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4" r:id="rId2"/>
    <p:sldId id="262" r:id="rId3"/>
    <p:sldId id="284" r:id="rId4"/>
    <p:sldId id="286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E1F0FF"/>
    <a:srgbClr val="004A8D"/>
    <a:srgbClr val="E7E6E6"/>
    <a:srgbClr val="298FD1"/>
    <a:srgbClr val="302E45"/>
    <a:srgbClr val="F58C7E"/>
    <a:srgbClr val="F067A6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12" autoAdjust="0"/>
  </p:normalViewPr>
  <p:slideViewPr>
    <p:cSldViewPr snapToGrid="0" showGuides="1">
      <p:cViewPr varScale="1">
        <p:scale>
          <a:sx n="112" d="100"/>
          <a:sy n="112" d="100"/>
        </p:scale>
        <p:origin x="55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‹Nr.›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3D6AF7-F2B6-46DF-B629-BDA4FA07FC58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‹Nr.›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E77542-6D51-4929-97A6-1018616E40ED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10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FBECD-340B-4FAB-BA12-88175B94A2C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66328A3E-8DC6-4636-8C6E-B3C56890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6A789-9E81-499C-A423-9BF9017CA76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810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888615-4A21-4FA2-A689-8FB7634D6320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57BE4E2-78CC-4194-AE65-FB8C0C6AF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F83C6-9764-4440-8BD6-C4073E91D31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71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6EC95-DA8E-4E8D-AC58-BCC198B18C8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2B2546-3267-4D3A-95E9-94EEDE110FA2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B7E10E1B-DAB7-413C-A350-69588FF4C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0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8A44ADFC-C522-4FBB-9F00-E4F5D9DA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DC49BE82-A312-486A-93E3-F95DCDD2E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2260128B-980F-4208-97DA-26FBB1E94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FA8BA-D507-4143-9C90-4DEEE643B2E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048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1F6496-27E9-440D-92D9-60D5EEE5B905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7B9D33-FEF9-4380-BD20-9D29DB9F42DA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79A6DAA-8FF7-4657-8B3F-431C0F192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67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A22057F-76AC-44E4-B9AA-1D791EFB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0" r:id="rId2"/>
    <p:sldLayoutId id="2147483801" r:id="rId3"/>
    <p:sldLayoutId id="2147483660" r:id="rId4"/>
    <p:sldLayoutId id="2147483779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17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17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17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29</a:t>
            </a:r>
            <a:r>
              <a:rPr lang="en-US" dirty="0" smtClean="0"/>
              <a:t>.05.2019</a:t>
            </a:r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Common Information Sharing Environment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Technical Standardization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Bernhard </a:t>
            </a:r>
            <a:r>
              <a:rPr lang="en-US" dirty="0" err="1" smtClean="0"/>
              <a:t>Wehner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E0D95049-F654-46FF-8E98-336BBC643B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ISG CDM </a:t>
            </a:r>
            <a:r>
              <a:rPr lang="en-US" dirty="0" err="1" smtClean="0"/>
              <a:t>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8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73B3EBD-D41B-4506-8E69-B6170838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ETSI</a:t>
            </a:r>
            <a:endParaRPr lang="en-US" dirty="0"/>
          </a:p>
        </p:txBody>
      </p:sp>
      <p:sp>
        <p:nvSpPr>
          <p:cNvPr id="4" name="object 2"/>
          <p:cNvSpPr txBox="1">
            <a:spLocks noGrp="1" noChangeArrowheads="1"/>
          </p:cNvSpPr>
          <p:nvPr>
            <p:ph sz="quarter" idx="10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71500" indent="-5715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/>
            <a:endParaRPr lang="it-IT" sz="2400" b="1" kern="0" dirty="0" smtClean="0">
              <a:solidFill>
                <a:schemeClr val="tx2"/>
              </a:solidFill>
              <a:latin typeface="Arial"/>
            </a:endParaRPr>
          </a:p>
          <a:p>
            <a:pPr marL="0" indent="0"/>
            <a:r>
              <a:rPr lang="it-IT" sz="2400" b="1" kern="0" dirty="0">
                <a:solidFill>
                  <a:schemeClr val="tx2"/>
                </a:solidFill>
                <a:latin typeface="Arial"/>
              </a:rPr>
              <a:t> </a:t>
            </a:r>
            <a:r>
              <a:rPr lang="it-IT" sz="2400" b="1" kern="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it-IT" sz="2400" b="1" kern="0" dirty="0" err="1" smtClean="0">
                <a:solidFill>
                  <a:schemeClr val="tx2"/>
                </a:solidFill>
                <a:latin typeface="Arial"/>
              </a:rPr>
              <a:t>European</a:t>
            </a:r>
            <a:r>
              <a:rPr lang="it-IT" sz="2400" b="1" kern="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it-IT" sz="2400" b="1" kern="0" dirty="0" err="1" smtClean="0">
                <a:solidFill>
                  <a:schemeClr val="tx2"/>
                </a:solidFill>
                <a:latin typeface="Arial"/>
              </a:rPr>
              <a:t>Telecommunications</a:t>
            </a:r>
            <a:r>
              <a:rPr lang="it-IT" sz="2400" b="1" kern="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it-IT" sz="2400" b="1" kern="0" dirty="0" err="1" smtClean="0">
                <a:solidFill>
                  <a:schemeClr val="tx2"/>
                </a:solidFill>
                <a:latin typeface="Arial"/>
              </a:rPr>
              <a:t>Standards</a:t>
            </a:r>
            <a:r>
              <a:rPr lang="it-IT" sz="2400" b="1" kern="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it-IT" sz="2400" b="1" kern="0" dirty="0" err="1" smtClean="0">
                <a:solidFill>
                  <a:schemeClr val="tx2"/>
                </a:solidFill>
                <a:latin typeface="Arial"/>
              </a:rPr>
              <a:t>Institute</a:t>
            </a:r>
            <a:endParaRPr lang="it-IT" sz="2400" b="1" kern="0" dirty="0" smtClean="0">
              <a:solidFill>
                <a:schemeClr val="tx2"/>
              </a:solidFill>
              <a:latin typeface="Arial"/>
            </a:endParaRPr>
          </a:p>
          <a:p>
            <a:pPr marL="0" indent="0"/>
            <a:endParaRPr lang="it-IT" sz="2000" b="1" kern="0" dirty="0" smtClean="0">
              <a:solidFill>
                <a:schemeClr val="tx2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kern="0" dirty="0" err="1" smtClean="0">
                <a:solidFill>
                  <a:schemeClr val="tx2"/>
                </a:solidFill>
                <a:latin typeface="Arial"/>
              </a:rPr>
              <a:t>Considered</a:t>
            </a:r>
            <a:r>
              <a:rPr lang="it-IT" sz="2400" kern="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it-IT" sz="2400" kern="0" dirty="0" err="1" smtClean="0">
                <a:solidFill>
                  <a:schemeClr val="tx2"/>
                </a:solidFill>
                <a:latin typeface="Arial"/>
              </a:rPr>
              <a:t>most</a:t>
            </a:r>
            <a:r>
              <a:rPr lang="it-IT" sz="2400" kern="0" dirty="0" smtClean="0">
                <a:solidFill>
                  <a:schemeClr val="tx2"/>
                </a:solidFill>
                <a:latin typeface="Arial"/>
              </a:rPr>
              <a:t> appropriate with </a:t>
            </a:r>
            <a:r>
              <a:rPr lang="it-IT" sz="2400" kern="0" dirty="0" err="1" smtClean="0">
                <a:solidFill>
                  <a:schemeClr val="tx2"/>
                </a:solidFill>
                <a:latin typeface="Arial"/>
              </a:rPr>
              <a:t>regard</a:t>
            </a:r>
            <a:r>
              <a:rPr lang="it-IT" sz="2400" kern="0" dirty="0" smtClean="0">
                <a:solidFill>
                  <a:schemeClr val="tx2"/>
                </a:solidFill>
                <a:latin typeface="Arial"/>
              </a:rPr>
              <a:t> to </a:t>
            </a:r>
            <a:r>
              <a:rPr lang="it-IT" sz="2400" kern="0" dirty="0" err="1" smtClean="0">
                <a:solidFill>
                  <a:schemeClr val="tx2"/>
                </a:solidFill>
                <a:latin typeface="Arial"/>
              </a:rPr>
              <a:t>technical</a:t>
            </a:r>
            <a:r>
              <a:rPr lang="it-IT" sz="2400" kern="0" dirty="0" smtClean="0">
                <a:solidFill>
                  <a:schemeClr val="tx2"/>
                </a:solidFill>
                <a:latin typeface="Arial"/>
              </a:rPr>
              <a:t> scope</a:t>
            </a:r>
          </a:p>
          <a:p>
            <a:pPr marL="914400" lvl="2" indent="-342900">
              <a:buFont typeface="Arial" panose="020B0604020202020204" pitchFamily="34" charset="0"/>
              <a:buChar char="•"/>
            </a:pPr>
            <a:r>
              <a:rPr lang="it-IT" sz="2000" kern="0" dirty="0" smtClean="0">
                <a:solidFill>
                  <a:schemeClr val="tx2"/>
                </a:solidFill>
                <a:latin typeface="Arial"/>
              </a:rPr>
              <a:t>CISE data model</a:t>
            </a:r>
          </a:p>
          <a:p>
            <a:pPr marL="914400" lvl="2" indent="-342900">
              <a:buFont typeface="Arial" panose="020B0604020202020204" pitchFamily="34" charset="0"/>
              <a:buChar char="•"/>
            </a:pPr>
            <a:r>
              <a:rPr lang="it-IT" sz="2000" kern="0" dirty="0" smtClean="0">
                <a:solidFill>
                  <a:schemeClr val="tx2"/>
                </a:solidFill>
                <a:latin typeface="Arial"/>
              </a:rPr>
              <a:t>CISE service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kern="0" dirty="0" err="1" smtClean="0">
                <a:solidFill>
                  <a:schemeClr val="tx2"/>
                </a:solidFill>
                <a:latin typeface="Arial"/>
              </a:rPr>
              <a:t>Offers</a:t>
            </a:r>
            <a:r>
              <a:rPr lang="it-IT" sz="2400" kern="0" dirty="0" smtClean="0">
                <a:solidFill>
                  <a:schemeClr val="tx2"/>
                </a:solidFill>
                <a:latin typeface="Arial"/>
              </a:rPr>
              <a:t> an </a:t>
            </a:r>
            <a:r>
              <a:rPr lang="it-IT" sz="2400" kern="0" dirty="0" err="1" smtClean="0">
                <a:solidFill>
                  <a:schemeClr val="tx2"/>
                </a:solidFill>
                <a:latin typeface="Arial"/>
              </a:rPr>
              <a:t>evolutionary</a:t>
            </a:r>
            <a:r>
              <a:rPr lang="it-IT" sz="2400" kern="0" dirty="0" smtClean="0">
                <a:solidFill>
                  <a:schemeClr val="tx2"/>
                </a:solidFill>
                <a:latin typeface="Arial"/>
              </a:rPr>
              <a:t> option (ISG – TC)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kern="0" dirty="0" err="1" smtClean="0">
                <a:solidFill>
                  <a:schemeClr val="tx2"/>
                </a:solidFill>
                <a:latin typeface="Arial"/>
              </a:rPr>
              <a:t>Process</a:t>
            </a:r>
            <a:r>
              <a:rPr lang="it-IT" sz="2400" kern="0" dirty="0" smtClean="0">
                <a:solidFill>
                  <a:schemeClr val="tx2"/>
                </a:solidFill>
                <a:latin typeface="Arial"/>
              </a:rPr>
              <a:t> open to non- ETSI </a:t>
            </a:r>
            <a:r>
              <a:rPr lang="it-IT" sz="2400" kern="0" dirty="0" err="1" smtClean="0">
                <a:solidFill>
                  <a:schemeClr val="tx2"/>
                </a:solidFill>
                <a:latin typeface="Arial"/>
              </a:rPr>
              <a:t>members</a:t>
            </a:r>
            <a:endParaRPr lang="it-IT" sz="2400" kern="0" dirty="0" smtClean="0">
              <a:solidFill>
                <a:schemeClr val="tx2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kern="0" dirty="0" err="1" smtClean="0">
                <a:solidFill>
                  <a:schemeClr val="tx2"/>
                </a:solidFill>
                <a:latin typeface="Arial"/>
              </a:rPr>
              <a:t>Process</a:t>
            </a:r>
            <a:r>
              <a:rPr lang="it-IT" sz="2400" kern="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it-IT" sz="2400" kern="0" dirty="0" err="1" smtClean="0">
                <a:solidFill>
                  <a:schemeClr val="tx2"/>
                </a:solidFill>
                <a:latin typeface="Arial"/>
              </a:rPr>
              <a:t>supported</a:t>
            </a:r>
            <a:r>
              <a:rPr lang="it-IT" sz="2400" kern="0" dirty="0" smtClean="0">
                <a:solidFill>
                  <a:schemeClr val="tx2"/>
                </a:solidFill>
                <a:latin typeface="Arial"/>
              </a:rPr>
              <a:t> by EU </a:t>
            </a:r>
            <a:r>
              <a:rPr lang="it-IT" sz="2400" kern="0" dirty="0" err="1" smtClean="0">
                <a:solidFill>
                  <a:schemeClr val="tx2"/>
                </a:solidFill>
                <a:latin typeface="Arial"/>
              </a:rPr>
              <a:t>Commission</a:t>
            </a:r>
            <a:endParaRPr lang="it-IT" sz="2400" kern="0" dirty="0" smtClean="0">
              <a:solidFill>
                <a:schemeClr val="tx2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kern="0" dirty="0">
              <a:solidFill>
                <a:schemeClr val="tx2"/>
              </a:solidFill>
              <a:latin typeface="Arial"/>
            </a:endParaRPr>
          </a:p>
          <a:p>
            <a:pPr marL="0" indent="0"/>
            <a:endParaRPr lang="it-IT" sz="2400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064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73B3EBD-D41B-4506-8E69-B6170838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ISG CDM</a:t>
            </a:r>
            <a:endParaRPr lang="en-US" dirty="0"/>
          </a:p>
        </p:txBody>
      </p:sp>
      <p:sp>
        <p:nvSpPr>
          <p:cNvPr id="4" name="object 2"/>
          <p:cNvSpPr txBox="1">
            <a:spLocks noGrp="1" noChangeArrowheads="1"/>
          </p:cNvSpPr>
          <p:nvPr>
            <p:ph sz="quarter" idx="10"/>
          </p:nvPr>
        </p:nvSpPr>
        <p:spPr bwMode="auto">
          <a:xfrm>
            <a:off x="609758" y="1600571"/>
            <a:ext cx="9000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71500" indent="-5715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/>
            <a:r>
              <a:rPr lang="it-IT" sz="2400" b="1" kern="0" dirty="0" err="1" smtClean="0">
                <a:solidFill>
                  <a:srgbClr val="002060"/>
                </a:solidFill>
                <a:latin typeface="Arial"/>
              </a:rPr>
              <a:t>Approaches</a:t>
            </a:r>
            <a:r>
              <a:rPr lang="it-IT" sz="2400" b="1" kern="0" dirty="0" smtClean="0">
                <a:solidFill>
                  <a:srgbClr val="002060"/>
                </a:solidFill>
                <a:latin typeface="Arial"/>
              </a:rPr>
              <a:t> to ETSI </a:t>
            </a:r>
            <a:r>
              <a:rPr lang="it-IT" sz="2400" b="1" kern="0" dirty="0" err="1" smtClean="0">
                <a:solidFill>
                  <a:srgbClr val="002060"/>
                </a:solidFill>
                <a:latin typeface="Arial"/>
              </a:rPr>
              <a:t>standardization</a:t>
            </a:r>
            <a:endParaRPr lang="it-IT" sz="2400" b="1" kern="0" dirty="0" smtClean="0">
              <a:solidFill>
                <a:srgbClr val="002060"/>
              </a:solidFill>
              <a:latin typeface="Arial"/>
            </a:endParaRPr>
          </a:p>
          <a:p>
            <a:pPr marL="0" indent="0"/>
            <a:endParaRPr lang="it-IT" sz="2000" b="1" kern="0" dirty="0" smtClean="0">
              <a:solidFill>
                <a:srgbClr val="00206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kern="0" dirty="0" smtClean="0">
                <a:solidFill>
                  <a:srgbClr val="002060"/>
                </a:solidFill>
                <a:latin typeface="Arial"/>
              </a:rPr>
              <a:t>Allocate work under an </a:t>
            </a:r>
            <a:r>
              <a:rPr lang="it-IT" sz="2400" kern="0" dirty="0" err="1" smtClean="0">
                <a:solidFill>
                  <a:srgbClr val="002060"/>
                </a:solidFill>
                <a:latin typeface="Arial"/>
              </a:rPr>
              <a:t>existing</a:t>
            </a:r>
            <a:r>
              <a:rPr lang="it-IT" sz="2400" kern="0" dirty="0" smtClean="0">
                <a:solidFill>
                  <a:srgbClr val="002060"/>
                </a:solidFill>
                <a:latin typeface="Arial"/>
              </a:rPr>
              <a:t> Technical </a:t>
            </a:r>
            <a:r>
              <a:rPr lang="it-IT" sz="2400" kern="0" dirty="0" err="1" smtClean="0">
                <a:solidFill>
                  <a:srgbClr val="002060"/>
                </a:solidFill>
                <a:latin typeface="Arial"/>
              </a:rPr>
              <a:t>Committee</a:t>
            </a:r>
            <a:r>
              <a:rPr lang="it-IT" sz="2400" kern="0" dirty="0" smtClean="0">
                <a:solidFill>
                  <a:srgbClr val="002060"/>
                </a:solidFill>
                <a:latin typeface="Arial"/>
              </a:rPr>
              <a:t> (TC) and </a:t>
            </a:r>
            <a:r>
              <a:rPr lang="it-IT" sz="2400" kern="0" dirty="0" err="1" smtClean="0">
                <a:solidFill>
                  <a:srgbClr val="002060"/>
                </a:solidFill>
                <a:latin typeface="Arial"/>
              </a:rPr>
              <a:t>related</a:t>
            </a:r>
            <a:r>
              <a:rPr lang="it-IT" sz="2400" kern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it-IT" sz="2400" kern="0" dirty="0" err="1">
                <a:solidFill>
                  <a:srgbClr val="002060"/>
                </a:solidFill>
                <a:latin typeface="Arial"/>
              </a:rPr>
              <a:t>W</a:t>
            </a:r>
            <a:r>
              <a:rPr lang="it-IT" sz="2400" kern="0" dirty="0" err="1" smtClean="0">
                <a:solidFill>
                  <a:srgbClr val="002060"/>
                </a:solidFill>
                <a:latin typeface="Arial"/>
              </a:rPr>
              <a:t>orking</a:t>
            </a:r>
            <a:r>
              <a:rPr lang="it-IT" sz="2400" kern="0" dirty="0" smtClean="0">
                <a:solidFill>
                  <a:srgbClr val="002060"/>
                </a:solidFill>
                <a:latin typeface="Arial"/>
              </a:rPr>
              <a:t> Group (WG): </a:t>
            </a:r>
            <a:r>
              <a:rPr lang="it-IT" sz="2000" kern="0" dirty="0" err="1" smtClean="0">
                <a:solidFill>
                  <a:srgbClr val="FF0000"/>
                </a:solidFill>
                <a:latin typeface="Arial"/>
              </a:rPr>
              <a:t>not</a:t>
            </a:r>
            <a:r>
              <a:rPr lang="it-IT" sz="2000" kern="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2000" kern="0" dirty="0" err="1" smtClean="0">
                <a:solidFill>
                  <a:srgbClr val="FF0000"/>
                </a:solidFill>
                <a:latin typeface="Arial"/>
              </a:rPr>
              <a:t>applicable</a:t>
            </a:r>
            <a:endParaRPr lang="it-IT" sz="2000" kern="0" dirty="0" smtClean="0">
              <a:solidFill>
                <a:schemeClr val="tx2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kern="0" dirty="0" smtClean="0">
                <a:solidFill>
                  <a:srgbClr val="002060"/>
                </a:solidFill>
                <a:latin typeface="Arial"/>
              </a:rPr>
              <a:t>Create a new TC</a:t>
            </a:r>
            <a:r>
              <a:rPr lang="it-IT" sz="2400" kern="0" dirty="0" smtClean="0">
                <a:solidFill>
                  <a:schemeClr val="tx2"/>
                </a:solidFill>
                <a:latin typeface="Arial"/>
              </a:rPr>
              <a:t>: </a:t>
            </a:r>
            <a:r>
              <a:rPr lang="it-IT" sz="2000" kern="0" dirty="0" err="1" smtClean="0">
                <a:solidFill>
                  <a:srgbClr val="FF0000"/>
                </a:solidFill>
                <a:latin typeface="Arial"/>
              </a:rPr>
              <a:t>not</a:t>
            </a:r>
            <a:r>
              <a:rPr lang="it-IT" sz="2000" kern="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2000" kern="0" dirty="0" err="1" smtClean="0">
                <a:solidFill>
                  <a:srgbClr val="FF0000"/>
                </a:solidFill>
                <a:latin typeface="Arial"/>
              </a:rPr>
              <a:t>applicable</a:t>
            </a:r>
            <a:endParaRPr lang="it-IT" sz="2000" kern="0" dirty="0" smtClean="0">
              <a:solidFill>
                <a:srgbClr val="FF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kern="0" dirty="0" smtClean="0">
              <a:solidFill>
                <a:schemeClr val="tx2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kern="0" dirty="0" smtClean="0">
                <a:solidFill>
                  <a:srgbClr val="00B050"/>
                </a:solidFill>
                <a:latin typeface="Arial"/>
              </a:rPr>
              <a:t>Create a new </a:t>
            </a:r>
            <a:r>
              <a:rPr lang="it-IT" sz="2400" kern="0" dirty="0" err="1" smtClean="0">
                <a:solidFill>
                  <a:srgbClr val="00B050"/>
                </a:solidFill>
                <a:latin typeface="Arial"/>
              </a:rPr>
              <a:t>Industry</a:t>
            </a:r>
            <a:r>
              <a:rPr lang="it-IT" sz="2400" kern="0" dirty="0" smtClean="0">
                <a:solidFill>
                  <a:srgbClr val="00B050"/>
                </a:solidFill>
                <a:latin typeface="Arial"/>
              </a:rPr>
              <a:t> </a:t>
            </a:r>
            <a:r>
              <a:rPr lang="it-IT" sz="2400" kern="0" dirty="0" err="1" smtClean="0">
                <a:solidFill>
                  <a:srgbClr val="00B050"/>
                </a:solidFill>
                <a:latin typeface="Arial"/>
              </a:rPr>
              <a:t>Specifications</a:t>
            </a:r>
            <a:r>
              <a:rPr lang="it-IT" sz="2400" kern="0" dirty="0" smtClean="0">
                <a:solidFill>
                  <a:srgbClr val="00B050"/>
                </a:solidFill>
                <a:latin typeface="Arial"/>
              </a:rPr>
              <a:t> Group (ISG)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kern="0" dirty="0">
              <a:solidFill>
                <a:schemeClr val="tx2"/>
              </a:solidFill>
              <a:latin typeface="Arial"/>
            </a:endParaRPr>
          </a:p>
          <a:p>
            <a:pPr marL="0" indent="0" algn="ctr"/>
            <a:r>
              <a:rPr lang="it-IT" sz="2400" b="1" kern="0" dirty="0" smtClean="0">
                <a:solidFill>
                  <a:srgbClr val="00B050"/>
                </a:solidFill>
                <a:latin typeface="Arial"/>
              </a:rPr>
              <a:t>ISG </a:t>
            </a:r>
            <a:r>
              <a:rPr lang="it-IT" sz="2400" b="1" kern="0" dirty="0">
                <a:solidFill>
                  <a:srgbClr val="00B050"/>
                </a:solidFill>
                <a:latin typeface="Arial"/>
              </a:rPr>
              <a:t>CDM </a:t>
            </a:r>
            <a:r>
              <a:rPr lang="it-IT" sz="2400" b="1" kern="0" dirty="0" err="1">
                <a:solidFill>
                  <a:srgbClr val="00B050"/>
                </a:solidFill>
                <a:latin typeface="Arial"/>
              </a:rPr>
              <a:t>most</a:t>
            </a:r>
            <a:r>
              <a:rPr lang="it-IT" sz="2400" b="1" kern="0" dirty="0">
                <a:solidFill>
                  <a:srgbClr val="00B050"/>
                </a:solidFill>
                <a:latin typeface="Arial"/>
              </a:rPr>
              <a:t> appropriate for CISE </a:t>
            </a:r>
            <a:r>
              <a:rPr lang="it-IT" sz="2400" b="1" kern="0" dirty="0" err="1">
                <a:solidFill>
                  <a:srgbClr val="00B050"/>
                </a:solidFill>
                <a:latin typeface="Arial"/>
              </a:rPr>
              <a:t>technical</a:t>
            </a:r>
            <a:r>
              <a:rPr lang="it-IT" sz="2400" b="1" kern="0" dirty="0">
                <a:solidFill>
                  <a:srgbClr val="00B050"/>
                </a:solidFill>
                <a:latin typeface="Arial"/>
              </a:rPr>
              <a:t> </a:t>
            </a:r>
            <a:r>
              <a:rPr lang="it-IT" sz="2400" b="1" kern="0" dirty="0" err="1" smtClean="0">
                <a:solidFill>
                  <a:srgbClr val="00B050"/>
                </a:solidFill>
                <a:latin typeface="Arial"/>
              </a:rPr>
              <a:t>standardization</a:t>
            </a:r>
            <a:endParaRPr lang="it-IT" sz="2400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6451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FE3C1B-C7B0-4FC2-AE35-852DE0CB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514" y="3429000"/>
            <a:ext cx="5790376" cy="2678030"/>
          </a:xfrm>
        </p:spPr>
        <p:txBody>
          <a:bodyPr/>
          <a:lstStyle/>
          <a:p>
            <a:r>
              <a:rPr lang="en-US" dirty="0" smtClean="0">
                <a:solidFill>
                  <a:srgbClr val="EC008C"/>
                </a:solidFill>
              </a:rPr>
              <a:t>Questions ?</a:t>
            </a:r>
            <a:endParaRPr lang="en-US" dirty="0">
              <a:solidFill>
                <a:srgbClr val="EC0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3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2EB890-44BB-4440-A1E7-5922D047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9C713A6-B41C-47F2-986B-33941B0B45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 smtClean="0"/>
              <a:t>What is CISE</a:t>
            </a:r>
            <a:endParaRPr lang="en-US" dirty="0"/>
          </a:p>
          <a:p>
            <a:pPr lvl="1"/>
            <a:r>
              <a:rPr lang="en-US" dirty="0" smtClean="0"/>
              <a:t>CISE Principles</a:t>
            </a:r>
            <a:endParaRPr lang="en-US" dirty="0"/>
          </a:p>
          <a:p>
            <a:pPr lvl="1"/>
            <a:r>
              <a:rPr lang="en-US" dirty="0" smtClean="0"/>
              <a:t>CISE Architecture</a:t>
            </a:r>
            <a:endParaRPr lang="en-US" dirty="0"/>
          </a:p>
          <a:p>
            <a:pPr lvl="1"/>
            <a:r>
              <a:rPr lang="en-US" dirty="0" smtClean="0"/>
              <a:t>Objectives for CISE Technical Standardization</a:t>
            </a:r>
            <a:endParaRPr lang="en-US" dirty="0" smtClean="0"/>
          </a:p>
          <a:p>
            <a:pPr lvl="1"/>
            <a:r>
              <a:rPr lang="en-US" dirty="0" smtClean="0"/>
              <a:t>Why ETSI</a:t>
            </a:r>
            <a:endParaRPr lang="en-US" dirty="0"/>
          </a:p>
          <a:p>
            <a:pPr lvl="1"/>
            <a:r>
              <a:rPr lang="en-US" dirty="0" smtClean="0"/>
              <a:t>ISG CDM</a:t>
            </a:r>
            <a:endParaRPr lang="en-US" dirty="0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8588695-E232-40E2-A0B0-BEEFEC6DE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5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27B63E9C-7D67-4551-99E8-9806F9DAA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CISE</a:t>
            </a:r>
            <a:endParaRPr lang="en-US" dirty="0"/>
          </a:p>
        </p:txBody>
      </p:sp>
      <p:sp>
        <p:nvSpPr>
          <p:cNvPr id="4" name="object 2"/>
          <p:cNvSpPr txBox="1">
            <a:spLocks noGrp="1" noChangeArrowheads="1"/>
          </p:cNvSpPr>
          <p:nvPr>
            <p:ph sz="quarter" idx="10"/>
          </p:nvPr>
        </p:nvSpPr>
        <p:spPr bwMode="auto">
          <a:xfrm>
            <a:off x="686671" y="1233102"/>
            <a:ext cx="900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it-IT" sz="23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The aim of integrated maritime surveillance is to generate a situational awareness of activities at sea both cross-borders and cross-sectors, impacting on seven User </a:t>
            </a:r>
            <a:r>
              <a:rPr lang="en-US" altLang="it-IT" sz="23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Communities</a:t>
            </a:r>
          </a:p>
          <a:p>
            <a:pPr algn="just" eaLnBrk="1" hangingPunct="1">
              <a:spcBef>
                <a:spcPct val="0"/>
              </a:spcBef>
            </a:pPr>
            <a:endParaRPr lang="en-US" altLang="it-IT" sz="1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it-IT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About </a:t>
            </a:r>
            <a:r>
              <a:rPr lang="en-US" altLang="it-IT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400 authorities across Europe </a:t>
            </a:r>
            <a:r>
              <a:rPr lang="en-US" altLang="it-IT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deploy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it-IT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r>
              <a:rPr lang="en-US" altLang="it-IT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adars, satellites aircraft, ships, and information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it-IT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US" altLang="it-IT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ystems to survey the maritime domain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it-IT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&amp; protect EU interests in</a:t>
            </a:r>
          </a:p>
          <a:p>
            <a:pPr algn="just" eaLnBrk="1" hangingPunct="1">
              <a:spcBef>
                <a:spcPct val="0"/>
              </a:spcBef>
            </a:pPr>
            <a:endParaRPr lang="en-US" altLang="it-IT" sz="23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it-IT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7 Maritime Sectors</a:t>
            </a:r>
            <a:endParaRPr lang="en-US" altLang="it-IT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it-IT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− </a:t>
            </a:r>
            <a:r>
              <a:rPr lang="en-US" altLang="it-IT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Maritime safety and security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it-IT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− Border control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it-IT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− </a:t>
            </a:r>
            <a:r>
              <a:rPr lang="en-US" altLang="it-IT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Fisheries </a:t>
            </a:r>
            <a:r>
              <a:rPr lang="en-US" altLang="it-IT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control</a:t>
            </a:r>
            <a:endParaRPr lang="en-US" altLang="it-IT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it-IT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− General Law enforcement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it-IT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− </a:t>
            </a:r>
            <a:r>
              <a:rPr lang="en-US" altLang="it-IT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Defence</a:t>
            </a:r>
            <a:endParaRPr lang="en-US" altLang="it-IT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it-IT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− Trade and </a:t>
            </a:r>
            <a:r>
              <a:rPr lang="en-US" altLang="it-IT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economy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it-IT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− Maritime pollution and maritime environment</a:t>
            </a:r>
          </a:p>
          <a:p>
            <a:pPr algn="just" eaLnBrk="1" hangingPunct="1">
              <a:spcBef>
                <a:spcPct val="0"/>
              </a:spcBef>
            </a:pPr>
            <a:endParaRPr lang="en-US" altLang="it-IT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en-US" altLang="it-IT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it-IT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so much information – but not always shared                                                                                         </a:t>
            </a:r>
            <a:endParaRPr lang="en-US" altLang="it-IT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2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73B3EBD-D41B-4506-8E69-B6170838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CISE</a:t>
            </a:r>
            <a:endParaRPr lang="en-US" dirty="0"/>
          </a:p>
        </p:txBody>
      </p:sp>
      <p:grpSp>
        <p:nvGrpSpPr>
          <p:cNvPr id="4" name="Gruppo 13"/>
          <p:cNvGrpSpPr/>
          <p:nvPr/>
        </p:nvGrpSpPr>
        <p:grpSpPr>
          <a:xfrm>
            <a:off x="3237531" y="1600571"/>
            <a:ext cx="4818461" cy="4298018"/>
            <a:chOff x="2400291" y="816716"/>
            <a:chExt cx="6484609" cy="5976000"/>
          </a:xfrm>
        </p:grpSpPr>
        <p:grpSp>
          <p:nvGrpSpPr>
            <p:cNvPr id="7" name="Gruppo 6"/>
            <p:cNvGrpSpPr/>
            <p:nvPr/>
          </p:nvGrpSpPr>
          <p:grpSpPr>
            <a:xfrm>
              <a:off x="2400291" y="816716"/>
              <a:ext cx="6484609" cy="5976000"/>
              <a:chOff x="3024187" y="599392"/>
              <a:chExt cx="6484609" cy="5976000"/>
            </a:xfrm>
          </p:grpSpPr>
          <p:pic>
            <p:nvPicPr>
              <p:cNvPr id="10" name="Immagine 1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024187" y="599392"/>
                <a:ext cx="6484609" cy="5976000"/>
              </a:xfrm>
              <a:prstGeom prst="rect">
                <a:avLst/>
              </a:prstGeom>
            </p:spPr>
          </p:pic>
          <p:sp>
            <p:nvSpPr>
              <p:cNvPr id="11" name="Stella a 5 punte 18"/>
              <p:cNvSpPr>
                <a:spLocks noChangeAspect="1"/>
              </p:cNvSpPr>
              <p:nvPr/>
            </p:nvSpPr>
            <p:spPr>
              <a:xfrm>
                <a:off x="4285339" y="5178687"/>
                <a:ext cx="180000" cy="180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Stella a 5 punte 19"/>
              <p:cNvSpPr>
                <a:spLocks noChangeAspect="1"/>
              </p:cNvSpPr>
              <p:nvPr/>
            </p:nvSpPr>
            <p:spPr>
              <a:xfrm>
                <a:off x="6086491" y="5135143"/>
                <a:ext cx="180000" cy="180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Stella a 5 punte 20"/>
              <p:cNvSpPr>
                <a:spLocks noChangeAspect="1"/>
              </p:cNvSpPr>
              <p:nvPr/>
            </p:nvSpPr>
            <p:spPr>
              <a:xfrm>
                <a:off x="6420520" y="5405143"/>
                <a:ext cx="180000" cy="180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Stella a 5 punte 21"/>
              <p:cNvSpPr>
                <a:spLocks noChangeAspect="1"/>
              </p:cNvSpPr>
              <p:nvPr/>
            </p:nvSpPr>
            <p:spPr>
              <a:xfrm>
                <a:off x="6108649" y="5405143"/>
                <a:ext cx="180000" cy="180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Connettore 22"/>
              <p:cNvSpPr>
                <a:spLocks noChangeAspect="1"/>
              </p:cNvSpPr>
              <p:nvPr/>
            </p:nvSpPr>
            <p:spPr>
              <a:xfrm>
                <a:off x="6036649" y="4874143"/>
                <a:ext cx="144000" cy="144000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Connettore 23"/>
              <p:cNvSpPr>
                <a:spLocks noChangeAspect="1"/>
              </p:cNvSpPr>
              <p:nvPr/>
            </p:nvSpPr>
            <p:spPr>
              <a:xfrm>
                <a:off x="6226934" y="5268687"/>
                <a:ext cx="144000" cy="144000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Connettore 24"/>
              <p:cNvSpPr>
                <a:spLocks noChangeAspect="1"/>
              </p:cNvSpPr>
              <p:nvPr/>
            </p:nvSpPr>
            <p:spPr>
              <a:xfrm>
                <a:off x="6663136" y="5315143"/>
                <a:ext cx="144000" cy="144000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Stella a 5 punte 25"/>
              <p:cNvSpPr>
                <a:spLocks noChangeAspect="1"/>
              </p:cNvSpPr>
              <p:nvPr/>
            </p:nvSpPr>
            <p:spPr>
              <a:xfrm>
                <a:off x="4105339" y="5382086"/>
                <a:ext cx="180000" cy="180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Stella a 5 punte 26"/>
              <p:cNvSpPr>
                <a:spLocks noChangeAspect="1"/>
              </p:cNvSpPr>
              <p:nvPr/>
            </p:nvSpPr>
            <p:spPr>
              <a:xfrm>
                <a:off x="4437739" y="5129915"/>
                <a:ext cx="180000" cy="180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Stella a 5 punte 27"/>
              <p:cNvSpPr>
                <a:spLocks noChangeAspect="1"/>
              </p:cNvSpPr>
              <p:nvPr/>
            </p:nvSpPr>
            <p:spPr>
              <a:xfrm>
                <a:off x="6510520" y="2511515"/>
                <a:ext cx="180000" cy="180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Stella a 5 punte 28"/>
              <p:cNvSpPr>
                <a:spLocks noChangeAspect="1"/>
              </p:cNvSpPr>
              <p:nvPr/>
            </p:nvSpPr>
            <p:spPr>
              <a:xfrm>
                <a:off x="7254943" y="1940401"/>
                <a:ext cx="180000" cy="180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Stella a 5 punte 29"/>
              <p:cNvSpPr>
                <a:spLocks noChangeAspect="1"/>
              </p:cNvSpPr>
              <p:nvPr/>
            </p:nvSpPr>
            <p:spPr>
              <a:xfrm>
                <a:off x="7434943" y="1760401"/>
                <a:ext cx="180000" cy="180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Stella a 5 punte 30"/>
              <p:cNvSpPr>
                <a:spLocks noChangeAspect="1"/>
              </p:cNvSpPr>
              <p:nvPr/>
            </p:nvSpPr>
            <p:spPr>
              <a:xfrm>
                <a:off x="7074943" y="2120401"/>
                <a:ext cx="180000" cy="180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Stella a 5 punte 31"/>
              <p:cNvSpPr>
                <a:spLocks noChangeAspect="1"/>
              </p:cNvSpPr>
              <p:nvPr/>
            </p:nvSpPr>
            <p:spPr>
              <a:xfrm>
                <a:off x="7901015" y="4998687"/>
                <a:ext cx="180000" cy="180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Stella a 5 punte 32"/>
              <p:cNvSpPr>
                <a:spLocks noChangeAspect="1"/>
              </p:cNvSpPr>
              <p:nvPr/>
            </p:nvSpPr>
            <p:spPr>
              <a:xfrm>
                <a:off x="6042907" y="2120401"/>
                <a:ext cx="201771" cy="201771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Stella a 5 punte 33"/>
              <p:cNvSpPr>
                <a:spLocks noChangeAspect="1"/>
              </p:cNvSpPr>
              <p:nvPr/>
            </p:nvSpPr>
            <p:spPr>
              <a:xfrm>
                <a:off x="8081015" y="4818687"/>
                <a:ext cx="180000" cy="180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Connettore 34"/>
              <p:cNvSpPr>
                <a:spLocks noChangeAspect="1"/>
              </p:cNvSpPr>
              <p:nvPr/>
            </p:nvSpPr>
            <p:spPr>
              <a:xfrm>
                <a:off x="7254943" y="1686687"/>
                <a:ext cx="144000" cy="144000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Connettore 35"/>
              <p:cNvSpPr>
                <a:spLocks noChangeAspect="1"/>
              </p:cNvSpPr>
              <p:nvPr/>
            </p:nvSpPr>
            <p:spPr>
              <a:xfrm>
                <a:off x="9154886" y="6052457"/>
                <a:ext cx="144000" cy="144000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Connettore 36"/>
              <p:cNvSpPr>
                <a:spLocks noChangeAspect="1"/>
              </p:cNvSpPr>
              <p:nvPr/>
            </p:nvSpPr>
            <p:spPr>
              <a:xfrm>
                <a:off x="6414693" y="5237915"/>
                <a:ext cx="144000" cy="144000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Connettore 37"/>
              <p:cNvSpPr>
                <a:spLocks noChangeAspect="1"/>
              </p:cNvSpPr>
              <p:nvPr/>
            </p:nvSpPr>
            <p:spPr>
              <a:xfrm>
                <a:off x="5999792" y="2881802"/>
                <a:ext cx="144000" cy="144000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Connettore 38"/>
              <p:cNvSpPr>
                <a:spLocks noChangeAspect="1"/>
              </p:cNvSpPr>
              <p:nvPr/>
            </p:nvSpPr>
            <p:spPr>
              <a:xfrm>
                <a:off x="6154934" y="1947945"/>
                <a:ext cx="144000" cy="144000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Stella a 5 punte 39"/>
              <p:cNvSpPr>
                <a:spLocks noChangeAspect="1"/>
              </p:cNvSpPr>
              <p:nvPr/>
            </p:nvSpPr>
            <p:spPr>
              <a:xfrm>
                <a:off x="3923208" y="5225143"/>
                <a:ext cx="180000" cy="180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Stella a 5 punte 40"/>
              <p:cNvSpPr>
                <a:spLocks noChangeAspect="1"/>
              </p:cNvSpPr>
              <p:nvPr/>
            </p:nvSpPr>
            <p:spPr>
              <a:xfrm>
                <a:off x="4257739" y="2933915"/>
                <a:ext cx="180000" cy="180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" name="Stella a 5 punte 41"/>
              <p:cNvSpPr>
                <a:spLocks/>
              </p:cNvSpPr>
              <p:nvPr/>
            </p:nvSpPr>
            <p:spPr>
              <a:xfrm>
                <a:off x="3279052" y="4986775"/>
                <a:ext cx="288000" cy="288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Stella a 5 punte 42"/>
              <p:cNvSpPr>
                <a:spLocks noChangeAspect="1"/>
              </p:cNvSpPr>
              <p:nvPr/>
            </p:nvSpPr>
            <p:spPr>
              <a:xfrm>
                <a:off x="7991015" y="4548687"/>
                <a:ext cx="180000" cy="180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Stella a 5 punte 43"/>
              <p:cNvSpPr>
                <a:spLocks noChangeAspect="1"/>
              </p:cNvSpPr>
              <p:nvPr/>
            </p:nvSpPr>
            <p:spPr>
              <a:xfrm>
                <a:off x="7524943" y="5495143"/>
                <a:ext cx="180000" cy="180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Stella a 5 punte 44"/>
              <p:cNvSpPr>
                <a:spLocks noChangeAspect="1"/>
              </p:cNvSpPr>
              <p:nvPr/>
            </p:nvSpPr>
            <p:spPr>
              <a:xfrm>
                <a:off x="7582286" y="5848155"/>
                <a:ext cx="180000" cy="180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Stella a 5 punte 45"/>
              <p:cNvSpPr>
                <a:spLocks noChangeAspect="1"/>
              </p:cNvSpPr>
              <p:nvPr/>
            </p:nvSpPr>
            <p:spPr>
              <a:xfrm>
                <a:off x="7065860" y="1940401"/>
                <a:ext cx="180000" cy="180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Stella a 5 punte 46"/>
              <p:cNvSpPr>
                <a:spLocks noChangeAspect="1"/>
              </p:cNvSpPr>
              <p:nvPr/>
            </p:nvSpPr>
            <p:spPr>
              <a:xfrm>
                <a:off x="6108648" y="3301726"/>
                <a:ext cx="252000" cy="252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Stella a 5 punte 47"/>
              <p:cNvSpPr>
                <a:spLocks noChangeAspect="1"/>
              </p:cNvSpPr>
              <p:nvPr/>
            </p:nvSpPr>
            <p:spPr>
              <a:xfrm>
                <a:off x="7430743" y="5768761"/>
                <a:ext cx="180000" cy="180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Stella a 5 punte 48"/>
              <p:cNvSpPr>
                <a:spLocks noChangeAspect="1"/>
              </p:cNvSpPr>
              <p:nvPr/>
            </p:nvSpPr>
            <p:spPr>
              <a:xfrm>
                <a:off x="6274099" y="5345915"/>
                <a:ext cx="180000" cy="180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Stella a 5 punte 49"/>
              <p:cNvSpPr>
                <a:spLocks noChangeAspect="1"/>
              </p:cNvSpPr>
              <p:nvPr/>
            </p:nvSpPr>
            <p:spPr>
              <a:xfrm>
                <a:off x="4889958" y="3378508"/>
                <a:ext cx="252000" cy="252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Connettore 50"/>
              <p:cNvSpPr>
                <a:spLocks noChangeAspect="1"/>
              </p:cNvSpPr>
              <p:nvPr/>
            </p:nvSpPr>
            <p:spPr>
              <a:xfrm>
                <a:off x="5141958" y="4638687"/>
                <a:ext cx="144000" cy="144000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4" name="Connettore 51"/>
              <p:cNvSpPr>
                <a:spLocks noChangeAspect="1"/>
              </p:cNvSpPr>
              <p:nvPr/>
            </p:nvSpPr>
            <p:spPr>
              <a:xfrm>
                <a:off x="4244283" y="4908088"/>
                <a:ext cx="144000" cy="144000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9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" name="Rombo 15"/>
            <p:cNvSpPr/>
            <p:nvPr/>
          </p:nvSpPr>
          <p:spPr>
            <a:xfrm>
              <a:off x="4060149" y="3591050"/>
              <a:ext cx="204266" cy="180000"/>
            </a:xfrm>
            <a:prstGeom prst="diamond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" name="Rombo 16"/>
            <p:cNvSpPr/>
            <p:nvPr/>
          </p:nvSpPr>
          <p:spPr>
            <a:xfrm>
              <a:off x="5642155" y="5334939"/>
              <a:ext cx="204266" cy="180000"/>
            </a:xfrm>
            <a:prstGeom prst="diamond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45" name="CasellaDiTesto 11"/>
          <p:cNvSpPr txBox="1">
            <a:spLocks noGrp="1"/>
          </p:cNvSpPr>
          <p:nvPr>
            <p:ph sz="quarter" idx="10"/>
          </p:nvPr>
        </p:nvSpPr>
        <p:spPr>
          <a:xfrm>
            <a:off x="609758" y="1600571"/>
            <a:ext cx="9000000" cy="1779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39 Partners</a:t>
            </a:r>
            <a:endParaRPr lang="en-US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57175" indent="-257175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15 EU/EEA </a:t>
            </a:r>
            <a:endParaRPr lang="en-US" sz="16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    maritime </a:t>
            </a:r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Countries</a:t>
            </a:r>
          </a:p>
          <a:p>
            <a:pPr marL="257175" indent="-257175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Open to new partners </a:t>
            </a:r>
            <a:endParaRPr lang="en-US" sz="16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   and </a:t>
            </a:r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to collaborations </a:t>
            </a:r>
            <a:endParaRPr lang="en-US" sz="16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  </a:t>
            </a:r>
            <a:r>
              <a:rPr lang="en-US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with </a:t>
            </a:r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EU Agencies</a:t>
            </a:r>
            <a:endParaRPr lang="it-IT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CasellaDiTesto 61"/>
          <p:cNvSpPr txBox="1"/>
          <p:nvPr/>
        </p:nvSpPr>
        <p:spPr>
          <a:xfrm>
            <a:off x="8646294" y="2348881"/>
            <a:ext cx="20217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Century Gothic" panose="020B0502020202020204" pitchFamily="34" charset="0"/>
              </a:rPr>
              <a:t>Maritime Authorities</a:t>
            </a:r>
            <a:endParaRPr lang="it-IT" sz="15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Stella a 5 punte 62"/>
          <p:cNvSpPr>
            <a:spLocks noChangeAspect="1"/>
          </p:cNvSpPr>
          <p:nvPr/>
        </p:nvSpPr>
        <p:spPr>
          <a:xfrm>
            <a:off x="8479775" y="2452746"/>
            <a:ext cx="135000" cy="135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0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CasellaDiTesto 59"/>
          <p:cNvSpPr txBox="1"/>
          <p:nvPr/>
        </p:nvSpPr>
        <p:spPr>
          <a:xfrm>
            <a:off x="8731875" y="2782088"/>
            <a:ext cx="8354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Century Gothic" panose="020B0502020202020204" pitchFamily="34" charset="0"/>
              </a:rPr>
              <a:t>Experts</a:t>
            </a:r>
            <a:endParaRPr lang="it-IT" sz="15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Rombo 60"/>
          <p:cNvSpPr/>
          <p:nvPr/>
        </p:nvSpPr>
        <p:spPr>
          <a:xfrm>
            <a:off x="8544289" y="2867096"/>
            <a:ext cx="153200" cy="135000"/>
          </a:xfrm>
          <a:prstGeom prst="diamon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0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2" name="Gruppo 63"/>
          <p:cNvGrpSpPr/>
          <p:nvPr/>
        </p:nvGrpSpPr>
        <p:grpSpPr>
          <a:xfrm>
            <a:off x="8516206" y="3212977"/>
            <a:ext cx="2151795" cy="323165"/>
            <a:chOff x="9444021" y="3870804"/>
            <a:chExt cx="2869060" cy="430886"/>
          </a:xfrm>
        </p:grpSpPr>
        <p:sp>
          <p:nvSpPr>
            <p:cNvPr id="53" name="CasellaDiTesto 64"/>
            <p:cNvSpPr txBox="1"/>
            <p:nvPr/>
          </p:nvSpPr>
          <p:spPr>
            <a:xfrm>
              <a:off x="9570450" y="3870804"/>
              <a:ext cx="2742631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Research Institutions</a:t>
              </a:r>
              <a:endParaRPr lang="it-IT" sz="150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Connettore 65"/>
            <p:cNvSpPr>
              <a:spLocks noChangeAspect="1"/>
            </p:cNvSpPr>
            <p:nvPr/>
          </p:nvSpPr>
          <p:spPr>
            <a:xfrm>
              <a:off x="9444021" y="4011237"/>
              <a:ext cx="144000" cy="144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5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95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26" descr="C:\Users\valerio.pace\Documents\ASTER\Progetti\POV CISE\Deliverables\D4.1 - Needs Analysis\Feasibility Study\context finale 2004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25" y="918171"/>
            <a:ext cx="4596351" cy="34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773B3EBD-D41B-4506-8E69-B6170838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CISE</a:t>
            </a:r>
            <a:endParaRPr lang="en-US" dirty="0"/>
          </a:p>
        </p:txBody>
      </p:sp>
      <p:sp>
        <p:nvSpPr>
          <p:cNvPr id="4" name="CasellaDiTesto 1"/>
          <p:cNvSpPr txBox="1">
            <a:spLocks noGrp="1"/>
          </p:cNvSpPr>
          <p:nvPr>
            <p:ph sz="quarter" idx="10"/>
          </p:nvPr>
        </p:nvSpPr>
        <p:spPr>
          <a:xfrm>
            <a:off x="609758" y="1600571"/>
            <a:ext cx="9000000" cy="417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cap="small" dirty="0">
                <a:solidFill>
                  <a:srgbClr val="002060"/>
                </a:solidFill>
                <a:latin typeface="Century Gothic" panose="020B0502020202020204" pitchFamily="34" charset="0"/>
              </a:rPr>
              <a:t>Operational </a:t>
            </a:r>
            <a:r>
              <a:rPr lang="en-GB" sz="2000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Concept</a:t>
            </a:r>
            <a:endParaRPr lang="it-IT" sz="2000" cap="small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ttangolo 5"/>
          <p:cNvSpPr/>
          <p:nvPr/>
        </p:nvSpPr>
        <p:spPr>
          <a:xfrm>
            <a:off x="609758" y="2131917"/>
            <a:ext cx="591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Primary 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mission of EUCISE2020 is to support the EU Maritime Situational Awareness capability by means of </a:t>
            </a:r>
            <a:r>
              <a:rPr lang="en-GB" sz="1600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an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Information Sharing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Environment</a:t>
            </a:r>
            <a:r>
              <a:rPr lang="en-GB" sz="1600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capable </a:t>
            </a:r>
            <a:r>
              <a:rPr lang="en-GB" sz="1600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to</a:t>
            </a:r>
            <a:r>
              <a:rPr lang="en-US" sz="1600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implement adequate security measures and protocols ensuring the confidentiality, integrity and availability of the data required and transmitted in the CISE community.</a:t>
            </a:r>
            <a:endParaRPr lang="it-IT" sz="16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ttangolo 27"/>
          <p:cNvSpPr/>
          <p:nvPr/>
        </p:nvSpPr>
        <p:spPr>
          <a:xfrm>
            <a:off x="609758" y="4155571"/>
            <a:ext cx="39366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EUCISE2020 will not affect the functionalities of the operational information systems belonging to the participating Public Authorities or of the European existing sectorial information systems.</a:t>
            </a:r>
            <a:endParaRPr lang="it-IT" sz="1600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Rettangolo 28"/>
          <p:cNvSpPr/>
          <p:nvPr/>
        </p:nvSpPr>
        <p:spPr>
          <a:xfrm>
            <a:off x="5918862" y="4673273"/>
            <a:ext cx="49585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</a:t>
            </a:r>
            <a:r>
              <a:rPr lang="en-GB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lue 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lines depict flows of information within the CISE community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while the red dashed lines depict flows of information within the legacy systems belonging to single Public Authorities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it-IT" sz="2000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3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73B3EBD-D41B-4506-8E69-B6170838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CISE Principles</a:t>
            </a:r>
            <a:endParaRPr lang="en-US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B1DD55E-A9D4-4896-AFC4-2AAF5FBD14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60" y="1250192"/>
            <a:ext cx="9000000" cy="482586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it-IT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CISE </a:t>
            </a:r>
            <a:r>
              <a:rPr lang="it-IT" sz="1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Principles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60363" lvl="1" indent="-360363" defTabSz="17938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Military/civilian cooperation;</a:t>
            </a:r>
          </a:p>
          <a:p>
            <a:pPr marL="360363" lvl="1" indent="-360363" defTabSz="17938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Management of </a:t>
            </a:r>
            <a:r>
              <a:rPr lang="it-IT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EU RESTRICTED information </a:t>
            </a:r>
            <a:r>
              <a:rPr lang="it-IT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through</a:t>
            </a:r>
            <a:r>
              <a:rPr lang="it-IT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a special </a:t>
            </a:r>
            <a:r>
              <a:rPr lang="it-IT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channel</a:t>
            </a:r>
            <a:endParaRPr lang="en-US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60363" lvl="1" indent="-360363" defTabSz="17938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Complete decentralization according to CISE Hybrid Architecture: no central system, no central database</a:t>
            </a:r>
          </a:p>
          <a:p>
            <a:pPr marL="360363" lvl="1" indent="-360363" defTabSz="17938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Independence from any system and sensor</a:t>
            </a:r>
          </a:p>
          <a:p>
            <a:pPr marL="360363" lvl="1" indent="-360363" defTabSz="17938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Independence from any national or European architecture</a:t>
            </a:r>
          </a:p>
          <a:p>
            <a:pPr marL="360363" lvl="1" indent="-360363" defTabSz="17938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Firm adherence to standards and open source software</a:t>
            </a:r>
          </a:p>
          <a:p>
            <a:pPr marL="817563" lvl="3" indent="-360363" defTabSz="179388">
              <a:lnSpc>
                <a:spcPct val="110000"/>
              </a:lnSpc>
              <a:buFont typeface="Century Gothic" panose="020B0502020202020204" pitchFamily="34" charset="0"/>
              <a:buChar char="–"/>
              <a:tabLst>
                <a:tab pos="984250" algn="l"/>
              </a:tabLst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Adherence to the CISE data and service models</a:t>
            </a:r>
          </a:p>
          <a:p>
            <a:pPr marL="817563" lvl="3" indent="-360363" defTabSz="179388">
              <a:lnSpc>
                <a:spcPct val="110000"/>
              </a:lnSpc>
              <a:buFont typeface="Century Gothic" panose="020B0502020202020204" pitchFamily="34" charset="0"/>
              <a:buChar char="–"/>
              <a:tabLst>
                <a:tab pos="984250" algn="l"/>
              </a:tabLst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EUCISE2020 will promote standardizations groups inside the EU bodies (ETSI)</a:t>
            </a:r>
          </a:p>
          <a:p>
            <a:pPr marL="360363" lvl="1" indent="-360363" defTabSz="17938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Open to new partners and to European Agencies</a:t>
            </a:r>
          </a:p>
          <a:p>
            <a:pPr marL="360363" lvl="1" indent="-360363" defTabSz="17938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IPR management and sharing</a:t>
            </a:r>
          </a:p>
          <a:p>
            <a:pPr marL="360363" lvl="1" indent="-360363" defTabSz="17938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Common technical architecture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3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5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31" y="1249823"/>
            <a:ext cx="4862557" cy="4679950"/>
          </a:xfrm>
          <a:prstGeom prst="rect">
            <a:avLst/>
          </a:prstGeom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773B3EBD-D41B-4506-8E69-B6170838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CISE Architecture</a:t>
            </a:r>
            <a:endParaRPr lang="en-US" dirty="0"/>
          </a:p>
        </p:txBody>
      </p:sp>
      <p:sp>
        <p:nvSpPr>
          <p:cNvPr id="7" name="CasellaDiTesto 35"/>
          <p:cNvSpPr txBox="1"/>
          <p:nvPr/>
        </p:nvSpPr>
        <p:spPr>
          <a:xfrm>
            <a:off x="1143355" y="1568899"/>
            <a:ext cx="4157095" cy="448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Logical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Architecture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of EUCISE2020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Configurations A, B and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C:</a:t>
            </a:r>
          </a:p>
          <a:p>
            <a:pPr marL="342900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Inside the red line components developed through the European tender</a:t>
            </a:r>
          </a:p>
          <a:p>
            <a:pPr marL="342900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Outside the red line interfaces developed through the national procurements</a:t>
            </a:r>
          </a:p>
        </p:txBody>
      </p:sp>
    </p:spTree>
    <p:extLst>
      <p:ext uri="{BB962C8B-B14F-4D97-AF65-F5344CB8AC3E}">
        <p14:creationId xmlns:p14="http://schemas.microsoft.com/office/powerpoint/2010/main" val="247125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73B3EBD-D41B-4506-8E69-B6170838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CISE Technical Standardization</a:t>
            </a:r>
            <a:endParaRPr lang="en-US" dirty="0"/>
          </a:p>
        </p:txBody>
      </p:sp>
      <p:sp>
        <p:nvSpPr>
          <p:cNvPr id="4" name="object 2"/>
          <p:cNvSpPr txBox="1">
            <a:spLocks noGrp="1" noChangeArrowheads="1"/>
          </p:cNvSpPr>
          <p:nvPr>
            <p:ph sz="quarter" idx="10"/>
          </p:nvPr>
        </p:nvSpPr>
        <p:spPr bwMode="auto">
          <a:xfrm>
            <a:off x="5404762" y="1433376"/>
            <a:ext cx="4078872" cy="520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71500" indent="-5715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/>
            <a:endParaRPr lang="it-IT" sz="2400" b="1" u="sng" dirty="0">
              <a:solidFill>
                <a:schemeClr val="tx2"/>
              </a:solidFill>
              <a:latin typeface="Arial" charset="0"/>
            </a:endParaRPr>
          </a:p>
          <a:p>
            <a:pPr marL="0" indent="0"/>
            <a:endParaRPr lang="it-IT" sz="2400" kern="0" dirty="0">
              <a:solidFill>
                <a:schemeClr val="tx2"/>
              </a:solidFill>
              <a:latin typeface="Arial"/>
            </a:endParaRPr>
          </a:p>
          <a:p>
            <a:pPr marL="0" indent="0">
              <a:lnSpc>
                <a:spcPct val="150000"/>
              </a:lnSpc>
            </a:pPr>
            <a:r>
              <a:rPr lang="it-IT" sz="2400" i="1" kern="0" dirty="0" smtClean="0">
                <a:solidFill>
                  <a:srgbClr val="002060"/>
                </a:solidFill>
                <a:latin typeface="Arial"/>
              </a:rPr>
              <a:t>«</a:t>
            </a:r>
            <a:r>
              <a:rPr lang="it-IT" sz="2400" i="1" kern="0" dirty="0" err="1" smtClean="0">
                <a:solidFill>
                  <a:srgbClr val="002060"/>
                </a:solidFill>
                <a:latin typeface="Arial"/>
              </a:rPr>
              <a:t>Define</a:t>
            </a:r>
            <a:r>
              <a:rPr lang="it-IT" sz="2400" i="1" kern="0" dirty="0" smtClean="0">
                <a:solidFill>
                  <a:srgbClr val="002060"/>
                </a:solidFill>
                <a:latin typeface="Arial"/>
              </a:rPr>
              <a:t> new </a:t>
            </a:r>
            <a:r>
              <a:rPr lang="it-IT" sz="2400" i="1" kern="0" dirty="0" err="1" smtClean="0">
                <a:solidFill>
                  <a:srgbClr val="002060"/>
                </a:solidFill>
                <a:latin typeface="Arial"/>
              </a:rPr>
              <a:t>technical</a:t>
            </a:r>
            <a:r>
              <a:rPr lang="it-IT" sz="2400" i="1" kern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it-IT" sz="2400" i="1" kern="0" dirty="0" err="1" smtClean="0">
                <a:solidFill>
                  <a:srgbClr val="002060"/>
                </a:solidFill>
                <a:latin typeface="Arial"/>
              </a:rPr>
              <a:t>standards</a:t>
            </a:r>
            <a:r>
              <a:rPr lang="it-IT" sz="2400" i="1" kern="0" dirty="0" smtClean="0">
                <a:solidFill>
                  <a:srgbClr val="002060"/>
                </a:solidFill>
                <a:latin typeface="Arial"/>
              </a:rPr>
              <a:t> for the </a:t>
            </a:r>
            <a:r>
              <a:rPr lang="it-IT" sz="2400" i="1" kern="0" dirty="0" err="1" smtClean="0">
                <a:solidFill>
                  <a:srgbClr val="002060"/>
                </a:solidFill>
                <a:latin typeface="Arial"/>
              </a:rPr>
              <a:t>components</a:t>
            </a:r>
            <a:r>
              <a:rPr lang="it-IT" sz="2400" i="1" kern="0" dirty="0" smtClean="0">
                <a:solidFill>
                  <a:srgbClr val="002060"/>
                </a:solidFill>
                <a:latin typeface="Arial"/>
              </a:rPr>
              <a:t> of CISE, </a:t>
            </a:r>
            <a:r>
              <a:rPr lang="it-IT" sz="2400" i="1" kern="0" dirty="0" err="1" smtClean="0">
                <a:solidFill>
                  <a:srgbClr val="002060"/>
                </a:solidFill>
                <a:latin typeface="Arial"/>
              </a:rPr>
              <a:t>including</a:t>
            </a:r>
            <a:r>
              <a:rPr lang="it-IT" sz="2400" i="1" kern="0" dirty="0" smtClean="0">
                <a:solidFill>
                  <a:srgbClr val="002060"/>
                </a:solidFill>
                <a:latin typeface="Arial"/>
              </a:rPr>
              <a:t> the </a:t>
            </a:r>
            <a:r>
              <a:rPr lang="it-IT" sz="2400" i="1" kern="0" dirty="0" err="1" smtClean="0">
                <a:solidFill>
                  <a:srgbClr val="002060"/>
                </a:solidFill>
                <a:latin typeface="Arial"/>
              </a:rPr>
              <a:t>protocol</a:t>
            </a:r>
            <a:r>
              <a:rPr lang="it-IT" sz="2400" i="1" kern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it-IT" sz="2400" i="1" kern="0" dirty="0" err="1" smtClean="0">
                <a:solidFill>
                  <a:srgbClr val="002060"/>
                </a:solidFill>
                <a:latin typeface="Arial"/>
              </a:rPr>
              <a:t>stack</a:t>
            </a:r>
            <a:r>
              <a:rPr lang="it-IT" sz="2400" i="1" kern="0" dirty="0" smtClean="0">
                <a:solidFill>
                  <a:srgbClr val="002060"/>
                </a:solidFill>
                <a:latin typeface="Arial"/>
              </a:rPr>
              <a:t>, the </a:t>
            </a:r>
            <a:r>
              <a:rPr lang="it-IT" sz="2400" i="1" kern="0" dirty="0" err="1" smtClean="0">
                <a:solidFill>
                  <a:srgbClr val="002060"/>
                </a:solidFill>
                <a:latin typeface="Arial"/>
              </a:rPr>
              <a:t>semantic</a:t>
            </a:r>
            <a:r>
              <a:rPr lang="it-IT" sz="2400" i="1" kern="0" dirty="0" smtClean="0">
                <a:solidFill>
                  <a:srgbClr val="002060"/>
                </a:solidFill>
                <a:latin typeface="Arial"/>
              </a:rPr>
              <a:t> and data model </a:t>
            </a:r>
            <a:r>
              <a:rPr lang="it-IT" sz="2400" i="1" kern="0" dirty="0" err="1" smtClean="0">
                <a:solidFill>
                  <a:srgbClr val="002060"/>
                </a:solidFill>
                <a:latin typeface="Arial"/>
              </a:rPr>
              <a:t>specifications</a:t>
            </a:r>
            <a:r>
              <a:rPr lang="it-IT" sz="2400" i="1" kern="0" dirty="0" smtClean="0">
                <a:solidFill>
                  <a:srgbClr val="002060"/>
                </a:solidFill>
                <a:latin typeface="Arial"/>
              </a:rPr>
              <a:t>, the core and common </a:t>
            </a:r>
            <a:r>
              <a:rPr lang="it-IT" sz="2400" i="1" kern="0" dirty="0" err="1" smtClean="0">
                <a:solidFill>
                  <a:srgbClr val="002060"/>
                </a:solidFill>
                <a:latin typeface="Arial"/>
              </a:rPr>
              <a:t>services</a:t>
            </a:r>
            <a:r>
              <a:rPr lang="it-IT" sz="2400" i="1" kern="0" dirty="0" smtClean="0">
                <a:solidFill>
                  <a:srgbClr val="002060"/>
                </a:solidFill>
                <a:latin typeface="Arial"/>
              </a:rPr>
              <a:t>.»</a:t>
            </a:r>
            <a:endParaRPr lang="it-IT" sz="2400" i="1" kern="0" dirty="0">
              <a:solidFill>
                <a:srgbClr val="002060"/>
              </a:solidFill>
              <a:latin typeface="Arial"/>
            </a:endParaRPr>
          </a:p>
          <a:p>
            <a:pPr>
              <a:buFont typeface="Wingdings" panose="05000000000000000000" pitchFamily="2" charset="2"/>
              <a:buChar char="Ø"/>
            </a:pPr>
            <a:endParaRPr lang="it-IT" sz="2400" kern="0" dirty="0">
              <a:latin typeface="Arial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7" y="1286341"/>
            <a:ext cx="4299679" cy="328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91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73B3EBD-D41B-4506-8E69-B6170838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ETSI</a:t>
            </a:r>
            <a:endParaRPr lang="en-US" dirty="0"/>
          </a:p>
        </p:txBody>
      </p:sp>
      <p:sp>
        <p:nvSpPr>
          <p:cNvPr id="4" name="object 2"/>
          <p:cNvSpPr txBox="1">
            <a:spLocks noGrp="1" noChangeArrowheads="1"/>
          </p:cNvSpPr>
          <p:nvPr>
            <p:ph sz="quarter" idx="10"/>
          </p:nvPr>
        </p:nvSpPr>
        <p:spPr bwMode="auto">
          <a:xfrm>
            <a:off x="609758" y="1600571"/>
            <a:ext cx="9000000" cy="539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71500" indent="-5715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/>
            <a:r>
              <a:rPr lang="it-IT" sz="2400" b="1" kern="0" dirty="0" err="1" smtClean="0">
                <a:solidFill>
                  <a:srgbClr val="002060"/>
                </a:solidFill>
                <a:latin typeface="Arial"/>
              </a:rPr>
              <a:t>Procedural</a:t>
            </a:r>
            <a:r>
              <a:rPr lang="it-IT" sz="2400" b="1" kern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it-IT" sz="2400" b="1" kern="0" dirty="0" err="1" smtClean="0">
                <a:solidFill>
                  <a:srgbClr val="002060"/>
                </a:solidFill>
                <a:latin typeface="Arial"/>
              </a:rPr>
              <a:t>options</a:t>
            </a:r>
            <a:r>
              <a:rPr lang="it-IT" sz="2400" b="1" kern="0" dirty="0" smtClean="0">
                <a:solidFill>
                  <a:srgbClr val="002060"/>
                </a:solidFill>
                <a:latin typeface="Arial"/>
              </a:rPr>
              <a:t> for </a:t>
            </a:r>
            <a:r>
              <a:rPr lang="it-IT" sz="2400" b="1" kern="0" dirty="0" err="1" smtClean="0">
                <a:solidFill>
                  <a:srgbClr val="002060"/>
                </a:solidFill>
                <a:latin typeface="Arial"/>
              </a:rPr>
              <a:t>technical</a:t>
            </a:r>
            <a:r>
              <a:rPr lang="it-IT" sz="2400" b="1" kern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it-IT" sz="2400" b="1" kern="0" dirty="0" err="1" smtClean="0">
                <a:solidFill>
                  <a:srgbClr val="002060"/>
                </a:solidFill>
                <a:latin typeface="Arial"/>
              </a:rPr>
              <a:t>standardization</a:t>
            </a:r>
            <a:endParaRPr lang="it-IT" sz="2400" b="1" kern="0" dirty="0" smtClean="0">
              <a:solidFill>
                <a:srgbClr val="002060"/>
              </a:solidFill>
              <a:latin typeface="Arial"/>
            </a:endParaRPr>
          </a:p>
          <a:p>
            <a:pPr marL="0" indent="0"/>
            <a:endParaRPr lang="it-IT" sz="2400" kern="0" dirty="0">
              <a:solidFill>
                <a:srgbClr val="00206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kern="0" dirty="0" smtClean="0">
                <a:solidFill>
                  <a:srgbClr val="002060"/>
                </a:solidFill>
                <a:latin typeface="Arial"/>
              </a:rPr>
              <a:t>Elaborate </a:t>
            </a:r>
            <a:r>
              <a:rPr lang="it-IT" sz="2400" kern="0" dirty="0" err="1" smtClean="0">
                <a:solidFill>
                  <a:srgbClr val="002060"/>
                </a:solidFill>
                <a:latin typeface="Arial"/>
              </a:rPr>
              <a:t>documents</a:t>
            </a:r>
            <a:r>
              <a:rPr lang="it-IT" sz="2400" kern="0" dirty="0" smtClean="0">
                <a:solidFill>
                  <a:srgbClr val="002060"/>
                </a:solidFill>
                <a:latin typeface="Arial"/>
              </a:rPr>
              <a:t> for EU </a:t>
            </a:r>
            <a:r>
              <a:rPr lang="it-IT" sz="2400" kern="0" dirty="0" err="1" smtClean="0">
                <a:solidFill>
                  <a:srgbClr val="002060"/>
                </a:solidFill>
                <a:latin typeface="Arial"/>
              </a:rPr>
              <a:t>Commission</a:t>
            </a:r>
            <a:r>
              <a:rPr lang="it-IT" sz="2400" kern="0" dirty="0" smtClean="0">
                <a:solidFill>
                  <a:srgbClr val="002060"/>
                </a:solidFill>
                <a:latin typeface="Arial"/>
              </a:rPr>
              <a:t> use, or</a:t>
            </a:r>
          </a:p>
          <a:p>
            <a:pPr marL="0" indent="0"/>
            <a:endParaRPr lang="it-IT" sz="2400" kern="0" dirty="0" smtClean="0">
              <a:solidFill>
                <a:schemeClr val="tx2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kern="0" dirty="0" smtClean="0">
                <a:solidFill>
                  <a:srgbClr val="00B050"/>
                </a:solidFill>
                <a:latin typeface="Arial"/>
              </a:rPr>
              <a:t>Transfer </a:t>
            </a:r>
            <a:r>
              <a:rPr lang="it-IT" sz="2400" kern="0" dirty="0" err="1" smtClean="0">
                <a:solidFill>
                  <a:srgbClr val="00B050"/>
                </a:solidFill>
                <a:latin typeface="Arial"/>
              </a:rPr>
              <a:t>standardization</a:t>
            </a:r>
            <a:r>
              <a:rPr lang="it-IT" sz="2400" kern="0" dirty="0" smtClean="0">
                <a:solidFill>
                  <a:srgbClr val="00B050"/>
                </a:solidFill>
                <a:latin typeface="Arial"/>
              </a:rPr>
              <a:t> </a:t>
            </a:r>
            <a:r>
              <a:rPr lang="it-IT" sz="2400" kern="0" dirty="0" err="1" smtClean="0">
                <a:solidFill>
                  <a:srgbClr val="00B050"/>
                </a:solidFill>
                <a:latin typeface="Arial"/>
              </a:rPr>
              <a:t>process</a:t>
            </a:r>
            <a:r>
              <a:rPr lang="it-IT" sz="2400" kern="0" dirty="0" smtClean="0">
                <a:solidFill>
                  <a:srgbClr val="00B050"/>
                </a:solidFill>
                <a:latin typeface="Arial"/>
              </a:rPr>
              <a:t> to an </a:t>
            </a:r>
            <a:r>
              <a:rPr lang="it-IT" sz="2400" kern="0" dirty="0" err="1" smtClean="0">
                <a:solidFill>
                  <a:srgbClr val="00B050"/>
                </a:solidFill>
                <a:latin typeface="Arial"/>
              </a:rPr>
              <a:t>expert</a:t>
            </a:r>
            <a:r>
              <a:rPr lang="it-IT" sz="2400" kern="0" dirty="0" smtClean="0">
                <a:solidFill>
                  <a:srgbClr val="00B050"/>
                </a:solidFill>
                <a:latin typeface="Arial"/>
              </a:rPr>
              <a:t> community</a:t>
            </a:r>
          </a:p>
          <a:p>
            <a:pPr marL="0" indent="0"/>
            <a:endParaRPr lang="it-IT" sz="2400" kern="0" dirty="0">
              <a:solidFill>
                <a:schemeClr val="tx2"/>
              </a:solidFill>
              <a:latin typeface="Arial"/>
            </a:endParaRPr>
          </a:p>
          <a:p>
            <a:pPr marL="0" indent="0"/>
            <a:r>
              <a:rPr lang="it-IT" sz="2400" kern="0" dirty="0" smtClean="0">
                <a:solidFill>
                  <a:schemeClr val="tx2"/>
                </a:solidFill>
                <a:latin typeface="Arial"/>
              </a:rPr>
              <a:t>  </a:t>
            </a:r>
            <a:r>
              <a:rPr lang="it-IT" sz="2400" b="1" kern="0" dirty="0" smtClean="0">
                <a:solidFill>
                  <a:srgbClr val="002060"/>
                </a:solidFill>
                <a:latin typeface="Arial"/>
              </a:rPr>
              <a:t>Expert community: </a:t>
            </a:r>
            <a:r>
              <a:rPr lang="it-IT" sz="2400" b="1" kern="0" dirty="0" err="1" smtClean="0">
                <a:solidFill>
                  <a:srgbClr val="002060"/>
                </a:solidFill>
                <a:latin typeface="Arial"/>
              </a:rPr>
              <a:t>European</a:t>
            </a:r>
            <a:r>
              <a:rPr lang="it-IT" sz="2400" b="1" kern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it-IT" sz="2400" b="1" kern="0" dirty="0" err="1" smtClean="0">
                <a:solidFill>
                  <a:srgbClr val="002060"/>
                </a:solidFill>
                <a:latin typeface="Arial"/>
              </a:rPr>
              <a:t>Standards</a:t>
            </a:r>
            <a:r>
              <a:rPr lang="it-IT" sz="2400" b="1" kern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it-IT" sz="2400" b="1" kern="0" dirty="0" err="1" smtClean="0">
                <a:solidFill>
                  <a:srgbClr val="002060"/>
                </a:solidFill>
                <a:latin typeface="Arial"/>
              </a:rPr>
              <a:t>Organisation</a:t>
            </a:r>
            <a:endParaRPr lang="it-IT" sz="2000" b="1" kern="0" dirty="0" smtClean="0">
              <a:solidFill>
                <a:srgbClr val="002060"/>
              </a:solidFill>
              <a:latin typeface="Arial"/>
            </a:endParaRP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it-IT" sz="2000" kern="0" dirty="0" smtClean="0">
                <a:solidFill>
                  <a:srgbClr val="002060"/>
                </a:solidFill>
                <a:latin typeface="Arial"/>
              </a:rPr>
              <a:t>Expert </a:t>
            </a:r>
            <a:r>
              <a:rPr lang="it-IT" sz="2000" kern="0" dirty="0" err="1" smtClean="0">
                <a:solidFill>
                  <a:srgbClr val="002060"/>
                </a:solidFill>
                <a:latin typeface="Arial"/>
              </a:rPr>
              <a:t>involvement</a:t>
            </a:r>
            <a:r>
              <a:rPr lang="it-IT" sz="2000" kern="0" dirty="0" smtClean="0">
                <a:solidFill>
                  <a:srgbClr val="002060"/>
                </a:solidFill>
                <a:latin typeface="Arial"/>
              </a:rPr>
              <a:t> in </a:t>
            </a:r>
            <a:r>
              <a:rPr lang="it-IT" sz="2000" kern="0" dirty="0" err="1" smtClean="0">
                <a:solidFill>
                  <a:srgbClr val="002060"/>
                </a:solidFill>
                <a:latin typeface="Arial"/>
              </a:rPr>
              <a:t>discussion</a:t>
            </a:r>
            <a:r>
              <a:rPr lang="it-IT" sz="2000" kern="0" dirty="0" smtClean="0">
                <a:solidFill>
                  <a:srgbClr val="002060"/>
                </a:solidFill>
                <a:latin typeface="Arial"/>
              </a:rPr>
              <a:t> and </a:t>
            </a:r>
            <a:r>
              <a:rPr lang="it-IT" sz="2000" kern="0" dirty="0" err="1" smtClean="0">
                <a:solidFill>
                  <a:srgbClr val="002060"/>
                </a:solidFill>
                <a:latin typeface="Arial"/>
              </a:rPr>
              <a:t>evolution</a:t>
            </a:r>
            <a:r>
              <a:rPr lang="it-IT" sz="2000" kern="0" dirty="0" smtClean="0">
                <a:solidFill>
                  <a:srgbClr val="002060"/>
                </a:solidFill>
                <a:latin typeface="Arial"/>
              </a:rPr>
              <a:t> of </a:t>
            </a:r>
            <a:r>
              <a:rPr lang="it-IT" sz="2000" kern="0" dirty="0" err="1" smtClean="0">
                <a:solidFill>
                  <a:srgbClr val="002060"/>
                </a:solidFill>
                <a:latin typeface="Arial"/>
              </a:rPr>
              <a:t>standards</a:t>
            </a:r>
            <a:endParaRPr lang="it-IT" sz="2000" kern="0" dirty="0" smtClean="0">
              <a:solidFill>
                <a:srgbClr val="002060"/>
              </a:solidFill>
              <a:latin typeface="Arial"/>
            </a:endParaRP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it-IT" sz="2000" kern="0" dirty="0" smtClean="0">
                <a:solidFill>
                  <a:srgbClr val="002060"/>
                </a:solidFill>
                <a:latin typeface="Arial"/>
              </a:rPr>
              <a:t>Public </a:t>
            </a:r>
            <a:r>
              <a:rPr lang="it-IT" sz="2000" kern="0" dirty="0" err="1" smtClean="0">
                <a:solidFill>
                  <a:srgbClr val="002060"/>
                </a:solidFill>
                <a:latin typeface="Arial"/>
              </a:rPr>
              <a:t>authorities</a:t>
            </a:r>
            <a:r>
              <a:rPr lang="it-IT" sz="2000" kern="0" dirty="0" smtClean="0">
                <a:solidFill>
                  <a:srgbClr val="002060"/>
                </a:solidFill>
                <a:latin typeface="Arial"/>
              </a:rPr>
              <a:t> and </a:t>
            </a:r>
            <a:r>
              <a:rPr lang="it-IT" sz="2000" kern="0" dirty="0" err="1" smtClean="0">
                <a:solidFill>
                  <a:srgbClr val="002060"/>
                </a:solidFill>
                <a:latin typeface="Arial"/>
              </a:rPr>
              <a:t>industry</a:t>
            </a:r>
            <a:r>
              <a:rPr lang="it-IT" sz="2000" kern="0" dirty="0" smtClean="0">
                <a:solidFill>
                  <a:srgbClr val="002060"/>
                </a:solidFill>
                <a:latin typeface="Arial"/>
              </a:rPr>
              <a:t> expertise </a:t>
            </a:r>
            <a:r>
              <a:rPr lang="it-IT" sz="2000" kern="0" dirty="0" err="1" smtClean="0">
                <a:solidFill>
                  <a:srgbClr val="002060"/>
                </a:solidFill>
                <a:latin typeface="Arial"/>
              </a:rPr>
              <a:t>cooperation</a:t>
            </a:r>
            <a:endParaRPr lang="it-IT" sz="2000" kern="0" dirty="0" smtClean="0">
              <a:solidFill>
                <a:srgbClr val="002060"/>
              </a:solidFill>
              <a:latin typeface="Arial"/>
            </a:endParaRP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it-IT" sz="2000" kern="0" dirty="0" smtClean="0">
                <a:solidFill>
                  <a:srgbClr val="002060"/>
                </a:solidFill>
                <a:latin typeface="Arial"/>
              </a:rPr>
              <a:t>Non EUCISE2020 </a:t>
            </a:r>
            <a:r>
              <a:rPr lang="it-IT" sz="2000" kern="0" dirty="0" err="1" smtClean="0">
                <a:solidFill>
                  <a:srgbClr val="002060"/>
                </a:solidFill>
                <a:latin typeface="Arial"/>
              </a:rPr>
              <a:t>participation</a:t>
            </a:r>
            <a:r>
              <a:rPr lang="it-IT" sz="2000" kern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  <a:latin typeface="Arial"/>
              </a:rPr>
              <a:t>possible</a:t>
            </a:r>
            <a:endParaRPr lang="it-IT" sz="2000" kern="0" dirty="0" smtClean="0">
              <a:solidFill>
                <a:srgbClr val="002060"/>
              </a:solidFill>
              <a:latin typeface="Arial"/>
            </a:endParaRP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it-IT" sz="2000" kern="0" dirty="0" smtClean="0">
                <a:solidFill>
                  <a:srgbClr val="002060"/>
                </a:solidFill>
                <a:latin typeface="Arial"/>
              </a:rPr>
              <a:t>Self- </a:t>
            </a:r>
            <a:r>
              <a:rPr lang="it-IT" sz="2000" kern="0" dirty="0" err="1" smtClean="0">
                <a:solidFill>
                  <a:srgbClr val="002060"/>
                </a:solidFill>
                <a:latin typeface="Arial"/>
              </a:rPr>
              <a:t>sustaining</a:t>
            </a:r>
            <a:r>
              <a:rPr lang="it-IT" sz="2000" kern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  <a:latin typeface="Arial"/>
              </a:rPr>
              <a:t>after</a:t>
            </a:r>
            <a:r>
              <a:rPr lang="it-IT" sz="2000" kern="0" dirty="0" smtClean="0">
                <a:solidFill>
                  <a:srgbClr val="002060"/>
                </a:solidFill>
                <a:latin typeface="Arial"/>
              </a:rPr>
              <a:t> end of EUCISE2020 </a:t>
            </a:r>
            <a:r>
              <a:rPr lang="it-IT" sz="2000" kern="0" dirty="0" err="1" smtClean="0">
                <a:solidFill>
                  <a:srgbClr val="002060"/>
                </a:solidFill>
                <a:latin typeface="Arial"/>
              </a:rPr>
              <a:t>project</a:t>
            </a:r>
            <a:r>
              <a:rPr lang="it-IT" sz="2000" kern="0" dirty="0" smtClean="0">
                <a:solidFill>
                  <a:srgbClr val="002060"/>
                </a:solidFill>
                <a:latin typeface="Arial"/>
              </a:rPr>
              <a:t> </a:t>
            </a:r>
          </a:p>
          <a:p>
            <a:pPr marL="0" indent="0"/>
            <a:endParaRPr lang="it-IT" sz="2400" kern="0" dirty="0">
              <a:solidFill>
                <a:schemeClr val="tx2"/>
              </a:solidFill>
              <a:latin typeface="Arial"/>
            </a:endParaRPr>
          </a:p>
          <a:p>
            <a:pPr marL="0" indent="0"/>
            <a:endParaRPr lang="it-IT" sz="2400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1649793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AD05EA6-9E27-4D1C-90B7-9947F66C1F4C}" vid="{760ADE90-7FFE-4EDE-A44F-81F5E52D7C9A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ETSI_CORPORATE_PRESENTATION_template_2019_Light_Version</Template>
  <TotalTime>0</TotalTime>
  <Words>556</Words>
  <Application>Microsoft Office PowerPoint</Application>
  <PresentationFormat>Breitbild</PresentationFormat>
  <Paragraphs>99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Tahoma</vt:lpstr>
      <vt:lpstr>Times New Roman</vt:lpstr>
      <vt:lpstr>Wingdings</vt:lpstr>
      <vt:lpstr>ETSI Corporate 2018</vt:lpstr>
      <vt:lpstr>Common Information Sharing Environment Technical Standardization</vt:lpstr>
      <vt:lpstr>Agenda</vt:lpstr>
      <vt:lpstr>What is CISE</vt:lpstr>
      <vt:lpstr>What is CISE</vt:lpstr>
      <vt:lpstr>What is CISE</vt:lpstr>
      <vt:lpstr>CISE Principles</vt:lpstr>
      <vt:lpstr>CISE Architecture</vt:lpstr>
      <vt:lpstr>Objectives of CISE Technical Standardization</vt:lpstr>
      <vt:lpstr>Why ETSI</vt:lpstr>
      <vt:lpstr>Why ETSI</vt:lpstr>
      <vt:lpstr>ISG CDM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guide to using the ETSI PowerPoint Template</dc:title>
  <dc:subject>&lt;Speech title here&gt;</dc:subject>
  <dc:creator>Marlène Forina</dc:creator>
  <cp:keywords/>
  <cp:lastModifiedBy>Wehner, Bernhard</cp:lastModifiedBy>
  <cp:revision>4</cp:revision>
  <dcterms:created xsi:type="dcterms:W3CDTF">2019-05-23T15:43:47Z</dcterms:created>
  <dcterms:modified xsi:type="dcterms:W3CDTF">2019-05-27T07:37:04Z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</Properties>
</file>