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2"/>
  </p:notesMasterIdLst>
  <p:sldIdLst>
    <p:sldId id="257" r:id="rId2"/>
    <p:sldId id="468" r:id="rId3"/>
    <p:sldId id="470" r:id="rId4"/>
    <p:sldId id="499" r:id="rId5"/>
    <p:sldId id="288" r:id="rId6"/>
    <p:sldId id="289" r:id="rId7"/>
    <p:sldId id="471" r:id="rId8"/>
    <p:sldId id="472" r:id="rId9"/>
    <p:sldId id="495" r:id="rId10"/>
    <p:sldId id="473" r:id="rId11"/>
    <p:sldId id="474" r:id="rId12"/>
    <p:sldId id="506" r:id="rId13"/>
    <p:sldId id="507" r:id="rId14"/>
    <p:sldId id="276" r:id="rId15"/>
    <p:sldId id="501" r:id="rId16"/>
    <p:sldId id="500" r:id="rId17"/>
    <p:sldId id="502" r:id="rId18"/>
    <p:sldId id="503" r:id="rId19"/>
    <p:sldId id="303" r:id="rId20"/>
    <p:sldId id="354" r:id="rId21"/>
    <p:sldId id="478" r:id="rId22"/>
    <p:sldId id="504" r:id="rId23"/>
    <p:sldId id="350" r:id="rId24"/>
    <p:sldId id="496" r:id="rId25"/>
    <p:sldId id="497" r:id="rId26"/>
    <p:sldId id="492" r:id="rId27"/>
    <p:sldId id="475" r:id="rId28"/>
    <p:sldId id="476" r:id="rId29"/>
    <p:sldId id="509" r:id="rId30"/>
    <p:sldId id="46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48B2"/>
    <a:srgbClr val="7EB1E0"/>
    <a:srgbClr val="F8E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55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216" y="3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2A960-1B4A-4FB5-9B7D-B20CF10DFD9C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74BD51-127E-425A-9A67-6522B3FB11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8578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669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Today – every</a:t>
            </a:r>
            <a:r>
              <a:rPr lang="hr-HR" baseline="0" dirty="0"/>
              <a:t> country has its own network</a:t>
            </a:r>
          </a:p>
          <a:p>
            <a:r>
              <a:rPr lang="hr-HR" baseline="0" dirty="0"/>
              <a:t>Some are from the same manifacturer some are not.</a:t>
            </a:r>
          </a:p>
          <a:p>
            <a:r>
              <a:rPr lang="hr-HR" baseline="0" dirty="0"/>
              <a:t>But even some networks are from the same manifacturer – interoperability is not possible.</a:t>
            </a:r>
          </a:p>
          <a:p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3FA-4B60-48D4-A2F4-4201C00E76CC}" type="slidenum">
              <a:rPr lang="hr-HR" smtClean="0"/>
              <a:t>5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97640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The idea is that all those</a:t>
            </a:r>
            <a:r>
              <a:rPr lang="hr-HR" baseline="0" dirty="0"/>
              <a:t> networks – act like one</a:t>
            </a:r>
          </a:p>
          <a:p>
            <a:r>
              <a:rPr lang="hr-HR" baseline="0" dirty="0"/>
              <a:t>It will probably not be one network but all those networks has to act like one.</a:t>
            </a:r>
            <a:endParaRPr lang="hr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183FA-4B60-48D4-A2F4-4201C00E76CC}" type="slidenum">
              <a:rPr lang="hr-HR" smtClean="0"/>
              <a:t>6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115539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de-DE" altLang="de-DE" dirty="0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474672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7722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30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6727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11" name="Rectangle 27"/>
          <p:cNvSpPr>
            <a:spLocks noGrp="1" noChangeArrowheads="1"/>
          </p:cNvSpPr>
          <p:nvPr>
            <p:ph type="ctrTitle" sz="quarter"/>
          </p:nvPr>
        </p:nvSpPr>
        <p:spPr>
          <a:xfrm>
            <a:off x="696001" y="1728001"/>
            <a:ext cx="10769601" cy="1089025"/>
          </a:xfrm>
        </p:spPr>
        <p:txBody>
          <a:bodyPr anchor="b"/>
          <a:lstStyle>
            <a:lvl1pPr>
              <a:lnSpc>
                <a:spcPts val="4000"/>
              </a:lnSpc>
              <a:defRPr sz="4000" cap="all" baseline="0">
                <a:solidFill>
                  <a:schemeClr val="accent2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de-AT" dirty="0"/>
          </a:p>
        </p:txBody>
      </p:sp>
      <p:sp>
        <p:nvSpPr>
          <p:cNvPr id="42012" name="Rectangle 2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06967" y="2844000"/>
            <a:ext cx="10765367" cy="1194600"/>
          </a:xfrm>
        </p:spPr>
        <p:txBody>
          <a:bodyPr/>
          <a:lstStyle>
            <a:lvl1pPr marL="0" indent="0">
              <a:buFont typeface="Wingdings" pitchFamily="-65" charset="2"/>
              <a:buNone/>
              <a:defRPr sz="2200">
                <a:solidFill>
                  <a:schemeClr val="accent3"/>
                </a:solidFill>
              </a:defRPr>
            </a:lvl1pPr>
          </a:lstStyle>
          <a:p>
            <a:r>
              <a:rPr lang="de-DE"/>
              <a:t>Master-Untertitelformat bearbeiten</a:t>
            </a:r>
            <a:endParaRPr lang="de-AT" dirty="0"/>
          </a:p>
        </p:txBody>
      </p:sp>
      <p:sp>
        <p:nvSpPr>
          <p:cNvPr id="5" name="Inhaltsplatzhalter 3"/>
          <p:cNvSpPr>
            <a:spLocks noGrp="1"/>
          </p:cNvSpPr>
          <p:nvPr>
            <p:ph sz="half" idx="2"/>
          </p:nvPr>
        </p:nvSpPr>
        <p:spPr>
          <a:xfrm>
            <a:off x="706967" y="4038600"/>
            <a:ext cx="10769600" cy="1550640"/>
          </a:xfrm>
        </p:spPr>
        <p:txBody>
          <a:bodyPr/>
          <a:lstStyle>
            <a:lvl1pPr>
              <a:buNone/>
              <a:defRPr sz="1800">
                <a:solidFill>
                  <a:srgbClr val="000A10"/>
                </a:solidFill>
              </a:defRPr>
            </a:lvl1pPr>
            <a:lvl2pPr>
              <a:defRPr sz="1800">
                <a:solidFill>
                  <a:srgbClr val="000A10"/>
                </a:solidFill>
              </a:defRPr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pic>
        <p:nvPicPr>
          <p:cNvPr id="8" name="Bild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6267" y="500645"/>
            <a:ext cx="2982707" cy="659637"/>
          </a:xfrm>
          <a:prstGeom prst="rect">
            <a:avLst/>
          </a:prstGeom>
        </p:spPr>
      </p:pic>
      <p:grpSp>
        <p:nvGrpSpPr>
          <p:cNvPr id="9" name="Gruppierung 8"/>
          <p:cNvGrpSpPr/>
          <p:nvPr userDrawn="1"/>
        </p:nvGrpSpPr>
        <p:grpSpPr>
          <a:xfrm>
            <a:off x="4580565" y="6319904"/>
            <a:ext cx="7180065" cy="550749"/>
            <a:chOff x="3435423" y="6319903"/>
            <a:chExt cx="5385049" cy="550749"/>
          </a:xfrm>
        </p:grpSpPr>
        <p:grpSp>
          <p:nvGrpSpPr>
            <p:cNvPr id="10" name="Gruppierung 9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4" name="Gerade Verbindung 23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Rechteck 34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1" name="Gruppierung 10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2" name="Parallelogramm 11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0" name="Parallelogramm 19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683324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adline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7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fld id="{03888D3A-B182-8949-9F70-1309707E4E20}" type="slidenum">
              <a:rPr lang="de-DE" smtClean="0"/>
              <a:pPr>
                <a:defRPr/>
              </a:pPr>
              <a:t>‹#›</a:t>
            </a:fld>
            <a:endParaRPr lang="de-DE" sz="1400" dirty="0"/>
          </a:p>
        </p:txBody>
      </p:sp>
      <p:sp>
        <p:nvSpPr>
          <p:cNvPr id="4" name="Rectangle 51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>
              <a:defRPr/>
            </a:pPr>
            <a:r>
              <a:rPr lang="de-AT"/>
              <a:t>22.10.2018</a:t>
            </a:r>
            <a:endParaRPr lang="de-DE" sz="1400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9" name="Bildplatzhalter 5"/>
          <p:cNvSpPr>
            <a:spLocks noGrp="1"/>
          </p:cNvSpPr>
          <p:nvPr>
            <p:ph type="pic" sz="quarter" idx="12"/>
          </p:nvPr>
        </p:nvSpPr>
        <p:spPr bwMode="auto">
          <a:xfrm>
            <a:off x="710795" y="1587780"/>
            <a:ext cx="10781768" cy="4434597"/>
          </a:xfrm>
          <a:custGeom>
            <a:avLst/>
            <a:gdLst>
              <a:gd name="connsiteX0" fmla="*/ 0 w 8080375"/>
              <a:gd name="connsiteY0" fmla="*/ 0 h 5083175"/>
              <a:gd name="connsiteX1" fmla="*/ 7233162 w 8080375"/>
              <a:gd name="connsiteY1" fmla="*/ 0 h 5083175"/>
              <a:gd name="connsiteX2" fmla="*/ 8080375 w 8080375"/>
              <a:gd name="connsiteY2" fmla="*/ 847213 h 5083175"/>
              <a:gd name="connsiteX3" fmla="*/ 8080375 w 8080375"/>
              <a:gd name="connsiteY3" fmla="*/ 5083175 h 5083175"/>
              <a:gd name="connsiteX4" fmla="*/ 0 w 8080375"/>
              <a:gd name="connsiteY4" fmla="*/ 5083175 h 5083175"/>
              <a:gd name="connsiteX5" fmla="*/ 0 w 8080375"/>
              <a:gd name="connsiteY5" fmla="*/ 0 h 5083175"/>
              <a:gd name="connsiteX0" fmla="*/ 0 w 8080375"/>
              <a:gd name="connsiteY0" fmla="*/ 0 h 5083175"/>
              <a:gd name="connsiteX1" fmla="*/ 7233162 w 8080375"/>
              <a:gd name="connsiteY1" fmla="*/ 0 h 5083175"/>
              <a:gd name="connsiteX2" fmla="*/ 8080375 w 8080375"/>
              <a:gd name="connsiteY2" fmla="*/ 847213 h 5083175"/>
              <a:gd name="connsiteX3" fmla="*/ 7422963 w 8080375"/>
              <a:gd name="connsiteY3" fmla="*/ 5083175 h 5083175"/>
              <a:gd name="connsiteX4" fmla="*/ 0 w 8080375"/>
              <a:gd name="connsiteY4" fmla="*/ 5083175 h 5083175"/>
              <a:gd name="connsiteX5" fmla="*/ 0 w 8080375"/>
              <a:gd name="connsiteY5" fmla="*/ 0 h 5083175"/>
              <a:gd name="connsiteX0" fmla="*/ 0 w 8080375"/>
              <a:gd name="connsiteY0" fmla="*/ 0 h 5083175"/>
              <a:gd name="connsiteX1" fmla="*/ 7233162 w 8080375"/>
              <a:gd name="connsiteY1" fmla="*/ 0 h 5083175"/>
              <a:gd name="connsiteX2" fmla="*/ 8080375 w 8080375"/>
              <a:gd name="connsiteY2" fmla="*/ 4427119 h 5083175"/>
              <a:gd name="connsiteX3" fmla="*/ 7422963 w 8080375"/>
              <a:gd name="connsiteY3" fmla="*/ 5083175 h 5083175"/>
              <a:gd name="connsiteX4" fmla="*/ 0 w 8080375"/>
              <a:gd name="connsiteY4" fmla="*/ 5083175 h 5083175"/>
              <a:gd name="connsiteX5" fmla="*/ 0 w 8080375"/>
              <a:gd name="connsiteY5" fmla="*/ 0 h 5083175"/>
              <a:gd name="connsiteX0" fmla="*/ 0 w 8089196"/>
              <a:gd name="connsiteY0" fmla="*/ 0 h 5083175"/>
              <a:gd name="connsiteX1" fmla="*/ 8089196 w 8089196"/>
              <a:gd name="connsiteY1" fmla="*/ 651754 h 5083175"/>
              <a:gd name="connsiteX2" fmla="*/ 8080375 w 8089196"/>
              <a:gd name="connsiteY2" fmla="*/ 4427119 h 5083175"/>
              <a:gd name="connsiteX3" fmla="*/ 7422963 w 8089196"/>
              <a:gd name="connsiteY3" fmla="*/ 5083175 h 5083175"/>
              <a:gd name="connsiteX4" fmla="*/ 0 w 8089196"/>
              <a:gd name="connsiteY4" fmla="*/ 5083175 h 5083175"/>
              <a:gd name="connsiteX5" fmla="*/ 0 w 8089196"/>
              <a:gd name="connsiteY5" fmla="*/ 0 h 5083175"/>
              <a:gd name="connsiteX0" fmla="*/ 0 w 8089196"/>
              <a:gd name="connsiteY0" fmla="*/ 0 h 4431422"/>
              <a:gd name="connsiteX1" fmla="*/ 8089196 w 8089196"/>
              <a:gd name="connsiteY1" fmla="*/ 1 h 4431422"/>
              <a:gd name="connsiteX2" fmla="*/ 8080375 w 8089196"/>
              <a:gd name="connsiteY2" fmla="*/ 3775366 h 4431422"/>
              <a:gd name="connsiteX3" fmla="*/ 7422963 w 8089196"/>
              <a:gd name="connsiteY3" fmla="*/ 4431422 h 4431422"/>
              <a:gd name="connsiteX4" fmla="*/ 0 w 8089196"/>
              <a:gd name="connsiteY4" fmla="*/ 4431422 h 4431422"/>
              <a:gd name="connsiteX5" fmla="*/ 0 w 8089196"/>
              <a:gd name="connsiteY5" fmla="*/ 0 h 4431422"/>
              <a:gd name="connsiteX0" fmla="*/ 0 w 8089196"/>
              <a:gd name="connsiteY0" fmla="*/ 0 h 4431422"/>
              <a:gd name="connsiteX1" fmla="*/ 8089196 w 8089196"/>
              <a:gd name="connsiteY1" fmla="*/ 1 h 4431422"/>
              <a:gd name="connsiteX2" fmla="*/ 8086860 w 8089196"/>
              <a:gd name="connsiteY2" fmla="*/ 3772124 h 4431422"/>
              <a:gd name="connsiteX3" fmla="*/ 7422963 w 8089196"/>
              <a:gd name="connsiteY3" fmla="*/ 4431422 h 4431422"/>
              <a:gd name="connsiteX4" fmla="*/ 0 w 8089196"/>
              <a:gd name="connsiteY4" fmla="*/ 4431422 h 4431422"/>
              <a:gd name="connsiteX5" fmla="*/ 0 w 8089196"/>
              <a:gd name="connsiteY5" fmla="*/ 0 h 4431422"/>
              <a:gd name="connsiteX0" fmla="*/ 0 w 8087622"/>
              <a:gd name="connsiteY0" fmla="*/ 688974 h 5120396"/>
              <a:gd name="connsiteX1" fmla="*/ 8086021 w 8087622"/>
              <a:gd name="connsiteY1" fmla="*/ 0 h 5120396"/>
              <a:gd name="connsiteX2" fmla="*/ 8086860 w 8087622"/>
              <a:gd name="connsiteY2" fmla="*/ 4461098 h 5120396"/>
              <a:gd name="connsiteX3" fmla="*/ 7422963 w 8087622"/>
              <a:gd name="connsiteY3" fmla="*/ 5120396 h 5120396"/>
              <a:gd name="connsiteX4" fmla="*/ 0 w 8087622"/>
              <a:gd name="connsiteY4" fmla="*/ 5120396 h 5120396"/>
              <a:gd name="connsiteX5" fmla="*/ 0 w 8087622"/>
              <a:gd name="connsiteY5" fmla="*/ 688974 h 5120396"/>
              <a:gd name="connsiteX0" fmla="*/ 3175 w 8087622"/>
              <a:gd name="connsiteY0" fmla="*/ 0 h 5120397"/>
              <a:gd name="connsiteX1" fmla="*/ 8086021 w 8087622"/>
              <a:gd name="connsiteY1" fmla="*/ 1 h 5120397"/>
              <a:gd name="connsiteX2" fmla="*/ 8086860 w 8087622"/>
              <a:gd name="connsiteY2" fmla="*/ 4461099 h 5120397"/>
              <a:gd name="connsiteX3" fmla="*/ 7422963 w 8087622"/>
              <a:gd name="connsiteY3" fmla="*/ 5120397 h 5120397"/>
              <a:gd name="connsiteX4" fmla="*/ 0 w 8087622"/>
              <a:gd name="connsiteY4" fmla="*/ 5120397 h 5120397"/>
              <a:gd name="connsiteX5" fmla="*/ 3175 w 8087622"/>
              <a:gd name="connsiteY5" fmla="*/ 0 h 5120397"/>
              <a:gd name="connsiteX0" fmla="*/ 7 w 8084454"/>
              <a:gd name="connsiteY0" fmla="*/ 0 h 5120397"/>
              <a:gd name="connsiteX1" fmla="*/ 8082853 w 8084454"/>
              <a:gd name="connsiteY1" fmla="*/ 1 h 5120397"/>
              <a:gd name="connsiteX2" fmla="*/ 8083692 w 8084454"/>
              <a:gd name="connsiteY2" fmla="*/ 4461099 h 5120397"/>
              <a:gd name="connsiteX3" fmla="*/ 7419795 w 8084454"/>
              <a:gd name="connsiteY3" fmla="*/ 5120397 h 5120397"/>
              <a:gd name="connsiteX4" fmla="*/ 117482 w 8084454"/>
              <a:gd name="connsiteY4" fmla="*/ 5041022 h 5120397"/>
              <a:gd name="connsiteX5" fmla="*/ 7 w 8084454"/>
              <a:gd name="connsiteY5" fmla="*/ 0 h 5120397"/>
              <a:gd name="connsiteX0" fmla="*/ 305 w 8084752"/>
              <a:gd name="connsiteY0" fmla="*/ 0 h 5120397"/>
              <a:gd name="connsiteX1" fmla="*/ 8083151 w 8084752"/>
              <a:gd name="connsiteY1" fmla="*/ 1 h 5120397"/>
              <a:gd name="connsiteX2" fmla="*/ 8083990 w 8084752"/>
              <a:gd name="connsiteY2" fmla="*/ 4461099 h 5120397"/>
              <a:gd name="connsiteX3" fmla="*/ 7420093 w 8084752"/>
              <a:gd name="connsiteY3" fmla="*/ 5120397 h 5120397"/>
              <a:gd name="connsiteX4" fmla="*/ 305 w 8084752"/>
              <a:gd name="connsiteY4" fmla="*/ 5120397 h 5120397"/>
              <a:gd name="connsiteX5" fmla="*/ 305 w 8084752"/>
              <a:gd name="connsiteY5" fmla="*/ 0 h 5120397"/>
              <a:gd name="connsiteX0" fmla="*/ 305 w 8084752"/>
              <a:gd name="connsiteY0" fmla="*/ 0 h 5123572"/>
              <a:gd name="connsiteX1" fmla="*/ 8083151 w 8084752"/>
              <a:gd name="connsiteY1" fmla="*/ 1 h 5123572"/>
              <a:gd name="connsiteX2" fmla="*/ 8083990 w 8084752"/>
              <a:gd name="connsiteY2" fmla="*/ 4461099 h 5123572"/>
              <a:gd name="connsiteX3" fmla="*/ 7429618 w 8084752"/>
              <a:gd name="connsiteY3" fmla="*/ 5123572 h 5123572"/>
              <a:gd name="connsiteX4" fmla="*/ 305 w 8084752"/>
              <a:gd name="connsiteY4" fmla="*/ 5120397 h 5123572"/>
              <a:gd name="connsiteX5" fmla="*/ 305 w 8084752"/>
              <a:gd name="connsiteY5" fmla="*/ 0 h 5123572"/>
              <a:gd name="connsiteX0" fmla="*/ 305 w 8084752"/>
              <a:gd name="connsiteY0" fmla="*/ 0 h 5123572"/>
              <a:gd name="connsiteX1" fmla="*/ 8083151 w 8084752"/>
              <a:gd name="connsiteY1" fmla="*/ 1 h 5123572"/>
              <a:gd name="connsiteX2" fmla="*/ 8083990 w 8084752"/>
              <a:gd name="connsiteY2" fmla="*/ 4461099 h 5123572"/>
              <a:gd name="connsiteX3" fmla="*/ 7426443 w 8084752"/>
              <a:gd name="connsiteY3" fmla="*/ 5123572 h 5123572"/>
              <a:gd name="connsiteX4" fmla="*/ 305 w 8084752"/>
              <a:gd name="connsiteY4" fmla="*/ 5120397 h 5123572"/>
              <a:gd name="connsiteX5" fmla="*/ 305 w 8084752"/>
              <a:gd name="connsiteY5" fmla="*/ 0 h 5123572"/>
              <a:gd name="connsiteX0" fmla="*/ 305 w 8083151"/>
              <a:gd name="connsiteY0" fmla="*/ 0 h 5123572"/>
              <a:gd name="connsiteX1" fmla="*/ 8083151 w 8083151"/>
              <a:gd name="connsiteY1" fmla="*/ 1 h 5123572"/>
              <a:gd name="connsiteX2" fmla="*/ 8036365 w 8083151"/>
              <a:gd name="connsiteY2" fmla="*/ 4445224 h 5123572"/>
              <a:gd name="connsiteX3" fmla="*/ 7426443 w 8083151"/>
              <a:gd name="connsiteY3" fmla="*/ 5123572 h 5123572"/>
              <a:gd name="connsiteX4" fmla="*/ 305 w 8083151"/>
              <a:gd name="connsiteY4" fmla="*/ 5120397 h 5123572"/>
              <a:gd name="connsiteX5" fmla="*/ 305 w 8083151"/>
              <a:gd name="connsiteY5" fmla="*/ 0 h 5123572"/>
              <a:gd name="connsiteX0" fmla="*/ 305 w 8084752"/>
              <a:gd name="connsiteY0" fmla="*/ 0 h 5123572"/>
              <a:gd name="connsiteX1" fmla="*/ 8083151 w 8084752"/>
              <a:gd name="connsiteY1" fmla="*/ 1 h 5123572"/>
              <a:gd name="connsiteX2" fmla="*/ 8083990 w 8084752"/>
              <a:gd name="connsiteY2" fmla="*/ 4461099 h 5123572"/>
              <a:gd name="connsiteX3" fmla="*/ 7426443 w 8084752"/>
              <a:gd name="connsiteY3" fmla="*/ 5123572 h 5123572"/>
              <a:gd name="connsiteX4" fmla="*/ 305 w 8084752"/>
              <a:gd name="connsiteY4" fmla="*/ 5120397 h 5123572"/>
              <a:gd name="connsiteX5" fmla="*/ 305 w 8084752"/>
              <a:gd name="connsiteY5" fmla="*/ 0 h 5123572"/>
              <a:gd name="connsiteX0" fmla="*/ 305 w 8086326"/>
              <a:gd name="connsiteY0" fmla="*/ 0 h 5123572"/>
              <a:gd name="connsiteX1" fmla="*/ 8086326 w 8086326"/>
              <a:gd name="connsiteY1" fmla="*/ 688976 h 5123572"/>
              <a:gd name="connsiteX2" fmla="*/ 8083990 w 8086326"/>
              <a:gd name="connsiteY2" fmla="*/ 4461099 h 5123572"/>
              <a:gd name="connsiteX3" fmla="*/ 7426443 w 8086326"/>
              <a:gd name="connsiteY3" fmla="*/ 5123572 h 5123572"/>
              <a:gd name="connsiteX4" fmla="*/ 305 w 8086326"/>
              <a:gd name="connsiteY4" fmla="*/ 5120397 h 5123572"/>
              <a:gd name="connsiteX5" fmla="*/ 305 w 8086326"/>
              <a:gd name="connsiteY5" fmla="*/ 0 h 5123572"/>
              <a:gd name="connsiteX0" fmla="*/ 305 w 8086326"/>
              <a:gd name="connsiteY0" fmla="*/ 0 h 4434597"/>
              <a:gd name="connsiteX1" fmla="*/ 8086326 w 8086326"/>
              <a:gd name="connsiteY1" fmla="*/ 1 h 4434597"/>
              <a:gd name="connsiteX2" fmla="*/ 8083990 w 8086326"/>
              <a:gd name="connsiteY2" fmla="*/ 3772124 h 4434597"/>
              <a:gd name="connsiteX3" fmla="*/ 7426443 w 8086326"/>
              <a:gd name="connsiteY3" fmla="*/ 4434597 h 4434597"/>
              <a:gd name="connsiteX4" fmla="*/ 305 w 8086326"/>
              <a:gd name="connsiteY4" fmla="*/ 4431422 h 4434597"/>
              <a:gd name="connsiteX5" fmla="*/ 305 w 8086326"/>
              <a:gd name="connsiteY5" fmla="*/ 0 h 4434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086326" h="4434597">
                <a:moveTo>
                  <a:pt x="305" y="0"/>
                </a:moveTo>
                <a:lnTo>
                  <a:pt x="8086326" y="1"/>
                </a:lnTo>
                <a:cubicBezTo>
                  <a:pt x="8083386" y="1258456"/>
                  <a:pt x="8086930" y="2513669"/>
                  <a:pt x="8083990" y="3772124"/>
                </a:cubicBezTo>
                <a:lnTo>
                  <a:pt x="7426443" y="4434597"/>
                </a:lnTo>
                <a:lnTo>
                  <a:pt x="305" y="4431422"/>
                </a:lnTo>
                <a:cubicBezTo>
                  <a:pt x="1363" y="2724623"/>
                  <a:pt x="-753" y="1706799"/>
                  <a:pt x="305" y="0"/>
                </a:cubicBez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buClr>
                <a:schemeClr val="tx1"/>
              </a:buClr>
              <a:defRPr/>
            </a:lvl1pPr>
          </a:lstStyle>
          <a:p>
            <a:r>
              <a:rPr lang="de-DE"/>
              <a:t>Bild auf Platzhalter ziehen oder durch Klicken auf Symbol hinzufügen</a:t>
            </a:r>
            <a:endParaRPr lang="de-DE" dirty="0"/>
          </a:p>
        </p:txBody>
      </p:sp>
      <p:grpSp>
        <p:nvGrpSpPr>
          <p:cNvPr id="7" name="Gruppierung 6"/>
          <p:cNvGrpSpPr/>
          <p:nvPr userDrawn="1"/>
        </p:nvGrpSpPr>
        <p:grpSpPr>
          <a:xfrm>
            <a:off x="4580565" y="6319904"/>
            <a:ext cx="7180065" cy="550749"/>
            <a:chOff x="3435423" y="6319903"/>
            <a:chExt cx="5385049" cy="550749"/>
          </a:xfrm>
        </p:grpSpPr>
        <p:grpSp>
          <p:nvGrpSpPr>
            <p:cNvPr id="8" name="Gruppierung 7"/>
            <p:cNvGrpSpPr/>
            <p:nvPr userDrawn="1"/>
          </p:nvGrpSpPr>
          <p:grpSpPr>
            <a:xfrm>
              <a:off x="5762625" y="6553928"/>
              <a:ext cx="3057847" cy="316724"/>
              <a:chOff x="5762625" y="6553928"/>
              <a:chExt cx="3057847" cy="316724"/>
            </a:xfrm>
          </p:grpSpPr>
          <p:cxnSp>
            <p:nvCxnSpPr>
              <p:cNvPr id="24" name="Gerade Verbindung 23"/>
              <p:cNvCxnSpPr/>
              <p:nvPr userDrawn="1"/>
            </p:nvCxnSpPr>
            <p:spPr bwMode="auto">
              <a:xfrm flipV="1">
                <a:off x="6022272" y="6597352"/>
                <a:ext cx="270589" cy="27058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5" name="Gerade Verbindung 24"/>
              <p:cNvCxnSpPr/>
              <p:nvPr userDrawn="1"/>
            </p:nvCxnSpPr>
            <p:spPr bwMode="auto">
              <a:xfrm flipV="1">
                <a:off x="6282861" y="6597352"/>
                <a:ext cx="268441" cy="26844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6" name="Gerade Verbindung 25"/>
              <p:cNvCxnSpPr/>
              <p:nvPr userDrawn="1"/>
            </p:nvCxnSpPr>
            <p:spPr bwMode="auto">
              <a:xfrm flipV="1">
                <a:off x="6541302" y="6597352"/>
                <a:ext cx="268861" cy="26886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Gerade Verbindung 26"/>
              <p:cNvCxnSpPr/>
              <p:nvPr userDrawn="1"/>
            </p:nvCxnSpPr>
            <p:spPr bwMode="auto">
              <a:xfrm flipV="1">
                <a:off x="6800163" y="6597352"/>
                <a:ext cx="270000" cy="2700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8" name="Gerade Verbindung 27"/>
              <p:cNvCxnSpPr/>
              <p:nvPr userDrawn="1"/>
            </p:nvCxnSpPr>
            <p:spPr bwMode="auto">
              <a:xfrm flipV="1">
                <a:off x="7060163" y="6597352"/>
                <a:ext cx="269194" cy="26919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9" name="Gerade Verbindung 28"/>
              <p:cNvCxnSpPr/>
              <p:nvPr userDrawn="1"/>
            </p:nvCxnSpPr>
            <p:spPr bwMode="auto">
              <a:xfrm flipV="1">
                <a:off x="7319357" y="6597352"/>
                <a:ext cx="269572" cy="269573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0" name="Gerade Verbindung 29"/>
              <p:cNvCxnSpPr/>
              <p:nvPr userDrawn="1"/>
            </p:nvCxnSpPr>
            <p:spPr bwMode="auto">
              <a:xfrm flipV="1">
                <a:off x="8362950" y="6597352"/>
                <a:ext cx="272105" cy="27210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1" name="Gerade Verbindung 30"/>
              <p:cNvCxnSpPr/>
              <p:nvPr userDrawn="1"/>
            </p:nvCxnSpPr>
            <p:spPr bwMode="auto">
              <a:xfrm flipV="1">
                <a:off x="8099651" y="6597352"/>
                <a:ext cx="273300" cy="273300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2" name="Gerade Verbindung 31"/>
              <p:cNvCxnSpPr/>
              <p:nvPr userDrawn="1"/>
            </p:nvCxnSpPr>
            <p:spPr bwMode="auto">
              <a:xfrm flipV="1">
                <a:off x="7840484" y="6597352"/>
                <a:ext cx="269167" cy="269167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3" name="Gerade Verbindung 32"/>
              <p:cNvCxnSpPr/>
              <p:nvPr userDrawn="1"/>
            </p:nvCxnSpPr>
            <p:spPr bwMode="auto">
              <a:xfrm flipV="1">
                <a:off x="7578929" y="6597352"/>
                <a:ext cx="271555" cy="271554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4" name="Gerade Verbindung 33"/>
              <p:cNvCxnSpPr/>
              <p:nvPr userDrawn="1"/>
            </p:nvCxnSpPr>
            <p:spPr bwMode="auto">
              <a:xfrm flipV="1">
                <a:off x="5762625" y="6597352"/>
                <a:ext cx="269647" cy="269648"/>
              </a:xfrm>
              <a:prstGeom prst="line">
                <a:avLst/>
              </a:prstGeom>
              <a:noFill/>
              <a:ln w="15875" cap="flat" cmpd="sng" algn="ctr">
                <a:solidFill>
                  <a:srgbClr val="37B6B8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35" name="Rechteck 34"/>
              <p:cNvSpPr/>
              <p:nvPr userDrawn="1"/>
            </p:nvSpPr>
            <p:spPr bwMode="auto">
              <a:xfrm>
                <a:off x="5937229" y="6553928"/>
                <a:ext cx="2883243" cy="6666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  <p:grpSp>
          <p:nvGrpSpPr>
            <p:cNvPr id="10" name="Gruppierung 9"/>
            <p:cNvGrpSpPr/>
            <p:nvPr userDrawn="1"/>
          </p:nvGrpSpPr>
          <p:grpSpPr>
            <a:xfrm>
              <a:off x="3435423" y="6319903"/>
              <a:ext cx="3287808" cy="359542"/>
              <a:chOff x="3804474" y="5925146"/>
              <a:chExt cx="3287808" cy="359542"/>
            </a:xfrm>
          </p:grpSpPr>
          <p:sp>
            <p:nvSpPr>
              <p:cNvPr id="11" name="Parallelogramm 10"/>
              <p:cNvSpPr/>
              <p:nvPr userDrawn="1"/>
            </p:nvSpPr>
            <p:spPr bwMode="auto">
              <a:xfrm>
                <a:off x="380447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9EA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2" name="Parallelogramm 11"/>
              <p:cNvSpPr/>
              <p:nvPr userDrawn="1"/>
            </p:nvSpPr>
            <p:spPr bwMode="auto">
              <a:xfrm>
                <a:off x="6678282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00B4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3" name="Parallelogramm 12"/>
              <p:cNvSpPr/>
              <p:nvPr userDrawn="1"/>
            </p:nvSpPr>
            <p:spPr bwMode="auto">
              <a:xfrm>
                <a:off x="641702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2156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4" name="Parallelogramm 13"/>
              <p:cNvSpPr/>
              <p:nvPr userDrawn="1"/>
            </p:nvSpPr>
            <p:spPr bwMode="auto">
              <a:xfrm>
                <a:off x="615576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376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5" name="Parallelogramm 14"/>
              <p:cNvSpPr/>
              <p:nvPr userDrawn="1"/>
            </p:nvSpPr>
            <p:spPr bwMode="auto">
              <a:xfrm>
                <a:off x="589451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4A72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6" name="Parallelogramm 15"/>
              <p:cNvSpPr/>
              <p:nvPr userDrawn="1"/>
            </p:nvSpPr>
            <p:spPr bwMode="auto">
              <a:xfrm>
                <a:off x="563325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587B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7" name="Parallelogramm 16"/>
              <p:cNvSpPr/>
              <p:nvPr userDrawn="1"/>
            </p:nvSpPr>
            <p:spPr bwMode="auto">
              <a:xfrm>
                <a:off x="537200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6585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8" name="Parallelogramm 17"/>
              <p:cNvSpPr/>
              <p:nvPr userDrawn="1"/>
            </p:nvSpPr>
            <p:spPr bwMode="auto">
              <a:xfrm>
                <a:off x="511074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749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19" name="Parallelogramm 18"/>
              <p:cNvSpPr/>
              <p:nvPr userDrawn="1"/>
            </p:nvSpPr>
            <p:spPr bwMode="auto">
              <a:xfrm>
                <a:off x="484949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1819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1" name="Parallelogramm 20"/>
              <p:cNvSpPr/>
              <p:nvPr userDrawn="1"/>
            </p:nvSpPr>
            <p:spPr bwMode="auto">
              <a:xfrm>
                <a:off x="458823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38DA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2" name="Parallelogramm 21"/>
              <p:cNvSpPr/>
              <p:nvPr userDrawn="1"/>
            </p:nvSpPr>
            <p:spPr bwMode="auto">
              <a:xfrm>
                <a:off x="4326984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4A4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  <p:sp>
            <p:nvSpPr>
              <p:cNvPr id="23" name="Parallelogramm 22"/>
              <p:cNvSpPr/>
              <p:nvPr userDrawn="1"/>
            </p:nvSpPr>
            <p:spPr bwMode="auto">
              <a:xfrm>
                <a:off x="4065729" y="5925146"/>
                <a:ext cx="414000" cy="359542"/>
              </a:xfrm>
              <a:prstGeom prst="parallelogram">
                <a:avLst>
                  <a:gd name="adj" fmla="val 99957"/>
                </a:avLst>
              </a:prstGeom>
              <a:solidFill>
                <a:srgbClr val="329AA8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de-DE" sz="1000" b="0" i="0" u="none" strike="noStrike" cap="none" normalizeH="0" baseline="0">
                  <a:ln>
                    <a:noFill/>
                  </a:ln>
                  <a:solidFill>
                    <a:srgbClr val="666369"/>
                  </a:solidFill>
                  <a:effectLst/>
                  <a:latin typeface="Arial" pitchFamily="-65" charset="0"/>
                  <a:ea typeface="ＭＳ Ｐゴシック" pitchFamily="-65" charset="-128"/>
                  <a:cs typeface="ＭＳ Ｐゴシック" pitchFamily="-65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45726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1748B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1748B2"/>
                </a:solidFill>
              </a:defRPr>
            </a:lvl1pPr>
            <a:lvl2pPr>
              <a:defRPr>
                <a:solidFill>
                  <a:srgbClr val="1748B2"/>
                </a:solidFill>
              </a:defRPr>
            </a:lvl2pPr>
            <a:lvl3pPr>
              <a:defRPr>
                <a:solidFill>
                  <a:srgbClr val="1748B2"/>
                </a:solidFill>
              </a:defRPr>
            </a:lvl3pPr>
            <a:lvl4pPr>
              <a:defRPr>
                <a:solidFill>
                  <a:srgbClr val="1748B2"/>
                </a:solidFill>
              </a:defRPr>
            </a:lvl4pPr>
            <a:lvl5pPr>
              <a:defRPr>
                <a:solidFill>
                  <a:srgbClr val="1748B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81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243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14338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3103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5905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502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6574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9014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11000"/>
            <a:lum/>
          </a:blip>
          <a:srcRect/>
          <a:stretch>
            <a:fillRect t="-41000" b="-4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0F4D8-E4F1-444B-9F30-69C7C42BE49F}" type="datetimeFigureOut">
              <a:rPr lang="en-GB" smtClean="0"/>
              <a:t>29/05/2019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8F4A1-9B3B-46A0-A030-581254CC3C6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526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1748B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1748B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1748B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748B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48B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748B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hyperlink" Target="http://www.psc-europe.eu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0.png"/><Relationship Id="rId1" Type="http://schemas.openxmlformats.org/officeDocument/2006/relationships/tags" Target="../tags/tag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5.png"/><Relationship Id="rId4" Type="http://schemas.openxmlformats.org/officeDocument/2006/relationships/image" Target="../media/image8.jpe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22870" y="3547109"/>
            <a:ext cx="994625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dirty="0">
                <a:solidFill>
                  <a:srgbClr val="1748B2"/>
                </a:solidFill>
              </a:rPr>
              <a:t>Dr David Lund </a:t>
            </a:r>
          </a:p>
          <a:p>
            <a:pPr algn="ctr"/>
            <a:r>
              <a:rPr lang="en-GB" sz="2500" b="1" dirty="0">
                <a:solidFill>
                  <a:srgbClr val="1748B2"/>
                </a:solidFill>
              </a:rPr>
              <a:t>Vice-President, Public Safety Communication Europe (PSCE) Forum </a:t>
            </a:r>
          </a:p>
          <a:p>
            <a:pPr algn="ctr"/>
            <a:r>
              <a:rPr lang="en-GB" sz="2500" b="1" dirty="0">
                <a:solidFill>
                  <a:srgbClr val="1748B2"/>
                </a:solidFill>
              </a:rPr>
              <a:t>Coordinator of BroadWay</a:t>
            </a:r>
          </a:p>
          <a:p>
            <a:pPr algn="ctr"/>
            <a:endParaRPr lang="en-GB" sz="2500" b="1" dirty="0">
              <a:solidFill>
                <a:srgbClr val="1748B2"/>
              </a:solidFill>
            </a:endParaRPr>
          </a:p>
          <a:p>
            <a:pPr algn="ctr"/>
            <a:endParaRPr lang="en-GB" sz="2500" b="1" dirty="0">
              <a:solidFill>
                <a:srgbClr val="1748B2"/>
              </a:solidFill>
            </a:endParaRPr>
          </a:p>
          <a:p>
            <a:pPr lvl="1" algn="ctr"/>
            <a:r>
              <a:rPr lang="en-US" sz="2800" b="1" dirty="0">
                <a:solidFill>
                  <a:srgbClr val="3F51A0"/>
                </a:solidFill>
                <a:latin typeface="arial" charset="0"/>
              </a:rPr>
              <a:t>ETSI CDM KO Meeting</a:t>
            </a:r>
          </a:p>
          <a:p>
            <a:pPr lvl="1" algn="ctr"/>
            <a:r>
              <a:rPr lang="en-US" sz="2000" dirty="0">
                <a:solidFill>
                  <a:srgbClr val="3F51A0"/>
                </a:solidFill>
                <a:latin typeface="arial" charset="0"/>
              </a:rPr>
              <a:t>Sophia Antipolis, 20 May 2019 </a:t>
            </a:r>
          </a:p>
          <a:p>
            <a:pPr lvl="1"/>
            <a:endParaRPr lang="en-GB" sz="2500" b="1" dirty="0"/>
          </a:p>
          <a:p>
            <a:pPr algn="ctr"/>
            <a:endParaRPr lang="en-GB" sz="2500" b="1" dirty="0"/>
          </a:p>
          <a:p>
            <a:pPr algn="ctr"/>
            <a:endParaRPr lang="en-GB" sz="25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C02FEF2-2DFC-5F47-A41C-3A9E980BD059}"/>
              </a:ext>
            </a:extLst>
          </p:cNvPr>
          <p:cNvSpPr txBox="1"/>
          <p:nvPr/>
        </p:nvSpPr>
        <p:spPr>
          <a:xfrm>
            <a:off x="4498573" y="2426252"/>
            <a:ext cx="31948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1748B2"/>
                </a:solidFill>
              </a:rPr>
              <a:t>www.psc-europe.eu</a:t>
            </a:r>
            <a:endParaRPr lang="en-US" sz="2800" b="1" dirty="0">
              <a:solidFill>
                <a:srgbClr val="1748B2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FED9BF-15A4-4B4A-85E8-3A237137A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746" y="167066"/>
            <a:ext cx="4718508" cy="1797527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F6DE3A0E-E6C8-6548-BAFC-BBC66E65005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28366" r="64997" b="59149"/>
          <a:stretch/>
        </p:blipFill>
        <p:spPr>
          <a:xfrm>
            <a:off x="98854" y="5992132"/>
            <a:ext cx="1705946" cy="7486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2C3AA9-563E-FC42-8F3D-96FB69CF18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995" y="6116236"/>
            <a:ext cx="1433148" cy="50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4295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FFAD-A213-5945-B9C5-824DE2E8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748B2">
                    <a:alpha val="10000"/>
                  </a:srgbClr>
                </a:solidFill>
              </a:rPr>
              <a:t>We have a collective responsibility to make sure that the Public are kept safe </a:t>
            </a:r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Technology and information exchange for the good guys,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C00000"/>
                </a:solidFill>
              </a:rPr>
              <a:t>MUST</a:t>
            </a:r>
            <a:r>
              <a:rPr lang="en-US" sz="3600" b="1" dirty="0"/>
              <a:t> </a:t>
            </a:r>
          </a:p>
          <a:p>
            <a:pPr marL="0" indent="0" algn="ctr">
              <a:buNone/>
            </a:pPr>
            <a:r>
              <a:rPr lang="en-US" sz="3600" b="1" dirty="0"/>
              <a:t>be more capable and secure than the bad guys !! </a:t>
            </a:r>
          </a:p>
          <a:p>
            <a:pPr marL="0" indent="0" algn="ctr">
              <a:buNone/>
            </a:pP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C8CBF6-B50C-614A-8DB9-15A2EE450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905500"/>
            <a:ext cx="2133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277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FFAD-A213-5945-B9C5-824DE2E8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748B2">
                    <a:alpha val="11000"/>
                  </a:srgbClr>
                </a:solidFill>
              </a:rPr>
              <a:t>We have a collective responsibility to make sure that the Public are kept safe 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1748B2">
                  <a:alpha val="11000"/>
                </a:srgbClr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1748B2">
                    <a:alpha val="11000"/>
                  </a:srgbClr>
                </a:solidFill>
              </a:rPr>
              <a:t>Technology and information exchange for the good guys,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1748B2">
                    <a:alpha val="11000"/>
                  </a:srgbClr>
                </a:solidFill>
              </a:rPr>
              <a:t>MUST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1748B2">
                    <a:alpha val="11000"/>
                  </a:srgbClr>
                </a:solidFill>
              </a:rPr>
              <a:t>be more capable and secure than the bad guys !! </a:t>
            </a:r>
          </a:p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3600" b="1" dirty="0"/>
              <a:t>And </a:t>
            </a:r>
            <a:r>
              <a:rPr lang="en-US" sz="3600" b="1" dirty="0">
                <a:solidFill>
                  <a:srgbClr val="C00000"/>
                </a:solidFill>
              </a:rPr>
              <a:t>MUST</a:t>
            </a:r>
            <a:r>
              <a:rPr lang="en-US" sz="3600" b="1" dirty="0"/>
              <a:t> continue work in harsh and compromised situations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C37860-3165-ED44-B66C-D8991A74A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905500"/>
            <a:ext cx="2133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64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3157-0BCD-2140-9CD2-4DB09401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4475"/>
            <a:ext cx="10515600" cy="1325563"/>
          </a:xfrm>
        </p:spPr>
        <p:txBody>
          <a:bodyPr/>
          <a:lstStyle/>
          <a:p>
            <a:r>
              <a:rPr lang="en-GB" dirty="0"/>
              <a:t>Public Safety </a:t>
            </a:r>
            <a:r>
              <a:rPr lang="en-GB" dirty="0" err="1"/>
              <a:t>Comms</a:t>
            </a:r>
            <a:r>
              <a:rPr lang="en-GB" dirty="0"/>
              <a:t> Value Chain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D8F7D7B3-EB5A-B74C-A878-25343E0963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75361"/>
            <a:ext cx="10049255" cy="4930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2661A-EF97-3348-8119-AB1DE17A3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5905500"/>
            <a:ext cx="21336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6498E1-95E0-4948-9745-71338BD06D35}"/>
              </a:ext>
            </a:extLst>
          </p:cNvPr>
          <p:cNvSpPr/>
          <p:nvPr/>
        </p:nvSpPr>
        <p:spPr>
          <a:xfrm>
            <a:off x="0" y="6587495"/>
            <a:ext cx="26917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Copyright © 2018 PSCE. All rights reserved. 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4E8688-7606-A84E-81C2-434832640302}"/>
              </a:ext>
            </a:extLst>
          </p:cNvPr>
          <p:cNvSpPr/>
          <p:nvPr/>
        </p:nvSpPr>
        <p:spPr>
          <a:xfrm>
            <a:off x="5647174" y="823965"/>
            <a:ext cx="5024175" cy="5275384"/>
          </a:xfrm>
          <a:prstGeom prst="round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8DF6A6-1327-FC46-802C-DB2BBBB0C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328" y="1081088"/>
            <a:ext cx="2133600" cy="7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607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3C553-0622-E744-8046-D7BADB65E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08" y="1"/>
            <a:ext cx="353334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7EC28-E10C-A04F-BA61-E8CC57E4E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059"/>
            <a:ext cx="3531039" cy="5636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464E5-DF15-FE45-8796-E858A66AD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34" y="795131"/>
            <a:ext cx="8651166" cy="5260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E7ACB-7C42-2E4B-AD66-EB2F6F1F5C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319" y="26904"/>
            <a:ext cx="3170681" cy="11071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29306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"/>
          <p:cNvPicPr/>
          <p:nvPr/>
        </p:nvPicPr>
        <p:blipFill>
          <a:blip r:embed="rId2"/>
          <a:stretch/>
        </p:blipFill>
        <p:spPr>
          <a:xfrm>
            <a:off x="-2160" y="0"/>
            <a:ext cx="3533040" cy="6857640"/>
          </a:xfrm>
          <a:prstGeom prst="rect">
            <a:avLst/>
          </a:prstGeom>
          <a:ln>
            <a:noFill/>
          </a:ln>
        </p:spPr>
      </p:pic>
      <p:pic>
        <p:nvPicPr>
          <p:cNvPr id="316" name="Picture 4"/>
          <p:cNvPicPr/>
          <p:nvPr/>
        </p:nvPicPr>
        <p:blipFill>
          <a:blip r:embed="rId3"/>
          <a:stretch/>
        </p:blipFill>
        <p:spPr>
          <a:xfrm>
            <a:off x="-2160" y="1901880"/>
            <a:ext cx="3533040" cy="5537520"/>
          </a:xfrm>
          <a:prstGeom prst="rect">
            <a:avLst/>
          </a:prstGeom>
          <a:ln>
            <a:noFill/>
          </a:ln>
        </p:spPr>
      </p:pic>
      <p:pic>
        <p:nvPicPr>
          <p:cNvPr id="317" name="Picture 5"/>
          <p:cNvPicPr/>
          <p:nvPr/>
        </p:nvPicPr>
        <p:blipFill>
          <a:blip r:embed="rId4"/>
          <a:stretch/>
        </p:blipFill>
        <p:spPr>
          <a:xfrm>
            <a:off x="3633120" y="0"/>
            <a:ext cx="3501360" cy="1732320"/>
          </a:xfrm>
          <a:prstGeom prst="rect">
            <a:avLst/>
          </a:prstGeom>
          <a:ln>
            <a:noFill/>
          </a:ln>
        </p:spPr>
      </p:pic>
      <p:pic>
        <p:nvPicPr>
          <p:cNvPr id="318" name="Picture 6"/>
          <p:cNvPicPr/>
          <p:nvPr/>
        </p:nvPicPr>
        <p:blipFill>
          <a:blip r:embed="rId5"/>
          <a:stretch/>
        </p:blipFill>
        <p:spPr>
          <a:xfrm>
            <a:off x="7972200" y="0"/>
            <a:ext cx="4043520" cy="1719720"/>
          </a:xfrm>
          <a:prstGeom prst="rect">
            <a:avLst/>
          </a:prstGeom>
          <a:ln>
            <a:noFill/>
          </a:ln>
        </p:spPr>
      </p:pic>
      <p:pic>
        <p:nvPicPr>
          <p:cNvPr id="319" name="Picture 7"/>
          <p:cNvPicPr/>
          <p:nvPr/>
        </p:nvPicPr>
        <p:blipFill>
          <a:blip r:embed="rId6"/>
          <a:stretch/>
        </p:blipFill>
        <p:spPr>
          <a:xfrm>
            <a:off x="3530880" y="1732680"/>
            <a:ext cx="3768840" cy="1719720"/>
          </a:xfrm>
          <a:prstGeom prst="rect">
            <a:avLst/>
          </a:prstGeom>
          <a:ln>
            <a:noFill/>
          </a:ln>
        </p:spPr>
      </p:pic>
      <p:pic>
        <p:nvPicPr>
          <p:cNvPr id="320" name="Picture 8"/>
          <p:cNvPicPr/>
          <p:nvPr/>
        </p:nvPicPr>
        <p:blipFill>
          <a:blip r:embed="rId7"/>
          <a:stretch/>
        </p:blipFill>
        <p:spPr>
          <a:xfrm>
            <a:off x="7972200" y="1732680"/>
            <a:ext cx="3632760" cy="1655640"/>
          </a:xfrm>
          <a:prstGeom prst="rect">
            <a:avLst/>
          </a:prstGeom>
          <a:ln>
            <a:noFill/>
          </a:ln>
        </p:spPr>
      </p:pic>
      <p:pic>
        <p:nvPicPr>
          <p:cNvPr id="321" name="Picture 9"/>
          <p:cNvPicPr/>
          <p:nvPr/>
        </p:nvPicPr>
        <p:blipFill>
          <a:blip r:embed="rId8"/>
          <a:stretch/>
        </p:blipFill>
        <p:spPr>
          <a:xfrm>
            <a:off x="3646080" y="3388320"/>
            <a:ext cx="3837600" cy="1655640"/>
          </a:xfrm>
          <a:prstGeom prst="rect">
            <a:avLst/>
          </a:prstGeom>
          <a:ln>
            <a:noFill/>
          </a:ln>
        </p:spPr>
      </p:pic>
      <p:pic>
        <p:nvPicPr>
          <p:cNvPr id="322" name="Picture 10"/>
          <p:cNvPicPr/>
          <p:nvPr/>
        </p:nvPicPr>
        <p:blipFill>
          <a:blip r:embed="rId9"/>
          <a:stretch/>
        </p:blipFill>
        <p:spPr>
          <a:xfrm>
            <a:off x="7872480" y="3452760"/>
            <a:ext cx="4048920" cy="1655640"/>
          </a:xfrm>
          <a:prstGeom prst="rect">
            <a:avLst/>
          </a:prstGeom>
          <a:ln>
            <a:noFill/>
          </a:ln>
        </p:spPr>
      </p:pic>
      <p:pic>
        <p:nvPicPr>
          <p:cNvPr id="323" name="Picture 11"/>
          <p:cNvPicPr/>
          <p:nvPr/>
        </p:nvPicPr>
        <p:blipFill>
          <a:blip r:embed="rId10"/>
          <a:stretch/>
        </p:blipFill>
        <p:spPr>
          <a:xfrm>
            <a:off x="4772160" y="5257800"/>
            <a:ext cx="6451200" cy="1599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29421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067438-91F0-DC4A-B0E1-4EEDC16E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8A65C-8303-C848-B242-D7D4ABCC0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7" y="861217"/>
            <a:ext cx="11462776" cy="5996783"/>
          </a:xfrm>
        </p:spPr>
      </p:pic>
    </p:spTree>
    <p:extLst>
      <p:ext uri="{BB962C8B-B14F-4D97-AF65-F5344CB8AC3E}">
        <p14:creationId xmlns:p14="http://schemas.microsoft.com/office/powerpoint/2010/main" val="2361207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84EA4-6555-C24B-85F1-3CD6594AE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Driver+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5D646-7419-1346-98A5-49CB0B9ACD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ECA18-A029-2A41-A5C5-73EF0D1EA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2098"/>
            <a:ext cx="12192000" cy="58938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44642E1-C573-BB4C-B8BE-C64A82E86FED}"/>
              </a:ext>
            </a:extLst>
          </p:cNvPr>
          <p:cNvSpPr txBox="1"/>
          <p:nvPr/>
        </p:nvSpPr>
        <p:spPr>
          <a:xfrm>
            <a:off x="4945685" y="6488668"/>
            <a:ext cx="2300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www.driver-project.eu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8907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2D76F-F782-B14E-A166-6F65F3087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029B9-8F53-8944-8D7A-B9237C0E8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AD181F-D605-8E40-8537-502AA5930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8139"/>
            <a:ext cx="12192000" cy="572172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EB0EBA2-2685-D548-B001-13561C6A4D00}"/>
              </a:ext>
            </a:extLst>
          </p:cNvPr>
          <p:cNvSpPr txBox="1"/>
          <p:nvPr/>
        </p:nvSpPr>
        <p:spPr>
          <a:xfrm>
            <a:off x="5240702" y="6424798"/>
            <a:ext cx="1710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www.episecc.eu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610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C1E64-AFAE-8C42-B9E5-12A3018C62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EFFDE-BB45-FB45-8938-C7F476B5E3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A89077-9BC4-DE47-AAD0-2092C5357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8043"/>
            <a:ext cx="12192000" cy="2761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DB8482-9487-AC40-8873-C4E2811F90BC}"/>
              </a:ext>
            </a:extLst>
          </p:cNvPr>
          <p:cNvSpPr txBox="1"/>
          <p:nvPr/>
        </p:nvSpPr>
        <p:spPr>
          <a:xfrm>
            <a:off x="4782787" y="6386186"/>
            <a:ext cx="2626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www.concorde-project.eu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4654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el 10"/>
          <p:cNvSpPr>
            <a:spLocks noGrp="1"/>
          </p:cNvSpPr>
          <p:nvPr>
            <p:ph type="ctrTitle" sz="quarter"/>
          </p:nvPr>
        </p:nvSpPr>
        <p:spPr>
          <a:xfrm>
            <a:off x="2054226" y="1339696"/>
            <a:ext cx="8077201" cy="1089025"/>
          </a:xfrm>
        </p:spPr>
        <p:txBody>
          <a:bodyPr/>
          <a:lstStyle/>
          <a:p>
            <a:r>
              <a:rPr lang="en-GB" altLang="de-DE" dirty="0"/>
              <a:t>Cen workshop agreement</a:t>
            </a:r>
          </a:p>
        </p:txBody>
      </p:sp>
      <p:sp>
        <p:nvSpPr>
          <p:cNvPr id="12290" name="Untertitel 11"/>
          <p:cNvSpPr>
            <a:spLocks noGrp="1"/>
          </p:cNvSpPr>
          <p:nvPr>
            <p:ph type="subTitle"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sv-SE" altLang="de-DE" dirty="0"/>
              <a:t>Requirements on Information Exchange across Organisations and Borders – Semantic and Syntactical Interoperability for Crisis and Disaster Management</a:t>
            </a:r>
          </a:p>
          <a:p>
            <a:endParaRPr lang="sv-SE" altLang="de-DE" dirty="0"/>
          </a:p>
          <a:p>
            <a:r>
              <a:rPr lang="sv-SE" altLang="de-DE" dirty="0"/>
              <a:t>Kick Off Meeting, DIN, Berlin 29</a:t>
            </a:r>
            <a:r>
              <a:rPr lang="sv-SE" altLang="de-DE" baseline="30000" dirty="0"/>
              <a:t>th</a:t>
            </a:r>
            <a:r>
              <a:rPr lang="sv-SE" altLang="de-DE" dirty="0"/>
              <a:t> of April 2019</a:t>
            </a:r>
          </a:p>
          <a:p>
            <a:pPr>
              <a:buFont typeface="Wingdings" charset="2"/>
              <a:buNone/>
            </a:pPr>
            <a:endParaRPr lang="de-DE" altLang="de-DE" dirty="0"/>
          </a:p>
          <a:p>
            <a:pPr>
              <a:buFont typeface="Wingdings" charset="2"/>
              <a:buNone/>
            </a:pPr>
            <a:endParaRPr lang="de-DE" altLang="de-DE" dirty="0"/>
          </a:p>
          <a:p>
            <a:pPr>
              <a:buFont typeface="Wingdings" charset="2"/>
              <a:buNone/>
            </a:pPr>
            <a:endParaRPr lang="de-DE" altLang="de-DE" dirty="0"/>
          </a:p>
          <a:p>
            <a:pPr>
              <a:buFont typeface="Wingdings" charset="2"/>
              <a:buNone/>
            </a:pPr>
            <a:endParaRPr lang="de-DE" altLang="de-DE" dirty="0"/>
          </a:p>
          <a:p>
            <a:pPr>
              <a:buFont typeface="Wingdings" charset="2"/>
              <a:buNone/>
            </a:pPr>
            <a:endParaRPr lang="de-DE" altLang="de-DE" dirty="0"/>
          </a:p>
        </p:txBody>
      </p:sp>
      <p:sp>
        <p:nvSpPr>
          <p:cNvPr id="12291" name="Inhaltsplatzhalter 17"/>
          <p:cNvSpPr>
            <a:spLocks noGrp="1"/>
          </p:cNvSpPr>
          <p:nvPr>
            <p:ph sz="half" idx="2"/>
          </p:nvPr>
        </p:nvSpPr>
        <p:spPr>
          <a:xfrm>
            <a:off x="2054225" y="4869160"/>
            <a:ext cx="8077200" cy="1550640"/>
          </a:xfrm>
        </p:spPr>
        <p:txBody>
          <a:bodyPr/>
          <a:lstStyle/>
          <a:p>
            <a:r>
              <a:rPr lang="de-DE" altLang="de-DE" dirty="0"/>
              <a:t>Georg Neubauer</a:t>
            </a:r>
          </a:p>
        </p:txBody>
      </p:sp>
    </p:spTree>
    <p:extLst>
      <p:ext uri="{BB962C8B-B14F-4D97-AF65-F5344CB8AC3E}">
        <p14:creationId xmlns:p14="http://schemas.microsoft.com/office/powerpoint/2010/main" val="3172453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extShape 1"/>
          <p:cNvSpPr txBox="1"/>
          <p:nvPr/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r">
              <a:lnSpc>
                <a:spcPct val="100000"/>
              </a:lnSpc>
            </a:pPr>
            <a:fld id="{BD61B700-9501-4C1B-A85C-842B53E01BAF}" type="slidenum">
              <a:rPr lang="en-GB" sz="1200" b="0" strike="noStrike" spc="-1">
                <a:solidFill>
                  <a:srgbClr val="8B8B8B"/>
                </a:solidFill>
                <a:latin typeface="Calibri"/>
              </a:rPr>
              <a:t>2</a:t>
            </a:fld>
            <a:endParaRPr lang="en-GB" sz="1200" b="0" strike="noStrike" spc="-1">
              <a:latin typeface="Times New Roman"/>
            </a:endParaRPr>
          </a:p>
        </p:txBody>
      </p:sp>
      <p:pic>
        <p:nvPicPr>
          <p:cNvPr id="92" name="Picture 2"/>
          <p:cNvPicPr/>
          <p:nvPr/>
        </p:nvPicPr>
        <p:blipFill>
          <a:blip r:embed="rId2"/>
          <a:stretch/>
        </p:blipFill>
        <p:spPr>
          <a:xfrm>
            <a:off x="1672560" y="123120"/>
            <a:ext cx="9049320" cy="6217920"/>
          </a:xfrm>
          <a:prstGeom prst="rect">
            <a:avLst/>
          </a:prstGeom>
          <a:ln>
            <a:noFill/>
          </a:ln>
        </p:spPr>
      </p:pic>
      <p:sp>
        <p:nvSpPr>
          <p:cNvPr id="93" name="CustomShape 2"/>
          <p:cNvSpPr/>
          <p:nvPr/>
        </p:nvSpPr>
        <p:spPr>
          <a:xfrm>
            <a:off x="1227960" y="6393960"/>
            <a:ext cx="993780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PSCE was formed ~10 years ago due to the FP6 NARTUS project recognizing that this dialogue is essential </a:t>
            </a:r>
            <a:endParaRPr lang="en-GB" sz="1800" b="0" strike="noStrike" spc="-1">
              <a:latin typeface="Arial"/>
            </a:endParaRPr>
          </a:p>
        </p:txBody>
      </p:sp>
      <p:pic>
        <p:nvPicPr>
          <p:cNvPr id="94" name="Picture 4"/>
          <p:cNvPicPr/>
          <p:nvPr/>
        </p:nvPicPr>
        <p:blipFill>
          <a:blip r:embed="rId3"/>
          <a:stretch/>
        </p:blipFill>
        <p:spPr>
          <a:xfrm>
            <a:off x="9808200" y="705600"/>
            <a:ext cx="2304720" cy="877680"/>
          </a:xfrm>
          <a:prstGeom prst="rect">
            <a:avLst/>
          </a:prstGeom>
          <a:ln>
            <a:noFill/>
          </a:ln>
        </p:spPr>
      </p:pic>
      <p:sp>
        <p:nvSpPr>
          <p:cNvPr id="95" name="CustomShape 3"/>
          <p:cNvSpPr/>
          <p:nvPr/>
        </p:nvSpPr>
        <p:spPr>
          <a:xfrm>
            <a:off x="8958600" y="188640"/>
            <a:ext cx="3154320" cy="516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GB" sz="2800" b="1" strike="noStrike" spc="-1">
                <a:solidFill>
                  <a:srgbClr val="1748B2"/>
                </a:solidFill>
                <a:latin typeface="Calibri"/>
              </a:rPr>
              <a:t>www.psc-europe.eu</a:t>
            </a:r>
            <a:endParaRPr lang="en-GB" sz="2800" b="0" strike="noStrike" spc="-1"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21DA0DD-D5FC-0443-BDA5-C4A500969744}"/>
              </a:ext>
            </a:extLst>
          </p:cNvPr>
          <p:cNvSpPr txBox="1">
            <a:spLocks/>
          </p:cNvSpPr>
          <p:nvPr/>
        </p:nvSpPr>
        <p:spPr>
          <a:xfrm>
            <a:off x="0" y="42818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1748B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PROFILE </a:t>
            </a:r>
            <a:r>
              <a:rPr lang="en-US" dirty="0">
                <a:solidFill>
                  <a:srgbClr val="1748B2">
                    <a:alpha val="10000"/>
                  </a:srgbClr>
                </a:solidFill>
              </a:rPr>
              <a:t>– NEEDS – EXPECTATIONS </a:t>
            </a:r>
          </a:p>
        </p:txBody>
      </p:sp>
    </p:spTree>
    <p:extLst>
      <p:ext uri="{BB962C8B-B14F-4D97-AF65-F5344CB8AC3E}">
        <p14:creationId xmlns:p14="http://schemas.microsoft.com/office/powerpoint/2010/main" val="20485610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D21570A-8E5C-1C47-AC4B-0EFD43440549}" type="slidenum">
              <a:rPr lang="de-DE" altLang="de-DE">
                <a:solidFill>
                  <a:schemeClr val="accent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de-DE" altLang="de-DE">
              <a:solidFill>
                <a:schemeClr val="accent2"/>
              </a:solidFill>
            </a:endParaRPr>
          </a:p>
        </p:txBody>
      </p:sp>
      <p:sp>
        <p:nvSpPr>
          <p:cNvPr id="18436" name="Datumsplatzhalter 4"/>
          <p:cNvSpPr>
            <a:spLocks noGrp="1"/>
          </p:cNvSpPr>
          <p:nvPr>
            <p:ph type="dt" sz="half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AT" altLang="de-DE" dirty="0">
                <a:solidFill>
                  <a:schemeClr val="accent2"/>
                </a:solidFill>
              </a:rPr>
              <a:t>29.04.2019</a:t>
            </a:r>
            <a:endParaRPr lang="de-DE" altLang="de-DE" dirty="0">
              <a:solidFill>
                <a:schemeClr val="accent2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052435" y="343014"/>
            <a:ext cx="6535915" cy="772690"/>
          </a:xfrm>
        </p:spPr>
        <p:txBody>
          <a:bodyPr>
            <a:normAutofit fontScale="90000"/>
          </a:bodyPr>
          <a:lstStyle/>
          <a:p>
            <a:r>
              <a:rPr lang="en-GB" dirty="0"/>
              <a:t>Draft Scope and purpose</a:t>
            </a:r>
            <a:r>
              <a:rPr lang="de-DE" dirty="0"/>
              <a:t>	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/>
          <a:stretch/>
        </p:blipFill>
        <p:spPr>
          <a:xfrm>
            <a:off x="2423592" y="4221088"/>
            <a:ext cx="1465014" cy="310840"/>
          </a:xfrm>
          <a:prstGeom prst="rect">
            <a:avLst/>
          </a:prstGeom>
        </p:spPr>
      </p:pic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7D0592E-F574-409E-94AD-EFA9B91150AA}"/>
              </a:ext>
            </a:extLst>
          </p:cNvPr>
          <p:cNvSpPr txBox="1">
            <a:spLocks/>
          </p:cNvSpPr>
          <p:nvPr/>
        </p:nvSpPr>
        <p:spPr>
          <a:xfrm>
            <a:off x="1966628" y="1340770"/>
            <a:ext cx="8077200" cy="5074319"/>
          </a:xfrm>
          <a:prstGeom prst="rect">
            <a:avLst/>
          </a:prstGeom>
        </p:spPr>
        <p:txBody>
          <a:bodyPr/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285750" lvl="1" indent="-285750">
              <a:buClr>
                <a:srgbClr val="790B1A"/>
              </a:buClr>
            </a:pPr>
            <a:r>
              <a:rPr lang="en-US" sz="1600" kern="0" dirty="0"/>
              <a:t>This CEN Workshop Agreement (CWA) defines </a:t>
            </a:r>
            <a:r>
              <a:rPr lang="en-US" sz="1600" b="1" kern="0" dirty="0"/>
              <a:t>requirements to achieve interoperability on syntactical and semantic level</a:t>
            </a:r>
            <a:r>
              <a:rPr lang="en-US" sz="1600" kern="0" dirty="0"/>
              <a:t> in organization and border crossing crisis and disaster management.</a:t>
            </a:r>
            <a:br>
              <a:rPr lang="en-US" sz="1600" kern="0" dirty="0"/>
            </a:br>
            <a:r>
              <a:rPr lang="en-US" sz="1600" kern="0" dirty="0"/>
              <a:t> </a:t>
            </a:r>
          </a:p>
          <a:p>
            <a:pPr marL="285750" lvl="1" indent="-285750">
              <a:buClr>
                <a:srgbClr val="790B1A"/>
              </a:buClr>
            </a:pPr>
            <a:r>
              <a:rPr lang="en-US" sz="1600" kern="0" dirty="0"/>
              <a:t>To achieve this target, a conceptual frame (topology) and </a:t>
            </a:r>
            <a:r>
              <a:rPr lang="en-US" sz="1600" b="1" kern="0" dirty="0"/>
              <a:t>basic requirements </a:t>
            </a:r>
            <a:r>
              <a:rPr lang="en-US" sz="1600" kern="0" dirty="0"/>
              <a:t>for the development of </a:t>
            </a:r>
            <a:r>
              <a:rPr lang="en-US" sz="1600" b="1" kern="0" dirty="0"/>
              <a:t>software interfaces </a:t>
            </a:r>
            <a:r>
              <a:rPr lang="en-US" sz="1600" kern="0" dirty="0"/>
              <a:t>that allow different </a:t>
            </a:r>
            <a:r>
              <a:rPr lang="en-US" sz="1600" kern="0" dirty="0" err="1"/>
              <a:t>organisations</a:t>
            </a:r>
            <a:r>
              <a:rPr lang="en-US" sz="1600" kern="0" dirty="0"/>
              <a:t>, using different IT systems for the execution of their crisis and disaster management procedures, to connect to a common platform in order to receive and send data while maintaining the same data formats on their systems, will be provided. </a:t>
            </a:r>
            <a:br>
              <a:rPr lang="en-US" sz="1600" kern="0" dirty="0"/>
            </a:br>
            <a:endParaRPr lang="en-US" sz="1600" kern="0" dirty="0"/>
          </a:p>
          <a:p>
            <a:pPr marL="285750" lvl="1" indent="-285750">
              <a:buClr>
                <a:srgbClr val="790B1A"/>
              </a:buClr>
            </a:pPr>
            <a:r>
              <a:rPr lang="en-US" sz="1600" kern="0" dirty="0"/>
              <a:t>In addition basic </a:t>
            </a:r>
            <a:r>
              <a:rPr lang="en-US" sz="1600" b="1" kern="0" dirty="0"/>
              <a:t>security requirements </a:t>
            </a:r>
            <a:r>
              <a:rPr lang="en-US" sz="1600" kern="0" dirty="0"/>
              <a:t>of such a data exchange process are set up encompassing authentication, grouping functionalities and encryption as well as </a:t>
            </a:r>
            <a:r>
              <a:rPr lang="en-US" sz="1600" b="1" kern="0" dirty="0"/>
              <a:t>resilience aspects </a:t>
            </a:r>
            <a:r>
              <a:rPr lang="en-US" sz="1600" kern="0" dirty="0"/>
              <a:t>(e.g. concepts to avoid single points of failure, capabilities to federate).</a:t>
            </a:r>
            <a:br>
              <a:rPr lang="en-US" sz="1600" kern="0" dirty="0"/>
            </a:br>
            <a:r>
              <a:rPr lang="en-US" sz="1600" kern="0" dirty="0"/>
              <a:t> </a:t>
            </a:r>
          </a:p>
          <a:p>
            <a:pPr marL="285750" lvl="1" indent="-285750">
              <a:buClr>
                <a:srgbClr val="790B1A"/>
              </a:buClr>
            </a:pPr>
            <a:r>
              <a:rPr lang="en-US" sz="1600" kern="0" dirty="0"/>
              <a:t>Moreover, a </a:t>
            </a:r>
            <a:r>
              <a:rPr lang="en-US" sz="1600" b="1" kern="0" dirty="0"/>
              <a:t>conceptual frame for a distribution mechanism </a:t>
            </a:r>
            <a:r>
              <a:rPr lang="en-US" sz="1600" kern="0" dirty="0"/>
              <a:t>including service registration, addressing, communication, synchronization and message repository aspect is set up. Other conceptual aspects to be covered are </a:t>
            </a:r>
            <a:r>
              <a:rPr lang="en-US" sz="1600" b="1" kern="0" dirty="0"/>
              <a:t>requirements for semantic services </a:t>
            </a:r>
            <a:r>
              <a:rPr lang="en-US" sz="1600" kern="0" dirty="0"/>
              <a:t>and finally management of </a:t>
            </a:r>
            <a:r>
              <a:rPr lang="en-US" sz="1600" b="1" kern="0" dirty="0"/>
              <a:t>registration procedures </a:t>
            </a:r>
            <a:r>
              <a:rPr lang="en-US" sz="1600" kern="0" dirty="0"/>
              <a:t>as well as participants registration data.</a:t>
            </a:r>
            <a:r>
              <a:rPr lang="en-US" kern="0" dirty="0"/>
              <a:t> 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6571905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8D21570A-8E5C-1C47-AC4B-0EFD43440549}" type="slidenum">
              <a:rPr lang="de-DE" altLang="de-DE">
                <a:solidFill>
                  <a:schemeClr val="accent2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de-DE" altLang="de-DE">
              <a:solidFill>
                <a:schemeClr val="accent2"/>
              </a:solidFill>
            </a:endParaRPr>
          </a:p>
        </p:txBody>
      </p:sp>
      <p:sp>
        <p:nvSpPr>
          <p:cNvPr id="18436" name="Datumsplatzhalter 4"/>
          <p:cNvSpPr>
            <a:spLocks noGrp="1"/>
          </p:cNvSpPr>
          <p:nvPr>
            <p:ph type="dt" sz="half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790B1A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charset="2"/>
              <a:buChar char="§"/>
              <a:defRPr>
                <a:solidFill>
                  <a:schemeClr val="tx2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2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AT" altLang="de-DE" dirty="0">
                <a:solidFill>
                  <a:schemeClr val="accent2"/>
                </a:solidFill>
              </a:rPr>
              <a:t>29.04.2019</a:t>
            </a:r>
            <a:endParaRPr lang="de-DE" altLang="de-DE" dirty="0">
              <a:solidFill>
                <a:schemeClr val="accent2"/>
              </a:solidFill>
            </a:endParaRPr>
          </a:p>
        </p:txBody>
      </p:sp>
      <p:sp>
        <p:nvSpPr>
          <p:cNvPr id="11" name="Titel 10"/>
          <p:cNvSpPr>
            <a:spLocks noGrp="1"/>
          </p:cNvSpPr>
          <p:nvPr>
            <p:ph type="title"/>
          </p:nvPr>
        </p:nvSpPr>
        <p:spPr>
          <a:xfrm>
            <a:off x="2054226" y="476673"/>
            <a:ext cx="6535915" cy="772690"/>
          </a:xfrm>
        </p:spPr>
        <p:txBody>
          <a:bodyPr/>
          <a:lstStyle/>
          <a:p>
            <a:r>
              <a:rPr lang="en-GB" dirty="0"/>
              <a:t>Draft CWA consortium	</a:t>
            </a:r>
          </a:p>
        </p:txBody>
      </p:sp>
      <p:pic>
        <p:nvPicPr>
          <p:cNvPr id="9" name="Bild 8"/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7"/>
          <a:stretch/>
        </p:blipFill>
        <p:spPr>
          <a:xfrm>
            <a:off x="2423592" y="4221088"/>
            <a:ext cx="1465014" cy="310840"/>
          </a:xfrm>
          <a:prstGeom prst="rect">
            <a:avLst/>
          </a:prstGeom>
        </p:spPr>
      </p:pic>
      <p:sp>
        <p:nvSpPr>
          <p:cNvPr id="23" name="Inhaltsplatzhalter 2">
            <a:extLst>
              <a:ext uri="{FF2B5EF4-FFF2-40B4-BE49-F238E27FC236}">
                <a16:creationId xmlns:a16="http://schemas.microsoft.com/office/drawing/2014/main" id="{24553163-9184-46DE-80F0-C53E2A9E5C5E}"/>
              </a:ext>
            </a:extLst>
          </p:cNvPr>
          <p:cNvSpPr txBox="1">
            <a:spLocks/>
          </p:cNvSpPr>
          <p:nvPr/>
        </p:nvSpPr>
        <p:spPr>
          <a:xfrm>
            <a:off x="1966628" y="1340769"/>
            <a:ext cx="8167972" cy="4464496"/>
          </a:xfrm>
          <a:prstGeom prst="rect">
            <a:avLst/>
          </a:prstGeom>
        </p:spPr>
        <p:txBody>
          <a:bodyPr/>
          <a:lstStyle>
            <a:lvl1pPr marL="269875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34988" indent="-265113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2pPr>
            <a:lvl3pPr marL="804863" indent="-269875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accent3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Geneva" pitchFamily="-107" charset="-128"/>
                <a:cs typeface="Geneva" pitchFamily="-107" charset="-128"/>
              </a:defRPr>
            </a:lvl3pPr>
            <a:lvl4pPr marL="1090612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4pPr>
            <a:lvl5pPr marL="1355725" indent="-285750" algn="l" rtl="0" eaLnBrk="1" fontAlgn="base" hangingPunct="1">
              <a:spcBef>
                <a:spcPts val="400"/>
              </a:spcBef>
              <a:spcAft>
                <a:spcPct val="0"/>
              </a:spcAft>
              <a:buClr>
                <a:schemeClr val="tx1"/>
              </a:buClr>
              <a:buFont typeface="Arial" charset="0"/>
              <a:buChar char="•"/>
              <a:tabLst/>
              <a:defRPr>
                <a:solidFill>
                  <a:schemeClr val="tx1"/>
                </a:solidFill>
                <a:latin typeface="+mn-lt"/>
                <a:ea typeface="Geneva" pitchFamily="-107" charset="-128"/>
                <a:cs typeface="Geneva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DE" sz="1400" dirty="0"/>
              <a:t>	</a:t>
            </a:r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/>
              <a:t>AIT Austrian Institute of Technology </a:t>
            </a:r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/>
              <a:t>PSCE </a:t>
            </a:r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/>
              <a:t>TNO</a:t>
            </a:r>
            <a:endParaRPr lang="en-AU" kern="0" dirty="0"/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 err="1"/>
              <a:t>Frequentis</a:t>
            </a:r>
            <a:endParaRPr lang="en-AU" b="1" kern="0" dirty="0"/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/>
              <a:t>HITEC </a:t>
            </a:r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/>
              <a:t>IES </a:t>
            </a:r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/>
              <a:t>CSNR Technologies Ltd. </a:t>
            </a:r>
          </a:p>
          <a:p>
            <a:pPr marL="285750" lvl="1" indent="-285750">
              <a:buClr>
                <a:srgbClr val="790B1A"/>
              </a:buClr>
            </a:pPr>
            <a:r>
              <a:rPr lang="en-AU" b="1" kern="0" dirty="0"/>
              <a:t>…….</a:t>
            </a:r>
          </a:p>
          <a:p>
            <a:pPr marL="285750" lvl="1" indent="-285750">
              <a:buClr>
                <a:srgbClr val="790B1A"/>
              </a:buClr>
            </a:pPr>
            <a:r>
              <a:rPr lang="de-DE" kern="0" dirty="0"/>
              <a:t>……..</a:t>
            </a:r>
          </a:p>
        </p:txBody>
      </p:sp>
    </p:spTree>
    <p:extLst>
      <p:ext uri="{BB962C8B-B14F-4D97-AF65-F5344CB8AC3E}">
        <p14:creationId xmlns:p14="http://schemas.microsoft.com/office/powerpoint/2010/main" val="25159671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BD682-9B4E-7041-BE70-6071B28F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71246-20A0-474C-957E-2BACC9A92E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2ECDD2-B8EE-4442-B675-5744C08ED0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653"/>
            <a:ext cx="12192000" cy="65046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D2DC41C-74E2-6C49-B27C-6B4F40B839C2}"/>
              </a:ext>
            </a:extLst>
          </p:cNvPr>
          <p:cNvSpPr/>
          <p:nvPr/>
        </p:nvSpPr>
        <p:spPr>
          <a:xfrm>
            <a:off x="3653481" y="419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www.cen.eu</a:t>
            </a:r>
            <a:r>
              <a:rPr lang="en-US" dirty="0"/>
              <a:t>/News/Workshops/Pages/WS-2019_006.aspx</a:t>
            </a:r>
          </a:p>
        </p:txBody>
      </p:sp>
    </p:spTree>
    <p:extLst>
      <p:ext uri="{BB962C8B-B14F-4D97-AF65-F5344CB8AC3E}">
        <p14:creationId xmlns:p14="http://schemas.microsoft.com/office/powerpoint/2010/main" val="19900196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646DF0C-BEF8-4843-BCA4-28C56F5DC30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102" y="2850774"/>
            <a:ext cx="3189406" cy="11332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93688A-DF9D-444B-9564-494D68C40F2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249" y="2889297"/>
            <a:ext cx="3170681" cy="110719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A84B6C4-4191-DF4B-88E9-C15D31801BED}"/>
              </a:ext>
            </a:extLst>
          </p:cNvPr>
          <p:cNvCxnSpPr>
            <a:cxnSpLocks/>
          </p:cNvCxnSpPr>
          <p:nvPr/>
        </p:nvCxnSpPr>
        <p:spPr>
          <a:xfrm>
            <a:off x="154546" y="2253803"/>
            <a:ext cx="392805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33D489-E311-5849-BC96-A2C1E5A5CD89}"/>
              </a:ext>
            </a:extLst>
          </p:cNvPr>
          <p:cNvCxnSpPr>
            <a:cxnSpLocks/>
          </p:cNvCxnSpPr>
          <p:nvPr/>
        </p:nvCxnSpPr>
        <p:spPr>
          <a:xfrm>
            <a:off x="4082603" y="2253803"/>
            <a:ext cx="392805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5BF7CF7-C8CD-B141-9C83-47B2CB0FA1C5}"/>
              </a:ext>
            </a:extLst>
          </p:cNvPr>
          <p:cNvCxnSpPr>
            <a:cxnSpLocks/>
          </p:cNvCxnSpPr>
          <p:nvPr/>
        </p:nvCxnSpPr>
        <p:spPr>
          <a:xfrm>
            <a:off x="8010660" y="2253803"/>
            <a:ext cx="392805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1661435-1DF5-C342-89A4-68B115FCC80A}"/>
              </a:ext>
            </a:extLst>
          </p:cNvPr>
          <p:cNvCxnSpPr/>
          <p:nvPr/>
        </p:nvCxnSpPr>
        <p:spPr>
          <a:xfrm>
            <a:off x="4082603" y="940158"/>
            <a:ext cx="0" cy="4533363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6C88882-8C06-D346-9451-6829C9570175}"/>
              </a:ext>
            </a:extLst>
          </p:cNvPr>
          <p:cNvCxnSpPr/>
          <p:nvPr/>
        </p:nvCxnSpPr>
        <p:spPr>
          <a:xfrm>
            <a:off x="8010660" y="940158"/>
            <a:ext cx="0" cy="4533363"/>
          </a:xfrm>
          <a:prstGeom prst="line">
            <a:avLst/>
          </a:prstGeom>
          <a:ln w="317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025EB0-B919-5D43-88FC-E2EF12C417F7}"/>
              </a:ext>
            </a:extLst>
          </p:cNvPr>
          <p:cNvSpPr txBox="1"/>
          <p:nvPr/>
        </p:nvSpPr>
        <p:spPr>
          <a:xfrm>
            <a:off x="3614109" y="431509"/>
            <a:ext cx="951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48B2"/>
                </a:solidFill>
              </a:rPr>
              <a:t>May ‘18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FE1074C-CA74-C54E-983B-C99C2BE08AC3}"/>
              </a:ext>
            </a:extLst>
          </p:cNvPr>
          <p:cNvSpPr txBox="1"/>
          <p:nvPr/>
        </p:nvSpPr>
        <p:spPr>
          <a:xfrm>
            <a:off x="7622219" y="43150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48B2"/>
                </a:solidFill>
              </a:rPr>
              <a:t>2022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68F57-8297-4640-BFC4-ECE8EE08D97C}"/>
              </a:ext>
            </a:extLst>
          </p:cNvPr>
          <p:cNvSpPr txBox="1"/>
          <p:nvPr/>
        </p:nvSpPr>
        <p:spPr>
          <a:xfrm>
            <a:off x="1475737" y="4997003"/>
            <a:ext cx="1311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48B2"/>
                </a:solidFill>
              </a:rPr>
              <a:t>Preparation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203BC7-5C37-004C-BC94-725B5125CE5C}"/>
              </a:ext>
            </a:extLst>
          </p:cNvPr>
          <p:cNvSpPr txBox="1"/>
          <p:nvPr/>
        </p:nvSpPr>
        <p:spPr>
          <a:xfrm>
            <a:off x="4615177" y="4997003"/>
            <a:ext cx="3007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48B2"/>
                </a:solidFill>
              </a:rPr>
              <a:t>Pre-Commercial Procurement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87B010-6118-8348-A35F-65C76367F01B}"/>
              </a:ext>
            </a:extLst>
          </p:cNvPr>
          <p:cNvSpPr txBox="1"/>
          <p:nvPr/>
        </p:nvSpPr>
        <p:spPr>
          <a:xfrm>
            <a:off x="9260133" y="4997003"/>
            <a:ext cx="1429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48B2"/>
                </a:solidFill>
              </a:rPr>
              <a:t>Procurement</a:t>
            </a:r>
          </a:p>
        </p:txBody>
      </p:sp>
      <p:pic>
        <p:nvPicPr>
          <p:cNvPr id="22" name="Picture 21" descr="../Logo/BroadMapLogoHighRes.png">
            <a:extLst>
              <a:ext uri="{FF2B5EF4-FFF2-40B4-BE49-F238E27FC236}">
                <a16:creationId xmlns:a16="http://schemas.microsoft.com/office/drawing/2014/main" id="{2F8294C9-4D01-2B4E-9D92-50C7EB0EC6ED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59" y="2916885"/>
            <a:ext cx="3190014" cy="1052021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BD509D7-869C-514C-9571-394C46B31800}"/>
              </a:ext>
            </a:extLst>
          </p:cNvPr>
          <p:cNvSpPr txBox="1"/>
          <p:nvPr/>
        </p:nvSpPr>
        <p:spPr>
          <a:xfrm>
            <a:off x="7693659" y="5619333"/>
            <a:ext cx="64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748B2"/>
                </a:solidFill>
              </a:rPr>
              <a:t>TRL8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6B6FD7-AAE2-CB48-8F02-2FC9BB9C0DC4}"/>
              </a:ext>
            </a:extLst>
          </p:cNvPr>
          <p:cNvSpPr txBox="1"/>
          <p:nvPr/>
        </p:nvSpPr>
        <p:spPr>
          <a:xfrm>
            <a:off x="3123331" y="5612838"/>
            <a:ext cx="1918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1748B2"/>
                </a:solidFill>
              </a:rPr>
              <a:t>An understanding of the need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4706BCA-C1BA-1E4F-A5F7-B9D9FE8B2944}"/>
              </a:ext>
            </a:extLst>
          </p:cNvPr>
          <p:cNvCxnSpPr>
            <a:cxnSpLocks/>
          </p:cNvCxnSpPr>
          <p:nvPr/>
        </p:nvCxnSpPr>
        <p:spPr>
          <a:xfrm>
            <a:off x="5127218" y="0"/>
            <a:ext cx="0" cy="6858000"/>
          </a:xfrm>
          <a:prstGeom prst="line">
            <a:avLst/>
          </a:prstGeom>
          <a:ln w="508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4B1232F-5C76-134C-BEEB-B081B15A9432}"/>
              </a:ext>
            </a:extLst>
          </p:cNvPr>
          <p:cNvSpPr txBox="1"/>
          <p:nvPr/>
        </p:nvSpPr>
        <p:spPr>
          <a:xfrm>
            <a:off x="5127218" y="826392"/>
            <a:ext cx="30884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Request for Tender </a:t>
            </a:r>
          </a:p>
          <a:p>
            <a:r>
              <a:rPr lang="en-US" sz="2800" b="1" dirty="0">
                <a:solidFill>
                  <a:srgbClr val="C00000"/>
                </a:solidFill>
              </a:rPr>
              <a:t>– February 2019</a:t>
            </a:r>
          </a:p>
        </p:txBody>
      </p:sp>
    </p:spTree>
    <p:extLst>
      <p:ext uri="{BB962C8B-B14F-4D97-AF65-F5344CB8AC3E}">
        <p14:creationId xmlns:p14="http://schemas.microsoft.com/office/powerpoint/2010/main" val="7039511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D54E3D-0175-094A-9DA4-CDCB1CB226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6895" y="0"/>
            <a:ext cx="359109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B653B62-E9CA-1A46-AC49-D74718D2C6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9781" y="141669"/>
            <a:ext cx="6197600" cy="6273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BB21B8A-CB69-5745-ABEC-596E5A4C02D9}"/>
              </a:ext>
            </a:extLst>
          </p:cNvPr>
          <p:cNvSpPr txBox="1"/>
          <p:nvPr/>
        </p:nvSpPr>
        <p:spPr>
          <a:xfrm>
            <a:off x="6778581" y="2446986"/>
            <a:ext cx="5125791" cy="304698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748B2"/>
                </a:solidFill>
              </a:rPr>
              <a:t>We are a team of </a:t>
            </a:r>
          </a:p>
          <a:p>
            <a:r>
              <a:rPr lang="en-US" sz="3200" b="1" dirty="0">
                <a:solidFill>
                  <a:srgbClr val="1748B2"/>
                </a:solidFill>
              </a:rPr>
              <a:t>11 Government Orgs in</a:t>
            </a:r>
          </a:p>
          <a:p>
            <a:r>
              <a:rPr lang="en-US" sz="3200" b="1" dirty="0">
                <a:solidFill>
                  <a:srgbClr val="1748B2"/>
                </a:solidFill>
              </a:rPr>
              <a:t>11 European Members states</a:t>
            </a:r>
          </a:p>
          <a:p>
            <a:endParaRPr lang="en-US" sz="3200" b="1" dirty="0">
              <a:solidFill>
                <a:srgbClr val="1748B2"/>
              </a:solidFill>
            </a:endParaRPr>
          </a:p>
          <a:p>
            <a:r>
              <a:rPr lang="en-US" sz="3200" b="1" dirty="0">
                <a:solidFill>
                  <a:srgbClr val="1748B2"/>
                </a:solidFill>
              </a:rPr>
              <a:t>Representing 1.4Million responders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755E6201-273B-E54D-A368-DADC54F253C7}"/>
              </a:ext>
            </a:extLst>
          </p:cNvPr>
          <p:cNvSpPr/>
          <p:nvPr/>
        </p:nvSpPr>
        <p:spPr>
          <a:xfrm>
            <a:off x="6096000" y="4297018"/>
            <a:ext cx="6016487" cy="1484242"/>
          </a:xfrm>
          <a:prstGeom prst="ellipse">
            <a:avLst/>
          </a:prstGeom>
          <a:noFill/>
          <a:ln w="793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884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53157-0BCD-2140-9CD2-4DB094016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44475"/>
            <a:ext cx="10515600" cy="1325563"/>
          </a:xfrm>
        </p:spPr>
        <p:txBody>
          <a:bodyPr/>
          <a:lstStyle/>
          <a:p>
            <a:r>
              <a:rPr lang="en-GB" dirty="0"/>
              <a:t>Public Safety </a:t>
            </a:r>
            <a:r>
              <a:rPr lang="en-GB" dirty="0" err="1"/>
              <a:t>Comms</a:t>
            </a:r>
            <a:r>
              <a:rPr lang="en-GB" dirty="0"/>
              <a:t> Value Chain</a:t>
            </a:r>
          </a:p>
        </p:txBody>
      </p:sp>
      <p:pic>
        <p:nvPicPr>
          <p:cNvPr id="4" name="picture">
            <a:extLst>
              <a:ext uri="{FF2B5EF4-FFF2-40B4-BE49-F238E27FC236}">
                <a16:creationId xmlns:a16="http://schemas.microsoft.com/office/drawing/2014/main" id="{D8F7D7B3-EB5A-B74C-A878-25343E0963B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75361"/>
            <a:ext cx="10049255" cy="4930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C2661A-EF97-3348-8119-AB1DE17A3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0" y="5905500"/>
            <a:ext cx="2133600" cy="81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6498E1-95E0-4948-9745-71338BD06D35}"/>
              </a:ext>
            </a:extLst>
          </p:cNvPr>
          <p:cNvSpPr/>
          <p:nvPr/>
        </p:nvSpPr>
        <p:spPr>
          <a:xfrm>
            <a:off x="0" y="6587495"/>
            <a:ext cx="26917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Copyright © 2018 PSCE. All rights reserved. 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644E8688-7606-A84E-81C2-434832640302}"/>
              </a:ext>
            </a:extLst>
          </p:cNvPr>
          <p:cNvSpPr/>
          <p:nvPr/>
        </p:nvSpPr>
        <p:spPr>
          <a:xfrm>
            <a:off x="5647174" y="823965"/>
            <a:ext cx="5024175" cy="5275384"/>
          </a:xfrm>
          <a:prstGeom prst="roundRect">
            <a:avLst/>
          </a:prstGeom>
          <a:noFill/>
          <a:ln w="603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8DF6A6-1327-FC46-802C-DB2BBBB0CE2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9328" y="1081088"/>
            <a:ext cx="2133600" cy="745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5409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33C553-0622-E744-8046-D7BADB65E8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308" y="1"/>
            <a:ext cx="3533347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C7EC28-E10C-A04F-BA61-E8CC57E4EC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8059"/>
            <a:ext cx="3531039" cy="5636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0E464E5-DF15-FE45-8796-E858A66AD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834" y="795131"/>
            <a:ext cx="8651166" cy="52608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3E7ACB-7C42-2E4B-AD66-EB2F6F1F5C9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319" y="26904"/>
            <a:ext cx="3170681" cy="110719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760047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DA2BE-FCC5-C040-8E32-CA679715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get involved in 3GPP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A78654-7AE4-7E4B-95A6-EBA567F89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MRP Application and acceptance in London PCG/OP – October 2016</a:t>
            </a:r>
          </a:p>
          <a:p>
            <a:endParaRPr lang="en-US" dirty="0"/>
          </a:p>
          <a:p>
            <a:r>
              <a:rPr lang="en-US" dirty="0"/>
              <a:t>Attend PCG ! </a:t>
            </a:r>
          </a:p>
          <a:p>
            <a:pPr lvl="1"/>
            <a:r>
              <a:rPr lang="en-US" dirty="0"/>
              <a:t>Remote participation was not ideal but better than not being able to travel </a:t>
            </a:r>
          </a:p>
          <a:p>
            <a:endParaRPr lang="en-US" dirty="0"/>
          </a:p>
          <a:p>
            <a:r>
              <a:rPr lang="en-US" dirty="0"/>
              <a:t>Attending SA1 and SA6 </a:t>
            </a:r>
          </a:p>
          <a:p>
            <a:pPr lvl="1"/>
            <a:r>
              <a:rPr lang="en-US" dirty="0"/>
              <a:t>Understanding of the processes, status and direction of travel of the work</a:t>
            </a:r>
          </a:p>
          <a:p>
            <a:endParaRPr lang="en-US" dirty="0"/>
          </a:p>
          <a:p>
            <a:r>
              <a:rPr lang="en-US" dirty="0"/>
              <a:t>SA1 Gap analysis in BroadMap</a:t>
            </a:r>
          </a:p>
          <a:p>
            <a:pPr lvl="1"/>
            <a:r>
              <a:rPr lang="en-US" dirty="0"/>
              <a:t>2 gaps found - considering 700+ responder level requirements</a:t>
            </a:r>
          </a:p>
          <a:p>
            <a:pPr lvl="1"/>
            <a:r>
              <a:rPr lang="en-US" dirty="0"/>
              <a:t>We tried to address. Whilst not explicitly </a:t>
            </a:r>
            <a:r>
              <a:rPr lang="en-US" dirty="0" err="1"/>
              <a:t>standardised</a:t>
            </a:r>
            <a:r>
              <a:rPr lang="en-US" dirty="0"/>
              <a:t>, it borders on being an implementation issue.  Then BroadMap ended…</a:t>
            </a:r>
          </a:p>
          <a:p>
            <a:pPr lvl="1"/>
            <a:endParaRPr lang="en-US" dirty="0"/>
          </a:p>
          <a:p>
            <a:r>
              <a:rPr lang="en-US" dirty="0"/>
              <a:t>We support proposals of others when requested, and applicable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BB4E77-996C-3243-920F-8C73B4D1A9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905500"/>
            <a:ext cx="2133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8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E71E0-0E72-DC45-BCCF-DD7EDEA2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current participation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E0EC09-27D8-4546-B0D7-498647E3D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Preparatory phase - Watch and pounce… </a:t>
            </a:r>
          </a:p>
          <a:p>
            <a:pPr lvl="1"/>
            <a:r>
              <a:rPr lang="en-US" dirty="0"/>
              <a:t>take time to learn until now, we may need to intervene later to support our goal</a:t>
            </a:r>
            <a:endParaRPr lang="en-GB" dirty="0"/>
          </a:p>
          <a:p>
            <a:pPr lvl="0"/>
            <a:endParaRPr lang="en-US" dirty="0"/>
          </a:p>
          <a:p>
            <a:pPr lvl="0"/>
            <a:r>
              <a:rPr lang="en-US" dirty="0"/>
              <a:t>Watching - WG outputs</a:t>
            </a:r>
          </a:p>
          <a:p>
            <a:pPr lvl="1"/>
            <a:r>
              <a:rPr lang="en-US" dirty="0"/>
              <a:t>confidence in capability of the mobile standards, now and in the future..</a:t>
            </a:r>
          </a:p>
          <a:p>
            <a:pPr lvl="0"/>
            <a:endParaRPr lang="en-GB" dirty="0"/>
          </a:p>
          <a:p>
            <a:pPr lvl="0"/>
            <a:r>
              <a:rPr lang="en-US" dirty="0"/>
              <a:t>Watching - ETSI MCX </a:t>
            </a:r>
            <a:r>
              <a:rPr lang="en-US" dirty="0" err="1"/>
              <a:t>PlugTests</a:t>
            </a:r>
            <a:r>
              <a:rPr lang="en-US" dirty="0"/>
              <a:t>… </a:t>
            </a:r>
          </a:p>
          <a:p>
            <a:pPr lvl="1"/>
            <a:r>
              <a:rPr lang="en-US" dirty="0"/>
              <a:t>gives us confidence in supply</a:t>
            </a:r>
            <a:endParaRPr lang="en-GB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67A53F-B6DD-EA4F-A6EB-FBDED01C9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905500"/>
            <a:ext cx="2133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19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1067438-91F0-DC4A-B0E1-4EEDC16EB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6E8A65C-8303-C848-B242-D7D4ABCC0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7" y="861217"/>
            <a:ext cx="11462776" cy="5996783"/>
          </a:xfrm>
        </p:spPr>
      </p:pic>
    </p:spTree>
    <p:extLst>
      <p:ext uri="{BB962C8B-B14F-4D97-AF65-F5344CB8AC3E}">
        <p14:creationId xmlns:p14="http://schemas.microsoft.com/office/powerpoint/2010/main" val="3249681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Why are PSCE interested 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in Standards?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FE85AE-49F5-B946-8027-139E58BC0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Pre-commercial Procurement of: </a:t>
            </a: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b="1" dirty="0"/>
              <a:t>Pan-European Interoperable mobile broadband for Public Safety</a:t>
            </a: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dirty="0"/>
              <a:t>To Improve Collaboration between responders from different agencies and different countries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To Enable mobility of responders between different countries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887D74D-EE0D-5746-BE9C-469B026516D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038" y="1017308"/>
            <a:ext cx="1853277" cy="647163"/>
          </a:xfrm>
          <a:prstGeom prst="rect">
            <a:avLst/>
          </a:prstGeom>
        </p:spPr>
      </p:pic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9D0107B7-BCF9-384C-A889-28D20AAE52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28366" r="64997" b="59149"/>
          <a:stretch/>
        </p:blipFill>
        <p:spPr>
          <a:xfrm>
            <a:off x="8859795" y="158334"/>
            <a:ext cx="1705946" cy="74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73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5874D-6320-2247-B746-CFEC5DD3A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sz="4800" b="1" dirty="0"/>
              <a:t>Thanks for listening !!</a:t>
            </a:r>
          </a:p>
          <a:p>
            <a:pPr marL="0" indent="0" algn="ctr">
              <a:buNone/>
            </a:pPr>
            <a:endParaRPr lang="en-GB" sz="4800" b="1" dirty="0"/>
          </a:p>
          <a:p>
            <a:pPr marL="0" indent="0" algn="ctr">
              <a:buNone/>
            </a:pPr>
            <a:endParaRPr lang="en-GB" sz="3600" dirty="0">
              <a:hlinkClick r:id="rId2"/>
            </a:endParaRPr>
          </a:p>
          <a:p>
            <a:pPr marL="0" indent="0" algn="ctr">
              <a:buNone/>
            </a:pPr>
            <a:r>
              <a:rPr lang="en-GB" sz="3600" dirty="0">
                <a:hlinkClick r:id="rId2"/>
              </a:rPr>
              <a:t>www.psc-europe.eu</a:t>
            </a:r>
            <a:endParaRPr lang="en-GB" sz="3600" dirty="0"/>
          </a:p>
          <a:p>
            <a:pPr marL="0" indent="0" algn="ctr">
              <a:buNone/>
            </a:pPr>
            <a:endParaRPr lang="en-GB" sz="3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CDA83B-5F3F-E94A-8127-9851E8AD079E}"/>
              </a:ext>
            </a:extLst>
          </p:cNvPr>
          <p:cNvSpPr/>
          <p:nvPr/>
        </p:nvSpPr>
        <p:spPr>
          <a:xfrm>
            <a:off x="0" y="6587495"/>
            <a:ext cx="269176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chemeClr val="bg1">
                    <a:lumMod val="75000"/>
                  </a:schemeClr>
                </a:solidFill>
                <a:latin typeface="Calibri" panose="020F0502020204030204" pitchFamily="34" charset="0"/>
                <a:ea typeface="SimSun" panose="02010600030101010101" pitchFamily="2" charset="-122"/>
              </a:rPr>
              <a:t>Copyright © 2018 PSCE. All rights reserved. </a:t>
            </a:r>
            <a:endParaRPr lang="en-GB" sz="11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A4C9A-118F-1D40-B00B-B649EB4A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830580"/>
            <a:ext cx="2133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24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dirty="0">
                <a:latin typeface="+mn-lt"/>
              </a:rPr>
              <a:t>Why are PSCE interested </a:t>
            </a:r>
            <a:br>
              <a:rPr lang="en-GB" b="1" dirty="0">
                <a:latin typeface="+mn-lt"/>
              </a:rPr>
            </a:br>
            <a:r>
              <a:rPr lang="en-GB" b="1" dirty="0">
                <a:latin typeface="+mn-lt"/>
              </a:rPr>
              <a:t>in Standards?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AFE85AE-49F5-B946-8027-139E58BC0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32375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dirty="0"/>
              <a:t>Pre-commercial Procurement of: </a:t>
            </a: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sz="4000" b="1" dirty="0"/>
              <a:t>Pan-European Interoperable mobile broadband for Public Safety</a:t>
            </a:r>
          </a:p>
          <a:p>
            <a:pPr marL="0" indent="0" algn="ctr">
              <a:buNone/>
            </a:pPr>
            <a:endParaRPr lang="en-GB" sz="4000" dirty="0"/>
          </a:p>
          <a:p>
            <a:pPr marL="0" indent="0" algn="ctr">
              <a:buNone/>
            </a:pPr>
            <a:r>
              <a:rPr lang="en-GB" dirty="0"/>
              <a:t>To Improve Collaboration between responders from different agencies and different countries</a:t>
            </a:r>
          </a:p>
          <a:p>
            <a:pPr marL="0" indent="0" algn="ctr">
              <a:buNone/>
            </a:pPr>
            <a:endParaRPr lang="en-GB" dirty="0"/>
          </a:p>
          <a:p>
            <a:pPr marL="0" indent="0" algn="ctr">
              <a:buNone/>
            </a:pPr>
            <a:r>
              <a:rPr lang="en-GB" dirty="0"/>
              <a:t>To Enable mobility of responders between different countries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879A5-19D7-DB43-89FA-AD84547CF597}"/>
              </a:ext>
            </a:extLst>
          </p:cNvPr>
          <p:cNvSpPr txBox="1"/>
          <p:nvPr/>
        </p:nvSpPr>
        <p:spPr>
          <a:xfrm>
            <a:off x="4303776" y="1683550"/>
            <a:ext cx="23740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This is why 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3F483C9-10D8-0D43-8A73-D960BB907541}"/>
              </a:ext>
            </a:extLst>
          </p:cNvPr>
          <p:cNvCxnSpPr/>
          <p:nvPr/>
        </p:nvCxnSpPr>
        <p:spPr>
          <a:xfrm flipV="1">
            <a:off x="6677824" y="1465038"/>
            <a:ext cx="1548384" cy="586235"/>
          </a:xfrm>
          <a:prstGeom prst="straightConnector1">
            <a:avLst/>
          </a:prstGeom>
          <a:ln w="698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E9EFDC42-C9A0-0741-9446-B3C272CE85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038" y="1017308"/>
            <a:ext cx="1853277" cy="647163"/>
          </a:xfrm>
          <a:prstGeom prst="rect">
            <a:avLst/>
          </a:prstGeom>
        </p:spPr>
      </p:pic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F60EF85-26A2-7D4A-9514-D553271FF8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21" t="28366" r="64997" b="59149"/>
          <a:stretch/>
        </p:blipFill>
        <p:spPr>
          <a:xfrm>
            <a:off x="8859795" y="158334"/>
            <a:ext cx="1705946" cy="74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9236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			</a:t>
            </a:r>
          </a:p>
          <a:p>
            <a:r>
              <a:rPr lang="hr-HR" dirty="0"/>
              <a:t>				</a:t>
            </a:r>
          </a:p>
          <a:p>
            <a:r>
              <a:rPr lang="hr-HR" dirty="0"/>
              <a:t>				</a:t>
            </a:r>
            <a:endParaRPr lang="hr-HR" b="1" dirty="0">
              <a:solidFill>
                <a:schemeClr val="tx1"/>
              </a:solidFill>
            </a:endParaRPr>
          </a:p>
        </p:txBody>
      </p:sp>
      <p:sp>
        <p:nvSpPr>
          <p:cNvPr id="2" name="AutoShape 2" descr="Slikovni rezultat za europe blank map"/>
          <p:cNvSpPr>
            <a:spLocks noChangeAspect="1" noChangeArrowheads="1"/>
          </p:cNvSpPr>
          <p:nvPr/>
        </p:nvSpPr>
        <p:spPr bwMode="auto">
          <a:xfrm>
            <a:off x="207433" y="-144462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sp>
        <p:nvSpPr>
          <p:cNvPr id="5" name="AutoShape 4" descr="Slikovni rezultat za europe blank map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sp>
        <p:nvSpPr>
          <p:cNvPr id="6" name="AutoShape 24" descr="Slikovni rezultat za base staion tower drawing transparent"/>
          <p:cNvSpPr>
            <a:spLocks noChangeAspect="1" noChangeArrowheads="1"/>
          </p:cNvSpPr>
          <p:nvPr/>
        </p:nvSpPr>
        <p:spPr bwMode="auto">
          <a:xfrm>
            <a:off x="613833" y="1603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sp>
        <p:nvSpPr>
          <p:cNvPr id="7" name="AutoShape 26" descr="Slikovni rezultat za base staion tower drawing transparent"/>
          <p:cNvSpPr>
            <a:spLocks noChangeAspect="1" noChangeArrowheads="1"/>
          </p:cNvSpPr>
          <p:nvPr/>
        </p:nvSpPr>
        <p:spPr bwMode="auto">
          <a:xfrm>
            <a:off x="817033" y="3127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hr-HR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C6F77A-67FF-3943-B3AB-79645AD1FEFB}"/>
              </a:ext>
            </a:extLst>
          </p:cNvPr>
          <p:cNvGrpSpPr/>
          <p:nvPr/>
        </p:nvGrpSpPr>
        <p:grpSpPr>
          <a:xfrm>
            <a:off x="1352281" y="1297424"/>
            <a:ext cx="9314399" cy="5490326"/>
            <a:chOff x="2336371" y="1484785"/>
            <a:chExt cx="9217024" cy="4838939"/>
          </a:xfrm>
        </p:grpSpPr>
        <p:pic>
          <p:nvPicPr>
            <p:cNvPr id="3078" name="Picture 6" descr="Slikovni rezultat za europe blank map no borde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71" y="1484785"/>
              <a:ext cx="9217024" cy="483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A53160A-EC21-FD49-B24B-75661A0E3037}"/>
                </a:ext>
              </a:extLst>
            </p:cNvPr>
            <p:cNvGrpSpPr/>
            <p:nvPr/>
          </p:nvGrpSpPr>
          <p:grpSpPr>
            <a:xfrm>
              <a:off x="3983765" y="1908284"/>
              <a:ext cx="5677878" cy="3806319"/>
              <a:chOff x="3983765" y="1908284"/>
              <a:chExt cx="5677878" cy="3806319"/>
            </a:xfrm>
          </p:grpSpPr>
          <p:pic>
            <p:nvPicPr>
              <p:cNvPr id="3088" name="Picture 16" descr="Slikovni rezultat za base station tower drawing transparent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5294009" y="3066970"/>
                <a:ext cx="729827" cy="6418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0" name="Picture 18" descr="Slikovni rezultat za base station tower drawing transparent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44885" y="2050353"/>
                <a:ext cx="480513" cy="8745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92" name="Picture 20" descr="Slikovni rezultat za base station tower drawing transparent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08235" y="1908284"/>
                <a:ext cx="946635" cy="9774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0" name="Picture 28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39885" y="4435923"/>
                <a:ext cx="508255" cy="9246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2" name="Picture 30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3765" y="4575157"/>
                <a:ext cx="861624" cy="6462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4" name="Picture 32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39756" y="4097528"/>
                <a:ext cx="768160" cy="676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32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01283" y="2449541"/>
                <a:ext cx="768160" cy="6767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6" name="Picture 34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56273" y="4638459"/>
                <a:ext cx="777223" cy="582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08" name="Picture 36" descr="Slikovni rezultat za base station tower drawing transparent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28182" y="3708785"/>
                <a:ext cx="768085" cy="57606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0" name="Picture 38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33495" y="4307501"/>
                <a:ext cx="1014276" cy="53531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2" name="Picture 40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2443" y="3521522"/>
                <a:ext cx="1219200" cy="9144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7" name="Picture 16" descr="Slikovni rezultat za base station tower drawing transparent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76362" y="4841500"/>
                <a:ext cx="489751" cy="43069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8" name="Picture 20" descr="Slikovni rezultat za base station tower drawing transparent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80610" y="4435925"/>
                <a:ext cx="623252" cy="6435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9" name="Picture 30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6113" y="5221376"/>
                <a:ext cx="657636" cy="4932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16" name="Picture 44" descr="Slikovni rezultat za base staion tower drawing transparent"/>
              <p:cNvPicPr>
                <a:picLocks noChangeAspect="1" noChangeArrowheads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556273" y="3657468"/>
                <a:ext cx="951239" cy="7134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FA75B372-F99A-3141-8F8C-836592146FCD}"/>
              </a:ext>
            </a:extLst>
          </p:cNvPr>
          <p:cNvSpPr txBox="1"/>
          <p:nvPr/>
        </p:nvSpPr>
        <p:spPr>
          <a:xfrm>
            <a:off x="-12879" y="-257"/>
            <a:ext cx="5332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1748B2"/>
                </a:solidFill>
              </a:rPr>
              <a:t>The Common Challenge </a:t>
            </a:r>
          </a:p>
          <a:p>
            <a:pPr algn="r"/>
            <a:r>
              <a:rPr lang="en-US" sz="4000" b="1" dirty="0">
                <a:solidFill>
                  <a:srgbClr val="1748B2"/>
                </a:solidFill>
              </a:rPr>
              <a:t>– we have today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1311344-B834-CD4A-A34A-F4CD43083C1A}"/>
              </a:ext>
            </a:extLst>
          </p:cNvPr>
          <p:cNvSpPr txBox="1"/>
          <p:nvPr/>
        </p:nvSpPr>
        <p:spPr>
          <a:xfrm>
            <a:off x="166565" y="5908474"/>
            <a:ext cx="8278100" cy="923330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Minimal interoperability – a limiting factor for pan-European response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Old technology – voice and short data only (2G equivalent)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Vendor locked 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5ECF4938-E598-B147-81E2-D3349BDE87C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319" y="26904"/>
            <a:ext cx="3170681" cy="1107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1563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hr-HR" dirty="0"/>
              <a:t>			</a:t>
            </a:r>
          </a:p>
          <a:p>
            <a:r>
              <a:rPr lang="hr-HR" dirty="0"/>
              <a:t>				</a:t>
            </a:r>
          </a:p>
          <a:p>
            <a:r>
              <a:rPr lang="hr-HR" dirty="0"/>
              <a:t>				</a:t>
            </a:r>
            <a:endParaRPr lang="hr-HR" b="1" dirty="0">
              <a:solidFill>
                <a:schemeClr val="tx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47F6827-C3FF-F14E-9E56-B55D7C20A437}"/>
              </a:ext>
            </a:extLst>
          </p:cNvPr>
          <p:cNvGrpSpPr/>
          <p:nvPr/>
        </p:nvGrpSpPr>
        <p:grpSpPr>
          <a:xfrm>
            <a:off x="1326521" y="1297214"/>
            <a:ext cx="9322063" cy="5491846"/>
            <a:chOff x="2336371" y="1484785"/>
            <a:chExt cx="9217024" cy="4838939"/>
          </a:xfrm>
        </p:grpSpPr>
        <p:pic>
          <p:nvPicPr>
            <p:cNvPr id="5" name="Picture 6" descr="Slikovni rezultat za europe blank map no border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6371" y="1484785"/>
              <a:ext cx="9217024" cy="4838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Slikovni rezultat za base staion tower drawing transparent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3872" y="1643879"/>
              <a:ext cx="4512501" cy="39683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2F46B34-E802-BF4D-ABA7-A267B643F7FB}"/>
              </a:ext>
            </a:extLst>
          </p:cNvPr>
          <p:cNvSpPr txBox="1"/>
          <p:nvPr/>
        </p:nvSpPr>
        <p:spPr>
          <a:xfrm>
            <a:off x="0" y="0"/>
            <a:ext cx="53328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dirty="0">
                <a:solidFill>
                  <a:srgbClr val="1748B2"/>
                </a:solidFill>
              </a:rPr>
              <a:t>The Common Challenge </a:t>
            </a:r>
          </a:p>
          <a:p>
            <a:pPr algn="r"/>
            <a:r>
              <a:rPr lang="en-US" sz="4000" b="1" dirty="0">
                <a:solidFill>
                  <a:srgbClr val="1748B2"/>
                </a:solidFill>
              </a:rPr>
              <a:t>– we need today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D85F021-EA41-3A4C-9C1C-AA03FB1759CE}"/>
              </a:ext>
            </a:extLst>
          </p:cNvPr>
          <p:cNvSpPr txBox="1"/>
          <p:nvPr/>
        </p:nvSpPr>
        <p:spPr>
          <a:xfrm>
            <a:off x="166565" y="5908474"/>
            <a:ext cx="7638117" cy="923330"/>
          </a:xfrm>
          <a:prstGeom prst="rect">
            <a:avLst/>
          </a:prstGeom>
          <a:solidFill>
            <a:schemeClr val="bg1"/>
          </a:solidFill>
          <a:effectLst>
            <a:softEdge rad="50800"/>
          </a:effectLst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Secure, Mission Critical broadband communication – operable everywhere 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Applications &amp; the Internet of Public Safety things (</a:t>
            </a:r>
            <a:r>
              <a:rPr lang="en-US" dirty="0" err="1"/>
              <a:t>IoPST</a:t>
            </a:r>
            <a:r>
              <a:rPr lang="en-US" dirty="0"/>
              <a:t>) Ecosystem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Future evolution as technology advances – </a:t>
            </a:r>
            <a:r>
              <a:rPr lang="en-US" dirty="0" err="1"/>
              <a:t>standardised</a:t>
            </a:r>
            <a:r>
              <a:rPr lang="en-US" dirty="0"/>
              <a:t> with no vendor lock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DCE6CBB-5452-E841-AE3E-B76D8CE18F8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21319" y="26904"/>
            <a:ext cx="3170681" cy="11071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57072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3B1696-3420-FB4A-A8E7-307625B7BA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30897"/>
            <a:ext cx="5994400" cy="335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BF1A9B2-2235-F14D-913D-EC014DD59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2867" y="0"/>
            <a:ext cx="61891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23BB9D7-549A-9542-B67E-53482BE727B8}"/>
              </a:ext>
            </a:extLst>
          </p:cNvPr>
          <p:cNvSpPr/>
          <p:nvPr/>
        </p:nvSpPr>
        <p:spPr>
          <a:xfrm>
            <a:off x="6002867" y="0"/>
            <a:ext cx="6096000" cy="25391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50" dirty="0"/>
              <a:t>https://</a:t>
            </a:r>
            <a:r>
              <a:rPr lang="en-US" sz="1050" dirty="0" err="1"/>
              <a:t>ec.europa.eu</a:t>
            </a:r>
            <a:r>
              <a:rPr lang="en-US" sz="1050" dirty="0"/>
              <a:t>/echo/news/largest-eu-civil-protection-operation-helps-sweden-fight-forest-fires_en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64A44F-EA09-C94C-95FB-43FC25635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3" y="938784"/>
            <a:ext cx="5994401" cy="159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919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FFAD-A213-5945-B9C5-824DE2E8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/>
              <a:t>We have a </a:t>
            </a:r>
            <a:r>
              <a:rPr lang="en-US" sz="3600" b="1" dirty="0">
                <a:solidFill>
                  <a:srgbClr val="C00000"/>
                </a:solidFill>
              </a:rPr>
              <a:t>collective responsibility </a:t>
            </a:r>
            <a:r>
              <a:rPr lang="en-US" sz="3600" b="1" dirty="0"/>
              <a:t>to make sure that the </a:t>
            </a:r>
            <a:r>
              <a:rPr lang="en-US" sz="3600" b="1" dirty="0">
                <a:solidFill>
                  <a:srgbClr val="C00000"/>
                </a:solidFill>
              </a:rPr>
              <a:t>Public</a:t>
            </a:r>
            <a:r>
              <a:rPr lang="en-US" sz="3600" b="1" dirty="0"/>
              <a:t> are </a:t>
            </a:r>
            <a:r>
              <a:rPr lang="en-US" sz="3600" b="1" dirty="0">
                <a:solidFill>
                  <a:srgbClr val="C00000"/>
                </a:solidFill>
              </a:rPr>
              <a:t>kept safe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03632-45C5-CB4A-BE61-6F4205F59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917692"/>
            <a:ext cx="2133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2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19FFAD-A213-5945-B9C5-824DE2E8F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1748B2">
                    <a:alpha val="30000"/>
                  </a:srgbClr>
                </a:solidFill>
              </a:rPr>
              <a:t>We have a collective responsibility to make sure that the Public are kept safe</a:t>
            </a:r>
          </a:p>
          <a:p>
            <a:pPr marL="0" indent="0" algn="ctr">
              <a:buNone/>
            </a:pPr>
            <a:endParaRPr lang="en-US" sz="36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r>
              <a:rPr lang="en-US" sz="3600" b="1" dirty="0">
                <a:solidFill>
                  <a:srgbClr val="C00000"/>
                </a:solidFill>
              </a:rPr>
              <a:t>Everyone in this room has that responsibility !!! </a:t>
            </a:r>
          </a:p>
          <a:p>
            <a:pPr marL="0" indent="0" algn="ctr">
              <a:buNone/>
            </a:pPr>
            <a:endParaRPr lang="en-US" sz="36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524E2-909C-674C-8D95-4961F5B952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0" y="5905500"/>
            <a:ext cx="21336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9465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|1|0.3|0.4|0.5|0.4|0.3|0.3|0.4|0.4|0.5|0.5|0.4|0.5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2.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5750</TotalTime>
  <Words>738</Words>
  <Application>Microsoft Macintosh PowerPoint</Application>
  <PresentationFormat>Widescreen</PresentationFormat>
  <Paragraphs>155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Arial</vt:lpstr>
      <vt:lpstr>Calibri</vt:lpstr>
      <vt:lpstr>Calibri Light</vt:lpstr>
      <vt:lpstr>Times New Roman</vt:lpstr>
      <vt:lpstr>Wingdings</vt:lpstr>
      <vt:lpstr>1_Office Theme</vt:lpstr>
      <vt:lpstr>PowerPoint Presentation</vt:lpstr>
      <vt:lpstr>PowerPoint Presentation</vt:lpstr>
      <vt:lpstr>Why are PSCE interested  in Standards?</vt:lpstr>
      <vt:lpstr>Why are PSCE interested  in Standards?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Public Safety Comms Value Chain</vt:lpstr>
      <vt:lpstr>PowerPoint Presentation</vt:lpstr>
      <vt:lpstr>PowerPoint Presentation</vt:lpstr>
      <vt:lpstr>PowerPoint Presentation</vt:lpstr>
      <vt:lpstr>Driver+</vt:lpstr>
      <vt:lpstr>PowerPoint Presentation</vt:lpstr>
      <vt:lpstr>PowerPoint Presentation</vt:lpstr>
      <vt:lpstr>Cen workshop agreement</vt:lpstr>
      <vt:lpstr>Draft Scope and purpose </vt:lpstr>
      <vt:lpstr>Draft CWA consortium </vt:lpstr>
      <vt:lpstr>PowerPoint Presentation</vt:lpstr>
      <vt:lpstr>PowerPoint Presentation</vt:lpstr>
      <vt:lpstr>PowerPoint Presentation</vt:lpstr>
      <vt:lpstr>Public Safety Comms Value Chain</vt:lpstr>
      <vt:lpstr>PowerPoint Presentation</vt:lpstr>
      <vt:lpstr>How do we get involved in 3GPP ?</vt:lpstr>
      <vt:lpstr>Our current participation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Remi Gelmini</dc:creator>
  <cp:lastModifiedBy>David Lund</cp:lastModifiedBy>
  <cp:revision>184</cp:revision>
  <dcterms:created xsi:type="dcterms:W3CDTF">2017-01-11T16:23:09Z</dcterms:created>
  <dcterms:modified xsi:type="dcterms:W3CDTF">2019-05-29T09:24:58Z</dcterms:modified>
</cp:coreProperties>
</file>