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4" r:id="rId2"/>
    <p:sldId id="257" r:id="rId3"/>
    <p:sldId id="284" r:id="rId4"/>
    <p:sldId id="286" r:id="rId5"/>
    <p:sldId id="288" r:id="rId6"/>
    <p:sldId id="301" r:id="rId7"/>
    <p:sldId id="303" r:id="rId8"/>
    <p:sldId id="304" r:id="rId9"/>
    <p:sldId id="305" r:id="rId10"/>
    <p:sldId id="306" r:id="rId11"/>
    <p:sldId id="307"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004A8D"/>
    <a:srgbClr val="E7E6E6"/>
    <a:srgbClr val="298FD1"/>
    <a:srgbClr val="302E45"/>
    <a:srgbClr val="EC008C"/>
    <a:srgbClr val="F58C7E"/>
    <a:srgbClr val="F067A6"/>
    <a:srgbClr val="B4B0BA"/>
    <a:srgbClr val="F9A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35" autoAdjust="0"/>
  </p:normalViewPr>
  <p:slideViewPr>
    <p:cSldViewPr snapToGrid="0" showGuides="1">
      <p:cViewPr varScale="1">
        <p:scale>
          <a:sx n="67" d="100"/>
          <a:sy n="67" d="100"/>
        </p:scale>
        <p:origin x="1296"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66" d="100"/>
          <a:sy n="66" d="100"/>
        </p:scale>
        <p:origin x="313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5A971AAC-6C7F-49EA-858F-6EAF79CF60E9}"/>
              </a:ext>
            </a:extLst>
          </p:cNvPr>
          <p:cNvSpPr txBox="1"/>
          <p:nvPr/>
        </p:nvSpPr>
        <p:spPr>
          <a:xfrm>
            <a:off x="422994" y="8685213"/>
            <a:ext cx="1228143" cy="276999"/>
          </a:xfrm>
          <a:prstGeom prst="rect">
            <a:avLst/>
          </a:prstGeom>
          <a:noFill/>
        </p:spPr>
        <p:txBody>
          <a:bodyPr wrap="square" rtlCol="0">
            <a:spAutoFit/>
          </a:bodyPr>
          <a:lstStyle/>
          <a:p>
            <a:pPr lvl="0"/>
            <a:r>
              <a:rPr lang="en-US" sz="1200" dirty="0">
                <a:solidFill>
                  <a:schemeClr val="tx2"/>
                </a:solidFill>
              </a:rPr>
              <a:t>© ETSI 2018</a:t>
            </a:r>
            <a:endParaRPr lang="he-IL" sz="1200" dirty="0">
              <a:solidFill>
                <a:schemeClr val="tx2"/>
              </a:solidFill>
            </a:endParaRPr>
          </a:p>
        </p:txBody>
      </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sp>
        <p:nvSpPr>
          <p:cNvPr id="39" name="TextBox 38">
            <a:extLst>
              <a:ext uri="{FF2B5EF4-FFF2-40B4-BE49-F238E27FC236}">
                <a16:creationId xmlns:a16="http://schemas.microsoft.com/office/drawing/2014/main" id="{E8E6141E-71BE-4E31-A161-E99910D93714}"/>
              </a:ext>
            </a:extLst>
          </p:cNvPr>
          <p:cNvSpPr txBox="1"/>
          <p:nvPr/>
        </p:nvSpPr>
        <p:spPr>
          <a:xfrm>
            <a:off x="422994" y="8685213"/>
            <a:ext cx="1228143" cy="276999"/>
          </a:xfrm>
          <a:prstGeom prst="rect">
            <a:avLst/>
          </a:prstGeom>
          <a:noFill/>
        </p:spPr>
        <p:txBody>
          <a:bodyPr wrap="square" rtlCol="0">
            <a:spAutoFit/>
          </a:bodyPr>
          <a:lstStyle/>
          <a:p>
            <a:pPr lvl="0"/>
            <a:r>
              <a:rPr lang="en-US" sz="1200" dirty="0">
                <a:solidFill>
                  <a:schemeClr val="tx2"/>
                </a:solidFill>
              </a:rPr>
              <a:t>© ETSI 2018</a:t>
            </a:r>
            <a:endParaRPr lang="he-IL" sz="1200" dirty="0">
              <a:solidFill>
                <a:schemeClr val="tx2"/>
              </a:solidFill>
            </a:endParaRPr>
          </a:p>
        </p:txBody>
      </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1</a:t>
            </a:fld>
            <a:endParaRPr lang="en-US">
              <a:cs typeface="Tahoma" panose="020B0604030504040204" pitchFamily="34" charset="0"/>
            </a:endParaRPr>
          </a:p>
        </p:txBody>
      </p:sp>
    </p:spTree>
    <p:extLst>
      <p:ext uri="{BB962C8B-B14F-4D97-AF65-F5344CB8AC3E}">
        <p14:creationId xmlns:p14="http://schemas.microsoft.com/office/powerpoint/2010/main" val="331526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800" u="sng" dirty="0"/>
              <a:t>Restrictions</a:t>
            </a:r>
            <a:r>
              <a:rPr lang="en-US" altLang="en-US" sz="800" dirty="0"/>
              <a:t>:</a:t>
            </a:r>
          </a:p>
          <a:p>
            <a:pPr marL="171450" indent="-171450">
              <a:buFont typeface="Arial" panose="020B0604020202020204" pitchFamily="34" charset="0"/>
              <a:buChar char="•"/>
              <a:defRPr/>
            </a:pPr>
            <a:r>
              <a:rPr lang="en-US" altLang="en-US" sz="800" dirty="0"/>
              <a:t>ETSI Members can participate to the work of ALL Technical Committees and all ISGs(*) if they want, they can contribute, vote, and hold official positions. No meeting fee.</a:t>
            </a:r>
          </a:p>
          <a:p>
            <a:pPr marL="171450" indent="-171450">
              <a:buFont typeface="Arial" panose="020B0604020202020204" pitchFamily="34" charset="0"/>
              <a:buChar char="•"/>
              <a:defRPr/>
            </a:pPr>
            <a:r>
              <a:rPr lang="en-US" altLang="en-US" sz="800" dirty="0"/>
              <a:t>Non-Members can just take part to the work of the ISGs for which they have signed the PA, they cannot participate to Technical Committees, they cannot vote, and cannot be Chair, VC, or WG Chair. They cannot initiate new work and be supporting company for a new WI proposal (yet they can be rapporteur). shall pay a meeting fee.</a:t>
            </a:r>
          </a:p>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2</a:t>
            </a:fld>
            <a:endParaRPr lang="en-US">
              <a:cs typeface="Tahoma" panose="020B0604030504040204" pitchFamily="34" charset="0"/>
            </a:endParaRPr>
          </a:p>
        </p:txBody>
      </p:sp>
    </p:spTree>
    <p:extLst>
      <p:ext uri="{BB962C8B-B14F-4D97-AF65-F5344CB8AC3E}">
        <p14:creationId xmlns:p14="http://schemas.microsoft.com/office/powerpoint/2010/main" val="428477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3</a:t>
            </a:fld>
            <a:endParaRPr lang="en-US">
              <a:cs typeface="Tahoma" panose="020B0604030504040204" pitchFamily="34" charset="0"/>
            </a:endParaRPr>
          </a:p>
        </p:txBody>
      </p:sp>
    </p:spTree>
    <p:extLst>
      <p:ext uri="{BB962C8B-B14F-4D97-AF65-F5344CB8AC3E}">
        <p14:creationId xmlns:p14="http://schemas.microsoft.com/office/powerpoint/2010/main" val="339340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tLang="en-US" sz="1000" dirty="0"/>
              <a:t>The portal is the principal platform for those who wish to follow and participate in the work of the ISG. Login is required! </a:t>
            </a:r>
          </a:p>
          <a:p>
            <a:pPr marL="0" lvl="1"/>
            <a:r>
              <a:rPr lang="en-GB" altLang="en-US" sz="1000" dirty="0"/>
              <a:t>General information section- Agreements, </a:t>
            </a:r>
            <a:r>
              <a:rPr lang="en-GB" altLang="en-US" sz="1000" dirty="0" err="1"/>
              <a:t>ToR</a:t>
            </a:r>
            <a:r>
              <a:rPr lang="en-GB" altLang="en-US" sz="1000" dirty="0"/>
              <a:t>, List of Members and templates</a:t>
            </a:r>
          </a:p>
          <a:p>
            <a:pPr>
              <a:lnSpc>
                <a:spcPct val="120000"/>
              </a:lnSpc>
              <a:spcBef>
                <a:spcPts val="600"/>
              </a:spcBef>
            </a:pPr>
            <a:r>
              <a:rPr lang="en-GB" altLang="en-US" sz="1000" dirty="0"/>
              <a:t>Please join the ISG_CDM mailing list and play an active role in the discussions.</a:t>
            </a:r>
          </a:p>
          <a:p>
            <a:pPr marL="0" lvl="1"/>
            <a:r>
              <a:rPr lang="en-GB" altLang="en-US" sz="1000" dirty="0"/>
              <a:t>Each delegate participating in a conference call or plenary meeting is requested to register online on the ETSI Portal.</a:t>
            </a:r>
            <a:endParaRPr lang="en-US" altLang="en-US" sz="1000" dirty="0"/>
          </a:p>
          <a:p>
            <a:pPr marL="0" lvl="1"/>
            <a:r>
              <a:rPr lang="en-US" altLang="en-US" sz="1000" dirty="0"/>
              <a:t>Via the different tabs you may access the meeting calendar, contributions, work </a:t>
            </a:r>
            <a:r>
              <a:rPr lang="en-US" altLang="en-US" sz="1000" dirty="0" err="1"/>
              <a:t>programme</a:t>
            </a:r>
            <a:r>
              <a:rPr lang="en-US" altLang="en-US" sz="1000" dirty="0"/>
              <a:t>, Drafts, Remote Consensus and Action list. </a:t>
            </a:r>
          </a:p>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11</a:t>
            </a:fld>
            <a:endParaRPr lang="en-US">
              <a:cs typeface="Tahoma" panose="020B0604030504040204" pitchFamily="34" charset="0"/>
            </a:endParaRPr>
          </a:p>
        </p:txBody>
      </p:sp>
    </p:spTree>
    <p:extLst>
      <p:ext uri="{BB962C8B-B14F-4D97-AF65-F5344CB8AC3E}">
        <p14:creationId xmlns:p14="http://schemas.microsoft.com/office/powerpoint/2010/main" val="2207409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EFE5C21-EDE3-49A3-AB4C-201632488CE6}"/>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009FC410-4D6C-41A2-AE5F-CD38EB72D427}"/>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9DDB4D93-0915-4D24-8981-29B50DDF611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6907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Interoperabili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9" name="TextBox 48">
            <a:extLst>
              <a:ext uri="{FF2B5EF4-FFF2-40B4-BE49-F238E27FC236}">
                <a16:creationId xmlns:a16="http://schemas.microsoft.com/office/drawing/2014/main" id="{978F9903-36C8-46DC-A63E-A1A6975B7D4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17725665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 Interoperabil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5" name="TextBox 24">
            <a:extLst>
              <a:ext uri="{FF2B5EF4-FFF2-40B4-BE49-F238E27FC236}">
                <a16:creationId xmlns:a16="http://schemas.microsoft.com/office/drawing/2014/main" id="{2EDC8444-6C9E-45CA-BCD9-805408007AB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6" name="Footer Placeholder 3">
            <a:extLst>
              <a:ext uri="{FF2B5EF4-FFF2-40B4-BE49-F238E27FC236}">
                <a16:creationId xmlns:a16="http://schemas.microsoft.com/office/drawing/2014/main" id="{45F2A82F-CD8F-4013-8CB9-06BFC6C56457}"/>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E956F5EC-E948-4408-9F64-0657F22C8DCC}"/>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239300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Connecting Thing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6" name="TextBox 45">
            <a:extLst>
              <a:ext uri="{FF2B5EF4-FFF2-40B4-BE49-F238E27FC236}">
                <a16:creationId xmlns:a16="http://schemas.microsoft.com/office/drawing/2014/main" id="{0B0DD8D0-7699-4FEA-8339-A0B0FF8F4F0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4657052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 Connecting Thing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2" name="TextBox 21">
            <a:extLst>
              <a:ext uri="{FF2B5EF4-FFF2-40B4-BE49-F238E27FC236}">
                <a16:creationId xmlns:a16="http://schemas.microsoft.com/office/drawing/2014/main" id="{1838E914-E5C2-4FDA-8DA8-03B57C05592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3" name="Footer Placeholder 3">
            <a:extLst>
              <a:ext uri="{FF2B5EF4-FFF2-40B4-BE49-F238E27FC236}">
                <a16:creationId xmlns:a16="http://schemas.microsoft.com/office/drawing/2014/main" id="{81E0E8EA-F309-45D9-8162-AF34B3A6D15B}"/>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BAD6F975-1E67-4C33-9566-4D46D52FA26C}"/>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52570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a:extLst/>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Public Safe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1" name="TextBox 40">
            <a:extLst>
              <a:ext uri="{FF2B5EF4-FFF2-40B4-BE49-F238E27FC236}">
                <a16:creationId xmlns:a16="http://schemas.microsoft.com/office/drawing/2014/main" id="{70D06280-CD97-4941-979E-AAF436D9088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71876083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 Public Safe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1" name="TextBox 20">
            <a:extLst>
              <a:ext uri="{FF2B5EF4-FFF2-40B4-BE49-F238E27FC236}">
                <a16:creationId xmlns:a16="http://schemas.microsoft.com/office/drawing/2014/main" id="{17C5ACE5-66CC-4D67-A392-3EC19DA1F02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2" name="Footer Placeholder 3">
            <a:extLst>
              <a:ext uri="{FF2B5EF4-FFF2-40B4-BE49-F238E27FC236}">
                <a16:creationId xmlns:a16="http://schemas.microsoft.com/office/drawing/2014/main" id="{5CA478FE-BAB1-4242-9DF7-8A8E6F2A7EAF}"/>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77B3D064-0B08-4DEF-812C-55F4DC3FA3E3}"/>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894717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Securi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38" name="TextBox 37">
            <a:extLst>
              <a:ext uri="{FF2B5EF4-FFF2-40B4-BE49-F238E27FC236}">
                <a16:creationId xmlns:a16="http://schemas.microsoft.com/office/drawing/2014/main" id="{255ABCB7-C237-4670-9356-9FFC5D4DF85E}"/>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428343518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 Secur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3" name="TextBox 22">
            <a:extLst>
              <a:ext uri="{FF2B5EF4-FFF2-40B4-BE49-F238E27FC236}">
                <a16:creationId xmlns:a16="http://schemas.microsoft.com/office/drawing/2014/main" id="{37C45AA8-2DD0-41E2-BE70-2C7C2A14557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4" name="Footer Placeholder 3">
            <a:extLst>
              <a:ext uri="{FF2B5EF4-FFF2-40B4-BE49-F238E27FC236}">
                <a16:creationId xmlns:a16="http://schemas.microsoft.com/office/drawing/2014/main" id="{550B28D8-9AF2-47E9-A96A-1E52D940EB6C}"/>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2071622C-6C1B-4FFB-B420-1523F3F5E807}"/>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50900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Home &amp; Offic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3" name="TextBox 22">
            <a:extLst>
              <a:ext uri="{FF2B5EF4-FFF2-40B4-BE49-F238E27FC236}">
                <a16:creationId xmlns:a16="http://schemas.microsoft.com/office/drawing/2014/main" id="{A18A155C-0803-45F2-A139-AC623E9A07C7}"/>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335216919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 Home &amp; Offic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6" name="TextBox 15">
            <a:extLst>
              <a:ext uri="{FF2B5EF4-FFF2-40B4-BE49-F238E27FC236}">
                <a16:creationId xmlns:a16="http://schemas.microsoft.com/office/drawing/2014/main" id="{ED331313-3BBE-4A6D-9604-505212750757}"/>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7" name="Footer Placeholder 3">
            <a:extLst>
              <a:ext uri="{FF2B5EF4-FFF2-40B4-BE49-F238E27FC236}">
                <a16:creationId xmlns:a16="http://schemas.microsoft.com/office/drawing/2014/main" id="{0A27284A-8ECE-4A88-AFAF-5AF6A10A10D6}"/>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80A87F92-419C-4F03-BFE5-7E413A4F597C}"/>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315198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Transporta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9" name="TextBox 28">
            <a:extLst>
              <a:ext uri="{FF2B5EF4-FFF2-40B4-BE49-F238E27FC236}">
                <a16:creationId xmlns:a16="http://schemas.microsoft.com/office/drawing/2014/main" id="{8DA3B92E-BBDE-41E6-A2DE-8BABA4892C6E}"/>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67563430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 Transporta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9" name="TextBox 18">
            <a:extLst>
              <a:ext uri="{FF2B5EF4-FFF2-40B4-BE49-F238E27FC236}">
                <a16:creationId xmlns:a16="http://schemas.microsoft.com/office/drawing/2014/main" id="{F8C64C3E-A2F1-4A6F-A0E8-59D88562E442}"/>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0" name="Footer Placeholder 3">
            <a:extLst>
              <a:ext uri="{FF2B5EF4-FFF2-40B4-BE49-F238E27FC236}">
                <a16:creationId xmlns:a16="http://schemas.microsoft.com/office/drawing/2014/main" id="{E48E2555-4C5B-47A1-90CE-AC3F189C611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C6FC09E2-6FC2-4A1D-8DD8-65860AD989E3}"/>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8895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Wireless System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31" name="TextBox 30">
            <a:extLst>
              <a:ext uri="{FF2B5EF4-FFF2-40B4-BE49-F238E27FC236}">
                <a16:creationId xmlns:a16="http://schemas.microsoft.com/office/drawing/2014/main" id="{19F14565-13C1-487B-AFFC-C2EB753F614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2368213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 Wireless System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30" name="TextBox 29">
            <a:extLst>
              <a:ext uri="{FF2B5EF4-FFF2-40B4-BE49-F238E27FC236}">
                <a16:creationId xmlns:a16="http://schemas.microsoft.com/office/drawing/2014/main" id="{EFAB8074-D808-4A01-AA1E-A8C534E20F88}"/>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31" name="Footer Placeholder 3">
            <a:extLst>
              <a:ext uri="{FF2B5EF4-FFF2-40B4-BE49-F238E27FC236}">
                <a16:creationId xmlns:a16="http://schemas.microsoft.com/office/drawing/2014/main" id="{C23D0673-7BDC-432D-AD50-39FE9FFF343D}"/>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BD2490F6-CDAD-4FAC-994D-AFDF6DFF3324}"/>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73761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FC31B947-751B-4A09-BE8E-F3985E927E3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Networ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4" name="TextBox 23">
            <a:extLst>
              <a:ext uri="{FF2B5EF4-FFF2-40B4-BE49-F238E27FC236}">
                <a16:creationId xmlns:a16="http://schemas.microsoft.com/office/drawing/2014/main" id="{DB4EC85E-377B-49E3-8581-98F4A5FBD68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318035270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 Networ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8" name="TextBox 27">
            <a:extLst>
              <a:ext uri="{FF2B5EF4-FFF2-40B4-BE49-F238E27FC236}">
                <a16:creationId xmlns:a16="http://schemas.microsoft.com/office/drawing/2014/main" id="{837112E6-CDF3-4B9F-8343-2D9B2244AB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9" name="Footer Placeholder 3">
            <a:extLst>
              <a:ext uri="{FF2B5EF4-FFF2-40B4-BE49-F238E27FC236}">
                <a16:creationId xmlns:a16="http://schemas.microsoft.com/office/drawing/2014/main" id="{11AB7998-3E65-42DE-8F1E-102D673380FB}"/>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91FE33DA-C4E1-4139-A4EE-3CA5644C857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364606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Better Living with IC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9" name="TextBox 28">
            <a:extLst>
              <a:ext uri="{FF2B5EF4-FFF2-40B4-BE49-F238E27FC236}">
                <a16:creationId xmlns:a16="http://schemas.microsoft.com/office/drawing/2014/main" id="{62198318-A83B-4CAA-AC54-944AE1ADE98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356873475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 Better Living with IC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5" name="TextBox 14">
            <a:extLst>
              <a:ext uri="{FF2B5EF4-FFF2-40B4-BE49-F238E27FC236}">
                <a16:creationId xmlns:a16="http://schemas.microsoft.com/office/drawing/2014/main" id="{84B2C10D-7CF2-4423-B418-DAECCC84805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6" name="Footer Placeholder 3">
            <a:extLst>
              <a:ext uri="{FF2B5EF4-FFF2-40B4-BE49-F238E27FC236}">
                <a16:creationId xmlns:a16="http://schemas.microsoft.com/office/drawing/2014/main" id="{FE4BE3E4-4019-417B-A87C-BA62D650FD5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7555F6D8-8709-4E49-84D5-FCA164BFDA56}"/>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57161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Content Deliver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2" name="TextBox 61">
            <a:extLst>
              <a:ext uri="{FF2B5EF4-FFF2-40B4-BE49-F238E27FC236}">
                <a16:creationId xmlns:a16="http://schemas.microsoft.com/office/drawing/2014/main" id="{EA376C41-18E2-4529-A444-948176B08AF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10558804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 Content Deliver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3" name="TextBox 42">
            <a:extLst>
              <a:ext uri="{FF2B5EF4-FFF2-40B4-BE49-F238E27FC236}">
                <a16:creationId xmlns:a16="http://schemas.microsoft.com/office/drawing/2014/main" id="{C86D6A44-F00F-42F7-805C-8413C84C8E8E}"/>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44" name="Footer Placeholder 3">
            <a:extLst>
              <a:ext uri="{FF2B5EF4-FFF2-40B4-BE49-F238E27FC236}">
                <a16:creationId xmlns:a16="http://schemas.microsoft.com/office/drawing/2014/main" id="{6C050F15-2D83-433C-973C-99CEEFA9632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D70FCC3C-D070-495E-A4E9-9CD63D09E776}"/>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24045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8052D5F3-C0B9-4514-B7A2-549305CDD45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18FB610E-9806-493B-9C00-A8FB753631A5}"/>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AD95CAA0-D765-4A48-BCDB-23B3F8E3B80F}"/>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44B39FA4-0625-40DB-9345-F9D4DCF4604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10" r:id="rId16"/>
    <p:sldLayoutId id="2147483811" r:id="rId17"/>
    <p:sldLayoutId id="2147483808" r:id="rId18"/>
    <p:sldLayoutId id="2147483809" r:id="rId19"/>
    <p:sldLayoutId id="2147483806" r:id="rId20"/>
    <p:sldLayoutId id="2147483807" r:id="rId21"/>
    <p:sldLayoutId id="2147483804" r:id="rId22"/>
    <p:sldLayoutId id="2147483805" r:id="rId23"/>
    <p:sldLayoutId id="2147483791" r:id="rId24"/>
    <p:sldLayoutId id="2147483799"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37"/>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37"/>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37"/>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edithelp@etsi.org"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etsi.org/tb.aspx?tbid=876&amp;SubTB=876"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hyperlink" Target="https://portal.etsi.org/Portals/0/TBpages/edithelp/Docs/ETSI_Rapporteurs_Guide.pdf" TargetMode="External"/><Relationship Id="rId3" Type="http://schemas.openxmlformats.org/officeDocument/2006/relationships/hyperlink" Target="https://portal.etsi.org/Services/editHelp!.aspx" TargetMode="External"/><Relationship Id="rId7" Type="http://schemas.openxmlformats.org/officeDocument/2006/relationships/hyperlink" Target="https://portal.etsi.org/guides/delegates/" TargetMode="External"/><Relationship Id="rId2" Type="http://schemas.openxmlformats.org/officeDocument/2006/relationships/hyperlink" Target="https://portal.etsi.org/tb.aspx?tbid=876&amp;SubTB=876" TargetMode="External"/><Relationship Id="rId1" Type="http://schemas.openxmlformats.org/officeDocument/2006/relationships/slideLayout" Target="../slideLayouts/slideLayout11.xml"/><Relationship Id="rId6" Type="http://schemas.openxmlformats.org/officeDocument/2006/relationships/hyperlink" Target="https://portal.etsi.org/Portals/0/TBpages/edithelp/Docs/AGuideToWritingWorldClassStandards.pdf" TargetMode="External"/><Relationship Id="rId5" Type="http://schemas.openxmlformats.org/officeDocument/2006/relationships/hyperlink" Target="http://help.etsi.org/index.php?title=Contributions_Portlet" TargetMode="External"/><Relationship Id="rId4" Type="http://schemas.openxmlformats.org/officeDocument/2006/relationships/hyperlink" Target="https://portal.etsi.org/directives/40_directives_apr_2019.pdf" TargetMode="External"/><Relationship Id="rId9" Type="http://schemas.openxmlformats.org/officeDocument/2006/relationships/hyperlink" Target="https://portal.etsi.org/Portals/0/TBpages/edithelp/Docs/Chairmans_guide.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ortal.etsi.org/Resources/ETSIDirectives.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etsi.org/Portals/0/TBpages/edithelp/Docs/ETSI_GR_skeleton.docx" TargetMode="External"/><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hyperlink" Target="https://portal.etsi.org/Services/editHelp!.aspx?page=DraftingRules" TargetMode="External"/><Relationship Id="rId4" Type="http://schemas.openxmlformats.org/officeDocument/2006/relationships/hyperlink" Target="https://portal.etsi.org/Portals/0/TBpages/edithelp/Docs/ETSI_GS_skeleton.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rtal.etsi.org/Portals/0/TBpages/edithelp/Docs/ETSI_Rapporteurs_Guide.pdf" TargetMode="External"/><Relationship Id="rId2" Type="http://schemas.openxmlformats.org/officeDocument/2006/relationships/hyperlink" Target="https://portal.etsi.org/Portals/0/TBpages/edithelp/Docs/AGuideToWritingWorldClassStandards.pdf"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p:txBody>
          <a:bodyPr/>
          <a:lstStyle/>
          <a:p>
            <a:r>
              <a:rPr lang="en-US" dirty="0"/>
              <a:t>27.05.2019</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p:txBody>
          <a:bodyPr/>
          <a:lstStyle/>
          <a:p>
            <a:r>
              <a:rPr lang="en-US" dirty="0"/>
              <a:t>An introduction to ETSI ISG CDM:</a:t>
            </a:r>
            <a:br>
              <a:rPr lang="en-US" dirty="0"/>
            </a:br>
            <a:r>
              <a:rPr lang="en-US" dirty="0"/>
              <a:t>Rules of procedure and ETSI Secretariat support</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Marlene Forina, </a:t>
            </a:r>
            <a:br>
              <a:rPr lang="en-US" dirty="0"/>
            </a:br>
            <a:r>
              <a:rPr lang="en-US" dirty="0"/>
              <a:t>ISG CDM Support</a:t>
            </a:r>
          </a:p>
        </p:txBody>
      </p:sp>
      <p:sp>
        <p:nvSpPr>
          <p:cNvPr id="9" name="מציין מיקום טקסט 8">
            <a:extLst>
              <a:ext uri="{FF2B5EF4-FFF2-40B4-BE49-F238E27FC236}">
                <a16:creationId xmlns:a16="http://schemas.microsoft.com/office/drawing/2014/main" id="{E0D95049-F654-46FF-8E98-336BBC643B9F}"/>
              </a:ext>
            </a:extLst>
          </p:cNvPr>
          <p:cNvSpPr>
            <a:spLocks noGrp="1"/>
          </p:cNvSpPr>
          <p:nvPr>
            <p:ph type="body" sz="quarter" idx="17"/>
          </p:nvPr>
        </p:nvSpPr>
        <p:spPr/>
        <p:txBody>
          <a:bodyPr/>
          <a:lstStyle/>
          <a:p>
            <a:r>
              <a:rPr lang="en-US" dirty="0"/>
              <a:t>CDM#01, 29 May 2019</a:t>
            </a:r>
          </a:p>
        </p:txBody>
      </p:sp>
    </p:spTree>
    <p:extLst>
      <p:ext uri="{BB962C8B-B14F-4D97-AF65-F5344CB8AC3E}">
        <p14:creationId xmlns:p14="http://schemas.microsoft.com/office/powerpoint/2010/main" val="290958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F5B1-7B7F-45C1-9F40-C33DA42E5ECE}"/>
              </a:ext>
            </a:extLst>
          </p:cNvPr>
          <p:cNvSpPr>
            <a:spLocks noGrp="1"/>
          </p:cNvSpPr>
          <p:nvPr>
            <p:ph type="title"/>
          </p:nvPr>
        </p:nvSpPr>
        <p:spPr/>
        <p:txBody>
          <a:bodyPr/>
          <a:lstStyle/>
          <a:p>
            <a:r>
              <a:rPr lang="en-GB" altLang="en-US" dirty="0"/>
              <a:t>editHelp!</a:t>
            </a:r>
            <a:endParaRPr lang="en-GB" dirty="0"/>
          </a:p>
        </p:txBody>
      </p:sp>
      <p:sp>
        <p:nvSpPr>
          <p:cNvPr id="3" name="Content Placeholder 2">
            <a:extLst>
              <a:ext uri="{FF2B5EF4-FFF2-40B4-BE49-F238E27FC236}">
                <a16:creationId xmlns:a16="http://schemas.microsoft.com/office/drawing/2014/main" id="{0CF2BE7F-6F15-45E1-9A27-6A44638685C3}"/>
              </a:ext>
            </a:extLst>
          </p:cNvPr>
          <p:cNvSpPr>
            <a:spLocks noGrp="1"/>
          </p:cNvSpPr>
          <p:nvPr>
            <p:ph sz="quarter" idx="10"/>
          </p:nvPr>
        </p:nvSpPr>
        <p:spPr/>
        <p:txBody>
          <a:bodyPr/>
          <a:lstStyle/>
          <a:p>
            <a:r>
              <a:rPr lang="en-GB" altLang="en-US" sz="1800" dirty="0">
                <a:hlinkClick r:id="rId2"/>
              </a:rPr>
              <a:t>editHelp!</a:t>
            </a:r>
            <a:r>
              <a:rPr lang="en-GB" altLang="en-US" sz="1800" dirty="0"/>
              <a:t> role is to advise Rapporteurs and ISG members on ETSI drafting rules, best practices and publication issues. Do not hesitate to contact them!</a:t>
            </a:r>
          </a:p>
          <a:p>
            <a:endParaRPr lang="en-GB" dirty="0"/>
          </a:p>
        </p:txBody>
      </p:sp>
      <p:sp>
        <p:nvSpPr>
          <p:cNvPr id="4" name="Footer Placeholder 3">
            <a:extLst>
              <a:ext uri="{FF2B5EF4-FFF2-40B4-BE49-F238E27FC236}">
                <a16:creationId xmlns:a16="http://schemas.microsoft.com/office/drawing/2014/main" id="{1E61C9C2-AF78-4DA6-870F-C83CF0C223EC}"/>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pic>
        <p:nvPicPr>
          <p:cNvPr id="7" name="Picture 9" descr="Capture_edithelp.JPG">
            <a:extLst>
              <a:ext uri="{FF2B5EF4-FFF2-40B4-BE49-F238E27FC236}">
                <a16:creationId xmlns:a16="http://schemas.microsoft.com/office/drawing/2014/main" id="{6EFE1216-2037-4850-A361-AB47EE4213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263" y="2289111"/>
            <a:ext cx="7483475"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78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DCF6-F9CC-4CEF-A557-CBF3093F6479}"/>
              </a:ext>
            </a:extLst>
          </p:cNvPr>
          <p:cNvSpPr>
            <a:spLocks noGrp="1"/>
          </p:cNvSpPr>
          <p:nvPr>
            <p:ph type="title"/>
          </p:nvPr>
        </p:nvSpPr>
        <p:spPr/>
        <p:txBody>
          <a:bodyPr/>
          <a:lstStyle/>
          <a:p>
            <a:r>
              <a:rPr lang="fr-FR" altLang="en-US" dirty="0">
                <a:hlinkClick r:id="rId3"/>
              </a:rPr>
              <a:t>ISG CDM Portal</a:t>
            </a:r>
            <a:r>
              <a:rPr lang="fr-FR" altLang="en-US" dirty="0"/>
              <a:t>: </a:t>
            </a:r>
            <a:r>
              <a:rPr lang="en-US" altLang="en-US" sz="3200" dirty="0"/>
              <a:t>the interface for accessing </a:t>
            </a:r>
            <a:br>
              <a:rPr lang="en-US" altLang="en-US" sz="3200" dirty="0"/>
            </a:br>
            <a:r>
              <a:rPr lang="en-US" altLang="en-US" sz="3200" dirty="0"/>
              <a:t>information on the technical activities of ISG CDM</a:t>
            </a:r>
            <a:endParaRPr lang="en-GB" dirty="0"/>
          </a:p>
        </p:txBody>
      </p:sp>
      <p:sp>
        <p:nvSpPr>
          <p:cNvPr id="3" name="Content Placeholder 2">
            <a:extLst>
              <a:ext uri="{FF2B5EF4-FFF2-40B4-BE49-F238E27FC236}">
                <a16:creationId xmlns:a16="http://schemas.microsoft.com/office/drawing/2014/main" id="{17819F12-121B-4D4B-A871-0C473484E9BF}"/>
              </a:ext>
            </a:extLst>
          </p:cNvPr>
          <p:cNvSpPr>
            <a:spLocks noGrp="1"/>
          </p:cNvSpPr>
          <p:nvPr>
            <p:ph sz="quarter" idx="10"/>
          </p:nvPr>
        </p:nvSpPr>
        <p:spPr/>
        <p:txBody>
          <a:bodyPr/>
          <a:lstStyle/>
          <a:p>
            <a:r>
              <a:rPr lang="en-US" altLang="en-US" sz="2000" dirty="0">
                <a:solidFill>
                  <a:srgbClr val="FF0000"/>
                </a:solidFill>
              </a:rPr>
              <a:t>First thing, log in!</a:t>
            </a:r>
          </a:p>
          <a:p>
            <a:endParaRPr lang="en-GB" dirty="0"/>
          </a:p>
        </p:txBody>
      </p:sp>
      <p:sp>
        <p:nvSpPr>
          <p:cNvPr id="4" name="Footer Placeholder 3">
            <a:extLst>
              <a:ext uri="{FF2B5EF4-FFF2-40B4-BE49-F238E27FC236}">
                <a16:creationId xmlns:a16="http://schemas.microsoft.com/office/drawing/2014/main" id="{F9553445-271C-4E91-AA2B-175D9BCE49AA}"/>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pic>
        <p:nvPicPr>
          <p:cNvPr id="6" name="Picture 5">
            <a:extLst>
              <a:ext uri="{FF2B5EF4-FFF2-40B4-BE49-F238E27FC236}">
                <a16:creationId xmlns:a16="http://schemas.microsoft.com/office/drawing/2014/main" id="{700F0637-A484-4DF8-874F-F4E5E64D1C46}"/>
              </a:ext>
            </a:extLst>
          </p:cNvPr>
          <p:cNvPicPr>
            <a:picLocks noChangeAspect="1"/>
          </p:cNvPicPr>
          <p:nvPr/>
        </p:nvPicPr>
        <p:blipFill>
          <a:blip r:embed="rId4"/>
          <a:stretch>
            <a:fillRect/>
          </a:stretch>
        </p:blipFill>
        <p:spPr>
          <a:xfrm>
            <a:off x="217170" y="2002715"/>
            <a:ext cx="10206990" cy="4568842"/>
          </a:xfrm>
          <a:prstGeom prst="rect">
            <a:avLst/>
          </a:prstGeom>
        </p:spPr>
      </p:pic>
    </p:spTree>
    <p:extLst>
      <p:ext uri="{BB962C8B-B14F-4D97-AF65-F5344CB8AC3E}">
        <p14:creationId xmlns:p14="http://schemas.microsoft.com/office/powerpoint/2010/main" val="409683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0F27-38EA-4394-AA1E-C1865F395D0D}"/>
              </a:ext>
            </a:extLst>
          </p:cNvPr>
          <p:cNvSpPr>
            <a:spLocks noGrp="1"/>
          </p:cNvSpPr>
          <p:nvPr>
            <p:ph type="title"/>
          </p:nvPr>
        </p:nvSpPr>
        <p:spPr/>
        <p:txBody>
          <a:bodyPr/>
          <a:lstStyle/>
          <a:p>
            <a:r>
              <a:rPr lang="en-GB" altLang="en-US" dirty="0"/>
              <a:t>Useful links</a:t>
            </a:r>
            <a:endParaRPr lang="en-GB" dirty="0"/>
          </a:p>
        </p:txBody>
      </p:sp>
      <p:sp>
        <p:nvSpPr>
          <p:cNvPr id="3" name="Content Placeholder 2">
            <a:extLst>
              <a:ext uri="{FF2B5EF4-FFF2-40B4-BE49-F238E27FC236}">
                <a16:creationId xmlns:a16="http://schemas.microsoft.com/office/drawing/2014/main" id="{0BEDE477-9769-41EB-8362-80C6558E93C4}"/>
              </a:ext>
            </a:extLst>
          </p:cNvPr>
          <p:cNvSpPr>
            <a:spLocks noGrp="1"/>
          </p:cNvSpPr>
          <p:nvPr>
            <p:ph sz="quarter" idx="10"/>
          </p:nvPr>
        </p:nvSpPr>
        <p:spPr/>
        <p:txBody>
          <a:bodyPr/>
          <a:lstStyle/>
          <a:p>
            <a:pPr>
              <a:defRPr/>
            </a:pPr>
            <a:r>
              <a:rPr lang="en-GB" sz="1800" dirty="0"/>
              <a:t>ETSI ISG CDM portal: </a:t>
            </a:r>
            <a:r>
              <a:rPr lang="en-GB" sz="1800" dirty="0">
                <a:hlinkClick r:id="rId2"/>
              </a:rPr>
              <a:t>https://portal.etsi.org/tb.aspx?tbid=876&amp;SubTB=876#</a:t>
            </a:r>
            <a:endParaRPr lang="en-GB" sz="1800" dirty="0"/>
          </a:p>
          <a:p>
            <a:pPr>
              <a:defRPr/>
            </a:pPr>
            <a:r>
              <a:rPr lang="en-GB" sz="1800" dirty="0"/>
              <a:t>EditHelp!: </a:t>
            </a:r>
            <a:r>
              <a:rPr lang="en-GB" sz="1800" dirty="0">
                <a:hlinkClick r:id="rId3"/>
              </a:rPr>
              <a:t>https://portal.etsi.org/Services/editHelp!.aspx</a:t>
            </a:r>
            <a:r>
              <a:rPr lang="en-GB" sz="1800" dirty="0"/>
              <a:t> </a:t>
            </a:r>
          </a:p>
          <a:p>
            <a:pPr>
              <a:defRPr/>
            </a:pPr>
            <a:r>
              <a:rPr lang="en-GB" sz="1800" dirty="0"/>
              <a:t>ETSI Directives (with EDR): </a:t>
            </a:r>
            <a:r>
              <a:rPr lang="en-GB" sz="1800" dirty="0">
                <a:hlinkClick r:id="rId4"/>
              </a:rPr>
              <a:t>https://portal.etsi.org/directives/40_directives_apr_2019.pdf</a:t>
            </a:r>
            <a:endParaRPr lang="en-GB" sz="1800" dirty="0"/>
          </a:p>
          <a:p>
            <a:pPr>
              <a:defRPr/>
            </a:pPr>
            <a:r>
              <a:rPr lang="en-GB" sz="1800" dirty="0"/>
              <a:t>Portal help: </a:t>
            </a:r>
            <a:r>
              <a:rPr lang="en-GB" sz="1800" dirty="0">
                <a:hlinkClick r:id="rId5"/>
              </a:rPr>
              <a:t>http://help.etsi.org/index.php?title=Contributions_Portlet</a:t>
            </a:r>
            <a:r>
              <a:rPr lang="en-GB" sz="1800" dirty="0"/>
              <a:t> </a:t>
            </a:r>
          </a:p>
          <a:p>
            <a:pPr>
              <a:defRPr/>
            </a:pPr>
            <a:r>
              <a:rPr lang="en-GB" sz="1800" dirty="0"/>
              <a:t>   Guides:</a:t>
            </a:r>
          </a:p>
          <a:p>
            <a:pPr lvl="1">
              <a:defRPr/>
            </a:pPr>
            <a:r>
              <a:rPr lang="en-GB" sz="1400" dirty="0"/>
              <a:t>Writing World Class Standards: </a:t>
            </a:r>
            <a:r>
              <a:rPr lang="en-GB" sz="1400" dirty="0">
                <a:hlinkClick r:id="rId6"/>
              </a:rPr>
              <a:t>https://portal.etsi.org/Portals/0/TBpages/edithelp/Docs/AGuideToWritingWorldClassStandards.pdf</a:t>
            </a:r>
            <a:r>
              <a:rPr lang="en-GB" sz="1400" dirty="0"/>
              <a:t> </a:t>
            </a:r>
          </a:p>
          <a:p>
            <a:pPr lvl="1">
              <a:defRPr/>
            </a:pPr>
            <a:r>
              <a:rPr lang="en-GB" sz="1400" dirty="0"/>
              <a:t>Delegate’s Guide: </a:t>
            </a:r>
            <a:r>
              <a:rPr lang="en-GB" sz="1400" dirty="0">
                <a:hlinkClick r:id="rId7"/>
              </a:rPr>
              <a:t>https://portal.etsi.org/guides/delegates/</a:t>
            </a:r>
            <a:r>
              <a:rPr lang="en-GB" sz="1400" dirty="0"/>
              <a:t> </a:t>
            </a:r>
          </a:p>
          <a:p>
            <a:pPr lvl="1">
              <a:defRPr/>
            </a:pPr>
            <a:r>
              <a:rPr lang="en-GB" sz="1400" dirty="0"/>
              <a:t>Rapporteur's Guide: </a:t>
            </a:r>
            <a:r>
              <a:rPr lang="en-GB" sz="1400" dirty="0">
                <a:hlinkClick r:id="rId8"/>
              </a:rPr>
              <a:t>https://portal.etsi.org/Portals/0/TBpages/edithelp/Docs/ETSI_Rapporteurs_Guide.pdf</a:t>
            </a:r>
            <a:r>
              <a:rPr lang="en-GB" sz="1400" dirty="0"/>
              <a:t> </a:t>
            </a:r>
          </a:p>
          <a:p>
            <a:pPr lvl="1">
              <a:defRPr/>
            </a:pPr>
            <a:r>
              <a:rPr lang="en-GB" sz="1400" dirty="0"/>
              <a:t>Chairman’s Guide: </a:t>
            </a:r>
            <a:r>
              <a:rPr lang="en-GB" sz="1400" dirty="0">
                <a:hlinkClick r:id="rId9"/>
              </a:rPr>
              <a:t>https://portal.etsi.org/Portals/0/TBpages/edithelp/Docs/Chairmans_guide.pdf</a:t>
            </a:r>
            <a:r>
              <a:rPr lang="en-GB" sz="1400" dirty="0"/>
              <a:t> </a:t>
            </a:r>
          </a:p>
          <a:p>
            <a:endParaRPr lang="en-GB" dirty="0"/>
          </a:p>
        </p:txBody>
      </p:sp>
      <p:sp>
        <p:nvSpPr>
          <p:cNvPr id="4" name="Footer Placeholder 3">
            <a:extLst>
              <a:ext uri="{FF2B5EF4-FFF2-40B4-BE49-F238E27FC236}">
                <a16:creationId xmlns:a16="http://schemas.microsoft.com/office/drawing/2014/main" id="{A2FE6D7E-83F9-4E2E-8B79-BEF02F5CB638}"/>
              </a:ext>
            </a:extLst>
          </p:cNvPr>
          <p:cNvSpPr>
            <a:spLocks noGrp="1"/>
          </p:cNvSpPr>
          <p:nvPr>
            <p:ph type="ftr" sz="quarter" idx="3"/>
          </p:nvPr>
        </p:nvSpPr>
        <p:spPr/>
        <p:txBody>
          <a:bodyPr/>
          <a:lstStyle/>
          <a:p>
            <a:pPr algn="ctr">
              <a:buFont typeface="Wingdings" panose="05000000000000000000" pitchFamily="2" charset="2"/>
              <a:buNone/>
            </a:pPr>
            <a:endParaRPr lang="en-US" dirty="0"/>
          </a:p>
        </p:txBody>
      </p:sp>
    </p:spTree>
    <p:extLst>
      <p:ext uri="{BB962C8B-B14F-4D97-AF65-F5344CB8AC3E}">
        <p14:creationId xmlns:p14="http://schemas.microsoft.com/office/powerpoint/2010/main" val="314065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fr-FR" altLang="en-US" dirty="0"/>
              <a:t>Main </a:t>
            </a:r>
            <a:r>
              <a:rPr lang="en-GB" altLang="en-US" dirty="0"/>
              <a:t>characteristics</a:t>
            </a:r>
            <a:r>
              <a:rPr lang="fr-FR" altLang="en-US" dirty="0"/>
              <a:t> of an </a:t>
            </a:r>
            <a:r>
              <a:rPr lang="en-GB" altLang="en-US" dirty="0"/>
              <a:t>Industry</a:t>
            </a:r>
            <a:r>
              <a:rPr lang="fr-FR" altLang="en-US" dirty="0"/>
              <a:t> </a:t>
            </a:r>
            <a:r>
              <a:rPr lang="en-GB" altLang="en-US" dirty="0"/>
              <a:t>Specification</a:t>
            </a:r>
            <a:r>
              <a:rPr lang="fr-FR" altLang="en-US" dirty="0"/>
              <a:t> </a:t>
            </a:r>
            <a:br>
              <a:rPr lang="fr-FR" altLang="en-US" dirty="0"/>
            </a:br>
            <a:r>
              <a:rPr lang="fr-FR" altLang="en-US" dirty="0"/>
              <a:t>Group (ISG) (1)</a:t>
            </a:r>
            <a:endParaRPr lang="en-US" dirty="0"/>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r>
              <a:rPr lang="fr-FR" altLang="en-US" dirty="0"/>
              <a:t>A </a:t>
            </a:r>
            <a:r>
              <a:rPr lang="en-GB" altLang="en-US" dirty="0"/>
              <a:t>technical</a:t>
            </a:r>
            <a:r>
              <a:rPr lang="fr-FR" altLang="en-US" dirty="0"/>
              <a:t> group </a:t>
            </a:r>
            <a:r>
              <a:rPr lang="en-US" altLang="en-US" dirty="0"/>
              <a:t>addressing a specific technology area as defined in its Terms of Reference</a:t>
            </a:r>
          </a:p>
          <a:p>
            <a:pPr lvl="1"/>
            <a:r>
              <a:rPr lang="en-US" altLang="en-US" dirty="0"/>
              <a:t>Including ETSI Members and non-Members (Participants)</a:t>
            </a:r>
          </a:p>
          <a:p>
            <a:pPr lvl="2"/>
            <a:r>
              <a:rPr lang="en-US" altLang="en-US" dirty="0">
                <a:sym typeface="Wingdings" panose="05000000000000000000" pitchFamily="2" charset="2"/>
              </a:rPr>
              <a:t> restrictions(*) + fee</a:t>
            </a:r>
            <a:endParaRPr lang="fr-FR" altLang="en-US" dirty="0"/>
          </a:p>
          <a:p>
            <a:pPr lvl="1"/>
            <a:r>
              <a:rPr lang="en-US" altLang="en-US" dirty="0"/>
              <a:t>With a fixed duration defined at the outset (usually 2 years with extension if required)</a:t>
            </a:r>
            <a:br>
              <a:rPr lang="fr-FR" altLang="en-US" dirty="0"/>
            </a:br>
            <a:endParaRPr lang="fr-FR" altLang="en-US" dirty="0"/>
          </a:p>
          <a:p>
            <a:r>
              <a:rPr lang="en-US" altLang="en-US" dirty="0"/>
              <a:t>ISGs follow the ETSI Technical Working Procedures (TWP) (</a:t>
            </a:r>
            <a:r>
              <a:rPr lang="en-US" altLang="en-US" dirty="0">
                <a:hlinkClick r:id="rId3"/>
              </a:rPr>
              <a:t>ETSI Directives</a:t>
            </a:r>
            <a:r>
              <a:rPr lang="en-US" altLang="en-US" dirty="0"/>
              <a:t>)</a:t>
            </a:r>
          </a:p>
          <a:p>
            <a:pPr lvl="1"/>
            <a:r>
              <a:rPr lang="en-US" altLang="en-US" dirty="0"/>
              <a:t>Deviations are indicated in annexes of the ISG agreements</a:t>
            </a:r>
          </a:p>
          <a:p>
            <a:pPr lvl="7"/>
            <a:endParaRPr lang="en-US" dirty="0"/>
          </a:p>
        </p:txBody>
      </p:sp>
    </p:spTree>
    <p:extLst>
      <p:ext uri="{BB962C8B-B14F-4D97-AF65-F5344CB8AC3E}">
        <p14:creationId xmlns:p14="http://schemas.microsoft.com/office/powerpoint/2010/main" val="51551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27B63E9C-7D67-4551-99E8-9806F9DAA936}"/>
              </a:ext>
            </a:extLst>
          </p:cNvPr>
          <p:cNvSpPr>
            <a:spLocks noGrp="1"/>
          </p:cNvSpPr>
          <p:nvPr>
            <p:ph type="title"/>
          </p:nvPr>
        </p:nvSpPr>
        <p:spPr/>
        <p:txBody>
          <a:bodyPr/>
          <a:lstStyle/>
          <a:p>
            <a:r>
              <a:rPr lang="fr-FR" altLang="en-US" dirty="0"/>
              <a:t>Main </a:t>
            </a:r>
            <a:r>
              <a:rPr lang="en-GB" altLang="en-US" dirty="0"/>
              <a:t>characteristics</a:t>
            </a:r>
            <a:r>
              <a:rPr lang="fr-FR" altLang="en-US" dirty="0"/>
              <a:t> of an </a:t>
            </a:r>
            <a:r>
              <a:rPr lang="en-GB" altLang="en-US" dirty="0"/>
              <a:t>Industry</a:t>
            </a:r>
            <a:r>
              <a:rPr lang="fr-FR" altLang="en-US" dirty="0"/>
              <a:t> </a:t>
            </a:r>
            <a:r>
              <a:rPr lang="en-GB" altLang="en-US" dirty="0"/>
              <a:t>Specification</a:t>
            </a:r>
            <a:r>
              <a:rPr lang="fr-FR" altLang="en-US" dirty="0"/>
              <a:t> </a:t>
            </a:r>
            <a:br>
              <a:rPr lang="fr-FR" altLang="en-US" dirty="0"/>
            </a:br>
            <a:r>
              <a:rPr lang="fr-FR" altLang="en-US" dirty="0"/>
              <a:t>Group (ISG) (2)</a:t>
            </a:r>
            <a:endParaRPr lang="en-US" dirty="0"/>
          </a:p>
        </p:txBody>
      </p:sp>
      <p:sp>
        <p:nvSpPr>
          <p:cNvPr id="6" name="מציין מיקום תוכן 5">
            <a:extLst>
              <a:ext uri="{FF2B5EF4-FFF2-40B4-BE49-F238E27FC236}">
                <a16:creationId xmlns:a16="http://schemas.microsoft.com/office/drawing/2014/main" id="{C0B2DC85-6B12-4865-9751-A97638555674}"/>
              </a:ext>
            </a:extLst>
          </p:cNvPr>
          <p:cNvSpPr>
            <a:spLocks noGrp="1"/>
          </p:cNvSpPr>
          <p:nvPr>
            <p:ph sz="quarter" idx="10"/>
          </p:nvPr>
        </p:nvSpPr>
        <p:spPr/>
        <p:txBody>
          <a:bodyPr/>
          <a:lstStyle/>
          <a:p>
            <a:r>
              <a:rPr lang="en-US" altLang="en-US" dirty="0"/>
              <a:t>ISG CDM was authorized the following deviations to ETSI TWPs:</a:t>
            </a:r>
          </a:p>
          <a:p>
            <a:pPr lvl="2"/>
            <a:r>
              <a:rPr lang="en-US" altLang="en-US" dirty="0"/>
              <a:t>Officials mandate duration: </a:t>
            </a:r>
            <a:r>
              <a:rPr lang="en-US" altLang="en-US" b="1" dirty="0"/>
              <a:t>2 </a:t>
            </a:r>
            <a:r>
              <a:rPr lang="en-US" altLang="en-US" dirty="0"/>
              <a:t>years.</a:t>
            </a:r>
          </a:p>
          <a:p>
            <a:pPr lvl="2"/>
            <a:r>
              <a:rPr lang="en-US" altLang="en-US" dirty="0"/>
              <a:t>Vote result interpretation for elections = Simple majority (50%)</a:t>
            </a:r>
          </a:p>
          <a:p>
            <a:pPr lvl="2"/>
            <a:r>
              <a:rPr lang="en-US" altLang="en-US" dirty="0"/>
              <a:t>Voting eligibility (present at 2 of the past 3 plenary)</a:t>
            </a:r>
          </a:p>
          <a:p>
            <a:pPr lvl="2"/>
            <a:r>
              <a:rPr lang="en-US" altLang="en-US" dirty="0"/>
              <a:t>Kick-off period (2 plenaries)</a:t>
            </a:r>
          </a:p>
          <a:p>
            <a:endParaRPr lang="en-US" dirty="0"/>
          </a:p>
        </p:txBody>
      </p:sp>
    </p:spTree>
    <p:extLst>
      <p:ext uri="{BB962C8B-B14F-4D97-AF65-F5344CB8AC3E}">
        <p14:creationId xmlns:p14="http://schemas.microsoft.com/office/powerpoint/2010/main" val="292372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73B3EBD-D41B-4506-8E69-B617083813ED}"/>
              </a:ext>
            </a:extLst>
          </p:cNvPr>
          <p:cNvSpPr>
            <a:spLocks noGrp="1"/>
          </p:cNvSpPr>
          <p:nvPr>
            <p:ph type="title"/>
          </p:nvPr>
        </p:nvSpPr>
        <p:spPr/>
        <p:txBody>
          <a:bodyPr/>
          <a:lstStyle/>
          <a:p>
            <a:r>
              <a:rPr lang="en-GB" altLang="en-US" dirty="0"/>
              <a:t>ISG Basic rules</a:t>
            </a:r>
            <a:endParaRPr lang="en-US" dirty="0"/>
          </a:p>
        </p:txBody>
      </p:sp>
      <p:sp>
        <p:nvSpPr>
          <p:cNvPr id="6" name="מציין מיקום תוכן 5">
            <a:extLst>
              <a:ext uri="{FF2B5EF4-FFF2-40B4-BE49-F238E27FC236}">
                <a16:creationId xmlns:a16="http://schemas.microsoft.com/office/drawing/2014/main" id="{BB1DD55E-A9D4-4896-AFC4-2AAF5FBD14F2}"/>
              </a:ext>
            </a:extLst>
          </p:cNvPr>
          <p:cNvSpPr>
            <a:spLocks noGrp="1"/>
          </p:cNvSpPr>
          <p:nvPr>
            <p:ph sz="quarter" idx="10"/>
          </p:nvPr>
        </p:nvSpPr>
        <p:spPr/>
        <p:txBody>
          <a:bodyPr/>
          <a:lstStyle/>
          <a:p>
            <a:r>
              <a:rPr lang="en-GB" altLang="en-US" sz="1800" dirty="0"/>
              <a:t>Only ETSI Member representatives can</a:t>
            </a:r>
          </a:p>
          <a:p>
            <a:pPr lvl="1"/>
            <a:r>
              <a:rPr lang="en-GB" altLang="en-US" sz="1800" dirty="0"/>
              <a:t>Apply for ISG Chairmanship, Vice-Chairmanship, or WG Chairmanship</a:t>
            </a:r>
            <a:r>
              <a:rPr lang="en-GB" altLang="en-US" sz="1800" baseline="30000" dirty="0"/>
              <a:t>*</a:t>
            </a:r>
          </a:p>
          <a:p>
            <a:pPr lvl="1"/>
            <a:r>
              <a:rPr lang="en-GB" altLang="en-US" sz="1800" dirty="0"/>
              <a:t>Be listed as Supporting company for Work Items</a:t>
            </a:r>
            <a:endParaRPr lang="en-GB" altLang="en-US" sz="1800" dirty="0">
              <a:solidFill>
                <a:srgbClr val="FF0000"/>
              </a:solidFill>
            </a:endParaRPr>
          </a:p>
          <a:p>
            <a:pPr lvl="1"/>
            <a:r>
              <a:rPr lang="en-GB" altLang="en-US" sz="1800" dirty="0"/>
              <a:t>Vote</a:t>
            </a:r>
          </a:p>
          <a:p>
            <a:r>
              <a:rPr lang="en-GB" altLang="en-US" sz="1800" dirty="0"/>
              <a:t>ISG Participants</a:t>
            </a:r>
          </a:p>
          <a:p>
            <a:pPr lvl="1"/>
            <a:r>
              <a:rPr lang="en-GB" altLang="en-US" sz="1800" dirty="0"/>
              <a:t>Are required to pay participation fees to attend face-to-face meetings</a:t>
            </a:r>
          </a:p>
          <a:p>
            <a:r>
              <a:rPr lang="en-GB" altLang="en-US" sz="1800" dirty="0"/>
              <a:t>All ISG </a:t>
            </a:r>
            <a:r>
              <a:rPr lang="en-US" altLang="en-US" sz="1800" dirty="0"/>
              <a:t>representatives</a:t>
            </a:r>
            <a:r>
              <a:rPr lang="en-GB" altLang="en-US" sz="1800" dirty="0"/>
              <a:t> may</a:t>
            </a:r>
          </a:p>
          <a:p>
            <a:pPr lvl="1"/>
            <a:r>
              <a:rPr lang="en-GB" altLang="en-US" sz="1800" dirty="0"/>
              <a:t>Apply</a:t>
            </a:r>
            <a:r>
              <a:rPr lang="fr-FR" altLang="en-US" sz="1800" dirty="0"/>
              <a:t> for a Rapporteur </a:t>
            </a:r>
            <a:r>
              <a:rPr lang="en-GB" altLang="en-US" sz="1800" dirty="0"/>
              <a:t>role</a:t>
            </a:r>
          </a:p>
          <a:p>
            <a:pPr lvl="1"/>
            <a:r>
              <a:rPr lang="en-GB" altLang="en-US" sz="1800" dirty="0"/>
              <a:t>Contribute to draft deliverables</a:t>
            </a:r>
          </a:p>
          <a:p>
            <a:pPr lvl="1"/>
            <a:r>
              <a:rPr lang="en-GB" altLang="en-US" sz="1800" dirty="0"/>
              <a:t>Submit contributions to meetings (kindly register your planned attendance)</a:t>
            </a:r>
          </a:p>
          <a:p>
            <a:pPr lvl="1"/>
            <a:endParaRPr lang="en-GB" altLang="en-US" sz="2000" dirty="0"/>
          </a:p>
        </p:txBody>
      </p:sp>
    </p:spTree>
    <p:extLst>
      <p:ext uri="{BB962C8B-B14F-4D97-AF65-F5344CB8AC3E}">
        <p14:creationId xmlns:p14="http://schemas.microsoft.com/office/powerpoint/2010/main" val="95395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565293EF-4FFE-416A-AEE9-2B98FAFEC07D}"/>
              </a:ext>
            </a:extLst>
          </p:cNvPr>
          <p:cNvSpPr>
            <a:spLocks noGrp="1"/>
          </p:cNvSpPr>
          <p:nvPr>
            <p:ph type="title"/>
          </p:nvPr>
        </p:nvSpPr>
        <p:spPr/>
        <p:txBody>
          <a:bodyPr/>
          <a:lstStyle/>
          <a:p>
            <a:r>
              <a:rPr lang="en-GB" altLang="en-US" dirty="0"/>
              <a:t>ISG Basic rules</a:t>
            </a:r>
            <a:endParaRPr lang="en-US" dirty="0"/>
          </a:p>
        </p:txBody>
      </p:sp>
      <p:sp>
        <p:nvSpPr>
          <p:cNvPr id="6" name="מציין מיקום תוכן 5">
            <a:extLst>
              <a:ext uri="{FF2B5EF4-FFF2-40B4-BE49-F238E27FC236}">
                <a16:creationId xmlns:a16="http://schemas.microsoft.com/office/drawing/2014/main" id="{621C501A-2958-408C-AE36-437033BB4A62}"/>
              </a:ext>
            </a:extLst>
          </p:cNvPr>
          <p:cNvSpPr>
            <a:spLocks noGrp="1"/>
          </p:cNvSpPr>
          <p:nvPr>
            <p:ph sz="quarter" idx="10"/>
          </p:nvPr>
        </p:nvSpPr>
        <p:spPr/>
        <p:txBody>
          <a:bodyPr/>
          <a:lstStyle/>
          <a:p>
            <a:r>
              <a:rPr lang="en-GB" altLang="en-US" sz="1800" dirty="0"/>
              <a:t>All ISG representatives shall</a:t>
            </a:r>
          </a:p>
          <a:p>
            <a:pPr lvl="1"/>
            <a:r>
              <a:rPr lang="en-GB" altLang="en-US" sz="1800" dirty="0"/>
              <a:t>Comply with the ETSI IPR Policy</a:t>
            </a:r>
            <a:endParaRPr lang="en-US" sz="1800" dirty="0"/>
          </a:p>
          <a:p>
            <a:endParaRPr lang="en-US" dirty="0"/>
          </a:p>
        </p:txBody>
      </p:sp>
    </p:spTree>
    <p:extLst>
      <p:ext uri="{BB962C8B-B14F-4D97-AF65-F5344CB8AC3E}">
        <p14:creationId xmlns:p14="http://schemas.microsoft.com/office/powerpoint/2010/main" val="276606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2FABCE7-4FB8-4F41-9F1E-E118B0DBED3E}"/>
              </a:ext>
            </a:extLst>
          </p:cNvPr>
          <p:cNvSpPr>
            <a:spLocks noGrp="1"/>
          </p:cNvSpPr>
          <p:nvPr>
            <p:ph type="title"/>
          </p:nvPr>
        </p:nvSpPr>
        <p:spPr/>
        <p:txBody>
          <a:bodyPr/>
          <a:lstStyle/>
          <a:p>
            <a:r>
              <a:rPr lang="en-GB" altLang="en-US"/>
              <a:t>Responsibilities of the ISG CDM Chairman </a:t>
            </a:r>
            <a:endParaRPr lang="en-US" dirty="0"/>
          </a:p>
        </p:txBody>
      </p:sp>
      <p:sp>
        <p:nvSpPr>
          <p:cNvPr id="6" name="מציין מיקום תוכן 5">
            <a:extLst>
              <a:ext uri="{FF2B5EF4-FFF2-40B4-BE49-F238E27FC236}">
                <a16:creationId xmlns:a16="http://schemas.microsoft.com/office/drawing/2014/main" id="{98D4617B-E09D-4F3E-9249-6D52B9D32E6C}"/>
              </a:ext>
            </a:extLst>
          </p:cNvPr>
          <p:cNvSpPr>
            <a:spLocks noGrp="1"/>
          </p:cNvSpPr>
          <p:nvPr>
            <p:ph sz="quarter" idx="10"/>
          </p:nvPr>
        </p:nvSpPr>
        <p:spPr/>
        <p:txBody>
          <a:bodyPr/>
          <a:lstStyle/>
          <a:p>
            <a:r>
              <a:rPr lang="en-US" altLang="en-US" sz="1800" dirty="0"/>
              <a:t>The Chairman has an overall responsibility to ensure that the activities of her/his ISG</a:t>
            </a:r>
            <a:r>
              <a:rPr lang="en-US" altLang="en-US" sz="1800" i="1" dirty="0"/>
              <a:t> </a:t>
            </a:r>
            <a:r>
              <a:rPr lang="en-US" altLang="en-US" sz="1800" dirty="0"/>
              <a:t>follow the ETSI rules and procedures. </a:t>
            </a:r>
          </a:p>
          <a:p>
            <a:r>
              <a:rPr lang="en-GB" altLang="en-US" sz="1800" dirty="0"/>
              <a:t>The Chairman is responsible for reporting to the General Assembly, the Board and the OCG on the activities of the ISG.</a:t>
            </a:r>
          </a:p>
          <a:p>
            <a:r>
              <a:rPr lang="en-US" altLang="en-US" sz="1800" dirty="0"/>
              <a:t>The ISG Chairman is responsible for the overall management of the Work </a:t>
            </a:r>
            <a:r>
              <a:rPr lang="en-US" altLang="en-US" sz="1800" dirty="0" err="1"/>
              <a:t>Programme</a:t>
            </a:r>
            <a:r>
              <a:rPr lang="en-US" altLang="en-US" sz="1800" dirty="0"/>
              <a:t> and the efficient working of the ISG. </a:t>
            </a:r>
          </a:p>
          <a:p>
            <a:r>
              <a:rPr lang="fr-FR" altLang="en-US" sz="1800" dirty="0"/>
              <a:t>The Chairman </a:t>
            </a:r>
            <a:r>
              <a:rPr lang="en-GB" altLang="en-US" sz="1800" dirty="0"/>
              <a:t>is</a:t>
            </a:r>
            <a:r>
              <a:rPr lang="fr-FR" altLang="en-US" sz="1800" dirty="0"/>
              <a:t> </a:t>
            </a:r>
            <a:r>
              <a:rPr lang="en-GB" altLang="en-US" sz="1800" dirty="0"/>
              <a:t>responsible</a:t>
            </a:r>
            <a:r>
              <a:rPr lang="fr-FR" altLang="en-US" sz="1800" dirty="0"/>
              <a:t> for </a:t>
            </a:r>
            <a:r>
              <a:rPr lang="en-GB" altLang="en-US" sz="1800" dirty="0"/>
              <a:t>external</a:t>
            </a:r>
            <a:r>
              <a:rPr lang="fr-FR" altLang="en-US" sz="1800" dirty="0"/>
              <a:t> communication</a:t>
            </a:r>
          </a:p>
          <a:p>
            <a:pPr lvl="1"/>
            <a:r>
              <a:rPr lang="en-GB" altLang="en-US" sz="1800" dirty="0"/>
              <a:t>Any</a:t>
            </a:r>
            <a:r>
              <a:rPr lang="fr-FR" altLang="en-US" sz="1800" dirty="0"/>
              <a:t> communication </a:t>
            </a:r>
            <a:r>
              <a:rPr lang="en-GB" altLang="en-US" sz="1800" dirty="0"/>
              <a:t>outside</a:t>
            </a:r>
            <a:r>
              <a:rPr lang="fr-FR" altLang="en-US" sz="1800" dirty="0"/>
              <a:t> the ISG </a:t>
            </a:r>
            <a:r>
              <a:rPr lang="en-GB" altLang="en-US" sz="1800" dirty="0"/>
              <a:t>itself</a:t>
            </a:r>
            <a:r>
              <a:rPr lang="fr-FR" altLang="en-US" sz="1800" dirty="0"/>
              <a:t> by the Chairman and/or by </a:t>
            </a:r>
            <a:r>
              <a:rPr lang="en-GB" altLang="en-US" sz="1800" dirty="0"/>
              <a:t>its</a:t>
            </a:r>
            <a:r>
              <a:rPr lang="fr-FR" altLang="en-US" sz="1800" dirty="0"/>
              <a:t> </a:t>
            </a:r>
            <a:r>
              <a:rPr lang="en-GB" altLang="en-US" sz="1800" dirty="0"/>
              <a:t>members</a:t>
            </a:r>
            <a:r>
              <a:rPr lang="fr-FR" altLang="en-US" sz="1800" dirty="0"/>
              <a:t> </a:t>
            </a:r>
            <a:r>
              <a:rPr lang="en-GB" altLang="en-US" sz="1800" dirty="0"/>
              <a:t>shall</a:t>
            </a:r>
            <a:r>
              <a:rPr lang="fr-FR" altLang="en-US" sz="1800" dirty="0"/>
              <a:t> </a:t>
            </a:r>
            <a:r>
              <a:rPr lang="en-GB" altLang="en-US" sz="1800" dirty="0"/>
              <a:t>be</a:t>
            </a:r>
            <a:r>
              <a:rPr lang="fr-FR" altLang="en-US" sz="1800" dirty="0"/>
              <a:t> made in coordination </a:t>
            </a:r>
            <a:r>
              <a:rPr lang="en-GB" altLang="en-US" sz="1800" dirty="0"/>
              <a:t>with</a:t>
            </a:r>
            <a:r>
              <a:rPr lang="fr-FR" altLang="en-US" sz="1800" dirty="0"/>
              <a:t> the ETSI </a:t>
            </a:r>
            <a:r>
              <a:rPr lang="en-GB" altLang="en-US" sz="1800" dirty="0"/>
              <a:t>Secretariat</a:t>
            </a:r>
          </a:p>
          <a:p>
            <a:r>
              <a:rPr lang="en-US" altLang="en-US" sz="1800" dirty="0"/>
              <a:t>In performing these tasks the Chairman shall maintain strict impartiality and act in the interest of ETSI and its members. </a:t>
            </a:r>
          </a:p>
          <a:p>
            <a:r>
              <a:rPr lang="en-US" altLang="en-US" sz="1800" dirty="0"/>
              <a:t>The Chairman may delegate part of these tasks to one or more Vice Chairs.</a:t>
            </a:r>
          </a:p>
          <a:p>
            <a:endParaRPr lang="en-US" dirty="0"/>
          </a:p>
        </p:txBody>
      </p:sp>
    </p:spTree>
    <p:extLst>
      <p:ext uri="{BB962C8B-B14F-4D97-AF65-F5344CB8AC3E}">
        <p14:creationId xmlns:p14="http://schemas.microsoft.com/office/powerpoint/2010/main" val="395063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B82EDA3-AD88-4CD6-85D6-E84BA1B7B9A2}"/>
              </a:ext>
            </a:extLst>
          </p:cNvPr>
          <p:cNvSpPr>
            <a:spLocks noGrp="1"/>
          </p:cNvSpPr>
          <p:nvPr>
            <p:ph type="title"/>
          </p:nvPr>
        </p:nvSpPr>
        <p:spPr/>
        <p:txBody>
          <a:bodyPr/>
          <a:lstStyle/>
          <a:p>
            <a:r>
              <a:rPr lang="en-US" altLang="en-US" dirty="0"/>
              <a:t>CDM Support: what we can do for you</a:t>
            </a:r>
            <a:endParaRPr lang="en-US" dirty="0"/>
          </a:p>
        </p:txBody>
      </p:sp>
      <p:sp>
        <p:nvSpPr>
          <p:cNvPr id="6" name="מציין מיקום תוכן 5">
            <a:extLst>
              <a:ext uri="{FF2B5EF4-FFF2-40B4-BE49-F238E27FC236}">
                <a16:creationId xmlns:a16="http://schemas.microsoft.com/office/drawing/2014/main" id="{24D34A0D-19B6-4045-8062-6468615F2F0B}"/>
              </a:ext>
            </a:extLst>
          </p:cNvPr>
          <p:cNvSpPr>
            <a:spLocks noGrp="1"/>
          </p:cNvSpPr>
          <p:nvPr>
            <p:ph sz="quarter" idx="10"/>
          </p:nvPr>
        </p:nvSpPr>
        <p:spPr/>
        <p:txBody>
          <a:bodyPr/>
          <a:lstStyle/>
          <a:p>
            <a:pPr>
              <a:defRPr/>
            </a:pPr>
            <a:r>
              <a:rPr lang="en-US" altLang="en-US" sz="1800" dirty="0"/>
              <a:t>Prime contacts for the ISG, within and outside of ETSI.</a:t>
            </a:r>
          </a:p>
          <a:p>
            <a:pPr>
              <a:defRPr/>
            </a:pPr>
            <a:r>
              <a:rPr lang="en-US" altLang="en-US" sz="1800" dirty="0"/>
              <a:t>Provide guidance and assistance on the processes and procedures - ETSI Directives, ETSI Drafting Rules (EDRs), ISG rules</a:t>
            </a:r>
          </a:p>
          <a:p>
            <a:pPr>
              <a:defRPr/>
            </a:pPr>
            <a:r>
              <a:rPr lang="en-US" altLang="en-US" sz="1800" dirty="0"/>
              <a:t>Ensure processing and publication of deliverables in coordination with editHelp</a:t>
            </a:r>
          </a:p>
          <a:p>
            <a:pPr lvl="1">
              <a:defRPr/>
            </a:pPr>
            <a:r>
              <a:rPr lang="en-US" altLang="en-US" sz="1800" dirty="0"/>
              <a:t>Ensuring quality of deliverables ETSI publish is a principal task.</a:t>
            </a:r>
          </a:p>
          <a:p>
            <a:pPr>
              <a:defRPr/>
            </a:pPr>
            <a:r>
              <a:rPr lang="en-US" altLang="en-US" sz="1800" dirty="0"/>
              <a:t>Reference point for networking, press release, conferences, promotion.</a:t>
            </a:r>
          </a:p>
          <a:p>
            <a:pPr>
              <a:defRPr/>
            </a:pPr>
            <a:r>
              <a:rPr lang="en-US" altLang="en-US" sz="1800" dirty="0"/>
              <a:t>Handling of administrative tasks e.g. ISG mailing lists management, update of the ISG Work </a:t>
            </a:r>
            <a:r>
              <a:rPr lang="en-US" altLang="en-US" sz="1800" dirty="0" err="1"/>
              <a:t>Programme</a:t>
            </a:r>
            <a:r>
              <a:rPr lang="en-US" altLang="en-US" sz="1800" dirty="0"/>
              <a:t>.</a:t>
            </a:r>
          </a:p>
          <a:p>
            <a:pPr>
              <a:defRPr/>
            </a:pPr>
            <a:r>
              <a:rPr lang="en-US" altLang="en-US" sz="1800" dirty="0"/>
              <a:t>Support and help with ETSI tools – Portal, ETSI Website, conference-call scheduling (GoToMeeting).</a:t>
            </a:r>
          </a:p>
          <a:p>
            <a:pPr>
              <a:defRPr/>
            </a:pPr>
            <a:r>
              <a:rPr lang="en-US" altLang="en-US" sz="1800" dirty="0"/>
              <a:t>Handling of incoming and approved outgoing Liaison Statements</a:t>
            </a:r>
          </a:p>
          <a:p>
            <a:pPr>
              <a:defRPr/>
            </a:pPr>
            <a:endParaRPr lang="en-US" altLang="en-US" sz="2000" dirty="0"/>
          </a:p>
        </p:txBody>
      </p:sp>
    </p:spTree>
    <p:extLst>
      <p:ext uri="{BB962C8B-B14F-4D97-AF65-F5344CB8AC3E}">
        <p14:creationId xmlns:p14="http://schemas.microsoft.com/office/powerpoint/2010/main" val="191235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8974-2F54-4592-868E-790F8E18E486}"/>
              </a:ext>
            </a:extLst>
          </p:cNvPr>
          <p:cNvSpPr>
            <a:spLocks noGrp="1"/>
          </p:cNvSpPr>
          <p:nvPr>
            <p:ph type="title"/>
          </p:nvPr>
        </p:nvSpPr>
        <p:spPr/>
        <p:txBody>
          <a:bodyPr/>
          <a:lstStyle/>
          <a:p>
            <a:r>
              <a:rPr lang="en-GB" altLang="en-US" dirty="0"/>
              <a:t>ETSI ISG CDM deliverables: Group Report (GR)</a:t>
            </a:r>
            <a:br>
              <a:rPr lang="en-GB" altLang="en-US" dirty="0"/>
            </a:br>
            <a:r>
              <a:rPr lang="en-GB" altLang="en-US" dirty="0"/>
              <a:t>			  &amp; Group Specification (GS) </a:t>
            </a:r>
            <a:endParaRPr lang="en-GB" dirty="0"/>
          </a:p>
        </p:txBody>
      </p:sp>
      <p:sp>
        <p:nvSpPr>
          <p:cNvPr id="3" name="Content Placeholder 2">
            <a:extLst>
              <a:ext uri="{FF2B5EF4-FFF2-40B4-BE49-F238E27FC236}">
                <a16:creationId xmlns:a16="http://schemas.microsoft.com/office/drawing/2014/main" id="{72175DB9-9278-44EE-91E5-110362E4C81A}"/>
              </a:ext>
            </a:extLst>
          </p:cNvPr>
          <p:cNvSpPr>
            <a:spLocks noGrp="1"/>
          </p:cNvSpPr>
          <p:nvPr>
            <p:ph sz="quarter" idx="10"/>
          </p:nvPr>
        </p:nvSpPr>
        <p:spPr/>
        <p:txBody>
          <a:bodyPr/>
          <a:lstStyle/>
          <a:p>
            <a:pPr>
              <a:defRPr/>
            </a:pPr>
            <a:r>
              <a:rPr lang="fr-FR" altLang="en-US" sz="1800" dirty="0"/>
              <a:t>1 </a:t>
            </a:r>
            <a:r>
              <a:rPr lang="en-GB" altLang="en-US" sz="1800" dirty="0"/>
              <a:t>Work</a:t>
            </a:r>
            <a:r>
              <a:rPr lang="fr-FR" altLang="en-US" sz="1800" dirty="0"/>
              <a:t> Item/1 </a:t>
            </a:r>
            <a:r>
              <a:rPr lang="en-GB" altLang="en-US" sz="1800" dirty="0"/>
              <a:t>deliverable</a:t>
            </a:r>
          </a:p>
          <a:p>
            <a:pPr>
              <a:defRPr/>
            </a:pPr>
            <a:r>
              <a:rPr lang="en-GB" altLang="en-US" sz="1800" dirty="0"/>
              <a:t>First step: approval by ISG CDM of a corresponding Work Item, supported by at least 4 supporting ETSI Members</a:t>
            </a:r>
          </a:p>
          <a:p>
            <a:pPr lvl="1">
              <a:defRPr/>
            </a:pPr>
            <a:r>
              <a:rPr lang="fr-FR" altLang="en-US" sz="1800" dirty="0"/>
              <a:t>WI </a:t>
            </a:r>
            <a:r>
              <a:rPr lang="en-GB" altLang="en-US" sz="1800" dirty="0"/>
              <a:t>proposal</a:t>
            </a:r>
            <a:r>
              <a:rPr lang="fr-FR" altLang="en-US" sz="1800" dirty="0"/>
              <a:t> </a:t>
            </a:r>
            <a:r>
              <a:rPr lang="en-GB" altLang="en-US" sz="1800" dirty="0"/>
              <a:t>includes</a:t>
            </a:r>
            <a:r>
              <a:rPr lang="fr-FR" altLang="en-US" sz="1800" dirty="0"/>
              <a:t> </a:t>
            </a:r>
            <a:r>
              <a:rPr lang="en-GB" altLang="en-US" sz="1800" dirty="0"/>
              <a:t>title</a:t>
            </a:r>
            <a:r>
              <a:rPr lang="fr-FR" altLang="en-US" sz="1800" dirty="0"/>
              <a:t>, scope, Rapporteur, WI time </a:t>
            </a:r>
            <a:r>
              <a:rPr lang="en-GB" altLang="en-US" sz="1800" dirty="0"/>
              <a:t>schedule</a:t>
            </a:r>
          </a:p>
          <a:p>
            <a:pPr lvl="1">
              <a:defRPr/>
            </a:pPr>
            <a:r>
              <a:rPr lang="fr-FR" altLang="en-US" sz="1800" dirty="0"/>
              <a:t>The Rapporteur </a:t>
            </a:r>
            <a:r>
              <a:rPr lang="en-GB" altLang="en-US" sz="1800" dirty="0"/>
              <a:t>can</a:t>
            </a:r>
            <a:r>
              <a:rPr lang="fr-FR" altLang="en-US" sz="1800" dirty="0"/>
              <a:t> </a:t>
            </a:r>
            <a:r>
              <a:rPr lang="en-GB" altLang="en-US" sz="1800" dirty="0"/>
              <a:t>be</a:t>
            </a:r>
            <a:r>
              <a:rPr lang="fr-FR" altLang="en-US" sz="1800" dirty="0"/>
              <a:t> a </a:t>
            </a:r>
            <a:r>
              <a:rPr lang="en-GB" altLang="en-US" sz="1800" dirty="0"/>
              <a:t>Member</a:t>
            </a:r>
            <a:r>
              <a:rPr lang="fr-FR" altLang="en-US" sz="1800" dirty="0"/>
              <a:t> or a Participant</a:t>
            </a:r>
            <a:endParaRPr lang="en-GB" altLang="en-US" sz="1800" dirty="0"/>
          </a:p>
          <a:p>
            <a:pPr marL="342900" lvl="1" indent="-342900">
              <a:buClrTx/>
              <a:buSzPct val="90000"/>
              <a:buBlip>
                <a:blip r:embed="rId2"/>
              </a:buBlip>
              <a:defRPr/>
            </a:pPr>
            <a:r>
              <a:rPr lang="en-GB" altLang="en-US" sz="1800" dirty="0"/>
              <a:t>The Rapporteur:</a:t>
            </a:r>
          </a:p>
          <a:p>
            <a:pPr lvl="1">
              <a:defRPr/>
            </a:pPr>
            <a:r>
              <a:rPr lang="en-GB" altLang="en-US" sz="1800" dirty="0"/>
              <a:t>uses either the </a:t>
            </a:r>
            <a:r>
              <a:rPr lang="en-GB" altLang="en-US" sz="1800" dirty="0">
                <a:hlinkClick r:id="rId3"/>
              </a:rPr>
              <a:t>Group Report skeleton </a:t>
            </a:r>
            <a:r>
              <a:rPr lang="en-GB" altLang="en-US" sz="1800" dirty="0"/>
              <a:t>(GR-informative documents) or the </a:t>
            </a:r>
            <a:r>
              <a:rPr lang="en-GB" altLang="en-US" sz="1800" dirty="0">
                <a:hlinkClick r:id="rId4"/>
              </a:rPr>
              <a:t>Group Specification skeleton</a:t>
            </a:r>
            <a:r>
              <a:rPr lang="en-GB" altLang="en-US" sz="1800" dirty="0"/>
              <a:t> (GS-nominative documents)</a:t>
            </a:r>
            <a:r>
              <a:rPr lang="fr-FR" altLang="en-US" sz="1800" dirty="0"/>
              <a:t> </a:t>
            </a:r>
          </a:p>
          <a:p>
            <a:pPr lvl="1">
              <a:defRPr/>
            </a:pPr>
            <a:r>
              <a:rPr lang="en-GB" altLang="en-US" sz="1800" dirty="0"/>
              <a:t>applies the  </a:t>
            </a:r>
            <a:r>
              <a:rPr lang="en-GB" altLang="en-US" sz="1800" dirty="0">
                <a:hlinkClick r:id="rId5"/>
              </a:rPr>
              <a:t>ETSI Drafting Rules (EDRs)</a:t>
            </a:r>
            <a:endParaRPr lang="en-GB" altLang="en-US" sz="1800" dirty="0"/>
          </a:p>
          <a:p>
            <a:pPr lvl="1">
              <a:defRPr/>
            </a:pPr>
            <a:r>
              <a:rPr lang="en-GB" altLang="en-US" sz="1800" dirty="0"/>
              <a:t>is responsible </a:t>
            </a:r>
            <a:r>
              <a:rPr lang="fr-FR" altLang="en-US" sz="1800" dirty="0"/>
              <a:t>for all </a:t>
            </a:r>
            <a:r>
              <a:rPr lang="en-US" altLang="en-US" sz="1800" dirty="0"/>
              <a:t>draft development</a:t>
            </a:r>
            <a:endParaRPr lang="en-GB" altLang="en-US" sz="1800" dirty="0"/>
          </a:p>
          <a:p>
            <a:pPr>
              <a:defRPr/>
            </a:pPr>
            <a:r>
              <a:rPr lang="en-US" altLang="en-US" sz="1800" dirty="0"/>
              <a:t>Each draft GR or GS has to be approved by the ISG before publication.</a:t>
            </a:r>
          </a:p>
          <a:p>
            <a:endParaRPr lang="en-GB" dirty="0"/>
          </a:p>
        </p:txBody>
      </p:sp>
      <p:sp>
        <p:nvSpPr>
          <p:cNvPr id="4" name="Footer Placeholder 3">
            <a:extLst>
              <a:ext uri="{FF2B5EF4-FFF2-40B4-BE49-F238E27FC236}">
                <a16:creationId xmlns:a16="http://schemas.microsoft.com/office/drawing/2014/main" id="{C62DAB16-4AE9-4C67-8446-F3BA66F120CC}"/>
              </a:ext>
            </a:extLst>
          </p:cNvPr>
          <p:cNvSpPr>
            <a:spLocks noGrp="1"/>
          </p:cNvSpPr>
          <p:nvPr>
            <p:ph type="ftr" sz="quarter" idx="3"/>
          </p:nvPr>
        </p:nvSpPr>
        <p:spPr/>
        <p:txBody>
          <a:bodyPr/>
          <a:lstStyle/>
          <a:p>
            <a:pPr algn="ctr">
              <a:buFont typeface="Wingdings" panose="05000000000000000000" pitchFamily="2" charset="2"/>
              <a:buNone/>
            </a:pPr>
            <a:endParaRPr lang="en-US" dirty="0"/>
          </a:p>
        </p:txBody>
      </p:sp>
    </p:spTree>
    <p:extLst>
      <p:ext uri="{BB962C8B-B14F-4D97-AF65-F5344CB8AC3E}">
        <p14:creationId xmlns:p14="http://schemas.microsoft.com/office/powerpoint/2010/main" val="361480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DA27-DC46-46AE-A118-5C859735B741}"/>
              </a:ext>
            </a:extLst>
          </p:cNvPr>
          <p:cNvSpPr>
            <a:spLocks noGrp="1"/>
          </p:cNvSpPr>
          <p:nvPr>
            <p:ph type="title"/>
          </p:nvPr>
        </p:nvSpPr>
        <p:spPr/>
        <p:txBody>
          <a:bodyPr/>
          <a:lstStyle/>
          <a:p>
            <a:r>
              <a:rPr lang="en-GB" altLang="en-US" dirty="0"/>
              <a:t>ETSI ISG CDM deliverables: Group Report (GR)</a:t>
            </a:r>
            <a:br>
              <a:rPr lang="en-GB" altLang="en-US" dirty="0"/>
            </a:br>
            <a:r>
              <a:rPr lang="en-GB" altLang="en-US" dirty="0"/>
              <a:t>			  &amp; Group Specification (GS) </a:t>
            </a:r>
            <a:endParaRPr lang="en-GB" dirty="0"/>
          </a:p>
        </p:txBody>
      </p:sp>
      <p:sp>
        <p:nvSpPr>
          <p:cNvPr id="3" name="Content Placeholder 2">
            <a:extLst>
              <a:ext uri="{FF2B5EF4-FFF2-40B4-BE49-F238E27FC236}">
                <a16:creationId xmlns:a16="http://schemas.microsoft.com/office/drawing/2014/main" id="{32A6B827-7087-4915-8BF2-F462FCAE5347}"/>
              </a:ext>
            </a:extLst>
          </p:cNvPr>
          <p:cNvSpPr>
            <a:spLocks noGrp="1"/>
          </p:cNvSpPr>
          <p:nvPr>
            <p:ph sz="quarter" idx="10"/>
          </p:nvPr>
        </p:nvSpPr>
        <p:spPr/>
        <p:txBody>
          <a:bodyPr/>
          <a:lstStyle/>
          <a:p>
            <a:pPr>
              <a:defRPr/>
            </a:pPr>
            <a:r>
              <a:rPr lang="en-GB" altLang="en-US" sz="1800" dirty="0"/>
              <a:t>EditHelp</a:t>
            </a:r>
            <a:r>
              <a:rPr lang="en-US" altLang="en-US" sz="1800" dirty="0"/>
              <a:t> reviews the draft GR/GS before publication.</a:t>
            </a:r>
          </a:p>
          <a:p>
            <a:pPr>
              <a:defRPr/>
            </a:pPr>
            <a:r>
              <a:rPr lang="fr-FR" altLang="en-US" sz="1800" dirty="0"/>
              <a:t>2 </a:t>
            </a:r>
            <a:r>
              <a:rPr lang="fr-FR" altLang="en-US" sz="1800" dirty="0" err="1"/>
              <a:t>references</a:t>
            </a:r>
            <a:r>
              <a:rPr lang="fr-FR" altLang="en-US" sz="1800" dirty="0"/>
              <a:t>: </a:t>
            </a:r>
            <a:r>
              <a:rPr lang="en-GB" altLang="en-US" sz="1800" dirty="0">
                <a:hlinkClick r:id="rId2"/>
              </a:rPr>
              <a:t>Guide to Writing World Class Standard </a:t>
            </a:r>
            <a:r>
              <a:rPr lang="fr-FR" altLang="en-US" sz="1800" dirty="0"/>
              <a:t> &amp; </a:t>
            </a:r>
            <a:r>
              <a:rPr lang="fr-FR" altLang="en-US" sz="1800" dirty="0">
                <a:hlinkClick r:id="rId3"/>
              </a:rPr>
              <a:t>ETSI </a:t>
            </a:r>
            <a:r>
              <a:rPr lang="fr-FR" altLang="en-US" sz="1800" dirty="0" err="1">
                <a:hlinkClick r:id="rId3"/>
              </a:rPr>
              <a:t>Rapporteur’s</a:t>
            </a:r>
            <a:r>
              <a:rPr lang="fr-FR" altLang="en-US" sz="1800" dirty="0">
                <a:hlinkClick r:id="rId3"/>
              </a:rPr>
              <a:t> guide</a:t>
            </a:r>
            <a:r>
              <a:rPr lang="fr-FR" altLang="en-US" sz="1800" dirty="0"/>
              <a:t> . </a:t>
            </a:r>
            <a:endParaRPr lang="en-GB" altLang="en-US" sz="1800" dirty="0"/>
          </a:p>
          <a:p>
            <a:endParaRPr lang="en-GB" dirty="0"/>
          </a:p>
        </p:txBody>
      </p:sp>
      <p:sp>
        <p:nvSpPr>
          <p:cNvPr id="4" name="Footer Placeholder 3">
            <a:extLst>
              <a:ext uri="{FF2B5EF4-FFF2-40B4-BE49-F238E27FC236}">
                <a16:creationId xmlns:a16="http://schemas.microsoft.com/office/drawing/2014/main" id="{52EE8A6F-3473-49A0-A21F-F7FD5DA2D193}"/>
              </a:ext>
            </a:extLst>
          </p:cNvPr>
          <p:cNvSpPr>
            <a:spLocks noGrp="1"/>
          </p:cNvSpPr>
          <p:nvPr>
            <p:ph type="ftr" sz="quarter" idx="3"/>
          </p:nvPr>
        </p:nvSpPr>
        <p:spPr/>
        <p:txBody>
          <a:bodyPr/>
          <a:lstStyle/>
          <a:p>
            <a:pPr algn="ctr">
              <a:buFont typeface="Wingdings" panose="05000000000000000000" pitchFamily="2" charset="2"/>
              <a:buNone/>
            </a:pPr>
            <a:endParaRPr lang="en-US" dirty="0"/>
          </a:p>
        </p:txBody>
      </p:sp>
    </p:spTree>
    <p:extLst>
      <p:ext uri="{BB962C8B-B14F-4D97-AF65-F5344CB8AC3E}">
        <p14:creationId xmlns:p14="http://schemas.microsoft.com/office/powerpoint/2010/main" val="4130694647"/>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Presentation2" id="{3943DDD5-5376-488D-B598-48D58A708B55}" vid="{97EB6BF5-CCF1-4557-9204-633E591AB08E}"/>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ETSI_CORPORATE_PRESENTATION_template_2019_Full_Version</Template>
  <TotalTime>135</TotalTime>
  <Words>1043</Words>
  <Application>Microsoft Office PowerPoint</Application>
  <PresentationFormat>Widescreen</PresentationFormat>
  <Paragraphs>89</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ETSI Corporate 2018</vt:lpstr>
      <vt:lpstr>An introduction to ETSI ISG CDM: Rules of procedure and ETSI Secretariat support</vt:lpstr>
      <vt:lpstr>Main characteristics of an Industry Specification  Group (ISG) (1)</vt:lpstr>
      <vt:lpstr>Main characteristics of an Industry Specification  Group (ISG) (2)</vt:lpstr>
      <vt:lpstr>ISG Basic rules</vt:lpstr>
      <vt:lpstr>ISG Basic rules</vt:lpstr>
      <vt:lpstr>Responsibilities of the ISG CDM Chairman </vt:lpstr>
      <vt:lpstr>CDM Support: what we can do for you</vt:lpstr>
      <vt:lpstr>ETSI ISG CDM deliverables: Group Report (GR)      &amp; Group Specification (GS) </vt:lpstr>
      <vt:lpstr>ETSI ISG CDM deliverables: Group Report (GR)      &amp; Group Specification (GS) </vt:lpstr>
      <vt:lpstr>editHelp!</vt:lpstr>
      <vt:lpstr>ISG CDM Portal: the interface for accessing  information on the technical activities of ISG CDM</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ETSI ISG CDM: Rules of procedure and ETSI Secretariat support</dc:title>
  <dc:subject>&lt;Speech title here&gt;</dc:subject>
  <dc:creator>Marlène Forina</dc:creator>
  <cp:keywords/>
  <cp:lastModifiedBy>Marlène Forina</cp:lastModifiedBy>
  <cp:revision>11</cp:revision>
  <dcterms:created xsi:type="dcterms:W3CDTF">2019-05-28T13:14:15Z</dcterms:created>
  <dcterms:modified xsi:type="dcterms:W3CDTF">2019-05-28T15:30:02Z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