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64" r:id="rId2"/>
    <p:sldId id="262" r:id="rId3"/>
    <p:sldId id="257" r:id="rId4"/>
    <p:sldId id="287" r:id="rId5"/>
    <p:sldId id="306" r:id="rId6"/>
    <p:sldId id="286" r:id="rId7"/>
    <p:sldId id="307" r:id="rId8"/>
    <p:sldId id="288" r:id="rId9"/>
    <p:sldId id="289" r:id="rId10"/>
    <p:sldId id="290" r:id="rId11"/>
    <p:sldId id="291" r:id="rId12"/>
    <p:sldId id="292" r:id="rId13"/>
    <p:sldId id="294" r:id="rId14"/>
    <p:sldId id="293" r:id="rId15"/>
    <p:sldId id="295" r:id="rId16"/>
    <p:sldId id="296" r:id="rId17"/>
    <p:sldId id="297" r:id="rId18"/>
    <p:sldId id="298" r:id="rId19"/>
    <p:sldId id="299" r:id="rId20"/>
    <p:sldId id="300" r:id="rId21"/>
    <p:sldId id="301" r:id="rId22"/>
    <p:sldId id="305" r:id="rId23"/>
    <p:sldId id="304" r:id="rId24"/>
    <p:sldId id="30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 Shilat" initials="MS" lastIdx="20" clrIdx="0">
    <p:extLst/>
  </p:cmAuthor>
  <p:cmAuthor id="2" name="Ronit Soen" initials="RS" lastIdx="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0FF"/>
    <a:srgbClr val="004A8D"/>
    <a:srgbClr val="E7E6E6"/>
    <a:srgbClr val="298FD1"/>
    <a:srgbClr val="302E45"/>
    <a:srgbClr val="EC008C"/>
    <a:srgbClr val="F58C7E"/>
    <a:srgbClr val="F067A6"/>
    <a:srgbClr val="B4B0BA"/>
    <a:srgbClr val="F9AF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סגנון בהיר 2 - הדגשה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507" autoAdjust="0"/>
  </p:normalViewPr>
  <p:slideViewPr>
    <p:cSldViewPr snapToGrid="0" showGuides="1">
      <p:cViewPr varScale="1">
        <p:scale>
          <a:sx n="58" d="100"/>
          <a:sy n="58" d="100"/>
        </p:scale>
        <p:origin x="982" y="3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124" d="100"/>
          <a:sy n="124" d="100"/>
        </p:scale>
        <p:origin x="495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64A82F-1049-4BB7-8BF9-E84C85B7EC37}"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1B61E24C-8061-4E4B-AAC6-47E966D1363B}">
      <dgm:prSet phldrT="[Text]" custT="1"/>
      <dgm:spPr/>
      <dgm:t>
        <a:bodyPr/>
        <a:lstStyle/>
        <a:p>
          <a:r>
            <a:rPr lang="en-GB" sz="2000" b="1" dirty="0">
              <a:solidFill>
                <a:srgbClr val="1DA340"/>
              </a:solidFill>
            </a:rPr>
            <a:t>Integrated Maritime Policy (IMP) &amp;</a:t>
          </a:r>
        </a:p>
        <a:p>
          <a:r>
            <a:rPr lang="en-GB" sz="2000" b="1" dirty="0">
              <a:solidFill>
                <a:srgbClr val="1DA340"/>
              </a:solidFill>
            </a:rPr>
            <a:t>Blue Growth</a:t>
          </a:r>
        </a:p>
      </dgm:t>
    </dgm:pt>
    <dgm:pt modelId="{EA4BF8B5-36A8-4AE7-9D8D-D1CF71D0C36E}" type="parTrans" cxnId="{75BF26D8-EF86-4045-A731-DD6C30DBE5BA}">
      <dgm:prSet/>
      <dgm:spPr/>
      <dgm:t>
        <a:bodyPr/>
        <a:lstStyle/>
        <a:p>
          <a:endParaRPr lang="en-GB"/>
        </a:p>
      </dgm:t>
    </dgm:pt>
    <dgm:pt modelId="{2CBD7063-5316-4919-8F6E-18B25AFBD139}" type="sibTrans" cxnId="{75BF26D8-EF86-4045-A731-DD6C30DBE5BA}">
      <dgm:prSet/>
      <dgm:spPr/>
      <dgm:t>
        <a:bodyPr/>
        <a:lstStyle/>
        <a:p>
          <a:endParaRPr lang="en-GB"/>
        </a:p>
      </dgm:t>
    </dgm:pt>
    <dgm:pt modelId="{AE888834-8FC6-42C7-A7C8-11D01606A033}">
      <dgm:prSet phldrT="[Text]" custT="1"/>
      <dgm:spPr/>
      <dgm:t>
        <a:bodyPr/>
        <a:lstStyle/>
        <a:p>
          <a:pPr algn="ctr"/>
          <a:r>
            <a:rPr lang="en-GB" sz="2000" b="1" dirty="0">
              <a:solidFill>
                <a:srgbClr val="002060"/>
              </a:solidFill>
            </a:rPr>
            <a:t>EU Maritime Security Strategy (EUMSS) &amp;</a:t>
          </a:r>
        </a:p>
        <a:p>
          <a:pPr algn="ctr"/>
          <a:r>
            <a:rPr lang="en-GB" sz="2000" b="1" dirty="0">
              <a:solidFill>
                <a:srgbClr val="002060"/>
              </a:solidFill>
            </a:rPr>
            <a:t>European Agenda for Security </a:t>
          </a:r>
        </a:p>
      </dgm:t>
    </dgm:pt>
    <dgm:pt modelId="{F9D8B955-0F70-4A0B-AECF-9F8C9303F9F0}" type="parTrans" cxnId="{367E16B8-D9FA-4080-BA9D-F180F8B215AB}">
      <dgm:prSet/>
      <dgm:spPr/>
      <dgm:t>
        <a:bodyPr/>
        <a:lstStyle/>
        <a:p>
          <a:endParaRPr lang="en-GB"/>
        </a:p>
      </dgm:t>
    </dgm:pt>
    <dgm:pt modelId="{B3696D05-822D-43CA-B389-2314967B4960}" type="sibTrans" cxnId="{367E16B8-D9FA-4080-BA9D-F180F8B215AB}">
      <dgm:prSet/>
      <dgm:spPr/>
      <dgm:t>
        <a:bodyPr/>
        <a:lstStyle/>
        <a:p>
          <a:endParaRPr lang="en-GB"/>
        </a:p>
      </dgm:t>
    </dgm:pt>
    <dgm:pt modelId="{FC411108-A7A1-47F6-B009-AF44ABDF7C95}">
      <dgm:prSet phldrT="[Text]" custT="1"/>
      <dgm:spPr/>
      <dgm:t>
        <a:bodyPr/>
        <a:lstStyle/>
        <a:p>
          <a:r>
            <a:rPr lang="en-GB" sz="2000" b="1" dirty="0">
              <a:solidFill>
                <a:srgbClr val="7030A0"/>
              </a:solidFill>
            </a:rPr>
            <a:t>EU Digital Agenda &amp;</a:t>
          </a:r>
        </a:p>
        <a:p>
          <a:r>
            <a:rPr lang="en-GB" sz="2000" b="1" dirty="0">
              <a:solidFill>
                <a:srgbClr val="7030A0"/>
              </a:solidFill>
            </a:rPr>
            <a:t>Standardisation Policy </a:t>
          </a:r>
        </a:p>
      </dgm:t>
    </dgm:pt>
    <dgm:pt modelId="{7526FC33-11CA-478C-B1DA-F1A7B60F8301}" type="parTrans" cxnId="{9FBA4C06-D0E0-49EC-8A92-8C25EC9CAF11}">
      <dgm:prSet/>
      <dgm:spPr/>
      <dgm:t>
        <a:bodyPr/>
        <a:lstStyle/>
        <a:p>
          <a:endParaRPr lang="en-GB"/>
        </a:p>
      </dgm:t>
    </dgm:pt>
    <dgm:pt modelId="{71AADF51-CF5E-4D41-87F8-EB25C30BB7B8}" type="sibTrans" cxnId="{9FBA4C06-D0E0-49EC-8A92-8C25EC9CAF11}">
      <dgm:prSet/>
      <dgm:spPr/>
      <dgm:t>
        <a:bodyPr/>
        <a:lstStyle/>
        <a:p>
          <a:endParaRPr lang="en-GB"/>
        </a:p>
      </dgm:t>
    </dgm:pt>
    <dgm:pt modelId="{F97C33A5-977A-4D2B-B218-5A6C87456AE0}" type="pres">
      <dgm:prSet presAssocID="{D964A82F-1049-4BB7-8BF9-E84C85B7EC37}" presName="compositeShape" presStyleCnt="0">
        <dgm:presLayoutVars>
          <dgm:chMax val="7"/>
          <dgm:dir/>
          <dgm:resizeHandles val="exact"/>
        </dgm:presLayoutVars>
      </dgm:prSet>
      <dgm:spPr/>
    </dgm:pt>
    <dgm:pt modelId="{8D2582F4-DCBD-4083-83BC-45ECAD688BBA}" type="pres">
      <dgm:prSet presAssocID="{1B61E24C-8061-4E4B-AAC6-47E966D1363B}" presName="circ1" presStyleLbl="vennNode1" presStyleIdx="0" presStyleCnt="3" custScaleX="159840"/>
      <dgm:spPr/>
    </dgm:pt>
    <dgm:pt modelId="{D5F537FD-A39D-48CF-9305-9A8C0BD7816B}" type="pres">
      <dgm:prSet presAssocID="{1B61E24C-8061-4E4B-AAC6-47E966D1363B}" presName="circ1Tx" presStyleLbl="revTx" presStyleIdx="0" presStyleCnt="0">
        <dgm:presLayoutVars>
          <dgm:chMax val="0"/>
          <dgm:chPref val="0"/>
          <dgm:bulletEnabled val="1"/>
        </dgm:presLayoutVars>
      </dgm:prSet>
      <dgm:spPr/>
    </dgm:pt>
    <dgm:pt modelId="{112F68B9-CE08-4931-A634-67FEAA31038D}" type="pres">
      <dgm:prSet presAssocID="{AE888834-8FC6-42C7-A7C8-11D01606A033}" presName="circ2" presStyleLbl="vennNode1" presStyleIdx="1" presStyleCnt="3" custScaleX="161457" custLinFactNeighborX="22014" custLinFactNeighborY="-4207"/>
      <dgm:spPr/>
    </dgm:pt>
    <dgm:pt modelId="{33D15EDC-E9CF-4EF5-898D-54F064C791E5}" type="pres">
      <dgm:prSet presAssocID="{AE888834-8FC6-42C7-A7C8-11D01606A033}" presName="circ2Tx" presStyleLbl="revTx" presStyleIdx="0" presStyleCnt="0">
        <dgm:presLayoutVars>
          <dgm:chMax val="0"/>
          <dgm:chPref val="0"/>
          <dgm:bulletEnabled val="1"/>
        </dgm:presLayoutVars>
      </dgm:prSet>
      <dgm:spPr/>
    </dgm:pt>
    <dgm:pt modelId="{DE3931E5-9FEC-476D-B9B7-34BF33B77B7A}" type="pres">
      <dgm:prSet presAssocID="{FC411108-A7A1-47F6-B009-AF44ABDF7C95}" presName="circ3" presStyleLbl="vennNode1" presStyleIdx="2" presStyleCnt="3" custScaleX="156923" custLinFactNeighborX="-20022" custLinFactNeighborY="-5025"/>
      <dgm:spPr/>
    </dgm:pt>
    <dgm:pt modelId="{8850F0C5-8A35-47A1-8BD3-8DA8D366DAEB}" type="pres">
      <dgm:prSet presAssocID="{FC411108-A7A1-47F6-B009-AF44ABDF7C95}" presName="circ3Tx" presStyleLbl="revTx" presStyleIdx="0" presStyleCnt="0">
        <dgm:presLayoutVars>
          <dgm:chMax val="0"/>
          <dgm:chPref val="0"/>
          <dgm:bulletEnabled val="1"/>
        </dgm:presLayoutVars>
      </dgm:prSet>
      <dgm:spPr/>
    </dgm:pt>
  </dgm:ptLst>
  <dgm:cxnLst>
    <dgm:cxn modelId="{82043102-3863-460A-BBA8-54E32FB7981F}" type="presOf" srcId="{D964A82F-1049-4BB7-8BF9-E84C85B7EC37}" destId="{F97C33A5-977A-4D2B-B218-5A6C87456AE0}" srcOrd="0" destOrd="0" presId="urn:microsoft.com/office/officeart/2005/8/layout/venn1"/>
    <dgm:cxn modelId="{9FBA4C06-D0E0-49EC-8A92-8C25EC9CAF11}" srcId="{D964A82F-1049-4BB7-8BF9-E84C85B7EC37}" destId="{FC411108-A7A1-47F6-B009-AF44ABDF7C95}" srcOrd="2" destOrd="0" parTransId="{7526FC33-11CA-478C-B1DA-F1A7B60F8301}" sibTransId="{71AADF51-CF5E-4D41-87F8-EB25C30BB7B8}"/>
    <dgm:cxn modelId="{DD25DE23-75A4-4CCF-8F97-57934B0DEA3D}" type="presOf" srcId="{1B61E24C-8061-4E4B-AAC6-47E966D1363B}" destId="{8D2582F4-DCBD-4083-83BC-45ECAD688BBA}" srcOrd="0" destOrd="0" presId="urn:microsoft.com/office/officeart/2005/8/layout/venn1"/>
    <dgm:cxn modelId="{6ACD5A77-CD06-4EB5-A7F0-1B445C6E3407}" type="presOf" srcId="{FC411108-A7A1-47F6-B009-AF44ABDF7C95}" destId="{8850F0C5-8A35-47A1-8BD3-8DA8D366DAEB}" srcOrd="1" destOrd="0" presId="urn:microsoft.com/office/officeart/2005/8/layout/venn1"/>
    <dgm:cxn modelId="{367E16B8-D9FA-4080-BA9D-F180F8B215AB}" srcId="{D964A82F-1049-4BB7-8BF9-E84C85B7EC37}" destId="{AE888834-8FC6-42C7-A7C8-11D01606A033}" srcOrd="1" destOrd="0" parTransId="{F9D8B955-0F70-4A0B-AECF-9F8C9303F9F0}" sibTransId="{B3696D05-822D-43CA-B389-2314967B4960}"/>
    <dgm:cxn modelId="{C8BD3FC1-6DFD-418F-ACA5-6C4B56FE72A7}" type="presOf" srcId="{AE888834-8FC6-42C7-A7C8-11D01606A033}" destId="{112F68B9-CE08-4931-A634-67FEAA31038D}" srcOrd="0" destOrd="0" presId="urn:microsoft.com/office/officeart/2005/8/layout/venn1"/>
    <dgm:cxn modelId="{C91065C5-E233-4A39-AADB-52F04FED17FB}" type="presOf" srcId="{AE888834-8FC6-42C7-A7C8-11D01606A033}" destId="{33D15EDC-E9CF-4EF5-898D-54F064C791E5}" srcOrd="1" destOrd="0" presId="urn:microsoft.com/office/officeart/2005/8/layout/venn1"/>
    <dgm:cxn modelId="{75BF26D8-EF86-4045-A731-DD6C30DBE5BA}" srcId="{D964A82F-1049-4BB7-8BF9-E84C85B7EC37}" destId="{1B61E24C-8061-4E4B-AAC6-47E966D1363B}" srcOrd="0" destOrd="0" parTransId="{EA4BF8B5-36A8-4AE7-9D8D-D1CF71D0C36E}" sibTransId="{2CBD7063-5316-4919-8F6E-18B25AFBD139}"/>
    <dgm:cxn modelId="{D4B430F6-BBAC-4DDE-9CD8-E896279D30EC}" type="presOf" srcId="{1B61E24C-8061-4E4B-AAC6-47E966D1363B}" destId="{D5F537FD-A39D-48CF-9305-9A8C0BD7816B}" srcOrd="1" destOrd="0" presId="urn:microsoft.com/office/officeart/2005/8/layout/venn1"/>
    <dgm:cxn modelId="{E55254FA-9AFC-46A2-80E6-C6076450EAD3}" type="presOf" srcId="{FC411108-A7A1-47F6-B009-AF44ABDF7C95}" destId="{DE3931E5-9FEC-476D-B9B7-34BF33B77B7A}" srcOrd="0" destOrd="0" presId="urn:microsoft.com/office/officeart/2005/8/layout/venn1"/>
    <dgm:cxn modelId="{A0D383E9-12C2-4436-AF32-1625371EF5A7}" type="presParOf" srcId="{F97C33A5-977A-4D2B-B218-5A6C87456AE0}" destId="{8D2582F4-DCBD-4083-83BC-45ECAD688BBA}" srcOrd="0" destOrd="0" presId="urn:microsoft.com/office/officeart/2005/8/layout/venn1"/>
    <dgm:cxn modelId="{3010E774-D0FC-4285-8E53-9E16A784FDB3}" type="presParOf" srcId="{F97C33A5-977A-4D2B-B218-5A6C87456AE0}" destId="{D5F537FD-A39D-48CF-9305-9A8C0BD7816B}" srcOrd="1" destOrd="0" presId="urn:microsoft.com/office/officeart/2005/8/layout/venn1"/>
    <dgm:cxn modelId="{B86EE302-A482-49E6-8687-F8BDA0B6417B}" type="presParOf" srcId="{F97C33A5-977A-4D2B-B218-5A6C87456AE0}" destId="{112F68B9-CE08-4931-A634-67FEAA31038D}" srcOrd="2" destOrd="0" presId="urn:microsoft.com/office/officeart/2005/8/layout/venn1"/>
    <dgm:cxn modelId="{028936A0-BBAA-429B-AA43-4114F72F6D23}" type="presParOf" srcId="{F97C33A5-977A-4D2B-B218-5A6C87456AE0}" destId="{33D15EDC-E9CF-4EF5-898D-54F064C791E5}" srcOrd="3" destOrd="0" presId="urn:microsoft.com/office/officeart/2005/8/layout/venn1"/>
    <dgm:cxn modelId="{E02CC9A5-B1DE-4A27-944E-E9C4342ED4DE}" type="presParOf" srcId="{F97C33A5-977A-4D2B-B218-5A6C87456AE0}" destId="{DE3931E5-9FEC-476D-B9B7-34BF33B77B7A}" srcOrd="4" destOrd="0" presId="urn:microsoft.com/office/officeart/2005/8/layout/venn1"/>
    <dgm:cxn modelId="{2E816985-2BFF-465F-ADCA-613F927C92FA}" type="presParOf" srcId="{F97C33A5-977A-4D2B-B218-5A6C87456AE0}" destId="{8850F0C5-8A35-47A1-8BD3-8DA8D366DAE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582F4-DCBD-4083-83BC-45ECAD688BBA}">
      <dsp:nvSpPr>
        <dsp:cNvPr id="0" name=""/>
        <dsp:cNvSpPr/>
      </dsp:nvSpPr>
      <dsp:spPr>
        <a:xfrm>
          <a:off x="1450362" y="111332"/>
          <a:ext cx="3681795" cy="230342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rgbClr val="1DA340"/>
              </a:solidFill>
            </a:rPr>
            <a:t>Integrated Maritime Policy (IMP) &amp;</a:t>
          </a:r>
        </a:p>
        <a:p>
          <a:pPr marL="0" lvl="0" indent="0" algn="ctr" defTabSz="889000">
            <a:lnSpc>
              <a:spcPct val="90000"/>
            </a:lnSpc>
            <a:spcBef>
              <a:spcPct val="0"/>
            </a:spcBef>
            <a:spcAft>
              <a:spcPct val="35000"/>
            </a:spcAft>
            <a:buNone/>
          </a:pPr>
          <a:r>
            <a:rPr lang="en-GB" sz="2000" b="1" kern="1200" dirty="0">
              <a:solidFill>
                <a:srgbClr val="1DA340"/>
              </a:solidFill>
            </a:rPr>
            <a:t>Blue Growth</a:t>
          </a:r>
        </a:p>
      </dsp:txBody>
      <dsp:txXfrm>
        <a:off x="1941268" y="514431"/>
        <a:ext cx="2699983" cy="1036541"/>
      </dsp:txXfrm>
    </dsp:sp>
    <dsp:sp modelId="{112F68B9-CE08-4931-A634-67FEAA31038D}">
      <dsp:nvSpPr>
        <dsp:cNvPr id="0" name=""/>
        <dsp:cNvSpPr/>
      </dsp:nvSpPr>
      <dsp:spPr>
        <a:xfrm>
          <a:off x="2769968" y="1454068"/>
          <a:ext cx="3719041" cy="230342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rgbClr val="002060"/>
              </a:solidFill>
            </a:rPr>
            <a:t>EU Maritime Security Strategy (EUMSS) &amp;</a:t>
          </a:r>
        </a:p>
        <a:p>
          <a:pPr marL="0" lvl="0" indent="0" algn="ctr" defTabSz="889000">
            <a:lnSpc>
              <a:spcPct val="90000"/>
            </a:lnSpc>
            <a:spcBef>
              <a:spcPct val="0"/>
            </a:spcBef>
            <a:spcAft>
              <a:spcPct val="35000"/>
            </a:spcAft>
            <a:buNone/>
          </a:pPr>
          <a:r>
            <a:rPr lang="en-GB" sz="2000" b="1" kern="1200" dirty="0">
              <a:solidFill>
                <a:srgbClr val="002060"/>
              </a:solidFill>
            </a:rPr>
            <a:t>European Agenda for Security </a:t>
          </a:r>
        </a:p>
      </dsp:txBody>
      <dsp:txXfrm>
        <a:off x="3907375" y="2049119"/>
        <a:ext cx="2231425" cy="1266884"/>
      </dsp:txXfrm>
    </dsp:sp>
    <dsp:sp modelId="{DE3931E5-9FEC-476D-B9B7-34BF33B77B7A}">
      <dsp:nvSpPr>
        <dsp:cNvPr id="0" name=""/>
        <dsp:cNvSpPr/>
      </dsp:nvSpPr>
      <dsp:spPr>
        <a:xfrm>
          <a:off x="191613" y="1435226"/>
          <a:ext cx="3614604" cy="230342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rgbClr val="7030A0"/>
              </a:solidFill>
            </a:rPr>
            <a:t>EU Digital Agenda &amp;</a:t>
          </a:r>
        </a:p>
        <a:p>
          <a:pPr marL="0" lvl="0" indent="0" algn="ctr" defTabSz="889000">
            <a:lnSpc>
              <a:spcPct val="90000"/>
            </a:lnSpc>
            <a:spcBef>
              <a:spcPct val="0"/>
            </a:spcBef>
            <a:spcAft>
              <a:spcPct val="35000"/>
            </a:spcAft>
            <a:buNone/>
          </a:pPr>
          <a:r>
            <a:rPr lang="en-GB" sz="2000" b="1" kern="1200" dirty="0">
              <a:solidFill>
                <a:srgbClr val="7030A0"/>
              </a:solidFill>
            </a:rPr>
            <a:t>Standardisation Policy </a:t>
          </a:r>
        </a:p>
      </dsp:txBody>
      <dsp:txXfrm>
        <a:off x="531988" y="2030277"/>
        <a:ext cx="2168762" cy="126688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646816" cy="458787"/>
          </a:xfrm>
          <a:prstGeom prst="rect">
            <a:avLst/>
          </a:prstGeom>
        </p:spPr>
        <p:txBody>
          <a:bodyPr vert="horz" lIns="91440" tIns="45720" rIns="91440" bIns="45720" rtlCol="0" anchor="t"/>
          <a:lstStyle>
            <a:lvl1pPr algn="r">
              <a:defRPr sz="1200"/>
            </a:lvl1pPr>
          </a:lstStyle>
          <a:p>
            <a:fld id="{31C06EA9-5B09-4754-A303-3A3F0FC820EB}" type="slidenum">
              <a:rPr lang="en-US" smtClean="0">
                <a:latin typeface="Calibri" panose="020F0502020204030204" pitchFamily="34" charset="0"/>
                <a:cs typeface="Calibri" panose="020F0502020204030204" pitchFamily="34" charset="0"/>
              </a:rPr>
              <a:t>‹N›</a:t>
            </a:fld>
            <a:endParaRPr lang="en-US">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123D6AF7-F2B6-46DF-B629-BDA4FA07FC58}"/>
              </a:ext>
            </a:extLst>
          </p:cNvPr>
          <p:cNvSpPr txBox="1"/>
          <p:nvPr/>
        </p:nvSpPr>
        <p:spPr>
          <a:xfrm>
            <a:off x="422994" y="8685213"/>
            <a:ext cx="1228143" cy="276999"/>
          </a:xfrm>
          <a:prstGeom prst="rect">
            <a:avLst/>
          </a:prstGeom>
          <a:noFill/>
        </p:spPr>
        <p:txBody>
          <a:bodyPr wrap="square" rtlCol="0">
            <a:spAutoFit/>
          </a:bodyPr>
          <a:lstStyle/>
          <a:p>
            <a:pPr lvl="0"/>
            <a:r>
              <a:rPr lang="en-US" sz="1200" dirty="0">
                <a:solidFill>
                  <a:schemeClr val="tx2"/>
                </a:solidFill>
              </a:rPr>
              <a:t>© ETSI 2018</a:t>
            </a:r>
            <a:endParaRPr lang="he-IL" sz="1200" dirty="0">
              <a:solidFill>
                <a:schemeClr val="tx2"/>
              </a:solidFill>
            </a:endParaRPr>
          </a:p>
        </p:txBody>
      </p:sp>
    </p:spTree>
    <p:extLst>
      <p:ext uri="{BB962C8B-B14F-4D97-AF65-F5344CB8AC3E}">
        <p14:creationId xmlns:p14="http://schemas.microsoft.com/office/powerpoint/2010/main" val="858876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4">
            <a:extLst>
              <a:ext uri="{FF2B5EF4-FFF2-40B4-BE49-F238E27FC236}">
                <a16:creationId xmlns:a16="http://schemas.microsoft.com/office/drawing/2014/main" id="{3C6A86D3-EC4B-4CF0-BE59-F74CA7A04FF6}"/>
              </a:ext>
            </a:extLst>
          </p:cNvPr>
          <p:cNvSpPr>
            <a:spLocks noGrp="1"/>
          </p:cNvSpPr>
          <p:nvPr>
            <p:ph type="sldNum" sz="quarter" idx="5"/>
          </p:nvPr>
        </p:nvSpPr>
        <p:spPr>
          <a:xfrm>
            <a:off x="3884613" y="8685213"/>
            <a:ext cx="2646816" cy="458787"/>
          </a:xfrm>
          <a:prstGeom prst="rect">
            <a:avLst/>
          </a:prstGeom>
        </p:spPr>
        <p:txBody>
          <a:bodyPr vert="horz" lIns="91440" tIns="45720" rIns="91440" bIns="45720" rtlCol="0" anchor="t"/>
          <a:lstStyle>
            <a:lvl1pPr algn="r">
              <a:defRPr sz="1200">
                <a:solidFill>
                  <a:schemeClr val="tx1"/>
                </a:solidFill>
                <a:latin typeface="+mn-lt"/>
              </a:defRPr>
            </a:lvl1pPr>
          </a:lstStyle>
          <a:p>
            <a:fld id="{31C06EA9-5B09-4754-A303-3A3F0FC820EB}" type="slidenum">
              <a:rPr lang="en-US" smtClean="0">
                <a:cs typeface="Tahoma" panose="020B0604030504040204" pitchFamily="34" charset="0"/>
              </a:rPr>
              <a:pPr/>
              <a:t>‹N›</a:t>
            </a:fld>
            <a:endParaRPr lang="en-US">
              <a:cs typeface="Tahoma" panose="020B0604030504040204" pitchFamily="34" charset="0"/>
            </a:endParaRPr>
          </a:p>
        </p:txBody>
      </p:sp>
      <p:sp>
        <p:nvSpPr>
          <p:cNvPr id="39" name="TextBox 38">
            <a:extLst>
              <a:ext uri="{FF2B5EF4-FFF2-40B4-BE49-F238E27FC236}">
                <a16:creationId xmlns:a16="http://schemas.microsoft.com/office/drawing/2014/main" id="{A3E77542-6D51-4929-97A6-1018616E40ED}"/>
              </a:ext>
            </a:extLst>
          </p:cNvPr>
          <p:cNvSpPr txBox="1"/>
          <p:nvPr/>
        </p:nvSpPr>
        <p:spPr>
          <a:xfrm>
            <a:off x="422994" y="8685213"/>
            <a:ext cx="1228143" cy="276999"/>
          </a:xfrm>
          <a:prstGeom prst="rect">
            <a:avLst/>
          </a:prstGeom>
          <a:noFill/>
        </p:spPr>
        <p:txBody>
          <a:bodyPr wrap="square" rtlCol="0">
            <a:spAutoFit/>
          </a:bodyPr>
          <a:lstStyle/>
          <a:p>
            <a:pPr lvl="0"/>
            <a:r>
              <a:rPr lang="en-US" sz="1200" dirty="0">
                <a:solidFill>
                  <a:schemeClr val="tx2"/>
                </a:solidFill>
              </a:rPr>
              <a:t>© ETSI 2018</a:t>
            </a:r>
            <a:endParaRPr lang="he-IL" sz="1200" dirty="0">
              <a:solidFill>
                <a:schemeClr val="tx2"/>
              </a:solidFill>
            </a:endParaRPr>
          </a:p>
        </p:txBody>
      </p:sp>
    </p:spTree>
    <p:extLst>
      <p:ext uri="{BB962C8B-B14F-4D97-AF65-F5344CB8AC3E}">
        <p14:creationId xmlns:p14="http://schemas.microsoft.com/office/powerpoint/2010/main" val="1062171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Tahoma" panose="020B060403050404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solidFill>
          <a:schemeClr val="bg2"/>
        </a:solid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372A564D-06A5-4EFE-B38B-6D6BE06ECA5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42549"/>
            <a:ext cx="12192000" cy="1856941"/>
          </a:xfrm>
          <a:prstGeom prst="rect">
            <a:avLst/>
          </a:prstGeom>
        </p:spPr>
      </p:pic>
      <p:pic>
        <p:nvPicPr>
          <p:cNvPr id="3" name="תמונה 2" descr="תמונה שמכילה אובייקט&#10;&#10;תיאור שנוצר ברמת מהימנות גבוהה">
            <a:extLst>
              <a:ext uri="{FF2B5EF4-FFF2-40B4-BE49-F238E27FC236}">
                <a16:creationId xmlns:a16="http://schemas.microsoft.com/office/drawing/2014/main" id="{07CFF163-8B1C-47C8-BBE1-D23B5B2E5D6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09760" y="389002"/>
            <a:ext cx="7800815" cy="1025635"/>
          </a:xfrm>
          <a:prstGeom prst="rect">
            <a:avLst/>
          </a:prstGeom>
        </p:spPr>
      </p:pic>
      <p:sp>
        <p:nvSpPr>
          <p:cNvPr id="125" name="מציין מיקום טקסט 46">
            <a:extLst>
              <a:ext uri="{FF2B5EF4-FFF2-40B4-BE49-F238E27FC236}">
                <a16:creationId xmlns:a16="http://schemas.microsoft.com/office/drawing/2014/main" id="{5FD01500-B874-4ED1-BA77-137138AC7113}"/>
              </a:ext>
            </a:extLst>
          </p:cNvPr>
          <p:cNvSpPr>
            <a:spLocks noGrp="1"/>
          </p:cNvSpPr>
          <p:nvPr>
            <p:ph type="body" sz="quarter" idx="16" hasCustomPrompt="1"/>
          </p:nvPr>
        </p:nvSpPr>
        <p:spPr>
          <a:xfrm>
            <a:off x="5047315" y="5945551"/>
            <a:ext cx="2037913" cy="360000"/>
          </a:xfrm>
        </p:spPr>
        <p:txBody>
          <a:bodyPr>
            <a:noAutofit/>
          </a:bodyPr>
          <a:lstStyle>
            <a:lvl1pPr algn="ctr">
              <a:spcBef>
                <a:spcPts val="0"/>
              </a:spcBef>
              <a:defRPr sz="2000" b="0">
                <a:solidFill>
                  <a:schemeClr val="tx1"/>
                </a:solidFill>
                <a:latin typeface="+mn-lt"/>
              </a:defRPr>
            </a:lvl1pPr>
          </a:lstStyle>
          <a:p>
            <a:pPr lvl="0"/>
            <a:r>
              <a:rPr lang="en-US" dirty="0"/>
              <a:t>Date</a:t>
            </a:r>
          </a:p>
        </p:txBody>
      </p:sp>
      <p:sp>
        <p:nvSpPr>
          <p:cNvPr id="119" name="כותרת 1">
            <a:extLst>
              <a:ext uri="{FF2B5EF4-FFF2-40B4-BE49-F238E27FC236}">
                <a16:creationId xmlns:a16="http://schemas.microsoft.com/office/drawing/2014/main" id="{E40A6F19-AB55-4BB2-90A9-1D0AFF238E97}"/>
              </a:ext>
            </a:extLst>
          </p:cNvPr>
          <p:cNvSpPr>
            <a:spLocks noGrp="1"/>
          </p:cNvSpPr>
          <p:nvPr>
            <p:ph type="ctrTitle" hasCustomPrompt="1"/>
          </p:nvPr>
        </p:nvSpPr>
        <p:spPr>
          <a:xfrm>
            <a:off x="566884" y="2947395"/>
            <a:ext cx="10998774" cy="1330920"/>
          </a:xfrm>
        </p:spPr>
        <p:txBody>
          <a:bodyPr>
            <a:noAutofit/>
          </a:bodyPr>
          <a:lstStyle>
            <a:lvl1pPr algn="ctr">
              <a:lnSpc>
                <a:spcPts val="4400"/>
              </a:lnSpc>
              <a:defRPr sz="4800" baseline="0">
                <a:solidFill>
                  <a:schemeClr val="accent1"/>
                </a:solidFill>
                <a:latin typeface="+mj-lt"/>
              </a:defRPr>
            </a:lvl1pPr>
          </a:lstStyle>
          <a:p>
            <a:r>
              <a:rPr lang="en-US" dirty="0"/>
              <a:t>Presentation title</a:t>
            </a:r>
          </a:p>
        </p:txBody>
      </p:sp>
      <p:sp>
        <p:nvSpPr>
          <p:cNvPr id="38" name="מציין מיקום טקסט 46">
            <a:extLst>
              <a:ext uri="{FF2B5EF4-FFF2-40B4-BE49-F238E27FC236}">
                <a16:creationId xmlns:a16="http://schemas.microsoft.com/office/drawing/2014/main" id="{723708AD-1A8C-4C3F-BD80-D41BBAFFB041}"/>
              </a:ext>
            </a:extLst>
          </p:cNvPr>
          <p:cNvSpPr>
            <a:spLocks noGrp="1"/>
          </p:cNvSpPr>
          <p:nvPr>
            <p:ph type="body" sz="quarter" idx="13" hasCustomPrompt="1"/>
          </p:nvPr>
        </p:nvSpPr>
        <p:spPr>
          <a:xfrm>
            <a:off x="3688591" y="5071255"/>
            <a:ext cx="2880000" cy="325683"/>
          </a:xfrm>
        </p:spPr>
        <p:txBody>
          <a:bodyPr vert="horz" lIns="108878" tIns="54439" rIns="108878" bIns="54439" rtlCol="0">
            <a:noAutofit/>
          </a:bodyPr>
          <a:lstStyle>
            <a:lvl1pPr>
              <a:defRPr lang="en-US" sz="2000" b="1" dirty="0">
                <a:solidFill>
                  <a:schemeClr val="accent1"/>
                </a:solidFill>
                <a:latin typeface="+mn-lt"/>
              </a:defRPr>
            </a:lvl1pPr>
          </a:lstStyle>
          <a:p>
            <a:pPr lvl="0">
              <a:spcBef>
                <a:spcPts val="0"/>
              </a:spcBef>
            </a:pPr>
            <a:r>
              <a:rPr lang="en-US" dirty="0"/>
              <a:t>Name</a:t>
            </a:r>
          </a:p>
        </p:txBody>
      </p:sp>
      <p:sp>
        <p:nvSpPr>
          <p:cNvPr id="39" name="מציין מיקום טקסט 46">
            <a:extLst>
              <a:ext uri="{FF2B5EF4-FFF2-40B4-BE49-F238E27FC236}">
                <a16:creationId xmlns:a16="http://schemas.microsoft.com/office/drawing/2014/main" id="{0414D16D-A991-4A59-B46B-10A4B8FF1B4E}"/>
              </a:ext>
            </a:extLst>
          </p:cNvPr>
          <p:cNvSpPr>
            <a:spLocks noGrp="1"/>
          </p:cNvSpPr>
          <p:nvPr>
            <p:ph type="body" sz="quarter" idx="17" hasCustomPrompt="1"/>
          </p:nvPr>
        </p:nvSpPr>
        <p:spPr>
          <a:xfrm>
            <a:off x="7222942" y="5071255"/>
            <a:ext cx="2880000" cy="325683"/>
          </a:xfrm>
        </p:spPr>
        <p:txBody>
          <a:bodyPr vert="horz" lIns="108878" tIns="54439" rIns="108878" bIns="54439" rtlCol="0">
            <a:noAutofit/>
          </a:bodyPr>
          <a:lstStyle>
            <a:lvl1pPr rtl="0">
              <a:defRPr lang="en-US" sz="2000" b="1" dirty="0">
                <a:solidFill>
                  <a:schemeClr val="accent1"/>
                </a:solidFill>
                <a:latin typeface="+mn-lt"/>
              </a:defRPr>
            </a:lvl1pPr>
          </a:lstStyle>
          <a:p>
            <a:pPr lvl="0">
              <a:spcBef>
                <a:spcPts val="0"/>
              </a:spcBef>
            </a:pPr>
            <a:r>
              <a:rPr lang="en-US" dirty="0"/>
              <a:t>Text</a:t>
            </a:r>
          </a:p>
        </p:txBody>
      </p:sp>
      <p:sp>
        <p:nvSpPr>
          <p:cNvPr id="40" name="TextBox 39">
            <a:extLst>
              <a:ext uri="{FF2B5EF4-FFF2-40B4-BE49-F238E27FC236}">
                <a16:creationId xmlns:a16="http://schemas.microsoft.com/office/drawing/2014/main" id="{D7444CF9-36DD-4075-BEFB-C959185E6308}"/>
              </a:ext>
            </a:extLst>
          </p:cNvPr>
          <p:cNvSpPr txBox="1"/>
          <p:nvPr userDrawn="1"/>
        </p:nvSpPr>
        <p:spPr>
          <a:xfrm>
            <a:off x="2041970" y="5082995"/>
            <a:ext cx="1646622"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Presented by:</a:t>
            </a:r>
          </a:p>
        </p:txBody>
      </p:sp>
      <p:sp>
        <p:nvSpPr>
          <p:cNvPr id="41" name="TextBox 40">
            <a:extLst>
              <a:ext uri="{FF2B5EF4-FFF2-40B4-BE49-F238E27FC236}">
                <a16:creationId xmlns:a16="http://schemas.microsoft.com/office/drawing/2014/main" id="{2BD26F86-6539-41EE-BEEC-1242BFE10597}"/>
              </a:ext>
            </a:extLst>
          </p:cNvPr>
          <p:cNvSpPr txBox="1"/>
          <p:nvPr userDrawn="1"/>
        </p:nvSpPr>
        <p:spPr>
          <a:xfrm>
            <a:off x="6591952" y="5082995"/>
            <a:ext cx="681397"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For:</a:t>
            </a:r>
          </a:p>
        </p:txBody>
      </p:sp>
      <p:sp>
        <p:nvSpPr>
          <p:cNvPr id="12" name="TextBox 11">
            <a:extLst>
              <a:ext uri="{FF2B5EF4-FFF2-40B4-BE49-F238E27FC236}">
                <a16:creationId xmlns:a16="http://schemas.microsoft.com/office/drawing/2014/main" id="{13E566ED-C85F-4471-BBF7-A8D5741A95D3}"/>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Tree>
    <p:extLst>
      <p:ext uri="{BB962C8B-B14F-4D97-AF65-F5344CB8AC3E}">
        <p14:creationId xmlns:p14="http://schemas.microsoft.com/office/powerpoint/2010/main" val="2563828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General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6" name="TextBox 5">
            <a:extLst>
              <a:ext uri="{FF2B5EF4-FFF2-40B4-BE49-F238E27FC236}">
                <a16:creationId xmlns:a16="http://schemas.microsoft.com/office/drawing/2014/main" id="{58D1CA5A-67E0-445C-8ED9-1D97C8DEDCAC}"/>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2019</a:t>
            </a:r>
            <a:endParaRPr lang="he-IL" sz="1400" dirty="0">
              <a:solidFill>
                <a:schemeClr val="tx1"/>
              </a:solidFill>
            </a:endParaRPr>
          </a:p>
        </p:txBody>
      </p:sp>
    </p:spTree>
    <p:extLst>
      <p:ext uri="{BB962C8B-B14F-4D97-AF65-F5344CB8AC3E}">
        <p14:creationId xmlns:p14="http://schemas.microsoft.com/office/powerpoint/2010/main" val="425764107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 General Divider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BB1FBECD-340B-4FAB-BA12-88175B94A2C1}"/>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2" name="Footer Placeholder 3">
            <a:extLst>
              <a:ext uri="{FF2B5EF4-FFF2-40B4-BE49-F238E27FC236}">
                <a16:creationId xmlns:a16="http://schemas.microsoft.com/office/drawing/2014/main" id="{84EF2ADB-9A89-40BC-BC15-3C01C6088479}"/>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‹N›</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4" name="מציין מיקום של כותרת תחתונה 4">
            <a:extLst>
              <a:ext uri="{FF2B5EF4-FFF2-40B4-BE49-F238E27FC236}">
                <a16:creationId xmlns:a16="http://schemas.microsoft.com/office/drawing/2014/main" id="{66328A3E-8DC6-4636-8C6E-B3C568908570}"/>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1717414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General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6" name="TextBox 5">
            <a:extLst>
              <a:ext uri="{FF2B5EF4-FFF2-40B4-BE49-F238E27FC236}">
                <a16:creationId xmlns:a16="http://schemas.microsoft.com/office/drawing/2014/main" id="{59B6A789-9E81-499C-A423-9BF9017CA763}"/>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Tree>
    <p:extLst>
      <p:ext uri="{BB962C8B-B14F-4D97-AF65-F5344CB8AC3E}">
        <p14:creationId xmlns:p14="http://schemas.microsoft.com/office/powerpoint/2010/main" val="323708105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 General Divider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A6888615-4A21-4FA2-A689-8FB7634D6320}"/>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2" name="Footer Placeholder 3">
            <a:extLst>
              <a:ext uri="{FF2B5EF4-FFF2-40B4-BE49-F238E27FC236}">
                <a16:creationId xmlns:a16="http://schemas.microsoft.com/office/drawing/2014/main" id="{221EA363-98E5-455B-8A3E-B673A250ECE9}"/>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bg1"/>
                </a:solidFill>
                <a:latin typeface="Calibri" panose="020F0502020204030204" pitchFamily="34" charset="0"/>
                <a:cs typeface="Calibri" panose="020F0502020204030204" pitchFamily="34" charset="0"/>
              </a:rPr>
              <a:pPr algn="r"/>
              <a:t>‹N›</a:t>
            </a:fld>
            <a:endParaRPr lang="en-US" sz="1400" baseline="0" dirty="0">
              <a:solidFill>
                <a:schemeClr val="bg1"/>
              </a:solidFill>
              <a:latin typeface="Calibri" panose="020F0502020204030204" pitchFamily="34" charset="0"/>
              <a:cs typeface="Calibri" panose="020F0502020204030204" pitchFamily="34" charset="0"/>
            </a:endParaRPr>
          </a:p>
        </p:txBody>
      </p:sp>
      <p:sp>
        <p:nvSpPr>
          <p:cNvPr id="14" name="מציין מיקום של כותרת תחתונה 4">
            <a:extLst>
              <a:ext uri="{FF2B5EF4-FFF2-40B4-BE49-F238E27FC236}">
                <a16:creationId xmlns:a16="http://schemas.microsoft.com/office/drawing/2014/main" id="{457BE4E2-78CC-4194-AE65-FB8C0C6AFA24}"/>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467044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General 5">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6" name="TextBox 5">
            <a:extLst>
              <a:ext uri="{FF2B5EF4-FFF2-40B4-BE49-F238E27FC236}">
                <a16:creationId xmlns:a16="http://schemas.microsoft.com/office/drawing/2014/main" id="{AAEF83C6-9764-4440-8BD6-C4073E91D316}"/>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Tree>
    <p:extLst>
      <p:ext uri="{BB962C8B-B14F-4D97-AF65-F5344CB8AC3E}">
        <p14:creationId xmlns:p14="http://schemas.microsoft.com/office/powerpoint/2010/main" val="225048718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 General Divider 5">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9676EC95-DA8E-4E8D-AC58-BCC198B18C8A}"/>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2" name="Footer Placeholder 3">
            <a:extLst>
              <a:ext uri="{FF2B5EF4-FFF2-40B4-BE49-F238E27FC236}">
                <a16:creationId xmlns:a16="http://schemas.microsoft.com/office/drawing/2014/main" id="{D92B2546-3267-4D3A-95E9-94EEDE110FA2}"/>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‹N›</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4" name="מציין מיקום של כותרת תחתונה 4">
            <a:extLst>
              <a:ext uri="{FF2B5EF4-FFF2-40B4-BE49-F238E27FC236}">
                <a16:creationId xmlns:a16="http://schemas.microsoft.com/office/drawing/2014/main" id="{B7E10E1B-DAB7-413C-A350-69588FF4C19D}"/>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69070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solidFill>
          <a:schemeClr val="bg2"/>
        </a:solidFill>
        <a:effectLst/>
      </p:bgPr>
    </p:bg>
    <p:spTree>
      <p:nvGrpSpPr>
        <p:cNvPr id="1" name=""/>
        <p:cNvGrpSpPr/>
        <p:nvPr/>
      </p:nvGrpSpPr>
      <p:grpSpPr>
        <a:xfrm>
          <a:off x="0" y="0"/>
          <a:ext cx="0" cy="0"/>
          <a:chOff x="0" y="0"/>
          <a:chExt cx="0" cy="0"/>
        </a:xfrm>
      </p:grpSpPr>
      <p:grpSp>
        <p:nvGrpSpPr>
          <p:cNvPr id="19" name="קבוצה 18">
            <a:extLst>
              <a:ext uri="{FF2B5EF4-FFF2-40B4-BE49-F238E27FC236}">
                <a16:creationId xmlns:a16="http://schemas.microsoft.com/office/drawing/2014/main" id="{630DADC7-25AE-4B73-A1DD-1C0132BB56CA}"/>
              </a:ext>
            </a:extLst>
          </p:cNvPr>
          <p:cNvGrpSpPr/>
          <p:nvPr userDrawn="1"/>
        </p:nvGrpSpPr>
        <p:grpSpPr>
          <a:xfrm>
            <a:off x="1953901" y="0"/>
            <a:ext cx="7667717" cy="6858001"/>
            <a:chOff x="2731193" y="0"/>
            <a:chExt cx="7667717" cy="6858001"/>
          </a:xfrm>
        </p:grpSpPr>
        <p:sp>
          <p:nvSpPr>
            <p:cNvPr id="20" name="צורה חופשית: צורה 19">
              <a:extLst>
                <a:ext uri="{FF2B5EF4-FFF2-40B4-BE49-F238E27FC236}">
                  <a16:creationId xmlns:a16="http://schemas.microsoft.com/office/drawing/2014/main" id="{17DF4961-DCED-4D2E-A58B-A63307BFE713}"/>
                </a:ext>
              </a:extLst>
            </p:cNvPr>
            <p:cNvSpPr/>
            <p:nvPr userDrawn="1"/>
          </p:nvSpPr>
          <p:spPr>
            <a:xfrm>
              <a:off x="4777558" y="0"/>
              <a:ext cx="4389250" cy="6858000"/>
            </a:xfrm>
            <a:custGeom>
              <a:avLst/>
              <a:gdLst>
                <a:gd name="connsiteX0" fmla="*/ 2039448 w 4389250"/>
                <a:gd name="connsiteY0" fmla="*/ 0 h 6858000"/>
                <a:gd name="connsiteX1" fmla="*/ 2783030 w 4389250"/>
                <a:gd name="connsiteY1" fmla="*/ 0 h 6858000"/>
                <a:gd name="connsiteX2" fmla="*/ 2854818 w 4389250"/>
                <a:gd name="connsiteY2" fmla="*/ 53222 h 6858000"/>
                <a:gd name="connsiteX3" fmla="*/ 4388762 w 4389250"/>
                <a:gd name="connsiteY3" fmla="*/ 2923229 h 6858000"/>
                <a:gd name="connsiteX4" fmla="*/ 692952 w 4389250"/>
                <a:gd name="connsiteY4" fmla="*/ 6796091 h 6858000"/>
                <a:gd name="connsiteX5" fmla="*/ 498457 w 4389250"/>
                <a:gd name="connsiteY5" fmla="*/ 6858000 h 6858000"/>
                <a:gd name="connsiteX6" fmla="*/ 0 w 4389250"/>
                <a:gd name="connsiteY6" fmla="*/ 6858000 h 6858000"/>
                <a:gd name="connsiteX7" fmla="*/ 163544 w 4389250"/>
                <a:gd name="connsiteY7" fmla="*/ 6793240 h 6858000"/>
                <a:gd name="connsiteX8" fmla="*/ 3648163 w 4389250"/>
                <a:gd name="connsiteY8" fmla="*/ 2892256 h 6858000"/>
                <a:gd name="connsiteX9" fmla="*/ 2055949 w 4389250"/>
                <a:gd name="connsiteY9" fmla="*/ 12634 h 6858000"/>
                <a:gd name="connsiteX10" fmla="*/ 2039448 w 438925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9250" h="6858000">
                  <a:moveTo>
                    <a:pt x="2039448" y="0"/>
                  </a:moveTo>
                  <a:lnTo>
                    <a:pt x="2783030" y="0"/>
                  </a:lnTo>
                  <a:lnTo>
                    <a:pt x="2854818" y="53222"/>
                  </a:lnTo>
                  <a:cubicBezTo>
                    <a:pt x="3715038" y="727088"/>
                    <a:pt x="4367479" y="1656240"/>
                    <a:pt x="4388762" y="2923229"/>
                  </a:cubicBezTo>
                  <a:cubicBezTo>
                    <a:pt x="4425645" y="5114604"/>
                    <a:pt x="2365114" y="6242376"/>
                    <a:pt x="692952" y="6796091"/>
                  </a:cubicBezTo>
                  <a:lnTo>
                    <a:pt x="498457" y="6858000"/>
                  </a:lnTo>
                  <a:lnTo>
                    <a:pt x="0" y="6858000"/>
                  </a:lnTo>
                  <a:lnTo>
                    <a:pt x="163544" y="6793240"/>
                  </a:lnTo>
                  <a:cubicBezTo>
                    <a:pt x="1669864" y="6179291"/>
                    <a:pt x="3711092" y="4949986"/>
                    <a:pt x="3648163" y="2892256"/>
                  </a:cubicBezTo>
                  <a:cubicBezTo>
                    <a:pt x="3610657" y="1644998"/>
                    <a:pt x="2917462" y="702965"/>
                    <a:pt x="2055949" y="12634"/>
                  </a:cubicBezTo>
                  <a:lnTo>
                    <a:pt x="2039448" y="0"/>
                  </a:lnTo>
                  <a:close/>
                </a:path>
              </a:pathLst>
            </a:custGeom>
            <a:solidFill>
              <a:srgbClr val="E1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1" name="צורה חופשית: צורה 20">
              <a:extLst>
                <a:ext uri="{FF2B5EF4-FFF2-40B4-BE49-F238E27FC236}">
                  <a16:creationId xmlns:a16="http://schemas.microsoft.com/office/drawing/2014/main" id="{9F261F25-391E-4495-9F8C-317D9B8B7421}"/>
                </a:ext>
              </a:extLst>
            </p:cNvPr>
            <p:cNvSpPr>
              <a:spLocks/>
            </p:cNvSpPr>
            <p:nvPr userDrawn="1"/>
          </p:nvSpPr>
          <p:spPr bwMode="auto">
            <a:xfrm>
              <a:off x="2731193" y="2"/>
              <a:ext cx="4206981" cy="6857999"/>
            </a:xfrm>
            <a:custGeom>
              <a:avLst/>
              <a:gdLst>
                <a:gd name="connsiteX0" fmla="*/ 2134482 w 4206981"/>
                <a:gd name="connsiteY0" fmla="*/ 0 h 6857999"/>
                <a:gd name="connsiteX1" fmla="*/ 2565507 w 4206981"/>
                <a:gd name="connsiteY1" fmla="*/ 0 h 6857999"/>
                <a:gd name="connsiteX2" fmla="*/ 2607190 w 4206981"/>
                <a:gd name="connsiteY2" fmla="*/ 29852 h 6857999"/>
                <a:gd name="connsiteX3" fmla="*/ 4206859 w 4206981"/>
                <a:gd name="connsiteY3" fmla="*/ 2889873 h 6857999"/>
                <a:gd name="connsiteX4" fmla="*/ 364395 w 4206981"/>
                <a:gd name="connsiteY4" fmla="*/ 6830388 h 6857999"/>
                <a:gd name="connsiteX5" fmla="*/ 280110 w 4206981"/>
                <a:gd name="connsiteY5" fmla="*/ 6857999 h 6857999"/>
                <a:gd name="connsiteX6" fmla="*/ 0 w 4206981"/>
                <a:gd name="connsiteY6" fmla="*/ 6857999 h 6857999"/>
                <a:gd name="connsiteX7" fmla="*/ 67164 w 4206981"/>
                <a:gd name="connsiteY7" fmla="*/ 6831728 h 6857999"/>
                <a:gd name="connsiteX8" fmla="*/ 3516140 w 4206981"/>
                <a:gd name="connsiteY8" fmla="*/ 2908934 h 6857999"/>
                <a:gd name="connsiteX9" fmla="*/ 2319762 w 4206981"/>
                <a:gd name="connsiteY9" fmla="*/ 163793 h 6857999"/>
                <a:gd name="connsiteX10" fmla="*/ 2134482 w 4206981"/>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6981" h="6857999">
                  <a:moveTo>
                    <a:pt x="2134482" y="0"/>
                  </a:moveTo>
                  <a:lnTo>
                    <a:pt x="2565507" y="0"/>
                  </a:lnTo>
                  <a:lnTo>
                    <a:pt x="2607190" y="29852"/>
                  </a:lnTo>
                  <a:cubicBezTo>
                    <a:pt x="3525928" y="721020"/>
                    <a:pt x="4217577" y="1658697"/>
                    <a:pt x="4206859" y="2889873"/>
                  </a:cubicBezTo>
                  <a:cubicBezTo>
                    <a:pt x="4186902" y="5047419"/>
                    <a:pt x="2074272" y="6248861"/>
                    <a:pt x="364395" y="6830388"/>
                  </a:cubicBezTo>
                  <a:lnTo>
                    <a:pt x="280110" y="6857999"/>
                  </a:lnTo>
                  <a:lnTo>
                    <a:pt x="0" y="6857999"/>
                  </a:lnTo>
                  <a:lnTo>
                    <a:pt x="67164" y="6831728"/>
                  </a:lnTo>
                  <a:cubicBezTo>
                    <a:pt x="1611971" y="6205232"/>
                    <a:pt x="3504906" y="4917315"/>
                    <a:pt x="3516140" y="2908934"/>
                  </a:cubicBezTo>
                  <a:cubicBezTo>
                    <a:pt x="3522095" y="1708731"/>
                    <a:pt x="3017034" y="819374"/>
                    <a:pt x="2319762" y="163793"/>
                  </a:cubicBezTo>
                  <a:lnTo>
                    <a:pt x="2134482" y="0"/>
                  </a:lnTo>
                  <a:close/>
                </a:path>
              </a:pathLst>
            </a:custGeom>
            <a:solidFill>
              <a:srgbClr val="E1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US"/>
            </a:p>
          </p:txBody>
        </p:sp>
        <p:sp>
          <p:nvSpPr>
            <p:cNvPr id="22" name="צורה חופשית: צורה 21">
              <a:extLst>
                <a:ext uri="{FF2B5EF4-FFF2-40B4-BE49-F238E27FC236}">
                  <a16:creationId xmlns:a16="http://schemas.microsoft.com/office/drawing/2014/main" id="{703373F4-4545-463C-90D2-59838D91260E}"/>
                </a:ext>
              </a:extLst>
            </p:cNvPr>
            <p:cNvSpPr>
              <a:spLocks/>
            </p:cNvSpPr>
            <p:nvPr userDrawn="1"/>
          </p:nvSpPr>
          <p:spPr bwMode="auto">
            <a:xfrm>
              <a:off x="3885728" y="1"/>
              <a:ext cx="4093156" cy="6857999"/>
            </a:xfrm>
            <a:custGeom>
              <a:avLst/>
              <a:gdLst>
                <a:gd name="connsiteX0" fmla="*/ 1916065 w 4093156"/>
                <a:gd name="connsiteY0" fmla="*/ 0 h 6857999"/>
                <a:gd name="connsiteX1" fmla="*/ 2481932 w 4093156"/>
                <a:gd name="connsiteY1" fmla="*/ 0 h 6857999"/>
                <a:gd name="connsiteX2" fmla="*/ 2637513 w 4093156"/>
                <a:gd name="connsiteY2" fmla="*/ 119981 h 6857999"/>
                <a:gd name="connsiteX3" fmla="*/ 4093021 w 4093156"/>
                <a:gd name="connsiteY3" fmla="*/ 2889873 h 6857999"/>
                <a:gd name="connsiteX4" fmla="*/ 424957 w 4093156"/>
                <a:gd name="connsiteY4" fmla="*/ 6820408 h 6857999"/>
                <a:gd name="connsiteX5" fmla="*/ 312696 w 4093156"/>
                <a:gd name="connsiteY5" fmla="*/ 6857999 h 6857999"/>
                <a:gd name="connsiteX6" fmla="*/ 0 w 4093156"/>
                <a:gd name="connsiteY6" fmla="*/ 6857999 h 6857999"/>
                <a:gd name="connsiteX7" fmla="*/ 37473 w 4093156"/>
                <a:gd name="connsiteY7" fmla="*/ 6843451 h 6857999"/>
                <a:gd name="connsiteX8" fmla="*/ 3414182 w 4093156"/>
                <a:gd name="connsiteY8" fmla="*/ 2923229 h 6857999"/>
                <a:gd name="connsiteX9" fmla="*/ 1931972 w 4093156"/>
                <a:gd name="connsiteY9" fmla="*/ 12867 h 6857999"/>
                <a:gd name="connsiteX10" fmla="*/ 1916065 w 4093156"/>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3156" h="6857999">
                  <a:moveTo>
                    <a:pt x="1916065" y="0"/>
                  </a:moveTo>
                  <a:lnTo>
                    <a:pt x="2481932" y="0"/>
                  </a:lnTo>
                  <a:lnTo>
                    <a:pt x="2637513" y="119981"/>
                  </a:lnTo>
                  <a:cubicBezTo>
                    <a:pt x="3461823" y="790118"/>
                    <a:pt x="4082377" y="1693319"/>
                    <a:pt x="4093021" y="2889873"/>
                  </a:cubicBezTo>
                  <a:cubicBezTo>
                    <a:pt x="4112374" y="5087764"/>
                    <a:pt x="2050364" y="6254462"/>
                    <a:pt x="424957" y="6820408"/>
                  </a:cubicBezTo>
                  <a:lnTo>
                    <a:pt x="312696" y="6857999"/>
                  </a:lnTo>
                  <a:lnTo>
                    <a:pt x="0" y="6857999"/>
                  </a:lnTo>
                  <a:lnTo>
                    <a:pt x="37473" y="6843451"/>
                  </a:lnTo>
                  <a:cubicBezTo>
                    <a:pt x="1492772" y="6258553"/>
                    <a:pt x="3443881" y="5043389"/>
                    <a:pt x="3414182" y="2923229"/>
                  </a:cubicBezTo>
                  <a:cubicBezTo>
                    <a:pt x="3397211" y="1658102"/>
                    <a:pt x="2750863" y="707246"/>
                    <a:pt x="1931972" y="12867"/>
                  </a:cubicBezTo>
                  <a:lnTo>
                    <a:pt x="1916065" y="0"/>
                  </a:lnTo>
                  <a:close/>
                </a:path>
              </a:pathLst>
            </a:custGeom>
            <a:solidFill>
              <a:srgbClr val="E1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US"/>
            </a:p>
          </p:txBody>
        </p:sp>
        <p:sp>
          <p:nvSpPr>
            <p:cNvPr id="23" name="צורה חופשית: צורה 22">
              <a:extLst>
                <a:ext uri="{FF2B5EF4-FFF2-40B4-BE49-F238E27FC236}">
                  <a16:creationId xmlns:a16="http://schemas.microsoft.com/office/drawing/2014/main" id="{590407C2-26F7-45D5-BE31-B110BBC52073}"/>
                </a:ext>
              </a:extLst>
            </p:cNvPr>
            <p:cNvSpPr>
              <a:spLocks/>
            </p:cNvSpPr>
            <p:nvPr userDrawn="1"/>
          </p:nvSpPr>
          <p:spPr bwMode="auto">
            <a:xfrm>
              <a:off x="7973203" y="1"/>
              <a:ext cx="2425707" cy="2659585"/>
            </a:xfrm>
            <a:custGeom>
              <a:avLst/>
              <a:gdLst>
                <a:gd name="connsiteX0" fmla="*/ 0 w 2425707"/>
                <a:gd name="connsiteY0" fmla="*/ 0 h 2659585"/>
                <a:gd name="connsiteX1" fmla="*/ 544789 w 2425707"/>
                <a:gd name="connsiteY1" fmla="*/ 0 h 2659585"/>
                <a:gd name="connsiteX2" fmla="*/ 617562 w 2425707"/>
                <a:gd name="connsiteY2" fmla="*/ 48632 h 2659585"/>
                <a:gd name="connsiteX3" fmla="*/ 2425707 w 2425707"/>
                <a:gd name="connsiteY3" fmla="*/ 2659585 h 2659585"/>
                <a:gd name="connsiteX4" fmla="*/ 1558654 w 2425707"/>
                <a:gd name="connsiteY4" fmla="*/ 2659585 h 2659585"/>
                <a:gd name="connsiteX5" fmla="*/ 140026 w 2425707"/>
                <a:gd name="connsiteY5" fmla="*/ 105783 h 2659585"/>
                <a:gd name="connsiteX6" fmla="*/ 0 w 2425707"/>
                <a:gd name="connsiteY6" fmla="*/ 0 h 265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5707" h="2659585">
                  <a:moveTo>
                    <a:pt x="0" y="0"/>
                  </a:moveTo>
                  <a:lnTo>
                    <a:pt x="544789" y="0"/>
                  </a:lnTo>
                  <a:lnTo>
                    <a:pt x="617562" y="48632"/>
                  </a:lnTo>
                  <a:cubicBezTo>
                    <a:pt x="1525571" y="684578"/>
                    <a:pt x="2263581" y="1537343"/>
                    <a:pt x="2425707" y="2659585"/>
                  </a:cubicBezTo>
                  <a:lnTo>
                    <a:pt x="1558654" y="2659585"/>
                  </a:lnTo>
                  <a:cubicBezTo>
                    <a:pt x="1555379" y="1581578"/>
                    <a:pt x="942724" y="742636"/>
                    <a:pt x="140026" y="105783"/>
                  </a:cubicBezTo>
                  <a:lnTo>
                    <a:pt x="0" y="0"/>
                  </a:lnTo>
                  <a:close/>
                </a:path>
              </a:pathLst>
            </a:custGeom>
            <a:solidFill>
              <a:srgbClr val="E1F0FF"/>
            </a:solidFill>
            <a:ln>
              <a:noFill/>
            </a:ln>
            <a:extLst/>
          </p:spPr>
          <p:txBody>
            <a:bodyPr vert="horz" wrap="square" lIns="91440" tIns="45720" rIns="91440" bIns="45720" numCol="1" anchor="t" anchorCtr="0" compatLnSpc="1">
              <a:prstTxWarp prst="textNoShape">
                <a:avLst/>
              </a:prstTxWarp>
              <a:noAutofit/>
            </a:bodyPr>
            <a:lstStyle/>
            <a:p>
              <a:pPr rtl="0"/>
              <a:endParaRPr lang="en-US"/>
            </a:p>
          </p:txBody>
        </p:sp>
      </p:grpSp>
      <p:pic>
        <p:nvPicPr>
          <p:cNvPr id="13" name="תמונה 12">
            <a:extLst>
              <a:ext uri="{FF2B5EF4-FFF2-40B4-BE49-F238E27FC236}">
                <a16:creationId xmlns:a16="http://schemas.microsoft.com/office/drawing/2014/main" id="{C889F92E-54E5-4148-B838-023E4ACC68F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09762" y="389003"/>
            <a:ext cx="3414056" cy="1400739"/>
          </a:xfrm>
          <a:prstGeom prst="rect">
            <a:avLst/>
          </a:prstGeom>
        </p:spPr>
      </p:pic>
      <p:sp>
        <p:nvSpPr>
          <p:cNvPr id="26" name="מציין מיקום טקסט 46">
            <a:extLst>
              <a:ext uri="{FF2B5EF4-FFF2-40B4-BE49-F238E27FC236}">
                <a16:creationId xmlns:a16="http://schemas.microsoft.com/office/drawing/2014/main" id="{E8764290-FB38-42DB-A451-B6028A7F4AA2}"/>
              </a:ext>
            </a:extLst>
          </p:cNvPr>
          <p:cNvSpPr>
            <a:spLocks noGrp="1"/>
          </p:cNvSpPr>
          <p:nvPr>
            <p:ph type="body" sz="quarter" idx="16" hasCustomPrompt="1"/>
          </p:nvPr>
        </p:nvSpPr>
        <p:spPr>
          <a:xfrm>
            <a:off x="5047315" y="5945551"/>
            <a:ext cx="2037913" cy="360000"/>
          </a:xfrm>
        </p:spPr>
        <p:txBody>
          <a:bodyPr>
            <a:noAutofit/>
          </a:bodyPr>
          <a:lstStyle>
            <a:lvl1pPr algn="ctr">
              <a:spcBef>
                <a:spcPts val="0"/>
              </a:spcBef>
              <a:defRPr sz="2000" b="0">
                <a:solidFill>
                  <a:schemeClr val="tx1"/>
                </a:solidFill>
                <a:latin typeface="+mn-lt"/>
              </a:defRPr>
            </a:lvl1pPr>
          </a:lstStyle>
          <a:p>
            <a:pPr lvl="0"/>
            <a:r>
              <a:rPr lang="en-US" dirty="0"/>
              <a:t>Date</a:t>
            </a:r>
          </a:p>
        </p:txBody>
      </p:sp>
      <p:sp>
        <p:nvSpPr>
          <p:cNvPr id="30" name="כותרת 1">
            <a:extLst>
              <a:ext uri="{FF2B5EF4-FFF2-40B4-BE49-F238E27FC236}">
                <a16:creationId xmlns:a16="http://schemas.microsoft.com/office/drawing/2014/main" id="{9ABE937E-880A-485B-B24C-45CBD5961E90}"/>
              </a:ext>
            </a:extLst>
          </p:cNvPr>
          <p:cNvSpPr>
            <a:spLocks noGrp="1"/>
          </p:cNvSpPr>
          <p:nvPr>
            <p:ph type="ctrTitle" hasCustomPrompt="1"/>
          </p:nvPr>
        </p:nvSpPr>
        <p:spPr>
          <a:xfrm>
            <a:off x="566884" y="2947395"/>
            <a:ext cx="10998774" cy="1330920"/>
          </a:xfrm>
        </p:spPr>
        <p:txBody>
          <a:bodyPr>
            <a:noAutofit/>
          </a:bodyPr>
          <a:lstStyle>
            <a:lvl1pPr algn="ctr">
              <a:lnSpc>
                <a:spcPts val="4400"/>
              </a:lnSpc>
              <a:defRPr sz="4800" baseline="0">
                <a:solidFill>
                  <a:schemeClr val="accent1"/>
                </a:solidFill>
                <a:latin typeface="+mj-lt"/>
              </a:defRPr>
            </a:lvl1pPr>
          </a:lstStyle>
          <a:p>
            <a:r>
              <a:rPr lang="en-US" dirty="0"/>
              <a:t>Presentation title</a:t>
            </a:r>
          </a:p>
        </p:txBody>
      </p:sp>
      <p:sp>
        <p:nvSpPr>
          <p:cNvPr id="31" name="מציין מיקום טקסט 46">
            <a:extLst>
              <a:ext uri="{FF2B5EF4-FFF2-40B4-BE49-F238E27FC236}">
                <a16:creationId xmlns:a16="http://schemas.microsoft.com/office/drawing/2014/main" id="{DBBED7A2-FE66-4BAE-B1DF-AE0297E5DF36}"/>
              </a:ext>
            </a:extLst>
          </p:cNvPr>
          <p:cNvSpPr>
            <a:spLocks noGrp="1"/>
          </p:cNvSpPr>
          <p:nvPr>
            <p:ph type="body" sz="quarter" idx="13" hasCustomPrompt="1"/>
          </p:nvPr>
        </p:nvSpPr>
        <p:spPr>
          <a:xfrm>
            <a:off x="3688591" y="5071255"/>
            <a:ext cx="2880000" cy="325683"/>
          </a:xfrm>
        </p:spPr>
        <p:txBody>
          <a:bodyPr vert="horz" lIns="108878" tIns="54439" rIns="108878" bIns="54439" rtlCol="0">
            <a:noAutofit/>
          </a:bodyPr>
          <a:lstStyle>
            <a:lvl1pPr>
              <a:defRPr lang="en-US" sz="2000" b="1" dirty="0">
                <a:solidFill>
                  <a:schemeClr val="accent1"/>
                </a:solidFill>
                <a:latin typeface="+mn-lt"/>
              </a:defRPr>
            </a:lvl1pPr>
          </a:lstStyle>
          <a:p>
            <a:pPr lvl="0">
              <a:spcBef>
                <a:spcPts val="0"/>
              </a:spcBef>
            </a:pPr>
            <a:r>
              <a:rPr lang="en-US" dirty="0"/>
              <a:t>Name</a:t>
            </a:r>
          </a:p>
        </p:txBody>
      </p:sp>
      <p:sp>
        <p:nvSpPr>
          <p:cNvPr id="32" name="מציין מיקום טקסט 46">
            <a:extLst>
              <a:ext uri="{FF2B5EF4-FFF2-40B4-BE49-F238E27FC236}">
                <a16:creationId xmlns:a16="http://schemas.microsoft.com/office/drawing/2014/main" id="{04D61B56-6656-4B35-905A-D7A6DE36E9E8}"/>
              </a:ext>
            </a:extLst>
          </p:cNvPr>
          <p:cNvSpPr>
            <a:spLocks noGrp="1"/>
          </p:cNvSpPr>
          <p:nvPr>
            <p:ph type="body" sz="quarter" idx="17" hasCustomPrompt="1"/>
          </p:nvPr>
        </p:nvSpPr>
        <p:spPr>
          <a:xfrm>
            <a:off x="7222942" y="5071255"/>
            <a:ext cx="2880000" cy="325683"/>
          </a:xfrm>
        </p:spPr>
        <p:txBody>
          <a:bodyPr vert="horz" lIns="108878" tIns="54439" rIns="108878" bIns="54439" rtlCol="0">
            <a:noAutofit/>
          </a:bodyPr>
          <a:lstStyle>
            <a:lvl1pPr rtl="0">
              <a:defRPr lang="en-US" sz="2000" b="1" dirty="0">
                <a:solidFill>
                  <a:schemeClr val="accent1"/>
                </a:solidFill>
                <a:latin typeface="+mn-lt"/>
              </a:defRPr>
            </a:lvl1pPr>
          </a:lstStyle>
          <a:p>
            <a:pPr lvl="0">
              <a:spcBef>
                <a:spcPts val="0"/>
              </a:spcBef>
            </a:pPr>
            <a:r>
              <a:rPr lang="en-US" dirty="0"/>
              <a:t>Text</a:t>
            </a:r>
          </a:p>
        </p:txBody>
      </p:sp>
      <p:sp>
        <p:nvSpPr>
          <p:cNvPr id="33" name="TextBox 32">
            <a:extLst>
              <a:ext uri="{FF2B5EF4-FFF2-40B4-BE49-F238E27FC236}">
                <a16:creationId xmlns:a16="http://schemas.microsoft.com/office/drawing/2014/main" id="{23CA7211-2781-4CC7-A862-D01C14DA3256}"/>
              </a:ext>
            </a:extLst>
          </p:cNvPr>
          <p:cNvSpPr txBox="1"/>
          <p:nvPr userDrawn="1"/>
        </p:nvSpPr>
        <p:spPr>
          <a:xfrm>
            <a:off x="2041970" y="5082995"/>
            <a:ext cx="1646622"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Presented by:</a:t>
            </a:r>
          </a:p>
        </p:txBody>
      </p:sp>
      <p:sp>
        <p:nvSpPr>
          <p:cNvPr id="34" name="TextBox 33">
            <a:extLst>
              <a:ext uri="{FF2B5EF4-FFF2-40B4-BE49-F238E27FC236}">
                <a16:creationId xmlns:a16="http://schemas.microsoft.com/office/drawing/2014/main" id="{8239F56A-2FC9-4842-8E82-805A8A15B5D4}"/>
              </a:ext>
            </a:extLst>
          </p:cNvPr>
          <p:cNvSpPr txBox="1"/>
          <p:nvPr userDrawn="1"/>
        </p:nvSpPr>
        <p:spPr>
          <a:xfrm>
            <a:off x="6591952" y="5082995"/>
            <a:ext cx="681397"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For:</a:t>
            </a:r>
          </a:p>
        </p:txBody>
      </p:sp>
      <p:sp>
        <p:nvSpPr>
          <p:cNvPr id="16" name="TextBox 15">
            <a:extLst>
              <a:ext uri="{FF2B5EF4-FFF2-40B4-BE49-F238E27FC236}">
                <a16:creationId xmlns:a16="http://schemas.microsoft.com/office/drawing/2014/main" id="{0025BB3E-08E5-45D6-B257-2910811173C9}"/>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Tree>
    <p:extLst>
      <p:ext uri="{BB962C8B-B14F-4D97-AF65-F5344CB8AC3E}">
        <p14:creationId xmlns:p14="http://schemas.microsoft.com/office/powerpoint/2010/main" val="248172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bg>
      <p:bgPr>
        <a:solidFill>
          <a:schemeClr val="bg2"/>
        </a:solidFill>
        <a:effectLst/>
      </p:bgPr>
    </p:bg>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41ED0645-EEA7-4500-A273-D7D147FF9B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4723632"/>
            <a:ext cx="12192000" cy="1856941"/>
          </a:xfrm>
          <a:prstGeom prst="rect">
            <a:avLst/>
          </a:prstGeom>
        </p:spPr>
      </p:pic>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8904188"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0"/>
            <a:ext cx="8904190" cy="4040687"/>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45" name="תמונה 44">
            <a:extLst>
              <a:ext uri="{FF2B5EF4-FFF2-40B4-BE49-F238E27FC236}">
                <a16:creationId xmlns:a16="http://schemas.microsoft.com/office/drawing/2014/main" id="{4522AFBD-9A9E-4F45-B8FE-CE5FB2376C0B}"/>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0" name="TextBox 9">
            <a:extLst>
              <a:ext uri="{FF2B5EF4-FFF2-40B4-BE49-F238E27FC236}">
                <a16:creationId xmlns:a16="http://schemas.microsoft.com/office/drawing/2014/main" id="{C6B10DB2-7748-4164-B8A2-F994322A381A}"/>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3" name="Footer Placeholder 3">
            <a:extLst>
              <a:ext uri="{FF2B5EF4-FFF2-40B4-BE49-F238E27FC236}">
                <a16:creationId xmlns:a16="http://schemas.microsoft.com/office/drawing/2014/main" id="{26445544-3A41-40EE-90C9-7278D1A41F38}"/>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‹N›</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2" name="מציין מיקום של כותרת תחתונה 4">
            <a:extLst>
              <a:ext uri="{FF2B5EF4-FFF2-40B4-BE49-F238E27FC236}">
                <a16:creationId xmlns:a16="http://schemas.microsoft.com/office/drawing/2014/main" id="{8A44ADFC-C522-4FBB-9F00-E4F5D9DA093E}"/>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060397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cxnSp>
        <p:nvCxnSpPr>
          <p:cNvPr id="10" name="מחבר ישר 9">
            <a:extLst>
              <a:ext uri="{FF2B5EF4-FFF2-40B4-BE49-F238E27FC236}">
                <a16:creationId xmlns:a16="http://schemas.microsoft.com/office/drawing/2014/main" id="{F2461A2C-52BF-4F6E-AC6D-0086E64568D6}"/>
              </a:ext>
            </a:extLst>
          </p:cNvPr>
          <p:cNvCxnSpPr/>
          <p:nvPr userDrawn="1"/>
        </p:nvCxnSpPr>
        <p:spPr>
          <a:xfrm>
            <a:off x="609758" y="1140812"/>
            <a:ext cx="1158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9525657"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11225625"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8" name="תמונה 7">
            <a:extLst>
              <a:ext uri="{FF2B5EF4-FFF2-40B4-BE49-F238E27FC236}">
                <a16:creationId xmlns:a16="http://schemas.microsoft.com/office/drawing/2014/main" id="{D9A40441-B7FA-4C56-A9F6-81667400FCC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3" name="TextBox 12">
            <a:extLst>
              <a:ext uri="{FF2B5EF4-FFF2-40B4-BE49-F238E27FC236}">
                <a16:creationId xmlns:a16="http://schemas.microsoft.com/office/drawing/2014/main" id="{EAB85ED7-A3EC-4840-B6B7-F3AAEA6A7EC6}"/>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4" name="Footer Placeholder 3">
            <a:extLst>
              <a:ext uri="{FF2B5EF4-FFF2-40B4-BE49-F238E27FC236}">
                <a16:creationId xmlns:a16="http://schemas.microsoft.com/office/drawing/2014/main" id="{65198F5C-2171-4B1F-A434-2CDEB837F2F1}"/>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‹N›</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1" name="מציין מיקום של כותרת תחתונה 4">
            <a:extLst>
              <a:ext uri="{FF2B5EF4-FFF2-40B4-BE49-F238E27FC236}">
                <a16:creationId xmlns:a16="http://schemas.microsoft.com/office/drawing/2014/main" id="{DC49BE82-A312-486A-93E3-F95DCDD2EC5A}"/>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38241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9525657"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5508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sp>
        <p:nvSpPr>
          <p:cNvPr id="6" name="מציין מיקום תוכן 4">
            <a:extLst>
              <a:ext uri="{FF2B5EF4-FFF2-40B4-BE49-F238E27FC236}">
                <a16:creationId xmlns:a16="http://schemas.microsoft.com/office/drawing/2014/main" id="{C3D68647-40BB-4E40-9D12-4180680B3A93}"/>
              </a:ext>
            </a:extLst>
          </p:cNvPr>
          <p:cNvSpPr>
            <a:spLocks noGrp="1"/>
          </p:cNvSpPr>
          <p:nvPr>
            <p:ph sz="quarter" idx="11" hasCustomPrompt="1"/>
          </p:nvPr>
        </p:nvSpPr>
        <p:spPr>
          <a:xfrm>
            <a:off x="6327384" y="1600571"/>
            <a:ext cx="5508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cxnSp>
        <p:nvCxnSpPr>
          <p:cNvPr id="8" name="מחבר ישר 7">
            <a:extLst>
              <a:ext uri="{FF2B5EF4-FFF2-40B4-BE49-F238E27FC236}">
                <a16:creationId xmlns:a16="http://schemas.microsoft.com/office/drawing/2014/main" id="{19F36860-9811-4767-99D7-F50368208E0C}"/>
              </a:ext>
            </a:extLst>
          </p:cNvPr>
          <p:cNvCxnSpPr/>
          <p:nvPr userDrawn="1"/>
        </p:nvCxnSpPr>
        <p:spPr>
          <a:xfrm>
            <a:off x="609758" y="1140812"/>
            <a:ext cx="1158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תמונה 9">
            <a:extLst>
              <a:ext uri="{FF2B5EF4-FFF2-40B4-BE49-F238E27FC236}">
                <a16:creationId xmlns:a16="http://schemas.microsoft.com/office/drawing/2014/main" id="{4AA17FF7-E86C-4838-AB9C-3F47BB9CABF0}"/>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3" name="TextBox 12">
            <a:extLst>
              <a:ext uri="{FF2B5EF4-FFF2-40B4-BE49-F238E27FC236}">
                <a16:creationId xmlns:a16="http://schemas.microsoft.com/office/drawing/2014/main" id="{38B0F238-C625-43A1-9C2B-130EAD00CCFA}"/>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4" name="Footer Placeholder 3">
            <a:extLst>
              <a:ext uri="{FF2B5EF4-FFF2-40B4-BE49-F238E27FC236}">
                <a16:creationId xmlns:a16="http://schemas.microsoft.com/office/drawing/2014/main" id="{34AFCAF6-F960-4857-B88B-801B85C0EDD4}"/>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‹N›</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1" name="מציין מיקום של כותרת תחתונה 4">
            <a:extLst>
              <a:ext uri="{FF2B5EF4-FFF2-40B4-BE49-F238E27FC236}">
                <a16:creationId xmlns:a16="http://schemas.microsoft.com/office/drawing/2014/main" id="{2260128B-980F-4208-97DA-26FBB1E943D0}"/>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795344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General 1">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7" name="TextBox 6">
            <a:extLst>
              <a:ext uri="{FF2B5EF4-FFF2-40B4-BE49-F238E27FC236}">
                <a16:creationId xmlns:a16="http://schemas.microsoft.com/office/drawing/2014/main" id="{365FA8BA-D507-4143-9C90-4DEEE643B2ED}"/>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2019</a:t>
            </a:r>
            <a:endParaRPr lang="he-IL" sz="1400" dirty="0">
              <a:solidFill>
                <a:schemeClr val="tx1"/>
              </a:solidFill>
            </a:endParaRPr>
          </a:p>
        </p:txBody>
      </p:sp>
    </p:spTree>
    <p:extLst>
      <p:ext uri="{BB962C8B-B14F-4D97-AF65-F5344CB8AC3E}">
        <p14:creationId xmlns:p14="http://schemas.microsoft.com/office/powerpoint/2010/main" val="258470480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 General Divider 1">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BA1F6496-27E9-440D-92D9-60D5EEE5B905}"/>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2" name="Footer Placeholder 3">
            <a:extLst>
              <a:ext uri="{FF2B5EF4-FFF2-40B4-BE49-F238E27FC236}">
                <a16:creationId xmlns:a16="http://schemas.microsoft.com/office/drawing/2014/main" id="{307B9D33-FEF9-4380-BD20-9D29DB9F42DA}"/>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‹N›</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4" name="מציין מיקום של כותרת תחתונה 4">
            <a:extLst>
              <a:ext uri="{FF2B5EF4-FFF2-40B4-BE49-F238E27FC236}">
                <a16:creationId xmlns:a16="http://schemas.microsoft.com/office/drawing/2014/main" id="{779A6DAA-8FF7-4657-8B3F-431C0F1923AF}"/>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2282913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General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7" name="TextBox 6">
            <a:extLst>
              <a:ext uri="{FF2B5EF4-FFF2-40B4-BE49-F238E27FC236}">
                <a16:creationId xmlns:a16="http://schemas.microsoft.com/office/drawing/2014/main" id="{75000C9C-5F4A-4137-B5D6-C7CBCBA749CF}"/>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2019</a:t>
            </a:r>
            <a:endParaRPr lang="he-IL" sz="1400" dirty="0">
              <a:solidFill>
                <a:schemeClr val="tx1"/>
              </a:solidFill>
            </a:endParaRPr>
          </a:p>
        </p:txBody>
      </p:sp>
    </p:spTree>
    <p:extLst>
      <p:ext uri="{BB962C8B-B14F-4D97-AF65-F5344CB8AC3E}">
        <p14:creationId xmlns:p14="http://schemas.microsoft.com/office/powerpoint/2010/main" val="183213676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 General Divider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CB15B2BD-39A7-4F11-A0F9-A8EBC07F4ED4}"/>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2" name="Footer Placeholder 3">
            <a:extLst>
              <a:ext uri="{FF2B5EF4-FFF2-40B4-BE49-F238E27FC236}">
                <a16:creationId xmlns:a16="http://schemas.microsoft.com/office/drawing/2014/main" id="{44E42D40-548C-4F03-B969-9E06A979BE34}"/>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‹N›</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4" name="מציין מיקום של כותרת תחתונה 4">
            <a:extLst>
              <a:ext uri="{FF2B5EF4-FFF2-40B4-BE49-F238E27FC236}">
                <a16:creationId xmlns:a16="http://schemas.microsoft.com/office/drawing/2014/main" id="{7A22057F-76AC-44E4-B9AA-1D791EFB56B1}"/>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23283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מציין מיקום של כותרת 1">
            <a:extLst>
              <a:ext uri="{FF2B5EF4-FFF2-40B4-BE49-F238E27FC236}">
                <a16:creationId xmlns:a16="http://schemas.microsoft.com/office/drawing/2014/main" id="{2CFED113-5DDD-4FFD-8CCB-BC6D24C55D09}"/>
              </a:ext>
            </a:extLst>
          </p:cNvPr>
          <p:cNvSpPr>
            <a:spLocks noGrp="1"/>
          </p:cNvSpPr>
          <p:nvPr>
            <p:ph type="title"/>
          </p:nvPr>
        </p:nvSpPr>
        <p:spPr>
          <a:xfrm>
            <a:off x="609759" y="274702"/>
            <a:ext cx="9525657" cy="866110"/>
          </a:xfrm>
          <a:prstGeom prst="rect">
            <a:avLst/>
          </a:prstGeom>
        </p:spPr>
        <p:txBody>
          <a:bodyPr vert="horz" lIns="108878" tIns="54439" rIns="108878" bIns="54439" rtlCol="0" anchor="b">
            <a:noAutofit/>
          </a:bodyPr>
          <a:lstStyle/>
          <a:p>
            <a:r>
              <a:rPr lang="en-US" dirty="0"/>
              <a:t>Click to edit headline style</a:t>
            </a:r>
          </a:p>
        </p:txBody>
      </p:sp>
      <p:sp>
        <p:nvSpPr>
          <p:cNvPr id="24" name="מציין מיקום טקסט 2">
            <a:extLst>
              <a:ext uri="{FF2B5EF4-FFF2-40B4-BE49-F238E27FC236}">
                <a16:creationId xmlns:a16="http://schemas.microsoft.com/office/drawing/2014/main" id="{C17FB1B4-EC1B-4F1E-A23B-7FB39219B1FF}"/>
              </a:ext>
            </a:extLst>
          </p:cNvPr>
          <p:cNvSpPr>
            <a:spLocks noGrp="1"/>
          </p:cNvSpPr>
          <p:nvPr>
            <p:ph type="body" idx="1"/>
          </p:nvPr>
        </p:nvSpPr>
        <p:spPr>
          <a:xfrm>
            <a:off x="609759" y="1600571"/>
            <a:ext cx="11225625" cy="4527011"/>
          </a:xfrm>
          <a:prstGeom prst="rect">
            <a:avLst/>
          </a:prstGeom>
        </p:spPr>
        <p:txBody>
          <a:bodyPr vert="horz" lIns="108878" tIns="54439" rIns="108878" bIns="54439" rtlCol="0">
            <a:noAutofit/>
          </a:bodyPr>
          <a:lstStyle/>
          <a:p>
            <a:pPr lvl="0"/>
            <a:r>
              <a:rPr lang="en-US" dirty="0"/>
              <a:t>First Level Text</a:t>
            </a:r>
            <a:endParaRPr lang="he-IL" dirty="0"/>
          </a:p>
          <a:p>
            <a:pPr lvl="1"/>
            <a:r>
              <a:rPr lang="en-US" dirty="0"/>
              <a:t>First Level Bullet</a:t>
            </a:r>
            <a:endParaRPr lang="he-IL" dirty="0"/>
          </a:p>
          <a:p>
            <a:pPr lvl="2"/>
            <a:r>
              <a:rPr lang="en-US" dirty="0"/>
              <a:t>Second Level Bullet</a:t>
            </a:r>
          </a:p>
          <a:p>
            <a:pPr lvl="3"/>
            <a:r>
              <a:rPr lang="en-US" dirty="0"/>
              <a:t>Third Level Number</a:t>
            </a:r>
            <a:endParaRPr lang="he-IL" dirty="0"/>
          </a:p>
          <a:p>
            <a:pPr lvl="4"/>
            <a:r>
              <a:rPr lang="en-US" dirty="0"/>
              <a:t>First Level Number</a:t>
            </a:r>
          </a:p>
          <a:p>
            <a:pPr lvl="5"/>
            <a:r>
              <a:rPr lang="en-US" dirty="0"/>
              <a:t>Second Level Number</a:t>
            </a:r>
          </a:p>
          <a:p>
            <a:pPr lvl="6"/>
            <a:r>
              <a:rPr lang="en-US" dirty="0"/>
              <a:t>Third Level Number</a:t>
            </a:r>
          </a:p>
          <a:p>
            <a:pPr lvl="7"/>
            <a:r>
              <a:rPr lang="en-US" dirty="0"/>
              <a:t>Note</a:t>
            </a:r>
          </a:p>
        </p:txBody>
      </p:sp>
    </p:spTree>
    <p:extLst>
      <p:ext uri="{BB962C8B-B14F-4D97-AF65-F5344CB8AC3E}">
        <p14:creationId xmlns:p14="http://schemas.microsoft.com/office/powerpoint/2010/main" val="853609190"/>
      </p:ext>
    </p:extLst>
  </p:cSld>
  <p:clrMap bg1="lt1" tx1="dk1" bg2="lt2" tx2="dk2" accent1="accent1" accent2="accent2" accent3="accent3" accent4="accent4" accent5="accent5" accent6="accent6" hlink="hlink" folHlink="folHlink"/>
  <p:sldLayoutIdLst>
    <p:sldLayoutId id="2147483803" r:id="rId1"/>
    <p:sldLayoutId id="2147483800" r:id="rId2"/>
    <p:sldLayoutId id="2147483801" r:id="rId3"/>
    <p:sldLayoutId id="2147483660" r:id="rId4"/>
    <p:sldLayoutId id="2147483779"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Lst>
  <p:hf hdr="0" dt="0"/>
  <p:txStyles>
    <p:titleStyle>
      <a:lvl1pPr algn="l" defTabSz="914400" rtl="0" eaLnBrk="1" latinLnBrk="0" hangingPunct="1">
        <a:lnSpc>
          <a:spcPts val="3000"/>
        </a:lnSpc>
        <a:spcBef>
          <a:spcPct val="0"/>
        </a:spcBef>
        <a:buNone/>
        <a:defRPr sz="3000" b="0" kern="1200" baseline="0">
          <a:solidFill>
            <a:schemeClr val="accent1"/>
          </a:solidFill>
          <a:latin typeface="+mn-lt"/>
          <a:ea typeface="+mj-ea"/>
          <a:cs typeface="Tahoma" panose="020B0604030504040204" pitchFamily="34" charset="0"/>
        </a:defRPr>
      </a:lvl1pPr>
    </p:titleStyle>
    <p:bodyStyle>
      <a:lvl1pPr marL="0" indent="0" algn="l" defTabSz="914400" rtl="0" eaLnBrk="1" latinLnBrk="0" hangingPunct="1">
        <a:lnSpc>
          <a:spcPct val="100000"/>
        </a:lnSpc>
        <a:spcBef>
          <a:spcPts val="1800"/>
        </a:spcBef>
        <a:buFont typeface="Wingdings" panose="05000000000000000000" pitchFamily="2" charset="2"/>
        <a:buNone/>
        <a:defRPr sz="2400" kern="1200" baseline="0">
          <a:solidFill>
            <a:schemeClr val="tx1"/>
          </a:solidFill>
          <a:latin typeface="+mn-lt"/>
          <a:ea typeface="+mn-ea"/>
          <a:cs typeface="Tahoma" panose="020B0604030504040204" pitchFamily="34" charset="0"/>
        </a:defRPr>
      </a:lvl1pPr>
      <a:lvl2pPr marL="360000" indent="-360000" algn="l" defTabSz="914400" rtl="0" eaLnBrk="1" latinLnBrk="0" hangingPunct="1">
        <a:lnSpc>
          <a:spcPct val="100000"/>
        </a:lnSpc>
        <a:spcBef>
          <a:spcPts val="1200"/>
        </a:spcBef>
        <a:buClr>
          <a:schemeClr val="accent3"/>
        </a:buClr>
        <a:buSzPct val="93000"/>
        <a:buFontTx/>
        <a:buBlip>
          <a:blip r:embed="rId17"/>
        </a:buBlip>
        <a:defRPr sz="2400" kern="1200" baseline="0">
          <a:solidFill>
            <a:schemeClr val="tx1"/>
          </a:solidFill>
          <a:latin typeface="+mj-lt"/>
          <a:ea typeface="+mn-ea"/>
          <a:cs typeface="Tahoma" panose="020B0604030504040204" pitchFamily="34" charset="0"/>
        </a:defRPr>
      </a:lvl2pPr>
      <a:lvl3pPr marL="720000" indent="-360000" algn="l" defTabSz="914400" rtl="0" eaLnBrk="1" latinLnBrk="0" hangingPunct="1">
        <a:lnSpc>
          <a:spcPct val="100000"/>
        </a:lnSpc>
        <a:spcBef>
          <a:spcPts val="600"/>
        </a:spcBef>
        <a:buClr>
          <a:schemeClr val="accent2"/>
        </a:buClr>
        <a:buSzPct val="93000"/>
        <a:buFontTx/>
        <a:buBlip>
          <a:blip r:embed="rId17"/>
        </a:buBlip>
        <a:defRPr sz="2000" kern="1200" baseline="0">
          <a:solidFill>
            <a:schemeClr val="tx1"/>
          </a:solidFill>
          <a:latin typeface="+mj-lt"/>
          <a:ea typeface="+mn-ea"/>
          <a:cs typeface="Tahoma" panose="020B0604030504040204" pitchFamily="34" charset="0"/>
        </a:defRPr>
      </a:lvl3pPr>
      <a:lvl4pPr marL="1008000" indent="-288000" algn="l" defTabSz="914400" rtl="0" eaLnBrk="1" latinLnBrk="0" hangingPunct="1">
        <a:lnSpc>
          <a:spcPct val="100000"/>
        </a:lnSpc>
        <a:spcBef>
          <a:spcPts val="400"/>
        </a:spcBef>
        <a:buClr>
          <a:schemeClr val="accent2"/>
        </a:buClr>
        <a:buSzPct val="93000"/>
        <a:buFontTx/>
        <a:buBlip>
          <a:blip r:embed="rId17"/>
        </a:buBlip>
        <a:defRPr sz="1800" kern="1200" baseline="0">
          <a:solidFill>
            <a:schemeClr val="tx1"/>
          </a:solidFill>
          <a:latin typeface="+mj-lt"/>
          <a:ea typeface="+mn-ea"/>
          <a:cs typeface="Tahoma" panose="020B0604030504040204" pitchFamily="34" charset="0"/>
        </a:defRPr>
      </a:lvl4pPr>
      <a:lvl5pPr marL="360000" indent="-360000" algn="l" defTabSz="914400" rtl="0" eaLnBrk="1" latinLnBrk="0" hangingPunct="1">
        <a:lnSpc>
          <a:spcPct val="100000"/>
        </a:lnSpc>
        <a:spcBef>
          <a:spcPts val="1200"/>
        </a:spcBef>
        <a:buClr>
          <a:schemeClr val="accent2"/>
        </a:buClr>
        <a:buFont typeface="+mj-lt"/>
        <a:buAutoNum type="arabicPeriod"/>
        <a:defRPr sz="2400" kern="1200" baseline="0">
          <a:solidFill>
            <a:schemeClr val="tx1"/>
          </a:solidFill>
          <a:latin typeface="+mj-lt"/>
          <a:ea typeface="+mn-ea"/>
          <a:cs typeface="Tahoma" panose="020B0604030504040204" pitchFamily="34" charset="0"/>
        </a:defRPr>
      </a:lvl5pPr>
      <a:lvl6pPr marL="720000" indent="-360000" algn="l" defTabSz="914400" rtl="0" eaLnBrk="1" latinLnBrk="0" hangingPunct="1">
        <a:lnSpc>
          <a:spcPct val="100000"/>
        </a:lnSpc>
        <a:spcBef>
          <a:spcPts val="600"/>
        </a:spcBef>
        <a:buClr>
          <a:schemeClr val="accent2"/>
        </a:buClr>
        <a:buFont typeface="+mj-lt"/>
        <a:buAutoNum type="arabicParenR"/>
        <a:defRPr sz="2000" kern="1200" baseline="0">
          <a:solidFill>
            <a:schemeClr val="tx1"/>
          </a:solidFill>
          <a:latin typeface="+mj-lt"/>
          <a:ea typeface="+mn-ea"/>
          <a:cs typeface="Tahoma" panose="020B0604030504040204" pitchFamily="34" charset="0"/>
        </a:defRPr>
      </a:lvl6pPr>
      <a:lvl7pPr marL="1008000" indent="-288000" algn="l" defTabSz="914400" rtl="0" eaLnBrk="1" latinLnBrk="0" hangingPunct="1">
        <a:lnSpc>
          <a:spcPct val="100000"/>
        </a:lnSpc>
        <a:spcBef>
          <a:spcPts val="400"/>
        </a:spcBef>
        <a:buClr>
          <a:schemeClr val="accent2"/>
        </a:buClr>
        <a:buFont typeface="+mj-lt"/>
        <a:buAutoNum type="alphaLcParenR"/>
        <a:defRPr sz="1800" kern="1200" baseline="0">
          <a:solidFill>
            <a:schemeClr val="tx1"/>
          </a:solidFill>
          <a:latin typeface="+mj-lt"/>
          <a:ea typeface="+mn-ea"/>
          <a:cs typeface="Tahoma" panose="020B0604030504040204" pitchFamily="34" charset="0"/>
        </a:defRPr>
      </a:lvl7pPr>
      <a:lvl8pPr marL="0" indent="0" algn="l" defTabSz="914400" rtl="0" eaLnBrk="1" latinLnBrk="0" hangingPunct="1">
        <a:lnSpc>
          <a:spcPct val="100000"/>
        </a:lnSpc>
        <a:spcBef>
          <a:spcPts val="600"/>
        </a:spcBef>
        <a:buFont typeface="Arial" panose="020B0604020202020204" pitchFamily="34" charset="0"/>
        <a:buNone/>
        <a:defRPr sz="1600" kern="1200" baseline="0">
          <a:solidFill>
            <a:schemeClr val="tx1"/>
          </a:solidFill>
          <a:latin typeface="+mj-lt"/>
          <a:ea typeface="+mn-ea"/>
          <a:cs typeface="Tahoma" panose="020B060403050404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A4A3A4"/>
          </p15:clr>
        </p15:guide>
        <p15:guide id="2" orient="horz" pos="3960" userDrawn="1">
          <p15:clr>
            <a:srgbClr val="F26B43"/>
          </p15:clr>
        </p15:guide>
        <p15:guide id="3" orient="horz" pos="345" userDrawn="1">
          <p15:clr>
            <a:srgbClr val="F26B43"/>
          </p15:clr>
        </p15:guide>
        <p15:guide id="4" pos="336" userDrawn="1">
          <p15:clr>
            <a:srgbClr val="F26B43"/>
          </p15:clr>
        </p15:guide>
        <p15:guide id="5" pos="7334" userDrawn="1">
          <p15:clr>
            <a:srgbClr val="F26B43"/>
          </p15:clr>
        </p15:guide>
        <p15:guide id="6" orient="horz" pos="1192" userDrawn="1">
          <p15:clr>
            <a:srgbClr val="A4A3A4"/>
          </p15:clr>
        </p15:guide>
        <p15:guide id="7" orient="horz" pos="960" userDrawn="1">
          <p15:clr>
            <a:srgbClr val="A4A3A4"/>
          </p15:clr>
        </p15:guide>
        <p15:guide id="9" orient="horz" pos="1420" userDrawn="1">
          <p15:clr>
            <a:srgbClr val="A4A3A4"/>
          </p15:clr>
        </p15:guide>
        <p15:guide id="12" orient="horz" pos="2160" userDrawn="1">
          <p15:clr>
            <a:srgbClr val="A4A3A4"/>
          </p15:clr>
        </p15:guide>
        <p15:guide id="13" orient="horz" pos="632"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mailto:lorenzo.iapoce@leonardocompany.com"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a:extLst>
              <a:ext uri="{FF2B5EF4-FFF2-40B4-BE49-F238E27FC236}">
                <a16:creationId xmlns:a16="http://schemas.microsoft.com/office/drawing/2014/main" id="{70EFC105-4126-4095-9808-AAFCC9AA83CD}"/>
              </a:ext>
            </a:extLst>
          </p:cNvPr>
          <p:cNvSpPr>
            <a:spLocks noGrp="1"/>
          </p:cNvSpPr>
          <p:nvPr>
            <p:ph type="body" sz="quarter" idx="16"/>
          </p:nvPr>
        </p:nvSpPr>
        <p:spPr/>
        <p:txBody>
          <a:bodyPr/>
          <a:lstStyle/>
          <a:p>
            <a:r>
              <a:rPr lang="en-US" dirty="0"/>
              <a:t>29.05.2019</a:t>
            </a:r>
          </a:p>
        </p:txBody>
      </p:sp>
      <p:sp>
        <p:nvSpPr>
          <p:cNvPr id="2" name="כותרת 1">
            <a:extLst>
              <a:ext uri="{FF2B5EF4-FFF2-40B4-BE49-F238E27FC236}">
                <a16:creationId xmlns:a16="http://schemas.microsoft.com/office/drawing/2014/main" id="{4A59707F-057E-4A2B-8139-5C96DDFC9F5E}"/>
              </a:ext>
            </a:extLst>
          </p:cNvPr>
          <p:cNvSpPr>
            <a:spLocks noGrp="1"/>
          </p:cNvSpPr>
          <p:nvPr>
            <p:ph type="ctrTitle"/>
          </p:nvPr>
        </p:nvSpPr>
        <p:spPr>
          <a:xfrm>
            <a:off x="566884" y="3337920"/>
            <a:ext cx="10998774" cy="1330920"/>
          </a:xfrm>
        </p:spPr>
        <p:txBody>
          <a:bodyPr/>
          <a:lstStyle/>
          <a:p>
            <a:br>
              <a:rPr lang="it-IT" b="1" dirty="0"/>
            </a:br>
            <a:r>
              <a:rPr lang="en-GB" dirty="0"/>
              <a:t>“European Common Information Sharing Environment Service Model” Standardization</a:t>
            </a:r>
          </a:p>
        </p:txBody>
      </p:sp>
      <p:sp>
        <p:nvSpPr>
          <p:cNvPr id="3" name="מציין מיקום טקסט 2">
            <a:extLst>
              <a:ext uri="{FF2B5EF4-FFF2-40B4-BE49-F238E27FC236}">
                <a16:creationId xmlns:a16="http://schemas.microsoft.com/office/drawing/2014/main" id="{383F8D3C-4FCC-45C2-A491-65EFF4E00AA8}"/>
              </a:ext>
            </a:extLst>
          </p:cNvPr>
          <p:cNvSpPr>
            <a:spLocks noGrp="1"/>
          </p:cNvSpPr>
          <p:nvPr>
            <p:ph type="body" sz="quarter" idx="13"/>
          </p:nvPr>
        </p:nvSpPr>
        <p:spPr/>
        <p:txBody>
          <a:bodyPr/>
          <a:lstStyle/>
          <a:p>
            <a:r>
              <a:rPr lang="en-US" dirty="0"/>
              <a:t>Lorenzo Iapoce</a:t>
            </a:r>
          </a:p>
        </p:txBody>
      </p:sp>
      <p:sp>
        <p:nvSpPr>
          <p:cNvPr id="9" name="מציין מיקום טקסט 8">
            <a:extLst>
              <a:ext uri="{FF2B5EF4-FFF2-40B4-BE49-F238E27FC236}">
                <a16:creationId xmlns:a16="http://schemas.microsoft.com/office/drawing/2014/main" id="{E0D95049-F654-46FF-8E98-336BBC643B9F}"/>
              </a:ext>
            </a:extLst>
          </p:cNvPr>
          <p:cNvSpPr>
            <a:spLocks noGrp="1"/>
          </p:cNvSpPr>
          <p:nvPr>
            <p:ph type="body" sz="quarter" idx="17"/>
          </p:nvPr>
        </p:nvSpPr>
        <p:spPr>
          <a:xfrm>
            <a:off x="7222941" y="5071255"/>
            <a:ext cx="4087315" cy="325683"/>
          </a:xfrm>
        </p:spPr>
        <p:txBody>
          <a:bodyPr/>
          <a:lstStyle/>
          <a:p>
            <a:r>
              <a:rPr lang="en-US" dirty="0"/>
              <a:t>ISG CDM Kick off Meeting</a:t>
            </a:r>
          </a:p>
        </p:txBody>
      </p:sp>
    </p:spTree>
    <p:extLst>
      <p:ext uri="{BB962C8B-B14F-4D97-AF65-F5344CB8AC3E}">
        <p14:creationId xmlns:p14="http://schemas.microsoft.com/office/powerpoint/2010/main" val="2909588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8873" y="579510"/>
            <a:ext cx="11408070" cy="866110"/>
          </a:xfrm>
        </p:spPr>
        <p:txBody>
          <a:bodyPr/>
          <a:lstStyle/>
          <a:p>
            <a:r>
              <a:rPr lang="it-IT" dirty="0"/>
              <a:t>ISG </a:t>
            </a:r>
            <a:r>
              <a:rPr lang="it-IT" dirty="0" err="1"/>
              <a:t>Standardization</a:t>
            </a:r>
            <a:r>
              <a:rPr lang="it-IT" dirty="0"/>
              <a:t> work </a:t>
            </a:r>
            <a:r>
              <a:rPr lang="it-IT" dirty="0" err="1"/>
              <a:t>phase</a:t>
            </a:r>
            <a:r>
              <a:rPr lang="it-IT" dirty="0"/>
              <a:t> 2  -  </a:t>
            </a:r>
            <a:r>
              <a:rPr lang="en-GB" dirty="0"/>
              <a:t>Informative	</a:t>
            </a:r>
            <a:r>
              <a:rPr lang="it-IT" dirty="0"/>
              <a:t>	(2/2)</a:t>
            </a:r>
            <a:br>
              <a:rPr lang="en-GB" dirty="0"/>
            </a:br>
            <a:endParaRPr lang="en-GB" dirty="0"/>
          </a:p>
        </p:txBody>
      </p:sp>
      <p:sp>
        <p:nvSpPr>
          <p:cNvPr id="4" name="Segnaposto piè di pagina 3"/>
          <p:cNvSpPr>
            <a:spLocks noGrp="1"/>
          </p:cNvSpPr>
          <p:nvPr>
            <p:ph type="ftr" sz="quarter" idx="3"/>
          </p:nvPr>
        </p:nvSpPr>
        <p:spPr/>
        <p:txBody>
          <a:bodyPr/>
          <a:lstStyle/>
          <a:p>
            <a:pPr algn="ctr">
              <a:buFont typeface="Wingdings" panose="05000000000000000000" pitchFamily="2" charset="2"/>
              <a:buNone/>
            </a:pPr>
            <a:r>
              <a:rPr lang="en-US"/>
              <a:t>ADD SECTION NAME</a:t>
            </a:r>
            <a:endParaRPr lang="en-US" dirty="0"/>
          </a:p>
        </p:txBody>
      </p:sp>
      <p:sp>
        <p:nvSpPr>
          <p:cNvPr id="5" name="Segnaposto contenuto 3"/>
          <p:cNvSpPr>
            <a:spLocks noGrp="1"/>
          </p:cNvSpPr>
          <p:nvPr>
            <p:ph idx="4294967295"/>
          </p:nvPr>
        </p:nvSpPr>
        <p:spPr>
          <a:xfrm>
            <a:off x="119746" y="1423663"/>
            <a:ext cx="11669486" cy="4680520"/>
          </a:xfrm>
          <a:prstGeom prst="rect">
            <a:avLst/>
          </a:prstGeom>
        </p:spPr>
        <p:txBody>
          <a:bodyPr/>
          <a:lstStyle/>
          <a:p>
            <a:r>
              <a:rPr lang="en-GB" sz="2000" dirty="0"/>
              <a:t>The network topology of EUCISE 2020 is based on the CISE hybrid vision concept. Each Member State and Community can adopt one of the following paradigms:</a:t>
            </a:r>
          </a:p>
          <a:p>
            <a:pPr lvl="2">
              <a:buFont typeface="Wingdings" panose="05000000000000000000" pitchFamily="2" charset="2"/>
              <a:buChar char="q"/>
            </a:pPr>
            <a:r>
              <a:rPr lang="en-GB" sz="1600" dirty="0"/>
              <a:t>Single-way approach: All Public Authorities of a Member State are connected to the EUCISE2020 Network through a single access point.</a:t>
            </a:r>
          </a:p>
          <a:p>
            <a:pPr lvl="2">
              <a:buFont typeface="Wingdings" panose="05000000000000000000" pitchFamily="2" charset="2"/>
              <a:buChar char="q"/>
            </a:pPr>
            <a:r>
              <a:rPr lang="en-GB" sz="1600" dirty="0"/>
              <a:t>Multiple-way approach: Public Authorities of a Member State are connected to the EUCISE2020 Network through different access points (at least two).</a:t>
            </a:r>
            <a:endParaRPr lang="en-GB" sz="2800" dirty="0"/>
          </a:p>
          <a:p>
            <a:r>
              <a:rPr lang="en-GB" sz="2000" dirty="0"/>
              <a:t>With the implementation of a Common Information Sharing Environment (CISE)  the interoperability of the platforms, is granted through:</a:t>
            </a:r>
          </a:p>
          <a:p>
            <a:pPr lvl="2">
              <a:buFont typeface="Wingdings" panose="05000000000000000000" pitchFamily="2" charset="2"/>
              <a:buChar char="Ø"/>
            </a:pPr>
            <a:r>
              <a:rPr lang="en-GB" sz="1600" dirty="0"/>
              <a:t>Harmonised front-end interfaces;</a:t>
            </a:r>
          </a:p>
          <a:p>
            <a:pPr lvl="2">
              <a:buFont typeface="Wingdings" panose="05000000000000000000" pitchFamily="2" charset="2"/>
              <a:buChar char="Ø"/>
            </a:pPr>
            <a:r>
              <a:rPr lang="en-GB" sz="1600" dirty="0"/>
              <a:t>Implementation of Infrastructural Core Services for the enforcement of a multi-level data access and distribution policy;</a:t>
            </a:r>
          </a:p>
          <a:p>
            <a:pPr lvl="2">
              <a:buFont typeface="Wingdings" panose="05000000000000000000" pitchFamily="2" charset="2"/>
              <a:buChar char="Ø"/>
            </a:pPr>
            <a:r>
              <a:rPr lang="en-GB" sz="1600" dirty="0"/>
              <a:t>Suitable information protection measures for the exchange of sensitive information under the directives of the respective Member States;</a:t>
            </a:r>
          </a:p>
          <a:p>
            <a:pPr lvl="2">
              <a:buFont typeface="Wingdings" panose="05000000000000000000" pitchFamily="2" charset="2"/>
              <a:buChar char="Ø"/>
            </a:pPr>
            <a:r>
              <a:rPr lang="en-GB" sz="1600" dirty="0"/>
              <a:t>Open, selective and tailored web-based access to Sectorial and National Users, delivering standardized cross-sector Information Services made available by the interested information hubs powered by existing national information infrastructures;</a:t>
            </a:r>
          </a:p>
          <a:p>
            <a:pPr lvl="2">
              <a:buFont typeface="Wingdings" panose="05000000000000000000" pitchFamily="2" charset="2"/>
              <a:buChar char="Ø"/>
            </a:pPr>
            <a:r>
              <a:rPr lang="en-GB" sz="1600" dirty="0"/>
              <a:t>Information sharing with the existing sectorial networks and with the relevant EU Agencies and Stakeholders.</a:t>
            </a:r>
          </a:p>
          <a:p>
            <a:pPr marL="0" indent="0"/>
            <a:endParaRPr lang="en-GB" sz="1600" dirty="0"/>
          </a:p>
        </p:txBody>
      </p:sp>
    </p:spTree>
    <p:extLst>
      <p:ext uri="{BB962C8B-B14F-4D97-AF65-F5344CB8AC3E}">
        <p14:creationId xmlns:p14="http://schemas.microsoft.com/office/powerpoint/2010/main" val="501463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759" y="677484"/>
            <a:ext cx="9525657" cy="866110"/>
          </a:xfrm>
        </p:spPr>
        <p:txBody>
          <a:bodyPr/>
          <a:lstStyle/>
          <a:p>
            <a:r>
              <a:rPr lang="it-IT" dirty="0"/>
              <a:t>ISG </a:t>
            </a:r>
            <a:r>
              <a:rPr lang="it-IT" dirty="0" err="1"/>
              <a:t>Standardization</a:t>
            </a:r>
            <a:r>
              <a:rPr lang="it-IT" dirty="0"/>
              <a:t> work </a:t>
            </a:r>
            <a:r>
              <a:rPr lang="it-IT" dirty="0" err="1"/>
              <a:t>phase</a:t>
            </a:r>
            <a:r>
              <a:rPr lang="it-IT" dirty="0"/>
              <a:t> 2   -  </a:t>
            </a:r>
            <a:r>
              <a:rPr lang="en-GB" dirty="0"/>
              <a:t>Normative	</a:t>
            </a:r>
            <a:r>
              <a:rPr lang="it-IT" dirty="0"/>
              <a:t>(1/2)</a:t>
            </a:r>
            <a:br>
              <a:rPr lang="en-GB" dirty="0"/>
            </a:br>
            <a:endParaRPr lang="en-GB" dirty="0"/>
          </a:p>
        </p:txBody>
      </p:sp>
      <p:sp>
        <p:nvSpPr>
          <p:cNvPr id="4" name="Segnaposto piè di pagina 3"/>
          <p:cNvSpPr>
            <a:spLocks noGrp="1"/>
          </p:cNvSpPr>
          <p:nvPr>
            <p:ph type="ftr" sz="quarter" idx="3"/>
          </p:nvPr>
        </p:nvSpPr>
        <p:spPr/>
        <p:txBody>
          <a:bodyPr/>
          <a:lstStyle/>
          <a:p>
            <a:pPr algn="ctr">
              <a:buFont typeface="Wingdings" panose="05000000000000000000" pitchFamily="2" charset="2"/>
              <a:buNone/>
            </a:pPr>
            <a:r>
              <a:rPr lang="en-US"/>
              <a:t>ADD SECTION NAME</a:t>
            </a:r>
            <a:endParaRPr lang="en-US" dirty="0"/>
          </a:p>
        </p:txBody>
      </p:sp>
      <p:sp>
        <p:nvSpPr>
          <p:cNvPr id="5" name="CasellaDiTesto 4"/>
          <p:cNvSpPr txBox="1"/>
          <p:nvPr/>
        </p:nvSpPr>
        <p:spPr>
          <a:xfrm>
            <a:off x="634310" y="1286063"/>
            <a:ext cx="11830036" cy="5324535"/>
          </a:xfrm>
          <a:prstGeom prst="rect">
            <a:avLst/>
          </a:prstGeom>
          <a:noFill/>
        </p:spPr>
        <p:txBody>
          <a:bodyPr wrap="square" rtlCol="0">
            <a:spAutoFit/>
          </a:bodyPr>
          <a:lstStyle/>
          <a:p>
            <a:pPr hangingPunct="0"/>
            <a:r>
              <a:rPr lang="en-GB" sz="1600" dirty="0"/>
              <a:t> </a:t>
            </a:r>
          </a:p>
          <a:p>
            <a:pPr hangingPunct="0"/>
            <a:r>
              <a:rPr lang="en-GB" sz="2400" b="1" dirty="0"/>
              <a:t>1. </a:t>
            </a:r>
            <a:r>
              <a:rPr lang="en-GB" sz="2400" dirty="0"/>
              <a:t>ISG CISE SM Founding Members and ISG CISE SM Participants are reminded that acting </a:t>
            </a:r>
          </a:p>
          <a:p>
            <a:pPr hangingPunct="0"/>
            <a:r>
              <a:rPr lang="en-GB" sz="2400" dirty="0"/>
              <a:t>contrary to ETSI IPR policy and/or delaying timely declaration of IPR can only delay the successful </a:t>
            </a:r>
          </a:p>
          <a:p>
            <a:pPr hangingPunct="0"/>
            <a:r>
              <a:rPr lang="en-GB" sz="2400" dirty="0"/>
              <a:t>completion of the specification(s), undermining a critical success factor for the ISG.</a:t>
            </a:r>
          </a:p>
          <a:p>
            <a:pPr hangingPunct="0"/>
            <a:r>
              <a:rPr lang="en-GB" sz="2400" dirty="0"/>
              <a:t> </a:t>
            </a:r>
          </a:p>
          <a:p>
            <a:pPr hangingPunct="0"/>
            <a:r>
              <a:rPr lang="en-GB" sz="2400" b="1" dirty="0"/>
              <a:t>2. </a:t>
            </a:r>
            <a:r>
              <a:rPr lang="en-GB" sz="2400" dirty="0"/>
              <a:t>Planned deliverables and delivery dates:</a:t>
            </a:r>
          </a:p>
          <a:p>
            <a:pPr hangingPunct="0"/>
            <a:r>
              <a:rPr lang="en-GB" sz="2000" dirty="0"/>
              <a:t> </a:t>
            </a:r>
          </a:p>
          <a:p>
            <a:pPr marL="800100" lvl="1" indent="-342900" hangingPunct="0">
              <a:buFont typeface="Wingdings" panose="05000000000000000000" pitchFamily="2" charset="2"/>
              <a:buChar char="§"/>
            </a:pPr>
            <a:r>
              <a:rPr lang="en-GB" sz="2000" dirty="0"/>
              <a:t>ISG CISE SM intends to meet quarterly (physical and/or electronic meetings) as needed to draft, </a:t>
            </a:r>
          </a:p>
          <a:p>
            <a:pPr lvl="1" hangingPunct="0"/>
            <a:r>
              <a:rPr lang="en-GB" sz="2000" dirty="0"/>
              <a:t>      discuss, review and approve the deliverables to be developed;</a:t>
            </a:r>
          </a:p>
          <a:p>
            <a:pPr marL="800100" lvl="1" indent="-342900" hangingPunct="0">
              <a:buFont typeface="Wingdings" panose="05000000000000000000" pitchFamily="2" charset="2"/>
              <a:buChar char="§"/>
            </a:pPr>
            <a:r>
              <a:rPr lang="en-GB" sz="2000" dirty="0"/>
              <a:t>ISG CISE SM plans to develop an ISG CISE SM Group Report (informative) and several </a:t>
            </a:r>
          </a:p>
          <a:p>
            <a:pPr lvl="1" hangingPunct="0"/>
            <a:r>
              <a:rPr lang="en-GB" sz="2000" dirty="0"/>
              <a:t>      ISG CISE SM Group Specifications (normative);</a:t>
            </a:r>
          </a:p>
          <a:p>
            <a:pPr marL="800100" lvl="1" indent="-342900" hangingPunct="0">
              <a:buFont typeface="Wingdings" panose="05000000000000000000" pitchFamily="2" charset="2"/>
              <a:buChar char="§"/>
            </a:pPr>
            <a:r>
              <a:rPr lang="en-GB" sz="2000" dirty="0"/>
              <a:t>According to the ISG CISE CDM time plan, the intent is to finalize an ISG CISE CDM </a:t>
            </a:r>
          </a:p>
          <a:p>
            <a:pPr lvl="1" hangingPunct="0"/>
            <a:r>
              <a:rPr lang="en-GB" sz="2000" dirty="0"/>
              <a:t>      Group Report (GR) and a set of ISG CISE SM Group Specifications (GS) within one (2) year</a:t>
            </a:r>
          </a:p>
          <a:p>
            <a:pPr lvl="1" hangingPunct="0"/>
            <a:r>
              <a:rPr lang="en-GB" sz="2000" dirty="0"/>
              <a:t>       after the first meeting.</a:t>
            </a:r>
          </a:p>
          <a:p>
            <a:endParaRPr lang="en-GB" sz="2000" dirty="0"/>
          </a:p>
        </p:txBody>
      </p:sp>
    </p:spTree>
    <p:extLst>
      <p:ext uri="{BB962C8B-B14F-4D97-AF65-F5344CB8AC3E}">
        <p14:creationId xmlns:p14="http://schemas.microsoft.com/office/powerpoint/2010/main" val="3052507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759" y="644826"/>
            <a:ext cx="9525657" cy="866110"/>
          </a:xfrm>
        </p:spPr>
        <p:txBody>
          <a:bodyPr/>
          <a:lstStyle/>
          <a:p>
            <a:r>
              <a:rPr lang="it-IT" dirty="0"/>
              <a:t>ISG </a:t>
            </a:r>
            <a:r>
              <a:rPr lang="it-IT" dirty="0" err="1"/>
              <a:t>Standardization</a:t>
            </a:r>
            <a:r>
              <a:rPr lang="it-IT" dirty="0"/>
              <a:t> work </a:t>
            </a:r>
            <a:r>
              <a:rPr lang="it-IT" dirty="0" err="1"/>
              <a:t>phase</a:t>
            </a:r>
            <a:r>
              <a:rPr lang="it-IT" dirty="0"/>
              <a:t> 2	- </a:t>
            </a:r>
            <a:r>
              <a:rPr lang="en-GB" dirty="0"/>
              <a:t>Normative	</a:t>
            </a:r>
            <a:r>
              <a:rPr lang="it-IT" dirty="0"/>
              <a:t>(2/2)</a:t>
            </a:r>
            <a:br>
              <a:rPr lang="en-GB" dirty="0"/>
            </a:br>
            <a:endParaRPr lang="en-GB" dirty="0"/>
          </a:p>
        </p:txBody>
      </p:sp>
      <p:sp>
        <p:nvSpPr>
          <p:cNvPr id="4" name="Segnaposto piè di pagina 3"/>
          <p:cNvSpPr>
            <a:spLocks noGrp="1"/>
          </p:cNvSpPr>
          <p:nvPr>
            <p:ph type="ftr" sz="quarter" idx="3"/>
          </p:nvPr>
        </p:nvSpPr>
        <p:spPr/>
        <p:txBody>
          <a:bodyPr/>
          <a:lstStyle/>
          <a:p>
            <a:pPr algn="ctr">
              <a:buFont typeface="Wingdings" panose="05000000000000000000" pitchFamily="2" charset="2"/>
              <a:buNone/>
            </a:pPr>
            <a:r>
              <a:rPr lang="en-US"/>
              <a:t>ADD SECTION NAME</a:t>
            </a:r>
            <a:endParaRPr lang="en-US" dirty="0"/>
          </a:p>
        </p:txBody>
      </p:sp>
      <p:sp>
        <p:nvSpPr>
          <p:cNvPr id="5" name="Segnaposto contenuto 3"/>
          <p:cNvSpPr>
            <a:spLocks noGrp="1"/>
          </p:cNvSpPr>
          <p:nvPr>
            <p:ph idx="4294967295"/>
          </p:nvPr>
        </p:nvSpPr>
        <p:spPr>
          <a:xfrm>
            <a:off x="401426" y="656646"/>
            <a:ext cx="11845010" cy="4680520"/>
          </a:xfrm>
          <a:prstGeom prst="rect">
            <a:avLst/>
          </a:prstGeom>
        </p:spPr>
        <p:txBody>
          <a:bodyPr/>
          <a:lstStyle/>
          <a:p>
            <a:endParaRPr lang="en-GB" dirty="0"/>
          </a:p>
          <a:p>
            <a:pPr marL="0" indent="0"/>
            <a:r>
              <a:rPr lang="it-IT" sz="1800" b="1" dirty="0"/>
              <a:t>Schedule and </a:t>
            </a:r>
            <a:r>
              <a:rPr lang="it-IT" sz="1800" b="1" dirty="0" err="1"/>
              <a:t>Deliverables</a:t>
            </a:r>
            <a:r>
              <a:rPr lang="it-IT" sz="1800" b="1" dirty="0"/>
              <a:t>:</a:t>
            </a:r>
            <a:endParaRPr lang="en-GB" sz="1800" b="1" dirty="0"/>
          </a:p>
          <a:p>
            <a:pPr>
              <a:buFont typeface="+mj-lt"/>
              <a:buAutoNum type="arabicPeriod"/>
            </a:pPr>
            <a:r>
              <a:rPr lang="en-GB" sz="1400" dirty="0"/>
              <a:t>                  (T0+03) Group Report describing the overall architecture;</a:t>
            </a:r>
          </a:p>
          <a:p>
            <a:pPr>
              <a:buFont typeface="+mj-lt"/>
              <a:buAutoNum type="arabicPeriod"/>
            </a:pPr>
            <a:r>
              <a:rPr lang="en-GB" sz="1400" dirty="0"/>
              <a:t>                  (T0+05) Group Specification for  Common and Core Services (preliminary);</a:t>
            </a:r>
          </a:p>
          <a:p>
            <a:pPr>
              <a:buFont typeface="+mj-lt"/>
              <a:buAutoNum type="arabicPeriod"/>
            </a:pPr>
            <a:r>
              <a:rPr lang="en-GB" sz="1400" dirty="0"/>
              <a:t>                  </a:t>
            </a:r>
            <a:r>
              <a:rPr lang="en-GB" sz="1400"/>
              <a:t>(T0+06) </a:t>
            </a:r>
            <a:r>
              <a:rPr lang="en-GB" sz="1400" dirty="0"/>
              <a:t>Group Specification of languages, processes and domains for service modelling;</a:t>
            </a:r>
          </a:p>
          <a:p>
            <a:pPr>
              <a:buFont typeface="+mj-lt"/>
              <a:buAutoNum type="arabicPeriod"/>
            </a:pPr>
            <a:r>
              <a:rPr lang="en-GB" sz="1400" dirty="0"/>
              <a:t>                  (T0+07) Group Specification: First set of Service models;</a:t>
            </a:r>
          </a:p>
          <a:p>
            <a:pPr>
              <a:buFont typeface="+mj-lt"/>
              <a:buAutoNum type="arabicPeriod"/>
            </a:pPr>
            <a:r>
              <a:rPr lang="en-GB" sz="1400" dirty="0"/>
              <a:t>                  (T0+09) Group Specification: Second set of Service models;</a:t>
            </a:r>
          </a:p>
          <a:p>
            <a:pPr>
              <a:buFont typeface="+mj-lt"/>
              <a:buAutoNum type="arabicPeriod"/>
            </a:pPr>
            <a:r>
              <a:rPr lang="en-GB" sz="1400" dirty="0"/>
              <a:t>                  (T0+12) Group Specification: Third set of Service models;</a:t>
            </a:r>
          </a:p>
          <a:p>
            <a:pPr>
              <a:buFont typeface="+mj-lt"/>
              <a:buAutoNum type="arabicPeriod"/>
            </a:pPr>
            <a:r>
              <a:rPr lang="en-GB" sz="1400" dirty="0"/>
              <a:t>                  (T0+12) ISG ISE SM Review of Work and proposal to ETSI for next period;</a:t>
            </a:r>
          </a:p>
          <a:p>
            <a:pPr>
              <a:buFont typeface="+mj-lt"/>
              <a:buAutoNum type="arabicPeriod"/>
            </a:pPr>
            <a:r>
              <a:rPr lang="en-GB" sz="1400" dirty="0"/>
              <a:t>                  (T0+18) Review of suitability of the Group Specifications and data models based on evidence gathered from EUCISE2020 software  implementations;</a:t>
            </a:r>
          </a:p>
          <a:p>
            <a:pPr>
              <a:buFont typeface="+mj-lt"/>
              <a:buAutoNum type="arabicPeriod"/>
            </a:pPr>
            <a:r>
              <a:rPr lang="en-GB" sz="1400" dirty="0"/>
              <a:t>                  (T0+22) If needed: Create and publish Version 2 of the Group Specifications based on the previous Review;</a:t>
            </a:r>
          </a:p>
          <a:p>
            <a:pPr>
              <a:buFont typeface="+mj-lt"/>
              <a:buAutoNum type="arabicPeriod"/>
            </a:pPr>
            <a:r>
              <a:rPr lang="en-GB" sz="1400" dirty="0"/>
              <a:t>                (T0+24) ISG CISE SM Review of Work and (if needed) proposal to ETSI for next period. </a:t>
            </a:r>
          </a:p>
          <a:p>
            <a:pPr>
              <a:buFont typeface="+mj-lt"/>
              <a:buAutoNum type="arabicPeriod"/>
            </a:pPr>
            <a:endParaRPr lang="en-GB" dirty="0"/>
          </a:p>
          <a:p>
            <a:endParaRPr lang="en-GB" dirty="0"/>
          </a:p>
        </p:txBody>
      </p:sp>
    </p:spTree>
    <p:extLst>
      <p:ext uri="{BB962C8B-B14F-4D97-AF65-F5344CB8AC3E}">
        <p14:creationId xmlns:p14="http://schemas.microsoft.com/office/powerpoint/2010/main" val="1226285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7660294" y="2444516"/>
            <a:ext cx="5330305" cy="1815882"/>
          </a:xfrm>
          <a:prstGeom prst="rect">
            <a:avLst/>
          </a:prstGeom>
          <a:noFill/>
        </p:spPr>
        <p:txBody>
          <a:bodyPr wrap="none" rtlCol="0">
            <a:spAutoFit/>
          </a:bodyPr>
          <a:lstStyle/>
          <a:p>
            <a:pPr algn="ctr"/>
            <a:r>
              <a:rPr lang="en-GB" sz="3200" b="1" i="1" dirty="0"/>
              <a:t>Standardizing</a:t>
            </a:r>
            <a:r>
              <a:rPr lang="en-GB" sz="3200" i="1" dirty="0"/>
              <a:t> </a:t>
            </a:r>
            <a:endParaRPr lang="en-GB" sz="3200" dirty="0"/>
          </a:p>
          <a:p>
            <a:pPr algn="ctr"/>
            <a:r>
              <a:rPr lang="en-GB" sz="3200" dirty="0"/>
              <a:t> </a:t>
            </a:r>
            <a:r>
              <a:rPr lang="en-GB" b="1" dirty="0"/>
              <a:t>European Common Information </a:t>
            </a:r>
          </a:p>
          <a:p>
            <a:pPr algn="ctr"/>
            <a:r>
              <a:rPr lang="en-GB" b="1" dirty="0"/>
              <a:t>Sharing Environment </a:t>
            </a:r>
          </a:p>
          <a:p>
            <a:pPr algn="ctr"/>
            <a:r>
              <a:rPr lang="en-GB" b="1" dirty="0"/>
              <a:t>Service and Data Model (ISG CDM) </a:t>
            </a:r>
            <a:endParaRPr lang="it-IT" sz="1800" i="1" dirty="0"/>
          </a:p>
        </p:txBody>
      </p:sp>
    </p:spTree>
    <p:extLst>
      <p:ext uri="{BB962C8B-B14F-4D97-AF65-F5344CB8AC3E}">
        <p14:creationId xmlns:p14="http://schemas.microsoft.com/office/powerpoint/2010/main" val="1171659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759" y="274702"/>
            <a:ext cx="12175415" cy="866110"/>
          </a:xfrm>
        </p:spPr>
        <p:txBody>
          <a:bodyPr/>
          <a:lstStyle/>
          <a:p>
            <a:r>
              <a:rPr lang="en-GB" dirty="0"/>
              <a:t>Areas of activity of ISG CDM: EUCISE2020 Components	(1/2)</a:t>
            </a:r>
          </a:p>
        </p:txBody>
      </p:sp>
      <p:sp>
        <p:nvSpPr>
          <p:cNvPr id="4" name="Segnaposto piè di pagina 3"/>
          <p:cNvSpPr>
            <a:spLocks noGrp="1"/>
          </p:cNvSpPr>
          <p:nvPr>
            <p:ph type="ftr" sz="quarter" idx="3"/>
          </p:nvPr>
        </p:nvSpPr>
        <p:spPr/>
        <p:txBody>
          <a:bodyPr/>
          <a:lstStyle/>
          <a:p>
            <a:pPr algn="ctr">
              <a:buFont typeface="Wingdings" panose="05000000000000000000" pitchFamily="2" charset="2"/>
              <a:buNone/>
            </a:pPr>
            <a:r>
              <a:rPr lang="en-US"/>
              <a:t>ADD SECTION NAME</a:t>
            </a:r>
            <a:endParaRPr lang="en-US" dirty="0"/>
          </a:p>
        </p:txBody>
      </p:sp>
      <p:sp>
        <p:nvSpPr>
          <p:cNvPr id="5" name="CasellaDiTesto 4"/>
          <p:cNvSpPr txBox="1"/>
          <p:nvPr/>
        </p:nvSpPr>
        <p:spPr>
          <a:xfrm>
            <a:off x="372961" y="819936"/>
            <a:ext cx="11677533" cy="5816977"/>
          </a:xfrm>
          <a:prstGeom prst="rect">
            <a:avLst/>
          </a:prstGeom>
          <a:noFill/>
        </p:spPr>
        <p:txBody>
          <a:bodyPr wrap="square" rtlCol="0">
            <a:spAutoFit/>
          </a:bodyPr>
          <a:lstStyle/>
          <a:p>
            <a:r>
              <a:rPr lang="en-GB" sz="1600" dirty="0"/>
              <a:t> </a:t>
            </a:r>
          </a:p>
          <a:p>
            <a:r>
              <a:rPr lang="en-GB" sz="1600" dirty="0"/>
              <a:t> </a:t>
            </a:r>
            <a:endParaRPr lang="en-GB" dirty="0"/>
          </a:p>
          <a:p>
            <a:pPr marL="285750" lvl="0" indent="-285750" fontAlgn="auto" hangingPunct="1">
              <a:buFont typeface="Wingdings" panose="05000000000000000000" pitchFamily="2" charset="2"/>
              <a:buChar char="q"/>
            </a:pPr>
            <a:r>
              <a:rPr lang="en-GB" dirty="0"/>
              <a:t>Network and Secure Communication (</a:t>
            </a:r>
            <a:r>
              <a:rPr lang="en-US" dirty="0"/>
              <a:t>communication between Adaptors, Gateway and Nodes – Core Services)</a:t>
            </a:r>
            <a:r>
              <a:rPr lang="en-GB" dirty="0"/>
              <a:t>;</a:t>
            </a:r>
          </a:p>
          <a:p>
            <a:pPr marL="285750" lvl="0" indent="-285750" fontAlgn="auto" hangingPunct="1">
              <a:buFont typeface="Wingdings" panose="05000000000000000000" pitchFamily="2" charset="2"/>
              <a:buChar char="q"/>
            </a:pPr>
            <a:endParaRPr lang="en-GB" dirty="0"/>
          </a:p>
          <a:p>
            <a:pPr marL="285750" lvl="0" indent="-285750" fontAlgn="auto" hangingPunct="1">
              <a:buFont typeface="Wingdings" panose="05000000000000000000" pitchFamily="2" charset="2"/>
              <a:buChar char="q"/>
            </a:pPr>
            <a:r>
              <a:rPr lang="en-GB" dirty="0"/>
              <a:t>Application Security (identification, authentication and authorization of the users across the network, managing access to secured resources maintained at a service provider </a:t>
            </a:r>
            <a:r>
              <a:rPr lang="en-US" dirty="0"/>
              <a:t>– Core Services)</a:t>
            </a:r>
            <a:r>
              <a:rPr lang="en-GB" dirty="0"/>
              <a:t>;</a:t>
            </a:r>
          </a:p>
          <a:p>
            <a:pPr marL="285750" lvl="0" indent="-285750" fontAlgn="auto" hangingPunct="1">
              <a:buFont typeface="Wingdings" panose="05000000000000000000" pitchFamily="2" charset="2"/>
              <a:buChar char="q"/>
            </a:pPr>
            <a:endParaRPr lang="en-GB" dirty="0"/>
          </a:p>
          <a:p>
            <a:pPr marL="285750" lvl="0" indent="-285750" fontAlgn="auto" hangingPunct="1">
              <a:buFont typeface="Wingdings" panose="05000000000000000000" pitchFamily="2" charset="2"/>
              <a:buChar char="q"/>
            </a:pPr>
            <a:r>
              <a:rPr lang="en-GB" dirty="0"/>
              <a:t>Auditing (to perform analysis on events through logging, monitoring and accounting services </a:t>
            </a:r>
            <a:r>
              <a:rPr lang="en-US" dirty="0"/>
              <a:t>– Core Services)</a:t>
            </a:r>
            <a:r>
              <a:rPr lang="en-GB" dirty="0"/>
              <a:t>;</a:t>
            </a:r>
          </a:p>
          <a:p>
            <a:pPr marL="285750" lvl="0" indent="-285750" fontAlgn="auto" hangingPunct="1">
              <a:buFont typeface="Wingdings" panose="05000000000000000000" pitchFamily="2" charset="2"/>
              <a:buChar char="q"/>
            </a:pPr>
            <a:endParaRPr lang="en-GB" dirty="0"/>
          </a:p>
          <a:p>
            <a:pPr marL="285750" lvl="0" indent="-285750" fontAlgn="auto" hangingPunct="1">
              <a:buFont typeface="Wingdings" panose="05000000000000000000" pitchFamily="2" charset="2"/>
              <a:buChar char="q"/>
            </a:pPr>
            <a:r>
              <a:rPr lang="en-GB" dirty="0"/>
              <a:t>Collaborative tools (multimedia and auxiliary tools provided to facilitate the communications and work among the users </a:t>
            </a:r>
            <a:r>
              <a:rPr lang="en-US" dirty="0"/>
              <a:t>– Core Services)</a:t>
            </a:r>
            <a:r>
              <a:rPr lang="en-GB" dirty="0"/>
              <a:t>;</a:t>
            </a:r>
          </a:p>
          <a:p>
            <a:pPr marL="285750" lvl="0" indent="-285750" fontAlgn="auto" hangingPunct="1">
              <a:buFont typeface="Wingdings" panose="05000000000000000000" pitchFamily="2" charset="2"/>
              <a:buChar char="q"/>
            </a:pPr>
            <a:endParaRPr lang="en-GB" dirty="0"/>
          </a:p>
          <a:p>
            <a:pPr marL="285750" lvl="0" indent="-285750" fontAlgn="auto" hangingPunct="1">
              <a:buFont typeface="Wingdings" panose="05000000000000000000" pitchFamily="2" charset="2"/>
              <a:buChar char="q"/>
            </a:pPr>
            <a:r>
              <a:rPr lang="en-GB" dirty="0"/>
              <a:t>Provider component (The service provider component implement the web service and publishes its interface and access information to the service registry. Each provider must decide which services to expose, how to price the services, or (if no charges apply) how/whether to exploit them for other value – Common Services);</a:t>
            </a:r>
          </a:p>
          <a:p>
            <a:pPr marL="285750" lvl="0" indent="-285750" fontAlgn="auto" hangingPunct="1">
              <a:buFont typeface="Wingdings" panose="05000000000000000000" pitchFamily="2" charset="2"/>
              <a:buChar char="q"/>
            </a:pPr>
            <a:endParaRPr lang="en-GB" dirty="0"/>
          </a:p>
          <a:p>
            <a:pPr marL="285750" lvl="0" indent="-285750" fontAlgn="auto" hangingPunct="1">
              <a:buFont typeface="Wingdings" panose="05000000000000000000" pitchFamily="2" charset="2"/>
              <a:buChar char="q"/>
            </a:pPr>
            <a:r>
              <a:rPr lang="en-GB" dirty="0"/>
              <a:t>Consumer component (The service consumer or web service client locates entries in the broker registry using various find operations and then binds to the service provider in order to invoke one of its web services. Whichever service the service-consumers need, they have to take it into the brokers, bind it with respective service and then use it. They can access multiple services if the  service provides multiple services– Common Services).</a:t>
            </a:r>
          </a:p>
          <a:p>
            <a:pPr marL="285750" indent="-285750">
              <a:buFont typeface="Wingdings" panose="05000000000000000000" pitchFamily="2" charset="2"/>
              <a:buChar char="q"/>
            </a:pPr>
            <a:endParaRPr lang="en-GB" sz="1600" dirty="0"/>
          </a:p>
        </p:txBody>
      </p:sp>
    </p:spTree>
    <p:extLst>
      <p:ext uri="{BB962C8B-B14F-4D97-AF65-F5344CB8AC3E}">
        <p14:creationId xmlns:p14="http://schemas.microsoft.com/office/powerpoint/2010/main" val="4241991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3"/>
          </p:nvPr>
        </p:nvSpPr>
        <p:spPr/>
        <p:txBody>
          <a:bodyPr/>
          <a:lstStyle/>
          <a:p>
            <a:pPr algn="ctr">
              <a:buFont typeface="Wingdings" panose="05000000000000000000" pitchFamily="2" charset="2"/>
              <a:buNone/>
            </a:pPr>
            <a:r>
              <a:rPr lang="en-US"/>
              <a:t>ADD SECTION NAME</a:t>
            </a:r>
            <a:endParaRPr lang="en-US" dirty="0"/>
          </a:p>
        </p:txBody>
      </p:sp>
      <p:sp>
        <p:nvSpPr>
          <p:cNvPr id="5" name="CasellaDiTesto 4"/>
          <p:cNvSpPr txBox="1"/>
          <p:nvPr/>
        </p:nvSpPr>
        <p:spPr>
          <a:xfrm>
            <a:off x="540453" y="1473898"/>
            <a:ext cx="11542701" cy="984885"/>
          </a:xfrm>
          <a:prstGeom prst="rect">
            <a:avLst/>
          </a:prstGeom>
          <a:noFill/>
        </p:spPr>
        <p:txBody>
          <a:bodyPr wrap="square" rtlCol="0">
            <a:spAutoFit/>
          </a:bodyPr>
          <a:lstStyle/>
          <a:p>
            <a:pPr hangingPunct="0"/>
            <a:r>
              <a:rPr lang="en-GB" sz="2000" dirty="0"/>
              <a:t>The main goal of Core and Common Services standardization is to create a standard to allow data exchange among different Legacy Systems in a cooperative Network.</a:t>
            </a:r>
          </a:p>
          <a:p>
            <a:r>
              <a:rPr lang="en-GB" dirty="0"/>
              <a:t>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859" y="2992075"/>
            <a:ext cx="2569570" cy="27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892" y="2836708"/>
            <a:ext cx="6165848" cy="330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olo 1">
            <a:extLst>
              <a:ext uri="{FF2B5EF4-FFF2-40B4-BE49-F238E27FC236}">
                <a16:creationId xmlns:a16="http://schemas.microsoft.com/office/drawing/2014/main" id="{3DA8610F-4344-4E80-93FE-7ACCF51043BC}"/>
              </a:ext>
            </a:extLst>
          </p:cNvPr>
          <p:cNvSpPr>
            <a:spLocks noGrp="1"/>
          </p:cNvSpPr>
          <p:nvPr>
            <p:ph type="title"/>
          </p:nvPr>
        </p:nvSpPr>
        <p:spPr>
          <a:xfrm>
            <a:off x="609759" y="274702"/>
            <a:ext cx="12175415" cy="866110"/>
          </a:xfrm>
        </p:spPr>
        <p:txBody>
          <a:bodyPr/>
          <a:lstStyle/>
          <a:p>
            <a:r>
              <a:rPr lang="en-GB" dirty="0"/>
              <a:t>Areas of activity of ISG CDM: EUCISE2020 Components	(2/2)</a:t>
            </a:r>
          </a:p>
        </p:txBody>
      </p:sp>
    </p:spTree>
    <p:extLst>
      <p:ext uri="{BB962C8B-B14F-4D97-AF65-F5344CB8AC3E}">
        <p14:creationId xmlns:p14="http://schemas.microsoft.com/office/powerpoint/2010/main" val="3982210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Core Services 							(1/3)</a:t>
            </a:r>
          </a:p>
        </p:txBody>
      </p:sp>
      <p:sp>
        <p:nvSpPr>
          <p:cNvPr id="4" name="Segnaposto piè di pagina 3"/>
          <p:cNvSpPr>
            <a:spLocks noGrp="1"/>
          </p:cNvSpPr>
          <p:nvPr>
            <p:ph type="ftr" sz="quarter" idx="3"/>
          </p:nvPr>
        </p:nvSpPr>
        <p:spPr/>
        <p:txBody>
          <a:bodyPr/>
          <a:lstStyle/>
          <a:p>
            <a:pPr algn="ctr">
              <a:buFont typeface="Wingdings" panose="05000000000000000000" pitchFamily="2" charset="2"/>
              <a:buNone/>
            </a:pPr>
            <a:r>
              <a:rPr lang="en-US"/>
              <a:t>ADD SECTION NAME</a:t>
            </a:r>
            <a:endParaRPr lang="en-US" dirty="0"/>
          </a:p>
        </p:txBody>
      </p:sp>
      <p:sp>
        <p:nvSpPr>
          <p:cNvPr id="5" name="Segnaposto contenuto 3"/>
          <p:cNvSpPr>
            <a:spLocks noGrp="1"/>
          </p:cNvSpPr>
          <p:nvPr>
            <p:ph idx="4294967295"/>
          </p:nvPr>
        </p:nvSpPr>
        <p:spPr>
          <a:xfrm>
            <a:off x="630018" y="1510634"/>
            <a:ext cx="8712968" cy="4680520"/>
          </a:xfrm>
          <a:prstGeom prst="rect">
            <a:avLst/>
          </a:prstGeom>
        </p:spPr>
        <p:txBody>
          <a:bodyPr/>
          <a:lstStyle/>
          <a:p>
            <a:r>
              <a:rPr lang="en-GB" u="sng" dirty="0"/>
              <a:t>Auditing Services</a:t>
            </a:r>
          </a:p>
          <a:p>
            <a:pPr marL="342900" indent="-342900">
              <a:buFont typeface="Wingdings" panose="05000000000000000000" pitchFamily="2" charset="2"/>
              <a:buChar char="q"/>
            </a:pPr>
            <a:r>
              <a:rPr lang="en-GB" sz="1800" dirty="0"/>
              <a:t>The Auditing Services play a crucial role in the CISE application flow;</a:t>
            </a:r>
          </a:p>
          <a:p>
            <a:endParaRPr lang="en-GB" sz="1800" u="sng" dirty="0"/>
          </a:p>
          <a:p>
            <a:pPr>
              <a:buFont typeface="Wingdings" panose="05000000000000000000" pitchFamily="2" charset="2"/>
              <a:buChar char="q"/>
            </a:pPr>
            <a:endParaRPr lang="en-GB" sz="1600" dirty="0"/>
          </a:p>
          <a:p>
            <a:endParaRPr lang="it-IT" sz="1600" dirty="0"/>
          </a:p>
          <a:p>
            <a:endParaRPr lang="en-GB" sz="1600" dirty="0"/>
          </a:p>
          <a:p>
            <a:pPr>
              <a:buFont typeface="Wingdings" panose="05000000000000000000" pitchFamily="2" charset="2"/>
              <a:buChar char="q"/>
            </a:pPr>
            <a:r>
              <a:rPr lang="en-GB" sz="1800" dirty="0"/>
              <a:t>The Auditing Services periodically test the availability of the services, resources on a specific configuration. The most significant data is to be persisted in the Auditing dedicated database, which is then provided for analytical and statistical purposes on the Auditing Presentation layer. </a:t>
            </a:r>
          </a:p>
          <a:p>
            <a:pPr>
              <a:buFont typeface="Wingdings" panose="05000000000000000000" pitchFamily="2" charset="2"/>
              <a:buChar char="q"/>
            </a:pPr>
            <a:endParaRPr lang="en-GB"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2920" y="1483243"/>
            <a:ext cx="3123599" cy="253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138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Core Services 							(2/3)</a:t>
            </a:r>
          </a:p>
        </p:txBody>
      </p:sp>
      <p:sp>
        <p:nvSpPr>
          <p:cNvPr id="4" name="Segnaposto piè di pagina 3"/>
          <p:cNvSpPr>
            <a:spLocks noGrp="1"/>
          </p:cNvSpPr>
          <p:nvPr>
            <p:ph type="ftr" sz="quarter" idx="3"/>
          </p:nvPr>
        </p:nvSpPr>
        <p:spPr/>
        <p:txBody>
          <a:bodyPr/>
          <a:lstStyle/>
          <a:p>
            <a:pPr algn="ctr">
              <a:buFont typeface="Wingdings" panose="05000000000000000000" pitchFamily="2" charset="2"/>
              <a:buNone/>
            </a:pPr>
            <a:r>
              <a:rPr lang="en-US"/>
              <a:t>ADD SECTION NAME</a:t>
            </a:r>
            <a:endParaRPr lang="en-US" dirty="0"/>
          </a:p>
        </p:txBody>
      </p:sp>
      <p:sp>
        <p:nvSpPr>
          <p:cNvPr id="5" name="Segnaposto contenuto 3"/>
          <p:cNvSpPr>
            <a:spLocks noGrp="1"/>
          </p:cNvSpPr>
          <p:nvPr>
            <p:ph idx="4294967295"/>
          </p:nvPr>
        </p:nvSpPr>
        <p:spPr>
          <a:xfrm>
            <a:off x="390540" y="1689120"/>
            <a:ext cx="11790582" cy="4680520"/>
          </a:xfrm>
          <a:prstGeom prst="rect">
            <a:avLst/>
          </a:prstGeom>
        </p:spPr>
        <p:txBody>
          <a:bodyPr/>
          <a:lstStyle/>
          <a:p>
            <a:pPr>
              <a:buFont typeface="Wingdings" panose="05000000000000000000" pitchFamily="2" charset="2"/>
              <a:buChar char="q"/>
            </a:pPr>
            <a:r>
              <a:rPr lang="en-GB" sz="1600" dirty="0"/>
              <a:t>The Collaborative Services are in charge to support users by providing them multimedia and auxiliary tools in  order to facilitate the communications and work among them. The users that can use the collaborative tools exposed by the Community are intended as one of the operational user of each legacy systems.</a:t>
            </a:r>
          </a:p>
          <a:p>
            <a:pPr>
              <a:buFont typeface="Wingdings" panose="05000000000000000000" pitchFamily="2" charset="2"/>
              <a:buChar char="q"/>
            </a:pPr>
            <a:r>
              <a:rPr lang="en-GB" sz="1600" dirty="0"/>
              <a:t>The tools provided by the Collaborative Services are the followings:</a:t>
            </a:r>
            <a:endParaRPr lang="en-GB" sz="1200" dirty="0"/>
          </a:p>
          <a:p>
            <a:pPr lvl="0">
              <a:buFont typeface="Wingdings" panose="05000000000000000000" pitchFamily="2" charset="2"/>
              <a:buChar char="Ø"/>
            </a:pPr>
            <a:r>
              <a:rPr lang="en-GB" sz="1400" dirty="0"/>
              <a:t>Instant messaging: Participants are able to send each other text messages in an easy and efficient way, in a one-to-one chat or using group chats between more Participants;</a:t>
            </a:r>
          </a:p>
          <a:p>
            <a:pPr lvl="0">
              <a:buFont typeface="Wingdings" panose="05000000000000000000" pitchFamily="2" charset="2"/>
              <a:buChar char="Ø"/>
            </a:pPr>
            <a:r>
              <a:rPr lang="en-GB" sz="1400" dirty="0"/>
              <a:t>E-Mail: using a SMTP server the Collaborative services is possible to send mail to other Participants and receive notifications on predefined events;</a:t>
            </a:r>
          </a:p>
          <a:p>
            <a:pPr lvl="0">
              <a:buFont typeface="Wingdings" panose="05000000000000000000" pitchFamily="2" charset="2"/>
              <a:buChar char="Ø"/>
            </a:pPr>
            <a:r>
              <a:rPr lang="en-GB" sz="1400" dirty="0"/>
              <a:t>Video and Voice Conference: by exploiting the Collaborative services, Participants can perform Video and Voice conferences between two or more Participants;</a:t>
            </a:r>
          </a:p>
          <a:p>
            <a:pPr lvl="0">
              <a:buFont typeface="Wingdings" panose="05000000000000000000" pitchFamily="2" charset="2"/>
              <a:buChar char="Ø"/>
            </a:pPr>
            <a:r>
              <a:rPr lang="en-GB" sz="1400" dirty="0"/>
              <a:t>White Board: Collaborative services provide shared white boards in which several Participants can draw, write, create images and </a:t>
            </a:r>
            <a:r>
              <a:rPr lang="en-GB" sz="1400" dirty="0" err="1"/>
              <a:t>cliparts</a:t>
            </a:r>
            <a:r>
              <a:rPr lang="en-GB" sz="1400" dirty="0"/>
              <a:t> in a joint session;</a:t>
            </a:r>
          </a:p>
          <a:p>
            <a:pPr lvl="0">
              <a:buFont typeface="Wingdings" panose="05000000000000000000" pitchFamily="2" charset="2"/>
              <a:buChar char="Ø"/>
            </a:pPr>
            <a:r>
              <a:rPr lang="en-GB" sz="1400" dirty="0"/>
              <a:t>File Transfer: using FTP servers on the Gateway/Node is possible to send and receive files among the Participants;</a:t>
            </a:r>
          </a:p>
          <a:p>
            <a:pPr lvl="0">
              <a:buFont typeface="Wingdings" panose="05000000000000000000" pitchFamily="2" charset="2"/>
              <a:buChar char="Ø"/>
            </a:pPr>
            <a:r>
              <a:rPr lang="en-GB" sz="1400" dirty="0"/>
              <a:t>Shared Documents Repository: each Gateway/Node has a document repository shared with the others Participants by using the WebDAV protocol;</a:t>
            </a:r>
          </a:p>
          <a:p>
            <a:pPr lvl="0">
              <a:buFont typeface="Wingdings" panose="05000000000000000000" pitchFamily="2" charset="2"/>
              <a:buChar char="Ø"/>
            </a:pPr>
            <a:r>
              <a:rPr lang="en-GB" sz="1400" dirty="0" err="1"/>
              <a:t>SharedCalendar</a:t>
            </a:r>
            <a:r>
              <a:rPr lang="en-GB" sz="1400" dirty="0"/>
              <a:t>: a user can create calendar events to be shared with others Participants and send/receive e-mail with details of the scheduled meetings.</a:t>
            </a:r>
          </a:p>
          <a:p>
            <a:endParaRPr lang="en-GB" sz="2800" dirty="0"/>
          </a:p>
        </p:txBody>
      </p:sp>
      <p:sp>
        <p:nvSpPr>
          <p:cNvPr id="3" name="CasellaDiTesto 2"/>
          <p:cNvSpPr txBox="1"/>
          <p:nvPr/>
        </p:nvSpPr>
        <p:spPr>
          <a:xfrm>
            <a:off x="642268" y="1175655"/>
            <a:ext cx="2919710" cy="830997"/>
          </a:xfrm>
          <a:prstGeom prst="rect">
            <a:avLst/>
          </a:prstGeom>
          <a:noFill/>
        </p:spPr>
        <p:txBody>
          <a:bodyPr wrap="none" rtlCol="0">
            <a:spAutoFit/>
          </a:bodyPr>
          <a:lstStyle/>
          <a:p>
            <a:r>
              <a:rPr lang="it-IT" sz="2400" u="sng" dirty="0"/>
              <a:t>Collaborative Services</a:t>
            </a:r>
            <a:endParaRPr lang="en-GB" sz="2400" u="sng" dirty="0"/>
          </a:p>
          <a:p>
            <a:endParaRPr lang="en-GB" sz="2400" dirty="0" err="1">
              <a:solidFill>
                <a:schemeClr val="tx2"/>
              </a:solidFill>
            </a:endParaRPr>
          </a:p>
        </p:txBody>
      </p:sp>
    </p:spTree>
    <p:extLst>
      <p:ext uri="{BB962C8B-B14F-4D97-AF65-F5344CB8AC3E}">
        <p14:creationId xmlns:p14="http://schemas.microsoft.com/office/powerpoint/2010/main" val="2720477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Core Services 							(3/3)</a:t>
            </a:r>
          </a:p>
        </p:txBody>
      </p:sp>
      <p:sp>
        <p:nvSpPr>
          <p:cNvPr id="4" name="Segnaposto piè di pagina 3"/>
          <p:cNvSpPr>
            <a:spLocks noGrp="1"/>
          </p:cNvSpPr>
          <p:nvPr>
            <p:ph type="ftr" sz="quarter" idx="3"/>
          </p:nvPr>
        </p:nvSpPr>
        <p:spPr/>
        <p:txBody>
          <a:bodyPr/>
          <a:lstStyle/>
          <a:p>
            <a:pPr algn="ctr">
              <a:buFont typeface="Wingdings" panose="05000000000000000000" pitchFamily="2" charset="2"/>
              <a:buNone/>
            </a:pPr>
            <a:r>
              <a:rPr lang="en-US"/>
              <a:t>ADD SECTION NAME</a:t>
            </a:r>
            <a:endParaRPr lang="en-US" dirty="0"/>
          </a:p>
        </p:txBody>
      </p:sp>
      <p:sp>
        <p:nvSpPr>
          <p:cNvPr id="5" name="Segnaposto contenuto 3"/>
          <p:cNvSpPr>
            <a:spLocks noGrp="1"/>
          </p:cNvSpPr>
          <p:nvPr>
            <p:ph idx="4294967295"/>
          </p:nvPr>
        </p:nvSpPr>
        <p:spPr>
          <a:xfrm>
            <a:off x="716102" y="1759351"/>
            <a:ext cx="12012488" cy="4680520"/>
          </a:xfrm>
          <a:prstGeom prst="rect">
            <a:avLst/>
          </a:prstGeom>
        </p:spPr>
        <p:txBody>
          <a:bodyPr/>
          <a:lstStyle/>
          <a:p>
            <a:r>
              <a:rPr lang="en-GB" sz="1600" dirty="0"/>
              <a:t>The Administration Console is intended to be used by the Configuration Manager or a Member State Administrator and </a:t>
            </a:r>
          </a:p>
          <a:p>
            <a:r>
              <a:rPr lang="en-GB" sz="1600" dirty="0"/>
              <a:t>will provide a human interface to perform the following functions:</a:t>
            </a:r>
            <a:endParaRPr lang="en-GB" sz="1800" dirty="0"/>
          </a:p>
          <a:p>
            <a:pPr lvl="2">
              <a:buFont typeface="Wingdings" panose="05000000000000000000" pitchFamily="2" charset="2"/>
              <a:buChar char="Ø"/>
            </a:pPr>
            <a:r>
              <a:rPr lang="en-GB" sz="1400" dirty="0"/>
              <a:t>Monitoring of services and network connectivity;</a:t>
            </a:r>
          </a:p>
          <a:p>
            <a:pPr lvl="2">
              <a:buFont typeface="Wingdings" panose="05000000000000000000" pitchFamily="2" charset="2"/>
              <a:buChar char="Ø"/>
            </a:pPr>
            <a:r>
              <a:rPr lang="en-GB" sz="1400" dirty="0"/>
              <a:t>Manage Participants access and credential;</a:t>
            </a:r>
          </a:p>
          <a:p>
            <a:pPr lvl="2">
              <a:buFont typeface="Wingdings" panose="05000000000000000000" pitchFamily="2" charset="2"/>
              <a:buChar char="Ø"/>
            </a:pPr>
            <a:r>
              <a:rPr lang="en-GB" sz="1400" dirty="0"/>
              <a:t>Manage Access Right Rules (create, update, delete);</a:t>
            </a:r>
          </a:p>
          <a:p>
            <a:pPr lvl="2">
              <a:buFont typeface="Wingdings" panose="05000000000000000000" pitchFamily="2" charset="2"/>
              <a:buChar char="Ø"/>
            </a:pPr>
            <a:r>
              <a:rPr lang="en-GB" sz="1400" dirty="0"/>
              <a:t>Manage Services;</a:t>
            </a:r>
          </a:p>
          <a:p>
            <a:pPr lvl="2">
              <a:buFont typeface="Wingdings" panose="05000000000000000000" pitchFamily="2" charset="2"/>
              <a:buChar char="Ø"/>
            </a:pPr>
            <a:r>
              <a:rPr lang="en-GB" sz="1400" dirty="0"/>
              <a:t>View and Export Reports (log report, statistic report).</a:t>
            </a:r>
          </a:p>
          <a:p>
            <a:r>
              <a:rPr lang="en-GB" sz="1600" dirty="0"/>
              <a:t>The Administration Console, using the related Core Services, will permit to the logged user to:</a:t>
            </a:r>
          </a:p>
          <a:p>
            <a:pPr lvl="2">
              <a:buFont typeface="Wingdings" panose="05000000000000000000" pitchFamily="2" charset="2"/>
              <a:buChar char="Ø"/>
            </a:pPr>
            <a:r>
              <a:rPr lang="en-GB" sz="1400" dirty="0"/>
              <a:t>show graphically network connectivity and the status of all provided services;</a:t>
            </a:r>
          </a:p>
          <a:p>
            <a:pPr lvl="2">
              <a:buFont typeface="Wingdings" panose="05000000000000000000" pitchFamily="2" charset="2"/>
              <a:buChar char="Ø"/>
            </a:pPr>
            <a:r>
              <a:rPr lang="en-GB" sz="1400" dirty="0"/>
              <a:t>manage Participant credential (add, delete, modify);</a:t>
            </a:r>
          </a:p>
          <a:p>
            <a:pPr lvl="2">
              <a:buFont typeface="Wingdings" panose="05000000000000000000" pitchFamily="2" charset="2"/>
              <a:buChar char="Ø"/>
            </a:pPr>
            <a:r>
              <a:rPr lang="en-GB" sz="1400" dirty="0"/>
              <a:t>manage authorization rules (add, delete, modify) and apply them to the services;</a:t>
            </a:r>
          </a:p>
          <a:p>
            <a:pPr lvl="2">
              <a:buFont typeface="Wingdings" panose="05000000000000000000" pitchFamily="2" charset="2"/>
              <a:buChar char="Ø"/>
            </a:pPr>
            <a:r>
              <a:rPr lang="en-GB" sz="1400" dirty="0"/>
              <a:t>manage services (add, delete, update);</a:t>
            </a:r>
          </a:p>
          <a:p>
            <a:pPr lvl="2">
              <a:buFont typeface="Wingdings" panose="05000000000000000000" pitchFamily="2" charset="2"/>
              <a:buChar char="Ø"/>
            </a:pPr>
            <a:r>
              <a:rPr lang="en-GB" sz="1400" dirty="0"/>
              <a:t>show statistics about usage frequency of services.</a:t>
            </a:r>
          </a:p>
          <a:p>
            <a:pPr lvl="2">
              <a:buFont typeface="Wingdings" panose="05000000000000000000" pitchFamily="2" charset="2"/>
              <a:buChar char="Ø"/>
            </a:pPr>
            <a:r>
              <a:rPr lang="en-GB" sz="1400" dirty="0"/>
              <a:t>show log messages filtered by classification level;</a:t>
            </a:r>
          </a:p>
          <a:p>
            <a:pPr lvl="2">
              <a:buFont typeface="Wingdings" panose="05000000000000000000" pitchFamily="2" charset="2"/>
              <a:buChar char="Ø"/>
            </a:pPr>
            <a:r>
              <a:rPr lang="en-GB" sz="1400" dirty="0"/>
              <a:t>create reports on all the provided statistics.</a:t>
            </a:r>
          </a:p>
          <a:p>
            <a:endParaRPr lang="en-GB" sz="1400" dirty="0"/>
          </a:p>
        </p:txBody>
      </p:sp>
      <p:sp>
        <p:nvSpPr>
          <p:cNvPr id="3" name="CasellaDiTesto 2"/>
          <p:cNvSpPr txBox="1"/>
          <p:nvPr/>
        </p:nvSpPr>
        <p:spPr>
          <a:xfrm>
            <a:off x="718457" y="1328057"/>
            <a:ext cx="4093029" cy="461665"/>
          </a:xfrm>
          <a:prstGeom prst="rect">
            <a:avLst/>
          </a:prstGeom>
          <a:noFill/>
        </p:spPr>
        <p:txBody>
          <a:bodyPr wrap="square" rtlCol="0">
            <a:spAutoFit/>
          </a:bodyPr>
          <a:lstStyle/>
          <a:p>
            <a:r>
              <a:rPr lang="it-IT" sz="2400" u="sng" dirty="0"/>
              <a:t>Administration Console</a:t>
            </a:r>
            <a:endParaRPr lang="en-GB" sz="2400" dirty="0"/>
          </a:p>
        </p:txBody>
      </p:sp>
    </p:spTree>
    <p:extLst>
      <p:ext uri="{BB962C8B-B14F-4D97-AF65-F5344CB8AC3E}">
        <p14:creationId xmlns:p14="http://schemas.microsoft.com/office/powerpoint/2010/main" val="3876758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Common Services 						(1/3)</a:t>
            </a:r>
            <a:endParaRPr lang="en-GB" dirty="0"/>
          </a:p>
        </p:txBody>
      </p:sp>
      <p:sp>
        <p:nvSpPr>
          <p:cNvPr id="4" name="Segnaposto piè di pagina 3"/>
          <p:cNvSpPr>
            <a:spLocks noGrp="1"/>
          </p:cNvSpPr>
          <p:nvPr>
            <p:ph type="ftr" sz="quarter" idx="3"/>
          </p:nvPr>
        </p:nvSpPr>
        <p:spPr/>
        <p:txBody>
          <a:bodyPr/>
          <a:lstStyle/>
          <a:p>
            <a:pPr algn="ctr">
              <a:buFont typeface="Wingdings" panose="05000000000000000000" pitchFamily="2" charset="2"/>
              <a:buNone/>
            </a:pPr>
            <a:r>
              <a:rPr lang="en-US"/>
              <a:t>ADD SECTION NAME</a:t>
            </a:r>
            <a:endParaRPr lang="en-US" dirty="0"/>
          </a:p>
        </p:txBody>
      </p:sp>
      <p:sp>
        <p:nvSpPr>
          <p:cNvPr id="5" name="Segnaposto contenuto 3"/>
          <p:cNvSpPr>
            <a:spLocks noGrp="1"/>
          </p:cNvSpPr>
          <p:nvPr>
            <p:ph idx="4294967295"/>
          </p:nvPr>
        </p:nvSpPr>
        <p:spPr>
          <a:xfrm>
            <a:off x="248146" y="1412777"/>
            <a:ext cx="11943854" cy="4680520"/>
          </a:xfrm>
          <a:prstGeom prst="rect">
            <a:avLst/>
          </a:prstGeom>
        </p:spPr>
        <p:txBody>
          <a:bodyPr/>
          <a:lstStyle/>
          <a:p>
            <a:pPr fontAlgn="auto" hangingPunct="1"/>
            <a:r>
              <a:rPr lang="en-GB" sz="2000" dirty="0"/>
              <a:t>The Common Services while using the defined message exchange patterns, allow the following business activities:</a:t>
            </a:r>
            <a:endParaRPr lang="en-GB" sz="1600" dirty="0"/>
          </a:p>
          <a:p>
            <a:pPr lvl="0" fontAlgn="auto" hangingPunct="1">
              <a:buFont typeface="Wingdings" panose="05000000000000000000" pitchFamily="2" charset="2"/>
              <a:buChar char="Ø"/>
            </a:pPr>
            <a:r>
              <a:rPr lang="en-GB" sz="1400" dirty="0"/>
              <a:t>Query – Query data about an entity/service.</a:t>
            </a:r>
          </a:p>
          <a:p>
            <a:pPr lvl="0" fontAlgn="auto" hangingPunct="1">
              <a:buFont typeface="Wingdings" panose="05000000000000000000" pitchFamily="2" charset="2"/>
              <a:buChar char="Ø"/>
            </a:pPr>
            <a:r>
              <a:rPr lang="en-GB" sz="1400" dirty="0"/>
              <a:t>Query Response – Return data previously requested in a Query.</a:t>
            </a:r>
          </a:p>
          <a:p>
            <a:pPr lvl="0" fontAlgn="auto" hangingPunct="1">
              <a:buFont typeface="Wingdings" panose="05000000000000000000" pitchFamily="2" charset="2"/>
              <a:buChar char="Ø"/>
            </a:pPr>
            <a:r>
              <a:rPr lang="en-GB" sz="1400" dirty="0"/>
              <a:t>Subscribe and unsubscribe – Subscribe and unsubscribe information about an entity/service.</a:t>
            </a:r>
          </a:p>
          <a:p>
            <a:pPr lvl="0" fontAlgn="auto" hangingPunct="1">
              <a:buFont typeface="Wingdings" panose="05000000000000000000" pitchFamily="2" charset="2"/>
              <a:buChar char="Ø"/>
            </a:pPr>
            <a:r>
              <a:rPr lang="en-GB" sz="1400" dirty="0"/>
              <a:t>Notification – Notify about information either resulting from a previous subscription or to unknown destinations</a:t>
            </a:r>
            <a:r>
              <a:rPr lang="en-GB" dirty="0"/>
              <a:t>.</a:t>
            </a:r>
          </a:p>
          <a:p>
            <a:pPr fontAlgn="auto" hangingPunct="1"/>
            <a:r>
              <a:rPr lang="en-GB" sz="2000" dirty="0"/>
              <a:t>Feedback – Provide feedback on information already received or sent.</a:t>
            </a:r>
          </a:p>
          <a:p>
            <a:pPr lvl="0" fontAlgn="auto" hangingPunct="1">
              <a:buFont typeface="Wingdings" panose="05000000000000000000" pitchFamily="2" charset="2"/>
              <a:buChar char="Ø"/>
            </a:pPr>
            <a:r>
              <a:rPr lang="en-GB" sz="1400" dirty="0"/>
              <a:t>Acknowledgement – Provide success or error messages upon delivery of a message during the transfer process.</a:t>
            </a:r>
          </a:p>
          <a:p>
            <a:pPr lvl="0" fontAlgn="auto" hangingPunct="1">
              <a:buFont typeface="Wingdings" panose="05000000000000000000" pitchFamily="2" charset="2"/>
              <a:buChar char="Ø"/>
            </a:pPr>
            <a:r>
              <a:rPr lang="en-GB" sz="1400" dirty="0"/>
              <a:t>Discovery – Discover other services in the Common Information Sharing network that match the requested profile</a:t>
            </a:r>
            <a:endParaRPr lang="en-GB" dirty="0"/>
          </a:p>
          <a:p>
            <a:pPr fontAlgn="auto" hangingPunct="1"/>
            <a:r>
              <a:rPr lang="en-GB" sz="1400" dirty="0"/>
              <a:t>Independently of the message exchange pattern used or the business operation, in the end the provided services will allow the exchange of information. The supported information model and their relationships is detailed in the Data Model. The data model does not have an implicit relational paradigm: the relational paradigm and representation is achieved through relational entities which are encapsulated by the core entities. Typically, these relational entities aggregate the target entity and some relationship characterization info.</a:t>
            </a:r>
          </a:p>
          <a:p>
            <a:pPr fontAlgn="auto" hangingPunct="1"/>
            <a:endParaRPr lang="en-GB" sz="1200" dirty="0"/>
          </a:p>
          <a:p>
            <a:endParaRPr lang="en-GB" dirty="0"/>
          </a:p>
        </p:txBody>
      </p:sp>
    </p:spTree>
    <p:extLst>
      <p:ext uri="{BB962C8B-B14F-4D97-AF65-F5344CB8AC3E}">
        <p14:creationId xmlns:p14="http://schemas.microsoft.com/office/powerpoint/2010/main" val="3632598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A2EB890-44BB-4440-A1E7-5922D047D7A3}"/>
              </a:ext>
            </a:extLst>
          </p:cNvPr>
          <p:cNvSpPr>
            <a:spLocks noGrp="1"/>
          </p:cNvSpPr>
          <p:nvPr>
            <p:ph type="title"/>
          </p:nvPr>
        </p:nvSpPr>
        <p:spPr>
          <a:xfrm>
            <a:off x="609759" y="28312"/>
            <a:ext cx="8904188" cy="866110"/>
          </a:xfrm>
        </p:spPr>
        <p:txBody>
          <a:bodyPr/>
          <a:lstStyle/>
          <a:p>
            <a:r>
              <a:rPr lang="en-US" dirty="0"/>
              <a:t>Agenda</a:t>
            </a:r>
          </a:p>
        </p:txBody>
      </p:sp>
      <p:sp>
        <p:nvSpPr>
          <p:cNvPr id="3" name="מציין מיקום תוכן 2">
            <a:extLst>
              <a:ext uri="{FF2B5EF4-FFF2-40B4-BE49-F238E27FC236}">
                <a16:creationId xmlns:a16="http://schemas.microsoft.com/office/drawing/2014/main" id="{C9C713A6-B41C-47F2-986B-33941B0B4537}"/>
              </a:ext>
            </a:extLst>
          </p:cNvPr>
          <p:cNvSpPr>
            <a:spLocks noGrp="1"/>
          </p:cNvSpPr>
          <p:nvPr>
            <p:ph sz="quarter" idx="10"/>
          </p:nvPr>
        </p:nvSpPr>
        <p:spPr>
          <a:xfrm>
            <a:off x="609758" y="975409"/>
            <a:ext cx="8904190" cy="4040687"/>
          </a:xfrm>
        </p:spPr>
        <p:txBody>
          <a:bodyPr/>
          <a:lstStyle/>
          <a:p>
            <a:pPr lvl="1">
              <a:buFont typeface="Wingdings" panose="05000000000000000000" pitchFamily="2" charset="2"/>
              <a:buChar char="q"/>
            </a:pPr>
            <a:r>
              <a:rPr lang="en-US" sz="2000"/>
              <a:t>Standardaziation</a:t>
            </a:r>
            <a:r>
              <a:rPr lang="en-US" sz="2000" dirty="0"/>
              <a:t> goals;</a:t>
            </a:r>
          </a:p>
          <a:p>
            <a:pPr lvl="2">
              <a:buFont typeface="Wingdings" panose="05000000000000000000" pitchFamily="2" charset="2"/>
              <a:buChar char="ü"/>
            </a:pPr>
            <a:r>
              <a:rPr lang="en-US" dirty="0"/>
              <a:t>Creating ISG CDM.</a:t>
            </a:r>
          </a:p>
          <a:p>
            <a:pPr lvl="1">
              <a:buFont typeface="Wingdings" panose="05000000000000000000" pitchFamily="2" charset="2"/>
              <a:buChar char="q"/>
            </a:pPr>
            <a:r>
              <a:rPr lang="en-US" sz="2000" dirty="0"/>
              <a:t>Approach for standardization:</a:t>
            </a:r>
            <a:endParaRPr lang="en-US" sz="1600" dirty="0"/>
          </a:p>
          <a:p>
            <a:pPr marL="800100" lvl="1" indent="-342900">
              <a:buFont typeface="Wingdings" panose="05000000000000000000" pitchFamily="2" charset="2"/>
              <a:buChar char="ü"/>
            </a:pPr>
            <a:r>
              <a:rPr lang="it-IT" sz="2000" dirty="0"/>
              <a:t>Work </a:t>
            </a:r>
            <a:r>
              <a:rPr lang="it-IT" sz="2000" dirty="0" err="1"/>
              <a:t>phase</a:t>
            </a:r>
            <a:r>
              <a:rPr lang="it-IT" sz="2000" dirty="0"/>
              <a:t>;</a:t>
            </a:r>
          </a:p>
          <a:p>
            <a:pPr marL="800100" lvl="1" indent="-342900">
              <a:buFont typeface="Wingdings" panose="05000000000000000000" pitchFamily="2" charset="2"/>
              <a:buChar char="ü"/>
            </a:pPr>
            <a:r>
              <a:rPr lang="it-IT" sz="2000" dirty="0"/>
              <a:t>Deliverables and Time schedule </a:t>
            </a:r>
            <a:r>
              <a:rPr lang="it-IT" sz="2000" dirty="0" err="1"/>
              <a:t>proposal</a:t>
            </a:r>
            <a:r>
              <a:rPr lang="it-IT" sz="2000" dirty="0"/>
              <a:t>;</a:t>
            </a:r>
          </a:p>
          <a:p>
            <a:pPr marL="800100" lvl="1" indent="-342900">
              <a:buFont typeface="Wingdings" panose="05000000000000000000" pitchFamily="2" charset="2"/>
              <a:buChar char="ü"/>
            </a:pPr>
            <a:r>
              <a:rPr lang="it-IT" sz="2000" dirty="0" err="1"/>
              <a:t>Standardization</a:t>
            </a:r>
            <a:r>
              <a:rPr lang="it-IT" sz="2000" dirty="0"/>
              <a:t> goal.</a:t>
            </a:r>
          </a:p>
          <a:p>
            <a:pPr marL="342900" indent="-342900">
              <a:buFont typeface="Wingdings" panose="05000000000000000000" pitchFamily="2" charset="2"/>
              <a:buChar char="q"/>
            </a:pPr>
            <a:r>
              <a:rPr lang="en-US" sz="2000" dirty="0">
                <a:latin typeface="+mj-lt"/>
              </a:rPr>
              <a:t>Standardizing </a:t>
            </a:r>
            <a:r>
              <a:rPr lang="en-US" sz="2000" b="1" dirty="0" err="1">
                <a:latin typeface="+mj-lt"/>
              </a:rPr>
              <a:t>C</a:t>
            </a:r>
            <a:r>
              <a:rPr lang="en-US" sz="2000" dirty="0" err="1">
                <a:latin typeface="+mj-lt"/>
              </a:rPr>
              <a:t>ise</a:t>
            </a:r>
            <a:r>
              <a:rPr lang="en-US" sz="2000" dirty="0">
                <a:latin typeface="+mj-lt"/>
              </a:rPr>
              <a:t> </a:t>
            </a:r>
            <a:r>
              <a:rPr lang="en-US" sz="2000" b="1" dirty="0">
                <a:latin typeface="+mj-lt"/>
              </a:rPr>
              <a:t>D</a:t>
            </a:r>
            <a:r>
              <a:rPr lang="en-US" sz="2000" dirty="0">
                <a:latin typeface="+mj-lt"/>
              </a:rPr>
              <a:t>ata </a:t>
            </a:r>
            <a:r>
              <a:rPr lang="en-US" sz="2000" b="1" dirty="0">
                <a:latin typeface="+mj-lt"/>
              </a:rPr>
              <a:t>M</a:t>
            </a:r>
            <a:r>
              <a:rPr lang="en-US" sz="2000" dirty="0">
                <a:latin typeface="+mj-lt"/>
              </a:rPr>
              <a:t>odel and Services:</a:t>
            </a:r>
          </a:p>
          <a:p>
            <a:pPr marL="702900" lvl="1" indent="-342900">
              <a:buFont typeface="Wingdings" panose="05000000000000000000" pitchFamily="2" charset="2"/>
              <a:buChar char="ü"/>
            </a:pPr>
            <a:r>
              <a:rPr lang="en-US" sz="2000" dirty="0"/>
              <a:t>Area of activity: ECISE2020 components;</a:t>
            </a:r>
          </a:p>
          <a:p>
            <a:pPr marL="702900" lvl="1" indent="-342900">
              <a:buFont typeface="Wingdings" panose="05000000000000000000" pitchFamily="2" charset="2"/>
              <a:buChar char="ü"/>
            </a:pPr>
            <a:r>
              <a:rPr lang="en-US" sz="2000" dirty="0"/>
              <a:t>2019 steps forward;</a:t>
            </a:r>
          </a:p>
          <a:p>
            <a:pPr marL="702900" lvl="1" indent="-342900">
              <a:buFont typeface="Wingdings" panose="05000000000000000000" pitchFamily="2" charset="2"/>
              <a:buChar char="ü"/>
            </a:pPr>
            <a:r>
              <a:rPr lang="en-US" sz="2000" dirty="0"/>
              <a:t>AOB.</a:t>
            </a:r>
          </a:p>
          <a:p>
            <a:pPr lvl="1" indent="0">
              <a:buNone/>
            </a:pPr>
            <a:endParaRPr lang="en-US" sz="2000" dirty="0"/>
          </a:p>
          <a:p>
            <a:pPr marL="342900" indent="-342900">
              <a:buFont typeface="Wingdings" panose="05000000000000000000" pitchFamily="2" charset="2"/>
              <a:buChar char="q"/>
            </a:pPr>
            <a:endParaRPr lang="it-IT" dirty="0">
              <a:latin typeface="+mj-lt"/>
            </a:endParaRPr>
          </a:p>
        </p:txBody>
      </p:sp>
      <p:sp>
        <p:nvSpPr>
          <p:cNvPr id="4" name="מציין מיקום של כותרת תחתונה 3">
            <a:extLst>
              <a:ext uri="{FF2B5EF4-FFF2-40B4-BE49-F238E27FC236}">
                <a16:creationId xmlns:a16="http://schemas.microsoft.com/office/drawing/2014/main" id="{C8588695-E232-40E2-A0B0-BEEFEC6DE70C}"/>
              </a:ext>
            </a:extLst>
          </p:cNvPr>
          <p:cNvSpPr>
            <a:spLocks noGrp="1"/>
          </p:cNvSpPr>
          <p:nvPr>
            <p:ph type="ftr" sz="quarter" idx="3"/>
          </p:nvPr>
        </p:nvSpPr>
        <p:spPr/>
        <p:txBody>
          <a:bodyPr/>
          <a:lstStyle/>
          <a:p>
            <a:pPr algn="ctr">
              <a:buFont typeface="Wingdings" panose="05000000000000000000" pitchFamily="2" charset="2"/>
              <a:buNone/>
            </a:pPr>
            <a:r>
              <a:rPr lang="en-US"/>
              <a:t>Agenda</a:t>
            </a:r>
            <a:endParaRPr lang="en-US" dirty="0"/>
          </a:p>
        </p:txBody>
      </p:sp>
    </p:spTree>
    <p:extLst>
      <p:ext uri="{BB962C8B-B14F-4D97-AF65-F5344CB8AC3E}">
        <p14:creationId xmlns:p14="http://schemas.microsoft.com/office/powerpoint/2010/main" val="641456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Common Services 						(2/3)</a:t>
            </a:r>
            <a:endParaRPr lang="en-GB" dirty="0"/>
          </a:p>
        </p:txBody>
      </p:sp>
      <p:sp>
        <p:nvSpPr>
          <p:cNvPr id="4" name="Segnaposto piè di pagina 3"/>
          <p:cNvSpPr>
            <a:spLocks noGrp="1"/>
          </p:cNvSpPr>
          <p:nvPr>
            <p:ph type="ftr" sz="quarter" idx="3"/>
          </p:nvPr>
        </p:nvSpPr>
        <p:spPr/>
        <p:txBody>
          <a:bodyPr/>
          <a:lstStyle/>
          <a:p>
            <a:pPr algn="ctr">
              <a:buFont typeface="Wingdings" panose="05000000000000000000" pitchFamily="2" charset="2"/>
              <a:buNone/>
            </a:pPr>
            <a:r>
              <a:rPr lang="en-US"/>
              <a:t>ADD SECTION NAME</a:t>
            </a:r>
            <a:endParaRPr lang="en-US" dirty="0"/>
          </a:p>
        </p:txBody>
      </p:sp>
      <p:sp>
        <p:nvSpPr>
          <p:cNvPr id="5" name="Segnaposto contenuto 3"/>
          <p:cNvSpPr>
            <a:spLocks noGrp="1"/>
          </p:cNvSpPr>
          <p:nvPr>
            <p:ph idx="4294967295"/>
          </p:nvPr>
        </p:nvSpPr>
        <p:spPr>
          <a:xfrm>
            <a:off x="76202" y="1391006"/>
            <a:ext cx="12192000" cy="4680520"/>
          </a:xfrm>
          <a:prstGeom prst="rect">
            <a:avLst/>
          </a:prstGeom>
        </p:spPr>
        <p:txBody>
          <a:bodyPr/>
          <a:lstStyle/>
          <a:p>
            <a:pPr fontAlgn="auto" hangingPunct="1">
              <a:buFont typeface="Wingdings" panose="05000000000000000000" pitchFamily="2" charset="2"/>
              <a:buChar char="q"/>
            </a:pPr>
            <a:r>
              <a:rPr lang="en-GB" sz="1800" dirty="0"/>
              <a:t>A Legacy System wanting to be integrated in Common Information Sharing Environment has to be interfaced though an Adaptor properly developed to the Common Services.  The Adaptor is the bridge between the Legacy System and the Common Services (available in the Gateway). </a:t>
            </a:r>
          </a:p>
          <a:p>
            <a:pPr fontAlgn="auto" hangingPunct="1">
              <a:buFont typeface="Wingdings" panose="05000000000000000000" pitchFamily="2" charset="2"/>
              <a:buChar char="q"/>
            </a:pPr>
            <a:r>
              <a:rPr lang="en-GB" sz="1800" dirty="0"/>
              <a:t>The Common Services Interface defines the technical interface used by Adaptors to communicate with </a:t>
            </a:r>
            <a:r>
              <a:rPr lang="en-GB" sz="1800" dirty="0" err="1"/>
              <a:t>thecommon</a:t>
            </a:r>
            <a:r>
              <a:rPr lang="en-GB" sz="1800" dirty="0"/>
              <a:t> network and vice versa. This interface is materialized in a SOAP/REST Service called “CISE Message Service”. This service offers one operation called “send” that receives a Message type. This Message type is the parent entity of several others that represent the message exchange patterns.</a:t>
            </a:r>
          </a:p>
          <a:p>
            <a:pPr fontAlgn="auto" hangingPunct="1">
              <a:buFont typeface="Wingdings" panose="05000000000000000000" pitchFamily="2" charset="2"/>
              <a:buChar char="q"/>
            </a:pPr>
            <a:r>
              <a:rPr lang="en-GB" sz="1800" dirty="0"/>
              <a:t>The Adaptor has two main functions, act as Consumer and as a Provider, during the process of information transfer between the Legacy System and the common network.</a:t>
            </a:r>
          </a:p>
          <a:p>
            <a:pPr fontAlgn="auto" hangingPunct="1"/>
            <a:r>
              <a:rPr lang="en-GB" sz="1800" dirty="0"/>
              <a:t>The Adaptor has the responsibility to expose the known Common Services interface necessary to allow the Common Services to connect and transfer the information sent by another Participant. While the Common Services in the Gateway (or Node in the case of Configuration C) also make available a known interface that allows an Adaptor to send information to the common network.</a:t>
            </a:r>
          </a:p>
          <a:p>
            <a:pPr fontAlgn="auto" hangingPunct="1"/>
            <a:r>
              <a:rPr lang="en-GB" sz="1800" dirty="0"/>
              <a:t>The Adaptor must implement the same service signature as defined in the Common Service IDD, which consists in a generic service with an operation that supports the usage of PULL and PUSH message exchange patterns</a:t>
            </a:r>
          </a:p>
          <a:p>
            <a:endParaRPr lang="en-GB" sz="1600" dirty="0"/>
          </a:p>
        </p:txBody>
      </p:sp>
    </p:spTree>
    <p:extLst>
      <p:ext uri="{BB962C8B-B14F-4D97-AF65-F5344CB8AC3E}">
        <p14:creationId xmlns:p14="http://schemas.microsoft.com/office/powerpoint/2010/main" val="29927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Common Services 						(3/3)</a:t>
            </a:r>
            <a:endParaRPr lang="en-GB" dirty="0"/>
          </a:p>
        </p:txBody>
      </p:sp>
      <p:sp>
        <p:nvSpPr>
          <p:cNvPr id="4" name="Segnaposto piè di pagina 3"/>
          <p:cNvSpPr>
            <a:spLocks noGrp="1"/>
          </p:cNvSpPr>
          <p:nvPr>
            <p:ph type="ftr" sz="quarter" idx="3"/>
          </p:nvPr>
        </p:nvSpPr>
        <p:spPr/>
        <p:txBody>
          <a:bodyPr/>
          <a:lstStyle/>
          <a:p>
            <a:pPr algn="ctr">
              <a:buFont typeface="Wingdings" panose="05000000000000000000" pitchFamily="2" charset="2"/>
              <a:buNone/>
            </a:pPr>
            <a:r>
              <a:rPr lang="en-US"/>
              <a:t>ADD SECTION NAME</a:t>
            </a:r>
            <a:endParaRPr lang="en-US" dirty="0"/>
          </a:p>
        </p:txBody>
      </p:sp>
      <p:sp>
        <p:nvSpPr>
          <p:cNvPr id="5" name="Segnaposto contenuto 3"/>
          <p:cNvSpPr>
            <a:spLocks noGrp="1"/>
          </p:cNvSpPr>
          <p:nvPr>
            <p:ph idx="4294967295"/>
          </p:nvPr>
        </p:nvSpPr>
        <p:spPr>
          <a:xfrm>
            <a:off x="179512" y="1556792"/>
            <a:ext cx="12012488" cy="4680520"/>
          </a:xfrm>
          <a:prstGeom prst="rect">
            <a:avLst/>
          </a:prstGeom>
        </p:spPr>
        <p:txBody>
          <a:bodyPr/>
          <a:lstStyle/>
          <a:p>
            <a:pPr fontAlgn="auto" hangingPunct="1">
              <a:buFont typeface="Wingdings" panose="05000000000000000000" pitchFamily="2" charset="2"/>
              <a:buChar char="q"/>
            </a:pPr>
            <a:r>
              <a:rPr lang="en-GB" sz="2000" dirty="0"/>
              <a:t>The Common Services are available through a single generic Web Service interface that has a single operation supporting every message exchange pattern as well as every operational service type.</a:t>
            </a:r>
          </a:p>
          <a:p>
            <a:pPr fontAlgn="auto" hangingPunct="1">
              <a:buFont typeface="Wingdings" panose="05000000000000000000" pitchFamily="2" charset="2"/>
              <a:buChar char="q"/>
            </a:pPr>
            <a:r>
              <a:rPr lang="en-GB" sz="2000" dirty="0"/>
              <a:t>The Web Service is available in two protocols, SOAP and REST, and while in the Gateway both interfaces are available as entry points, in the Adaptor one can be choose. This must be configured in the Service Manager to allow the correct deliver of incoming messages to the Adaptor.</a:t>
            </a:r>
          </a:p>
          <a:p>
            <a:pPr fontAlgn="auto" hangingPunct="1"/>
            <a:r>
              <a:rPr lang="en-GB" sz="1400" dirty="0"/>
              <a:t>Some considerations:</a:t>
            </a:r>
          </a:p>
          <a:p>
            <a:pPr lvl="0" fontAlgn="auto" hangingPunct="1"/>
            <a:r>
              <a:rPr lang="en-GB" sz="1400" dirty="0"/>
              <a:t>The Adaptor must implement the </a:t>
            </a:r>
            <a:r>
              <a:rPr lang="en-GB" sz="1400" dirty="0" err="1"/>
              <a:t>CISEMessageService</a:t>
            </a:r>
            <a:r>
              <a:rPr lang="en-GB" sz="1400" dirty="0"/>
              <a:t> interface with which the Gateway Common Services will communicate. The choice to use the SOAP or REST interface is a decision of the Adaptor but must be set during the service registration in the Gateway. The organization developing their Adaptor is responsible for implementing the business logic inside the local available interface (</a:t>
            </a:r>
            <a:r>
              <a:rPr lang="en-GB" sz="1400" dirty="0" err="1"/>
              <a:t>CISEMessageService</a:t>
            </a:r>
            <a:r>
              <a:rPr lang="en-GB" sz="1400" dirty="0"/>
              <a:t>). </a:t>
            </a:r>
          </a:p>
          <a:p>
            <a:pPr lvl="0" fontAlgn="auto" hangingPunct="1"/>
            <a:r>
              <a:rPr lang="en-GB" sz="1400" dirty="0"/>
              <a:t>This unique interface contract implemented by the Adaptors, allow less software package dependencies and easier life cycle management regarding the Common/Core Services and Adaptors. The Common Services allow several business operations that use the message exchange patterns defined for the Common Information Sharing Environment. Is through these operations that Legacy Systems/Adaptor send and receive information, always using the previous defined Web Service (and single operation).</a:t>
            </a:r>
          </a:p>
          <a:p>
            <a:pPr fontAlgn="auto" hangingPunct="1"/>
            <a:r>
              <a:rPr lang="en-GB" sz="1400" dirty="0"/>
              <a:t>All available operations are supported by a specific data structures for input and output. The main entities are Push, Pull Request, Pull Response, Feedback and Acknowledgement. All these entities inherit from a super entity called Message.</a:t>
            </a:r>
          </a:p>
          <a:p>
            <a:pPr fontAlgn="auto" hangingPunct="1"/>
            <a:r>
              <a:rPr lang="en-GB" dirty="0"/>
              <a:t> </a:t>
            </a:r>
          </a:p>
          <a:p>
            <a:pPr fontAlgn="auto" hangingPunct="1"/>
            <a:r>
              <a:rPr lang="en-GB" dirty="0"/>
              <a:t> </a:t>
            </a:r>
          </a:p>
          <a:p>
            <a:endParaRPr lang="en-GB" dirty="0"/>
          </a:p>
        </p:txBody>
      </p:sp>
    </p:spTree>
    <p:extLst>
      <p:ext uri="{BB962C8B-B14F-4D97-AF65-F5344CB8AC3E}">
        <p14:creationId xmlns:p14="http://schemas.microsoft.com/office/powerpoint/2010/main" val="1698025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AA0EBF-AD81-41AF-9FE2-FB4E3D8AA760}"/>
              </a:ext>
            </a:extLst>
          </p:cNvPr>
          <p:cNvSpPr>
            <a:spLocks noGrp="1"/>
          </p:cNvSpPr>
          <p:nvPr>
            <p:ph type="title"/>
          </p:nvPr>
        </p:nvSpPr>
        <p:spPr/>
        <p:txBody>
          <a:bodyPr/>
          <a:lstStyle/>
          <a:p>
            <a:r>
              <a:rPr lang="it-IT" dirty="0"/>
              <a:t>2019 Steps </a:t>
            </a:r>
            <a:r>
              <a:rPr lang="it-IT" dirty="0" err="1"/>
              <a:t>forward</a:t>
            </a:r>
            <a:endParaRPr lang="it-IT" dirty="0"/>
          </a:p>
        </p:txBody>
      </p:sp>
      <p:sp>
        <p:nvSpPr>
          <p:cNvPr id="3" name="Segnaposto contenuto 2">
            <a:extLst>
              <a:ext uri="{FF2B5EF4-FFF2-40B4-BE49-F238E27FC236}">
                <a16:creationId xmlns:a16="http://schemas.microsoft.com/office/drawing/2014/main" id="{16D98F84-7535-4110-9C0D-F327EF8353BC}"/>
              </a:ext>
            </a:extLst>
          </p:cNvPr>
          <p:cNvSpPr>
            <a:spLocks noGrp="1"/>
          </p:cNvSpPr>
          <p:nvPr>
            <p:ph sz="quarter" idx="10"/>
          </p:nvPr>
        </p:nvSpPr>
        <p:spPr>
          <a:xfrm>
            <a:off x="609758" y="1376090"/>
            <a:ext cx="11225625" cy="4680000"/>
          </a:xfrm>
        </p:spPr>
        <p:txBody>
          <a:bodyPr/>
          <a:lstStyle/>
          <a:p>
            <a:r>
              <a:rPr lang="en-GB" dirty="0"/>
              <a:t>Objective:</a:t>
            </a:r>
          </a:p>
          <a:p>
            <a:r>
              <a:rPr lang="en-GB" sz="2000" dirty="0"/>
              <a:t>(T0+07) Group Specification: First set of Service models  -  2</a:t>
            </a:r>
            <a:r>
              <a:rPr lang="en-GB" sz="2000" baseline="30000" dirty="0"/>
              <a:t>nd</a:t>
            </a:r>
            <a:r>
              <a:rPr lang="en-GB" sz="2000" dirty="0"/>
              <a:t> meeting?</a:t>
            </a:r>
          </a:p>
          <a:p>
            <a:r>
              <a:rPr lang="en-GB" dirty="0"/>
              <a:t>Roadmap:</a:t>
            </a:r>
          </a:p>
          <a:p>
            <a:r>
              <a:rPr lang="en-GB" sz="2000" dirty="0"/>
              <a:t>(T0+03) Group Report describing the overall architecture;</a:t>
            </a:r>
          </a:p>
          <a:p>
            <a:r>
              <a:rPr lang="en-GB" sz="2000" dirty="0"/>
              <a:t>(T0+05) Group Specification for  Common and Core Services (preliminary);   - 1</a:t>
            </a:r>
            <a:r>
              <a:rPr lang="en-GB" sz="2000" baseline="30000" dirty="0"/>
              <a:t>st</a:t>
            </a:r>
            <a:r>
              <a:rPr lang="en-GB" sz="2000" dirty="0"/>
              <a:t> meeting?</a:t>
            </a:r>
          </a:p>
          <a:p>
            <a:r>
              <a:rPr lang="en-GB" sz="2000" dirty="0"/>
              <a:t>(T0+05) Group Specification of languages, processes and domains for service modelling.</a:t>
            </a:r>
          </a:p>
          <a:p>
            <a:r>
              <a:rPr lang="en-GB" dirty="0"/>
              <a:t>How to:</a:t>
            </a:r>
          </a:p>
          <a:p>
            <a:r>
              <a:rPr lang="it-IT" dirty="0"/>
              <a:t>Technical team work in progress </a:t>
            </a:r>
            <a:r>
              <a:rPr lang="it-IT" dirty="0" err="1"/>
              <a:t>definitions</a:t>
            </a:r>
            <a:r>
              <a:rPr lang="it-IT" dirty="0"/>
              <a:t>.</a:t>
            </a:r>
          </a:p>
        </p:txBody>
      </p:sp>
      <p:sp>
        <p:nvSpPr>
          <p:cNvPr id="4" name="Segnaposto piè di pagina 3">
            <a:extLst>
              <a:ext uri="{FF2B5EF4-FFF2-40B4-BE49-F238E27FC236}">
                <a16:creationId xmlns:a16="http://schemas.microsoft.com/office/drawing/2014/main" id="{14309FD0-D48F-4C8E-BCB3-D5FB9B328A4A}"/>
              </a:ext>
            </a:extLst>
          </p:cNvPr>
          <p:cNvSpPr>
            <a:spLocks noGrp="1"/>
          </p:cNvSpPr>
          <p:nvPr>
            <p:ph type="ftr" sz="quarter" idx="3"/>
          </p:nvPr>
        </p:nvSpPr>
        <p:spPr/>
        <p:txBody>
          <a:body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530892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500220" y="3090619"/>
            <a:ext cx="2066591" cy="584775"/>
          </a:xfrm>
          <a:prstGeom prst="rect">
            <a:avLst/>
          </a:prstGeom>
          <a:noFill/>
        </p:spPr>
        <p:txBody>
          <a:bodyPr wrap="none" rtlCol="0">
            <a:spAutoFit/>
          </a:bodyPr>
          <a:lstStyle/>
          <a:p>
            <a:pPr algn="ctr"/>
            <a:r>
              <a:rPr lang="en-GB" sz="3200" b="1" i="1" dirty="0"/>
              <a:t>Questions?</a:t>
            </a:r>
            <a:endParaRPr lang="it-IT" sz="1800" i="1" dirty="0"/>
          </a:p>
        </p:txBody>
      </p:sp>
    </p:spTree>
    <p:extLst>
      <p:ext uri="{BB962C8B-B14F-4D97-AF65-F5344CB8AC3E}">
        <p14:creationId xmlns:p14="http://schemas.microsoft.com/office/powerpoint/2010/main" val="2812856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A2FABCE7-4FB8-4F41-9F1E-E118B0DBED3E}"/>
              </a:ext>
            </a:extLst>
          </p:cNvPr>
          <p:cNvSpPr>
            <a:spLocks noGrp="1"/>
          </p:cNvSpPr>
          <p:nvPr>
            <p:ph type="title"/>
          </p:nvPr>
        </p:nvSpPr>
        <p:spPr>
          <a:xfrm>
            <a:off x="653303" y="1243531"/>
            <a:ext cx="9000000" cy="866110"/>
          </a:xfrm>
        </p:spPr>
        <p:txBody>
          <a:bodyPr/>
          <a:lstStyle/>
          <a:p>
            <a:r>
              <a:rPr lang="en-US" dirty="0"/>
              <a:t>Thanks for your attention</a:t>
            </a:r>
            <a:br>
              <a:rPr lang="en-GB" dirty="0"/>
            </a:br>
            <a:endParaRPr lang="en-US" dirty="0"/>
          </a:p>
        </p:txBody>
      </p:sp>
      <p:sp>
        <p:nvSpPr>
          <p:cNvPr id="6" name="מציין מיקום תוכן 5">
            <a:extLst>
              <a:ext uri="{FF2B5EF4-FFF2-40B4-BE49-F238E27FC236}">
                <a16:creationId xmlns:a16="http://schemas.microsoft.com/office/drawing/2014/main" id="{98D4617B-E09D-4F3E-9249-6D52B9D32E6C}"/>
              </a:ext>
            </a:extLst>
          </p:cNvPr>
          <p:cNvSpPr>
            <a:spLocks noGrp="1"/>
          </p:cNvSpPr>
          <p:nvPr>
            <p:ph sz="quarter" idx="10"/>
          </p:nvPr>
        </p:nvSpPr>
        <p:spPr>
          <a:xfrm>
            <a:off x="609758" y="3113725"/>
            <a:ext cx="9000000" cy="4680000"/>
          </a:xfrm>
        </p:spPr>
        <p:txBody>
          <a:bodyPr/>
          <a:lstStyle/>
          <a:p>
            <a:r>
              <a:rPr lang="it-IT" sz="1600" b="1" dirty="0"/>
              <a:t>Lorenzo Ettore Paolo Iapoce</a:t>
            </a:r>
            <a:br>
              <a:rPr lang="it-IT" sz="1400" dirty="0"/>
            </a:br>
            <a:r>
              <a:rPr lang="it-IT" sz="1400" dirty="0" err="1"/>
              <a:t>Interagency</a:t>
            </a:r>
            <a:r>
              <a:rPr lang="it-IT" sz="1400" dirty="0"/>
              <a:t> </a:t>
            </a:r>
            <a:r>
              <a:rPr lang="it-IT" sz="1400" dirty="0" err="1"/>
              <a:t>Programmes</a:t>
            </a:r>
            <a:endParaRPr lang="en-GB" sz="1400" dirty="0"/>
          </a:p>
          <a:p>
            <a:r>
              <a:rPr lang="it-IT" sz="1400" dirty="0"/>
              <a:t>Project Manager</a:t>
            </a:r>
            <a:endParaRPr lang="en-GB" sz="1400" dirty="0"/>
          </a:p>
          <a:p>
            <a:r>
              <a:rPr lang="it-IT" sz="1400" dirty="0"/>
              <a:t>Leonardo – Società per azioni </a:t>
            </a:r>
            <a:br>
              <a:rPr lang="it-IT" sz="1400" dirty="0"/>
            </a:br>
            <a:r>
              <a:rPr lang="it-IT" sz="1400" dirty="0"/>
              <a:t>Via Tiburtina km 12,400 - Roma - 00131 - </a:t>
            </a:r>
            <a:r>
              <a:rPr lang="it-IT" sz="1400" dirty="0" err="1"/>
              <a:t>Italy</a:t>
            </a:r>
            <a:endParaRPr lang="en-GB" sz="1400" dirty="0"/>
          </a:p>
          <a:p>
            <a:r>
              <a:rPr lang="it-IT" sz="1400" dirty="0" err="1"/>
              <a:t>Tel</a:t>
            </a:r>
            <a:r>
              <a:rPr lang="it-IT" sz="1400" dirty="0"/>
              <a:t>: +39 0641505586 </a:t>
            </a:r>
            <a:r>
              <a:rPr lang="it-IT" sz="1400" dirty="0" err="1"/>
              <a:t>Tel</a:t>
            </a:r>
            <a:r>
              <a:rPr lang="it-IT" sz="1400" dirty="0"/>
              <a:t>: +39 3346078215</a:t>
            </a:r>
            <a:r>
              <a:rPr lang="en-GB" sz="1400" dirty="0"/>
              <a:t> </a:t>
            </a:r>
            <a:r>
              <a:rPr lang="it-IT" sz="1400" dirty="0"/>
              <a:t>Fax:+39 06 4150 5740</a:t>
            </a:r>
            <a:endParaRPr lang="en-GB" sz="1400" dirty="0"/>
          </a:p>
          <a:p>
            <a:r>
              <a:rPr lang="en-US" sz="1400" b="1" dirty="0">
                <a:hlinkClick r:id="rId2"/>
              </a:rPr>
              <a:t>lorenzo.iapoce@leonardocompany.com</a:t>
            </a:r>
            <a:r>
              <a:rPr lang="it-IT" sz="1400" dirty="0"/>
              <a:t> </a:t>
            </a:r>
            <a:br>
              <a:rPr lang="it-IT" sz="1400" dirty="0"/>
            </a:br>
            <a:r>
              <a:rPr lang="en-US" sz="1400" dirty="0"/>
              <a:t>leonardocompany.com</a:t>
            </a:r>
            <a:endParaRPr lang="en-GB" sz="1400" dirty="0"/>
          </a:p>
          <a:p>
            <a:r>
              <a:rPr lang="en-GB" sz="1400" dirty="0"/>
              <a:t>HELICOPTERS / AERONAUTICS / ELECTRONICS, DEFENCE AND SECURITY SYSTEMS / SPACE</a:t>
            </a:r>
          </a:p>
        </p:txBody>
      </p:sp>
      <p:pic>
        <p:nvPicPr>
          <p:cNvPr id="1026" name="Immagine 9" descr="cid:logo-leonardo-firma377f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93" y="2329543"/>
            <a:ext cx="2781684" cy="54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6888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975B0CF-ED61-4BB8-883A-4C0439B7B986}"/>
              </a:ext>
            </a:extLst>
          </p:cNvPr>
          <p:cNvSpPr>
            <a:spLocks noGrp="1"/>
          </p:cNvSpPr>
          <p:nvPr>
            <p:ph type="title"/>
          </p:nvPr>
        </p:nvSpPr>
        <p:spPr/>
        <p:txBody>
          <a:bodyPr/>
          <a:lstStyle/>
          <a:p>
            <a:r>
              <a:rPr lang="en-US" dirty="0"/>
              <a:t>Acronyms</a:t>
            </a:r>
          </a:p>
        </p:txBody>
      </p:sp>
      <p:sp>
        <p:nvSpPr>
          <p:cNvPr id="9" name="CasellaDiTesto 8"/>
          <p:cNvSpPr txBox="1"/>
          <p:nvPr/>
        </p:nvSpPr>
        <p:spPr>
          <a:xfrm>
            <a:off x="576676" y="1484784"/>
            <a:ext cx="8670707" cy="2092881"/>
          </a:xfrm>
          <a:prstGeom prst="rect">
            <a:avLst/>
          </a:prstGeom>
          <a:noFill/>
        </p:spPr>
        <p:txBody>
          <a:bodyPr wrap="none" rtlCol="0">
            <a:spAutoFit/>
          </a:bodyPr>
          <a:lstStyle/>
          <a:p>
            <a:r>
              <a:rPr lang="it-IT" sz="2400" dirty="0">
                <a:latin typeface="+mj-lt"/>
                <a:cs typeface="Tahoma" panose="020B0604030504040204" pitchFamily="34" charset="0"/>
              </a:rPr>
              <a:t>CDM 		CISE Data Model;</a:t>
            </a:r>
          </a:p>
          <a:p>
            <a:r>
              <a:rPr lang="it-IT" sz="2400" dirty="0">
                <a:latin typeface="+mj-lt"/>
                <a:cs typeface="Tahoma" panose="020B0604030504040204" pitchFamily="34" charset="0"/>
              </a:rPr>
              <a:t>CISE		Common Information </a:t>
            </a:r>
            <a:r>
              <a:rPr lang="it-IT" sz="2400" dirty="0" err="1">
                <a:latin typeface="+mj-lt"/>
                <a:cs typeface="Tahoma" panose="020B0604030504040204" pitchFamily="34" charset="0"/>
              </a:rPr>
              <a:t>Sharing</a:t>
            </a:r>
            <a:r>
              <a:rPr lang="it-IT" sz="2400" dirty="0">
                <a:latin typeface="+mj-lt"/>
                <a:cs typeface="Tahoma" panose="020B0604030504040204" pitchFamily="34" charset="0"/>
              </a:rPr>
              <a:t> Environment;</a:t>
            </a:r>
          </a:p>
          <a:p>
            <a:r>
              <a:rPr lang="it-IT" sz="2400" dirty="0">
                <a:latin typeface="+mj-lt"/>
                <a:cs typeface="Tahoma" panose="020B0604030504040204" pitchFamily="34" charset="0"/>
              </a:rPr>
              <a:t>EUCISE  	</a:t>
            </a:r>
            <a:r>
              <a:rPr lang="it-IT" sz="2400" dirty="0" err="1">
                <a:latin typeface="+mj-lt"/>
                <a:cs typeface="Tahoma" panose="020B0604030504040204" pitchFamily="34" charset="0"/>
              </a:rPr>
              <a:t>European</a:t>
            </a:r>
            <a:r>
              <a:rPr lang="it-IT" sz="2400" dirty="0">
                <a:latin typeface="+mj-lt"/>
                <a:cs typeface="Tahoma" panose="020B0604030504040204" pitchFamily="34" charset="0"/>
              </a:rPr>
              <a:t> Common Information </a:t>
            </a:r>
            <a:r>
              <a:rPr lang="it-IT" sz="2400" dirty="0" err="1">
                <a:latin typeface="+mj-lt"/>
                <a:cs typeface="Tahoma" panose="020B0604030504040204" pitchFamily="34" charset="0"/>
              </a:rPr>
              <a:t>Sharing</a:t>
            </a:r>
            <a:r>
              <a:rPr lang="it-IT" sz="2400" dirty="0">
                <a:latin typeface="+mj-lt"/>
                <a:cs typeface="Tahoma" panose="020B0604030504040204" pitchFamily="34" charset="0"/>
              </a:rPr>
              <a:t> Environment;</a:t>
            </a:r>
          </a:p>
          <a:p>
            <a:r>
              <a:rPr lang="it-IT" sz="2400" dirty="0">
                <a:latin typeface="+mj-lt"/>
                <a:cs typeface="Tahoma" panose="020B0604030504040204" pitchFamily="34" charset="0"/>
              </a:rPr>
              <a:t>ISG 		</a:t>
            </a:r>
            <a:r>
              <a:rPr lang="it-IT" sz="2400" dirty="0" err="1">
                <a:latin typeface="+mj-lt"/>
                <a:cs typeface="Tahoma" panose="020B0604030504040204" pitchFamily="34" charset="0"/>
              </a:rPr>
              <a:t>Industry</a:t>
            </a:r>
            <a:r>
              <a:rPr lang="it-IT" sz="2400" dirty="0">
                <a:latin typeface="+mj-lt"/>
                <a:cs typeface="Tahoma" panose="020B0604030504040204" pitchFamily="34" charset="0"/>
              </a:rPr>
              <a:t> </a:t>
            </a:r>
            <a:r>
              <a:rPr lang="it-IT" sz="2400" dirty="0" err="1">
                <a:latin typeface="+mj-lt"/>
                <a:cs typeface="Tahoma" panose="020B0604030504040204" pitchFamily="34" charset="0"/>
              </a:rPr>
              <a:t>Specification</a:t>
            </a:r>
            <a:r>
              <a:rPr lang="it-IT" sz="2400" dirty="0">
                <a:latin typeface="+mj-lt"/>
                <a:cs typeface="Tahoma" panose="020B0604030504040204" pitchFamily="34" charset="0"/>
              </a:rPr>
              <a:t> Group.</a:t>
            </a:r>
          </a:p>
          <a:p>
            <a:endParaRPr lang="it-IT" sz="1600" dirty="0"/>
          </a:p>
          <a:p>
            <a:endParaRPr lang="en-GB" dirty="0"/>
          </a:p>
        </p:txBody>
      </p:sp>
      <p:sp>
        <p:nvSpPr>
          <p:cNvPr id="10" name="Titolo 6"/>
          <p:cNvSpPr txBox="1">
            <a:spLocks/>
          </p:cNvSpPr>
          <p:nvPr/>
        </p:nvSpPr>
        <p:spPr>
          <a:xfrm>
            <a:off x="576676" y="3573016"/>
            <a:ext cx="8208910" cy="504337"/>
          </a:xfrm>
          <a:prstGeom prst="rect">
            <a:avLst/>
          </a:prstGeom>
        </p:spPr>
        <p:txBody>
          <a:bodyPr/>
          <a:lstStyle>
            <a:lvl1pPr algn="l" defTabSz="457200" rtl="0" eaLnBrk="0" fontAlgn="base" hangingPunct="0">
              <a:spcBef>
                <a:spcPct val="0"/>
              </a:spcBef>
              <a:spcAft>
                <a:spcPct val="0"/>
              </a:spcAft>
              <a:defRPr sz="2400" b="1" i="0" kern="1200">
                <a:solidFill>
                  <a:schemeClr val="tx1"/>
                </a:solidFill>
                <a:latin typeface="Arial"/>
                <a:ea typeface="ＭＳ Ｐゴシック" charset="0"/>
                <a:cs typeface="Arial"/>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it-IT" sz="3000" b="0" dirty="0" err="1">
                <a:solidFill>
                  <a:schemeClr val="accent1"/>
                </a:solidFill>
                <a:latin typeface="+mn-lt"/>
                <a:ea typeface="+mj-ea"/>
                <a:cs typeface="Tahoma" panose="020B0604030504040204" pitchFamily="34" charset="0"/>
              </a:rPr>
              <a:t>Referenced</a:t>
            </a:r>
            <a:r>
              <a:rPr lang="it-IT" sz="3000" b="0" dirty="0">
                <a:solidFill>
                  <a:schemeClr val="accent1"/>
                </a:solidFill>
                <a:latin typeface="+mn-lt"/>
                <a:ea typeface="+mj-ea"/>
                <a:cs typeface="Tahoma" panose="020B0604030504040204" pitchFamily="34" charset="0"/>
              </a:rPr>
              <a:t> </a:t>
            </a:r>
            <a:r>
              <a:rPr lang="it-IT" sz="3000" b="0" dirty="0" err="1">
                <a:solidFill>
                  <a:schemeClr val="accent1"/>
                </a:solidFill>
                <a:latin typeface="+mn-lt"/>
                <a:ea typeface="+mj-ea"/>
                <a:cs typeface="Tahoma" panose="020B0604030504040204" pitchFamily="34" charset="0"/>
              </a:rPr>
              <a:t>Docs</a:t>
            </a:r>
            <a:endParaRPr lang="en-GB" sz="3000" b="0" dirty="0">
              <a:solidFill>
                <a:schemeClr val="accent1"/>
              </a:solidFill>
              <a:latin typeface="+mn-lt"/>
              <a:ea typeface="+mj-ea"/>
              <a:cs typeface="Tahoma" panose="020B0604030504040204" pitchFamily="34" charset="0"/>
            </a:endParaRPr>
          </a:p>
        </p:txBody>
      </p:sp>
      <p:sp>
        <p:nvSpPr>
          <p:cNvPr id="11" name="CasellaDiTesto 10"/>
          <p:cNvSpPr txBox="1"/>
          <p:nvPr/>
        </p:nvSpPr>
        <p:spPr>
          <a:xfrm>
            <a:off x="574392" y="4293096"/>
            <a:ext cx="5870646" cy="1200329"/>
          </a:xfrm>
          <a:prstGeom prst="rect">
            <a:avLst/>
          </a:prstGeom>
          <a:noFill/>
        </p:spPr>
        <p:txBody>
          <a:bodyPr wrap="none" rtlCol="0">
            <a:spAutoFit/>
          </a:bodyPr>
          <a:lstStyle/>
          <a:p>
            <a:pPr marL="457200" indent="-457200">
              <a:buFont typeface="+mj-lt"/>
              <a:buAutoNum type="arabicPeriod"/>
            </a:pPr>
            <a:r>
              <a:rPr lang="it-IT" sz="2400" dirty="0" err="1">
                <a:latin typeface="+mj-lt"/>
                <a:cs typeface="Tahoma" panose="020B0604030504040204" pitchFamily="34" charset="0"/>
              </a:rPr>
              <a:t>ISG_CDM_MEMBER_Agreement</a:t>
            </a:r>
            <a:r>
              <a:rPr lang="it-IT" sz="2400" dirty="0">
                <a:latin typeface="+mj-lt"/>
                <a:cs typeface="Tahoma" panose="020B0604030504040204" pitchFamily="34" charset="0"/>
              </a:rPr>
              <a:t>;</a:t>
            </a:r>
          </a:p>
          <a:p>
            <a:pPr marL="457200" indent="-457200">
              <a:buFont typeface="+mj-lt"/>
              <a:buAutoNum type="arabicPeriod"/>
            </a:pPr>
            <a:r>
              <a:rPr lang="en-GB" sz="2400" dirty="0" err="1">
                <a:latin typeface="+mj-lt"/>
                <a:cs typeface="Tahoma" panose="020B0604030504040204" pitchFamily="34" charset="0"/>
              </a:rPr>
              <a:t>Board_Consultation_on_ISG_CDM</a:t>
            </a:r>
            <a:r>
              <a:rPr lang="en-GB" sz="2400" dirty="0">
                <a:latin typeface="+mj-lt"/>
                <a:cs typeface="Tahoma" panose="020B0604030504040204" pitchFamily="34" charset="0"/>
              </a:rPr>
              <a:t>;</a:t>
            </a:r>
          </a:p>
          <a:p>
            <a:pPr marL="457200" indent="-457200">
              <a:buFont typeface="+mj-lt"/>
              <a:buAutoNum type="arabicPeriod"/>
            </a:pPr>
            <a:r>
              <a:rPr lang="en-GB" sz="2400" dirty="0">
                <a:latin typeface="+mj-lt"/>
                <a:cs typeface="Tahoma" panose="020B0604030504040204" pitchFamily="34" charset="0"/>
              </a:rPr>
              <a:t>ISG_CDM_ToR_D-G_Approved_20190408.</a:t>
            </a:r>
          </a:p>
        </p:txBody>
      </p:sp>
    </p:spTree>
    <p:extLst>
      <p:ext uri="{BB962C8B-B14F-4D97-AF65-F5344CB8AC3E}">
        <p14:creationId xmlns:p14="http://schemas.microsoft.com/office/powerpoint/2010/main" val="515512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317632A-F323-405F-96AE-666DCACFA505}"/>
              </a:ext>
            </a:extLst>
          </p:cNvPr>
          <p:cNvSpPr>
            <a:spLocks noGrp="1"/>
          </p:cNvSpPr>
          <p:nvPr>
            <p:ph type="title"/>
          </p:nvPr>
        </p:nvSpPr>
        <p:spPr>
          <a:xfrm>
            <a:off x="8432066" y="2677866"/>
            <a:ext cx="3600000" cy="2678030"/>
          </a:xfrm>
        </p:spPr>
        <p:txBody>
          <a:bodyPr/>
          <a:lstStyle/>
          <a:p>
            <a:r>
              <a:rPr lang="en-GB" sz="4000" i="1" dirty="0"/>
              <a:t>Standardization goals</a:t>
            </a:r>
            <a:endParaRPr lang="it-IT" sz="4000" i="1" dirty="0"/>
          </a:p>
        </p:txBody>
      </p:sp>
    </p:spTree>
    <p:extLst>
      <p:ext uri="{BB962C8B-B14F-4D97-AF65-F5344CB8AC3E}">
        <p14:creationId xmlns:p14="http://schemas.microsoft.com/office/powerpoint/2010/main" val="4038412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eaLnBrk="0" hangingPunct="0"/>
            <a:r>
              <a:rPr lang="en-GB" altLang="en-US" kern="0" dirty="0">
                <a:cs typeface="Arial" charset="0"/>
              </a:rPr>
              <a:t>EU policy framework of CISE</a:t>
            </a:r>
            <a:endParaRPr lang="en-US" sz="3200" dirty="0">
              <a:solidFill>
                <a:schemeClr val="tx1"/>
              </a:solidFill>
              <a:latin typeface="Arial"/>
              <a:ea typeface="ＭＳ Ｐゴシック" charset="0"/>
              <a:cs typeface="Arial"/>
            </a:endParaRPr>
          </a:p>
        </p:txBody>
      </p:sp>
      <p:sp>
        <p:nvSpPr>
          <p:cNvPr id="4" name="Segnaposto piè di pagina 3"/>
          <p:cNvSpPr>
            <a:spLocks noGrp="1"/>
          </p:cNvSpPr>
          <p:nvPr>
            <p:ph type="ftr" sz="quarter" idx="3"/>
          </p:nvPr>
        </p:nvSpPr>
        <p:spPr/>
        <p:txBody>
          <a:bodyPr/>
          <a:lstStyle/>
          <a:p>
            <a:pPr algn="ctr">
              <a:buFont typeface="Wingdings" panose="05000000000000000000" pitchFamily="2" charset="2"/>
              <a:buNone/>
            </a:pPr>
            <a:r>
              <a:rPr lang="en-US"/>
              <a:t>ADD SECTION NAME</a:t>
            </a:r>
            <a:endParaRPr lang="en-US" dirty="0"/>
          </a:p>
        </p:txBody>
      </p:sp>
      <p:graphicFrame>
        <p:nvGraphicFramePr>
          <p:cNvPr id="7" name="Diagram 1">
            <a:extLst>
              <a:ext uri="{FF2B5EF4-FFF2-40B4-BE49-F238E27FC236}">
                <a16:creationId xmlns:a16="http://schemas.microsoft.com/office/drawing/2014/main" id="{2510D75E-971A-496C-BBD4-F17799F23040}"/>
              </a:ext>
            </a:extLst>
          </p:cNvPr>
          <p:cNvGraphicFramePr/>
          <p:nvPr>
            <p:extLst>
              <p:ext uri="{D42A27DB-BD31-4B8C-83A1-F6EECF244321}">
                <p14:modId xmlns:p14="http://schemas.microsoft.com/office/powerpoint/2010/main" val="1209737309"/>
              </p:ext>
            </p:extLst>
          </p:nvPr>
        </p:nvGraphicFramePr>
        <p:xfrm>
          <a:off x="3041757" y="1196752"/>
          <a:ext cx="6634739" cy="3965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10">
            <a:extLst>
              <a:ext uri="{FF2B5EF4-FFF2-40B4-BE49-F238E27FC236}">
                <a16:creationId xmlns:a16="http://schemas.microsoft.com/office/drawing/2014/main" id="{D6481F8F-BE2A-4923-90DB-41D354EBF057}"/>
              </a:ext>
            </a:extLst>
          </p:cNvPr>
          <p:cNvSpPr txBox="1"/>
          <p:nvPr/>
        </p:nvSpPr>
        <p:spPr>
          <a:xfrm>
            <a:off x="5854483" y="3559013"/>
            <a:ext cx="1229723" cy="523220"/>
          </a:xfrm>
          <a:prstGeom prst="rect">
            <a:avLst/>
          </a:prstGeom>
          <a:noFill/>
        </p:spPr>
        <p:txBody>
          <a:bodyPr wrap="square" rtlCol="0">
            <a:spAutoFit/>
          </a:bodyPr>
          <a:lstStyle/>
          <a:p>
            <a:r>
              <a:rPr lang="en-GB" sz="2800" dirty="0">
                <a:solidFill>
                  <a:srgbClr val="C00000"/>
                </a:solidFill>
              </a:rPr>
              <a:t>CISE</a:t>
            </a:r>
          </a:p>
        </p:txBody>
      </p:sp>
      <p:cxnSp>
        <p:nvCxnSpPr>
          <p:cNvPr id="9" name="Connettore diritto 14">
            <a:extLst>
              <a:ext uri="{FF2B5EF4-FFF2-40B4-BE49-F238E27FC236}">
                <a16:creationId xmlns:a16="http://schemas.microsoft.com/office/drawing/2014/main" id="{1E76FC4D-A2B7-47F5-8D56-FBC35251CAB0}"/>
              </a:ext>
            </a:extLst>
          </p:cNvPr>
          <p:cNvCxnSpPr/>
          <p:nvPr/>
        </p:nvCxnSpPr>
        <p:spPr>
          <a:xfrm>
            <a:off x="323528" y="6309320"/>
            <a:ext cx="8208912" cy="0"/>
          </a:xfrm>
          <a:prstGeom prst="line">
            <a:avLst/>
          </a:prstGeom>
          <a:ln>
            <a:solidFill>
              <a:srgbClr val="E61E0F"/>
            </a:solidFill>
          </a:ln>
        </p:spPr>
        <p:style>
          <a:lnRef idx="1">
            <a:schemeClr val="dk1"/>
          </a:lnRef>
          <a:fillRef idx="0">
            <a:schemeClr val="dk1"/>
          </a:fillRef>
          <a:effectRef idx="0">
            <a:schemeClr val="dk1"/>
          </a:effectRef>
          <a:fontRef idx="minor">
            <a:schemeClr val="tx1"/>
          </a:fontRef>
        </p:style>
      </p:cxnSp>
      <p:sp>
        <p:nvSpPr>
          <p:cNvPr id="10" name="CasellaDiTesto 9">
            <a:extLst>
              <a:ext uri="{FF2B5EF4-FFF2-40B4-BE49-F238E27FC236}">
                <a16:creationId xmlns:a16="http://schemas.microsoft.com/office/drawing/2014/main" id="{94A414EA-614F-4FBA-A1B0-3D7018854058}"/>
              </a:ext>
            </a:extLst>
          </p:cNvPr>
          <p:cNvSpPr txBox="1"/>
          <p:nvPr/>
        </p:nvSpPr>
        <p:spPr>
          <a:xfrm>
            <a:off x="399358" y="5085184"/>
            <a:ext cx="11438561" cy="1015663"/>
          </a:xfrm>
          <a:prstGeom prst="rect">
            <a:avLst/>
          </a:prstGeom>
          <a:noFill/>
        </p:spPr>
        <p:txBody>
          <a:bodyPr wrap="square" rtlCol="0">
            <a:spAutoFit/>
          </a:bodyPr>
          <a:lstStyle/>
          <a:p>
            <a:r>
              <a:rPr lang="en-GB" sz="2000" dirty="0"/>
              <a:t>The CISE supports the development of Blue Economy of the European Union and is a key innovation of the European maritime governance. It is also an element of the  European Digital Agenda and, finally, is a pillar of the European Action Plan for the European Maritime Security Strategy.</a:t>
            </a:r>
          </a:p>
        </p:txBody>
      </p:sp>
    </p:spTree>
    <p:extLst>
      <p:ext uri="{BB962C8B-B14F-4D97-AF65-F5344CB8AC3E}">
        <p14:creationId xmlns:p14="http://schemas.microsoft.com/office/powerpoint/2010/main" val="1313788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ISG CDM Scope</a:t>
            </a:r>
          </a:p>
        </p:txBody>
      </p:sp>
      <p:sp>
        <p:nvSpPr>
          <p:cNvPr id="3" name="Segnaposto contenuto 2"/>
          <p:cNvSpPr>
            <a:spLocks noGrp="1"/>
          </p:cNvSpPr>
          <p:nvPr>
            <p:ph sz="quarter" idx="10"/>
          </p:nvPr>
        </p:nvSpPr>
        <p:spPr>
          <a:xfrm>
            <a:off x="609758" y="1178964"/>
            <a:ext cx="11225625" cy="4680000"/>
          </a:xfrm>
        </p:spPr>
        <p:txBody>
          <a:bodyPr/>
          <a:lstStyle/>
          <a:p>
            <a:pPr marL="457200" indent="-457200">
              <a:buFont typeface="+mj-lt"/>
              <a:buAutoNum type="arabicPeriod"/>
            </a:pPr>
            <a:r>
              <a:rPr lang="en-GB" sz="2200" dirty="0">
                <a:latin typeface="+mj-lt"/>
              </a:rPr>
              <a:t>to develop a consistent set of technical specifications to allow data exchange among different legacy systems in a cooperative network, European Common Information Sharing Environment (CISE);</a:t>
            </a:r>
          </a:p>
          <a:p>
            <a:pPr marL="457200" indent="-457200">
              <a:buFont typeface="+mj-lt"/>
              <a:buAutoNum type="arabicPeriod"/>
            </a:pPr>
            <a:r>
              <a:rPr lang="en-GB" sz="2200" dirty="0">
                <a:latin typeface="+mj-lt"/>
              </a:rPr>
              <a:t>to enable User Communities, Member States, Public Authorities or EU Agencies to facilitate information exchange between all parties, and also to promote the European Maritime Security Strategy1 (through Common and Core Services developed in EUCISE2020);</a:t>
            </a:r>
          </a:p>
          <a:p>
            <a:pPr marL="457200" indent="-457200">
              <a:buFont typeface="+mj-lt"/>
              <a:buAutoNum type="arabicPeriod"/>
            </a:pPr>
            <a:r>
              <a:rPr lang="en-GB" sz="2200" dirty="0">
                <a:latin typeface="+mj-lt"/>
              </a:rPr>
              <a:t>to provide a universal data and service model that may serve as reference for all cross- sectoral and cross- border information exchange between European public authorities.</a:t>
            </a:r>
          </a:p>
          <a:p>
            <a:r>
              <a:rPr lang="en-GB" dirty="0"/>
              <a:t>ISG Founding Members are: </a:t>
            </a:r>
            <a:r>
              <a:rPr lang="en-GB" b="1" dirty="0"/>
              <a:t>Leonardo</a:t>
            </a:r>
            <a:r>
              <a:rPr lang="en-GB" dirty="0"/>
              <a:t>  </a:t>
            </a:r>
            <a:r>
              <a:rPr lang="en-GB" dirty="0" err="1"/>
              <a:t>SpA</a:t>
            </a:r>
            <a:r>
              <a:rPr lang="en-GB" dirty="0"/>
              <a:t>,  </a:t>
            </a:r>
            <a:r>
              <a:rPr lang="en-GB" dirty="0" err="1"/>
              <a:t>Consorzio</a:t>
            </a:r>
            <a:r>
              <a:rPr lang="en-GB" dirty="0"/>
              <a:t> Nazionale </a:t>
            </a:r>
            <a:r>
              <a:rPr lang="en-GB" dirty="0" err="1"/>
              <a:t>Interuniversitario</a:t>
            </a:r>
            <a:r>
              <a:rPr lang="en-GB" dirty="0"/>
              <a:t> per le </a:t>
            </a:r>
            <a:r>
              <a:rPr lang="en-GB" dirty="0" err="1"/>
              <a:t>Telecomunicazioni</a:t>
            </a:r>
            <a:r>
              <a:rPr lang="en-GB" dirty="0"/>
              <a:t> (</a:t>
            </a:r>
            <a:r>
              <a:rPr lang="en-GB" b="1" dirty="0"/>
              <a:t>CNIT)</a:t>
            </a:r>
            <a:r>
              <a:rPr lang="en-GB" dirty="0"/>
              <a:t>, Finnish Transport and Communications Agency (</a:t>
            </a:r>
            <a:r>
              <a:rPr lang="en-GB" b="1" dirty="0"/>
              <a:t>TRAFICOM</a:t>
            </a:r>
            <a:r>
              <a:rPr lang="en-GB" dirty="0"/>
              <a:t>), </a:t>
            </a:r>
            <a:r>
              <a:rPr lang="en-GB" dirty="0" err="1"/>
              <a:t>Ministerio</a:t>
            </a:r>
            <a:r>
              <a:rPr lang="en-GB" dirty="0"/>
              <a:t> </a:t>
            </a:r>
            <a:r>
              <a:rPr lang="en-GB" dirty="0" err="1"/>
              <a:t>Dello</a:t>
            </a:r>
            <a:r>
              <a:rPr lang="en-GB" dirty="0"/>
              <a:t> </a:t>
            </a:r>
            <a:r>
              <a:rPr lang="en-GB" dirty="0" err="1"/>
              <a:t>Sviluppo</a:t>
            </a:r>
            <a:r>
              <a:rPr lang="en-GB" dirty="0"/>
              <a:t> </a:t>
            </a:r>
            <a:r>
              <a:rPr lang="en-GB" dirty="0" err="1"/>
              <a:t>Economico</a:t>
            </a:r>
            <a:r>
              <a:rPr lang="en-GB" dirty="0"/>
              <a:t>  (</a:t>
            </a:r>
            <a:r>
              <a:rPr lang="en-GB" b="1" dirty="0"/>
              <a:t>MISE</a:t>
            </a:r>
            <a:r>
              <a:rPr lang="en-GB" dirty="0"/>
              <a:t>),  Federal Ministry of Economic Affairs and Energy (</a:t>
            </a:r>
            <a:r>
              <a:rPr lang="en-GB" b="1" dirty="0"/>
              <a:t>BMWI</a:t>
            </a:r>
            <a:r>
              <a:rPr lang="en-GB" dirty="0"/>
              <a:t>).</a:t>
            </a:r>
          </a:p>
          <a:p>
            <a:endParaRPr lang="en-GB" sz="2200" dirty="0">
              <a:latin typeface="+mj-lt"/>
            </a:endParaRPr>
          </a:p>
          <a:p>
            <a:endParaRPr lang="en-GB" sz="2000" dirty="0">
              <a:latin typeface="+mj-lt"/>
            </a:endParaRPr>
          </a:p>
        </p:txBody>
      </p:sp>
      <p:sp>
        <p:nvSpPr>
          <p:cNvPr id="4" name="Segnaposto piè di pagina 3"/>
          <p:cNvSpPr>
            <a:spLocks noGrp="1"/>
          </p:cNvSpPr>
          <p:nvPr>
            <p:ph type="ftr" sz="quarter" idx="3"/>
          </p:nvPr>
        </p:nvSpPr>
        <p:spPr/>
        <p:txBody>
          <a:body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283408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317632A-F323-405F-96AE-666DCACFA505}"/>
              </a:ext>
            </a:extLst>
          </p:cNvPr>
          <p:cNvSpPr>
            <a:spLocks noGrp="1"/>
          </p:cNvSpPr>
          <p:nvPr>
            <p:ph type="title"/>
          </p:nvPr>
        </p:nvSpPr>
        <p:spPr>
          <a:xfrm>
            <a:off x="8432066" y="2677866"/>
            <a:ext cx="3600000" cy="2678030"/>
          </a:xfrm>
        </p:spPr>
        <p:txBody>
          <a:bodyPr/>
          <a:lstStyle/>
          <a:p>
            <a:r>
              <a:rPr lang="en-GB" sz="4000" i="1" dirty="0"/>
              <a:t>Approach for Standardization</a:t>
            </a:r>
            <a:endParaRPr lang="it-IT" sz="4000" i="1" dirty="0"/>
          </a:p>
        </p:txBody>
      </p:sp>
    </p:spTree>
    <p:extLst>
      <p:ext uri="{BB962C8B-B14F-4D97-AF65-F5344CB8AC3E}">
        <p14:creationId xmlns:p14="http://schemas.microsoft.com/office/powerpoint/2010/main" val="1339558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759" y="710142"/>
            <a:ext cx="9525657" cy="866110"/>
          </a:xfrm>
        </p:spPr>
        <p:txBody>
          <a:bodyPr/>
          <a:lstStyle/>
          <a:p>
            <a:r>
              <a:rPr lang="en-GB" sz="3200" dirty="0" err="1"/>
              <a:t>ToR</a:t>
            </a:r>
            <a:r>
              <a:rPr lang="en-GB" sz="3200" dirty="0"/>
              <a:t> for ETSI ISG “European Common Information Sharing Environment Service Model” (CDM)</a:t>
            </a:r>
            <a:br>
              <a:rPr lang="en-GB" sz="3200" dirty="0"/>
            </a:br>
            <a:endParaRPr lang="en-GB" dirty="0"/>
          </a:p>
        </p:txBody>
      </p:sp>
      <p:sp>
        <p:nvSpPr>
          <p:cNvPr id="4" name="Segnaposto piè di pagina 3"/>
          <p:cNvSpPr>
            <a:spLocks noGrp="1"/>
          </p:cNvSpPr>
          <p:nvPr>
            <p:ph type="ftr" sz="quarter" idx="3"/>
          </p:nvPr>
        </p:nvSpPr>
        <p:spPr/>
        <p:txBody>
          <a:bodyPr/>
          <a:lstStyle/>
          <a:p>
            <a:pPr algn="ctr">
              <a:buFont typeface="Wingdings" panose="05000000000000000000" pitchFamily="2" charset="2"/>
              <a:buNone/>
            </a:pPr>
            <a:r>
              <a:rPr lang="en-US"/>
              <a:t>ADD SECTION NAME</a:t>
            </a:r>
            <a:endParaRPr lang="en-US" dirty="0"/>
          </a:p>
        </p:txBody>
      </p:sp>
      <p:sp>
        <p:nvSpPr>
          <p:cNvPr id="5" name="CasellaDiTesto 4"/>
          <p:cNvSpPr txBox="1"/>
          <p:nvPr/>
        </p:nvSpPr>
        <p:spPr>
          <a:xfrm>
            <a:off x="424543" y="1676401"/>
            <a:ext cx="11397343" cy="4708981"/>
          </a:xfrm>
          <a:prstGeom prst="rect">
            <a:avLst/>
          </a:prstGeom>
          <a:noFill/>
        </p:spPr>
        <p:txBody>
          <a:bodyPr wrap="square" rtlCol="0">
            <a:spAutoFit/>
          </a:bodyPr>
          <a:lstStyle/>
          <a:p>
            <a:pPr marL="342900" indent="-342900">
              <a:buFont typeface="Wingdings" panose="05000000000000000000" pitchFamily="2" charset="2"/>
              <a:buChar char="q"/>
            </a:pPr>
            <a:r>
              <a:rPr lang="en-GB" sz="2000" dirty="0">
                <a:latin typeface="+mj-lt"/>
              </a:rPr>
              <a:t>Phase 1 (informative): </a:t>
            </a:r>
          </a:p>
          <a:p>
            <a:pPr marL="285750" indent="-285750">
              <a:buFont typeface="Wingdings" panose="05000000000000000000" pitchFamily="2" charset="2"/>
              <a:buChar char="ü"/>
            </a:pPr>
            <a:r>
              <a:rPr lang="en-GB" sz="2000" dirty="0">
                <a:latin typeface="+mj-lt"/>
              </a:rPr>
              <a:t>Organizing a kick off meeting with the team and discuss about the standardization model;</a:t>
            </a:r>
          </a:p>
          <a:p>
            <a:pPr marL="285750" indent="-285750">
              <a:buFont typeface="Wingdings" panose="05000000000000000000" pitchFamily="2" charset="2"/>
              <a:buChar char="ü"/>
            </a:pPr>
            <a:r>
              <a:rPr lang="en-GB" sz="2000" dirty="0">
                <a:latin typeface="+mj-lt"/>
              </a:rPr>
              <a:t>Identify a reference architecture which might be used for the development of Core and Common Services;</a:t>
            </a:r>
          </a:p>
          <a:p>
            <a:endParaRPr lang="en-GB" sz="2000" dirty="0">
              <a:latin typeface="+mj-lt"/>
            </a:endParaRPr>
          </a:p>
          <a:p>
            <a:pPr marL="342900" indent="-342900">
              <a:buFont typeface="Wingdings" panose="05000000000000000000" pitchFamily="2" charset="2"/>
              <a:buChar char="q"/>
            </a:pPr>
            <a:r>
              <a:rPr lang="en-GB" sz="2000" dirty="0">
                <a:latin typeface="+mj-lt"/>
              </a:rPr>
              <a:t>Phase 2 (normative): </a:t>
            </a:r>
          </a:p>
          <a:p>
            <a:r>
              <a:rPr lang="en-GB" sz="2000" dirty="0">
                <a:latin typeface="+mj-lt"/>
              </a:rPr>
              <a:t>Group Specifications developed within the ISG CISE SM will be public and subject to ETSI IPR policy, especially concerning timely declaration.</a:t>
            </a:r>
          </a:p>
          <a:p>
            <a:endParaRPr lang="it-IT" sz="2000" dirty="0">
              <a:latin typeface="+mj-lt"/>
            </a:endParaRPr>
          </a:p>
          <a:p>
            <a:pPr hangingPunct="0"/>
            <a:r>
              <a:rPr lang="en-GB" sz="2000" dirty="0">
                <a:latin typeface="+mj-lt"/>
              </a:rPr>
              <a:t>Do note:</a:t>
            </a:r>
          </a:p>
          <a:p>
            <a:pPr hangingPunct="0"/>
            <a:r>
              <a:rPr lang="en-GB" sz="2000" dirty="0">
                <a:latin typeface="+mj-lt"/>
              </a:rPr>
              <a:t>To maintain a tight focus, the ISG CISE SM will at the end of the first and of the second year make a review of its work and a proposal to ETSI on how to evolve the ISG CISE SM’s future activities: </a:t>
            </a:r>
          </a:p>
          <a:p>
            <a:pPr lvl="0" hangingPunct="0"/>
            <a:r>
              <a:rPr lang="en-GB" sz="2000" dirty="0">
                <a:latin typeface="+mj-lt"/>
              </a:rPr>
              <a:t>terminate the ISG, or transfer the work and continue the activity in a (existing or new) ETSI </a:t>
            </a:r>
          </a:p>
          <a:p>
            <a:pPr lvl="0" hangingPunct="0"/>
            <a:r>
              <a:rPr lang="en-GB" sz="2000" dirty="0">
                <a:latin typeface="+mj-lt"/>
              </a:rPr>
              <a:t>Technical Body or other standards body, or continue the ISG CISE SM for an additional period with </a:t>
            </a:r>
          </a:p>
          <a:p>
            <a:pPr lvl="0" hangingPunct="0"/>
            <a:r>
              <a:rPr lang="en-GB" sz="2000" dirty="0">
                <a:latin typeface="+mj-lt"/>
              </a:rPr>
              <a:t>(potentially revised) Terms of Reference.</a:t>
            </a:r>
          </a:p>
          <a:p>
            <a:endParaRPr lang="en-GB" sz="2000" dirty="0" err="1">
              <a:solidFill>
                <a:schemeClr val="tx2"/>
              </a:solidFill>
            </a:endParaRPr>
          </a:p>
        </p:txBody>
      </p:sp>
    </p:spTree>
    <p:extLst>
      <p:ext uri="{BB962C8B-B14F-4D97-AF65-F5344CB8AC3E}">
        <p14:creationId xmlns:p14="http://schemas.microsoft.com/office/powerpoint/2010/main" val="1415246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ISG </a:t>
            </a:r>
            <a:r>
              <a:rPr lang="it-IT" dirty="0" err="1"/>
              <a:t>Standardization</a:t>
            </a:r>
            <a:r>
              <a:rPr lang="it-IT" dirty="0"/>
              <a:t> work </a:t>
            </a:r>
            <a:r>
              <a:rPr lang="it-IT" dirty="0" err="1"/>
              <a:t>phase</a:t>
            </a:r>
            <a:r>
              <a:rPr lang="it-IT" dirty="0"/>
              <a:t> 1</a:t>
            </a:r>
            <a:r>
              <a:rPr lang="en-GB" dirty="0"/>
              <a:t> - Informative</a:t>
            </a:r>
          </a:p>
        </p:txBody>
      </p:sp>
      <p:sp>
        <p:nvSpPr>
          <p:cNvPr id="4" name="Segnaposto piè di pagina 3"/>
          <p:cNvSpPr>
            <a:spLocks noGrp="1"/>
          </p:cNvSpPr>
          <p:nvPr>
            <p:ph type="ftr" sz="quarter" idx="3"/>
          </p:nvPr>
        </p:nvSpPr>
        <p:spPr/>
        <p:txBody>
          <a:bodyPr/>
          <a:lstStyle/>
          <a:p>
            <a:pPr algn="ctr">
              <a:buFont typeface="Wingdings" panose="05000000000000000000" pitchFamily="2" charset="2"/>
              <a:buNone/>
            </a:pPr>
            <a:r>
              <a:rPr lang="en-US" dirty="0"/>
              <a:t>ADD SECTION NAME</a:t>
            </a: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95" y="1625251"/>
            <a:ext cx="5707130" cy="412240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6005560" y="2274045"/>
            <a:ext cx="6219097" cy="3693319"/>
          </a:xfrm>
          <a:prstGeom prst="rect">
            <a:avLst/>
          </a:prstGeom>
          <a:noFill/>
        </p:spPr>
        <p:txBody>
          <a:bodyPr wrap="square" rtlCol="0">
            <a:spAutoFit/>
          </a:bodyPr>
          <a:lstStyle/>
          <a:p>
            <a:pPr hangingPunct="0"/>
            <a:r>
              <a:rPr lang="en-GB" dirty="0"/>
              <a:t>The CISE SM components (based on the EUCISE2020 concept) are able to:</a:t>
            </a:r>
          </a:p>
          <a:p>
            <a:pPr marL="285750" lvl="0" indent="-285750" hangingPunct="0">
              <a:buFont typeface="Wingdings" panose="05000000000000000000" pitchFamily="2" charset="2"/>
              <a:buChar char="ü"/>
            </a:pPr>
            <a:r>
              <a:rPr lang="en-GB" dirty="0"/>
              <a:t>Translate the request of information coming from PAs in a common vocabulary;</a:t>
            </a:r>
          </a:p>
          <a:p>
            <a:pPr marL="285750" lvl="0" indent="-285750" hangingPunct="0">
              <a:buFont typeface="Wingdings" panose="05000000000000000000" pitchFamily="2" charset="2"/>
              <a:buChar char="ü"/>
            </a:pPr>
            <a:r>
              <a:rPr lang="en-GB" dirty="0"/>
              <a:t>Ensure the exchange of messages within the CISE Community based on a Service Oriented  Architecture paradigm;</a:t>
            </a:r>
          </a:p>
          <a:p>
            <a:pPr marL="285750" lvl="0" indent="-285750" hangingPunct="0">
              <a:buFont typeface="Wingdings" panose="05000000000000000000" pitchFamily="2" charset="2"/>
              <a:buChar char="ü"/>
            </a:pPr>
            <a:r>
              <a:rPr lang="en-GB" dirty="0"/>
              <a:t>Manage access rights on information Exchange based on a roles/rules based  approach;</a:t>
            </a:r>
          </a:p>
          <a:p>
            <a:pPr marL="285750" lvl="0" indent="-285750" hangingPunct="0">
              <a:buFont typeface="Wingdings" panose="05000000000000000000" pitchFamily="2" charset="2"/>
              <a:buChar char="ü"/>
            </a:pPr>
            <a:r>
              <a:rPr lang="en-GB" dirty="0"/>
              <a:t>Handle classified information up to EU restricted level;</a:t>
            </a:r>
          </a:p>
          <a:p>
            <a:pPr marL="285750" lvl="0" indent="-285750" hangingPunct="0">
              <a:buFont typeface="Wingdings" panose="05000000000000000000" pitchFamily="2" charset="2"/>
              <a:buChar char="ü"/>
            </a:pPr>
            <a:r>
              <a:rPr lang="en-GB" dirty="0"/>
              <a:t>Implement a collaborative environment;</a:t>
            </a:r>
          </a:p>
          <a:p>
            <a:pPr marL="285750" lvl="0" indent="-285750" hangingPunct="0">
              <a:buFont typeface="Wingdings" panose="05000000000000000000" pitchFamily="2" charset="2"/>
              <a:buChar char="ü"/>
            </a:pPr>
            <a:r>
              <a:rPr lang="en-GB" dirty="0"/>
              <a:t>Optionally, implement advances functions to enhance the information available at  PAs level.</a:t>
            </a:r>
          </a:p>
          <a:p>
            <a:endParaRPr lang="en-GB" dirty="0"/>
          </a:p>
        </p:txBody>
      </p:sp>
    </p:spTree>
    <p:extLst>
      <p:ext uri="{BB962C8B-B14F-4D97-AF65-F5344CB8AC3E}">
        <p14:creationId xmlns:p14="http://schemas.microsoft.com/office/powerpoint/2010/main" val="560304033"/>
      </p:ext>
    </p:extLst>
  </p:cSld>
  <p:clrMapOvr>
    <a:masterClrMapping/>
  </p:clrMapOvr>
</p:sld>
</file>

<file path=ppt/theme/theme1.xml><?xml version="1.0" encoding="utf-8"?>
<a:theme xmlns:a="http://schemas.openxmlformats.org/drawingml/2006/main" name="ETSI Corporate 2018">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dirty="0" err="1" smtClean="0">
            <a:solidFill>
              <a:schemeClr val="tx2"/>
            </a:solidFill>
          </a:defRPr>
        </a:defPPr>
      </a:lstStyle>
    </a:txDef>
  </a:objectDefaults>
  <a:extraClrSchemeLst/>
  <a:extLst>
    <a:ext uri="{05A4C25C-085E-4340-85A3-A5531E510DB2}">
      <thm15:themeFamily xmlns:thm15="http://schemas.microsoft.com/office/thememl/2012/main" name="Presentation2" id="{4AD05EA6-9E27-4D1C-90B7-9947F66C1F4C}" vid="{760ADE90-7FFE-4EDE-A44F-81F5E52D7C9A}"/>
    </a:ext>
  </a:extLst>
</a:theme>
</file>

<file path=ppt/theme/theme2.xml><?xml version="1.0" encoding="utf-8"?>
<a:theme xmlns:a="http://schemas.openxmlformats.org/drawingml/2006/main" name="Office Theme">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ETSI_CORPORATE_PRESENTATION_template_2019_Light_Version</Template>
  <TotalTime>660</TotalTime>
  <Words>2331</Words>
  <Application>Microsoft Office PowerPoint</Application>
  <PresentationFormat>Widescreen</PresentationFormat>
  <Paragraphs>215</Paragraphs>
  <Slides>24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24</vt:i4>
      </vt:variant>
    </vt:vector>
  </HeadingPairs>
  <TitlesOfParts>
    <vt:vector size="29" baseType="lpstr">
      <vt:lpstr>Arial</vt:lpstr>
      <vt:lpstr>Calibri</vt:lpstr>
      <vt:lpstr>Calibri Light</vt:lpstr>
      <vt:lpstr>Wingdings</vt:lpstr>
      <vt:lpstr>ETSI Corporate 2018</vt:lpstr>
      <vt:lpstr> “European Common Information Sharing Environment Service Model” Standardization</vt:lpstr>
      <vt:lpstr>Agenda</vt:lpstr>
      <vt:lpstr>Acronyms</vt:lpstr>
      <vt:lpstr>Standardization goals</vt:lpstr>
      <vt:lpstr>EU policy framework of CISE</vt:lpstr>
      <vt:lpstr>ISG CDM Scope</vt:lpstr>
      <vt:lpstr>Approach for Standardization</vt:lpstr>
      <vt:lpstr>ToR for ETSI ISG “European Common Information Sharing Environment Service Model” (CDM) </vt:lpstr>
      <vt:lpstr>ISG Standardization work phase 1 - Informative</vt:lpstr>
      <vt:lpstr>ISG Standardization work phase 2  -  Informative  (2/2) </vt:lpstr>
      <vt:lpstr>ISG Standardization work phase 2   -  Normative (1/2) </vt:lpstr>
      <vt:lpstr>ISG Standardization work phase 2 - Normative (2/2) </vt:lpstr>
      <vt:lpstr>Presentazione standard di PowerPoint</vt:lpstr>
      <vt:lpstr>Areas of activity of ISG CDM: EUCISE2020 Components (1/2)</vt:lpstr>
      <vt:lpstr>Areas of activity of ISG CDM: EUCISE2020 Components (2/2)</vt:lpstr>
      <vt:lpstr>Core Services        (1/3)</vt:lpstr>
      <vt:lpstr>Core Services        (2/3)</vt:lpstr>
      <vt:lpstr>Core Services        (3/3)</vt:lpstr>
      <vt:lpstr>Common Services       (1/3)</vt:lpstr>
      <vt:lpstr>Common Services       (2/3)</vt:lpstr>
      <vt:lpstr>Common Services       (3/3)</vt:lpstr>
      <vt:lpstr>2019 Steps forward</vt:lpstr>
      <vt:lpstr>Presentazione standard di PowerPoint</vt:lpstr>
      <vt:lpstr>Thanks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short guide to using the ETSI PowerPoint Template</dc:title>
  <dc:subject>&lt;Speech title here&gt;</dc:subject>
  <dc:creator>Marlène Forina</dc:creator>
  <cp:lastModifiedBy>Lorenzo Iapoce</cp:lastModifiedBy>
  <cp:revision>19</cp:revision>
  <dcterms:created xsi:type="dcterms:W3CDTF">2019-05-23T15:43:47Z</dcterms:created>
  <dcterms:modified xsi:type="dcterms:W3CDTF">2019-05-29T09:24:55Z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urityLevel">
    <vt:lpwstr>Level 2 – Sensitive</vt:lpwstr>
  </property>
  <property fmtid="{D5CDD505-2E9C-101B-9397-08002B2CF9AE}" pid="3" name="Updated">
    <vt:bool>true</vt:bool>
  </property>
  <property fmtid="{D5CDD505-2E9C-101B-9397-08002B2CF9AE}" pid="4" name="MSIP_Label_1afecdc9-0c4a-4ea0-a954-2e70b3455b23_Enabled">
    <vt:lpwstr>True</vt:lpwstr>
  </property>
  <property fmtid="{D5CDD505-2E9C-101B-9397-08002B2CF9AE}" pid="5" name="MSIP_Label_1afecdc9-0c4a-4ea0-a954-2e70b3455b23_SiteId">
    <vt:lpwstr>31ae1cef-2393-4eb1-8962-4e4bbfccd663</vt:lpwstr>
  </property>
  <property fmtid="{D5CDD505-2E9C-101B-9397-08002B2CF9AE}" pid="6" name="MSIP_Label_1afecdc9-0c4a-4ea0-a954-2e70b3455b23_Owner">
    <vt:lpwstr>liapoce@amsspa.it</vt:lpwstr>
  </property>
  <property fmtid="{D5CDD505-2E9C-101B-9397-08002B2CF9AE}" pid="7" name="MSIP_Label_1afecdc9-0c4a-4ea0-a954-2e70b3455b23_SetDate">
    <vt:lpwstr>2019-05-24T11:02:37.5637083Z</vt:lpwstr>
  </property>
  <property fmtid="{D5CDD505-2E9C-101B-9397-08002B2CF9AE}" pid="8" name="MSIP_Label_1afecdc9-0c4a-4ea0-a954-2e70b3455b23_Name">
    <vt:lpwstr>Company Internal</vt:lpwstr>
  </property>
  <property fmtid="{D5CDD505-2E9C-101B-9397-08002B2CF9AE}" pid="9" name="MSIP_Label_1afecdc9-0c4a-4ea0-a954-2e70b3455b23_Application">
    <vt:lpwstr>Microsoft Azure Information Protection</vt:lpwstr>
  </property>
  <property fmtid="{D5CDD505-2E9C-101B-9397-08002B2CF9AE}" pid="10" name="MSIP_Label_1afecdc9-0c4a-4ea0-a954-2e70b3455b23_Extended_MSFT_Method">
    <vt:lpwstr>Manual</vt:lpwstr>
  </property>
  <property fmtid="{D5CDD505-2E9C-101B-9397-08002B2CF9AE}" pid="11" name="MSIP_Label_240fc82b-79f9-4552-9415-70e99671b81b_Enabled">
    <vt:lpwstr>True</vt:lpwstr>
  </property>
  <property fmtid="{D5CDD505-2E9C-101B-9397-08002B2CF9AE}" pid="12" name="MSIP_Label_240fc82b-79f9-4552-9415-70e99671b81b_SiteId">
    <vt:lpwstr>31ae1cef-2393-4eb1-8962-4e4bbfccd663</vt:lpwstr>
  </property>
  <property fmtid="{D5CDD505-2E9C-101B-9397-08002B2CF9AE}" pid="13" name="MSIP_Label_240fc82b-79f9-4552-9415-70e99671b81b_Owner">
    <vt:lpwstr>liapoce@amsspa.it</vt:lpwstr>
  </property>
  <property fmtid="{D5CDD505-2E9C-101B-9397-08002B2CF9AE}" pid="14" name="MSIP_Label_240fc82b-79f9-4552-9415-70e99671b81b_SetDate">
    <vt:lpwstr>2019-05-24T11:02:37.5637083Z</vt:lpwstr>
  </property>
  <property fmtid="{D5CDD505-2E9C-101B-9397-08002B2CF9AE}" pid="15" name="MSIP_Label_240fc82b-79f9-4552-9415-70e99671b81b_Name">
    <vt:lpwstr>No Mark</vt:lpwstr>
  </property>
  <property fmtid="{D5CDD505-2E9C-101B-9397-08002B2CF9AE}" pid="16" name="MSIP_Label_240fc82b-79f9-4552-9415-70e99671b81b_Application">
    <vt:lpwstr>Microsoft Azure Information Protection</vt:lpwstr>
  </property>
  <property fmtid="{D5CDD505-2E9C-101B-9397-08002B2CF9AE}" pid="17" name="MSIP_Label_240fc82b-79f9-4552-9415-70e99671b81b_Parent">
    <vt:lpwstr>1afecdc9-0c4a-4ea0-a954-2e70b3455b23</vt:lpwstr>
  </property>
  <property fmtid="{D5CDD505-2E9C-101B-9397-08002B2CF9AE}" pid="18" name="MSIP_Label_240fc82b-79f9-4552-9415-70e99671b81b_Extended_MSFT_Method">
    <vt:lpwstr>Manual</vt:lpwstr>
  </property>
  <property fmtid="{D5CDD505-2E9C-101B-9397-08002B2CF9AE}" pid="19" name="Sensitivity">
    <vt:lpwstr>Company Internal No Mark</vt:lpwstr>
  </property>
</Properties>
</file>