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88" r:id="rId3"/>
    <p:sldId id="286" r:id="rId4"/>
    <p:sldId id="289" r:id="rId5"/>
    <p:sldId id="290" r:id="rId6"/>
    <p:sldId id="291" r:id="rId7"/>
    <p:sldId id="292" r:id="rId8"/>
    <p:sldId id="293" r:id="rId9"/>
    <p:sldId id="294" r:id="rId10"/>
    <p:sldId id="295" r:id="rId11"/>
    <p:sldId id="296" r:id="rId12"/>
    <p:sldId id="297" r:id="rId13"/>
    <p:sldId id="299" r:id="rId14"/>
    <p:sldId id="300" r:id="rId15"/>
    <p:sldId id="301" r:id="rId16"/>
    <p:sldId id="303" r:id="rId17"/>
    <p:sldId id="298" r:id="rId18"/>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F517"/>
    <a:srgbClr val="000000"/>
    <a:srgbClr val="00CCFF"/>
    <a:srgbClr val="000066"/>
    <a:srgbClr val="0099FF"/>
    <a:srgbClr val="003366"/>
    <a:srgbClr val="FFFFFF"/>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27" autoAdjust="0"/>
    <p:restoredTop sz="94660"/>
  </p:normalViewPr>
  <p:slideViewPr>
    <p:cSldViewPr snapToGrid="0">
      <p:cViewPr varScale="1">
        <p:scale>
          <a:sx n="78" d="100"/>
          <a:sy n="78" d="100"/>
        </p:scale>
        <p:origin x="-324" y="-90"/>
      </p:cViewPr>
      <p:guideLst>
        <p:guide orient="horz" pos="2160"/>
        <p:guide pos="2880"/>
      </p:guideLst>
    </p:cSldViewPr>
  </p:slideViewPr>
  <p:notesTextViewPr>
    <p:cViewPr>
      <p:scale>
        <a:sx n="100" d="100"/>
        <a:sy n="100" d="100"/>
      </p:scale>
      <p:origin x="0" y="0"/>
    </p:cViewPr>
  </p:notesTextViewPr>
  <p:notesViewPr>
    <p:cSldViewPr snapToGrid="0">
      <p:cViewPr varScale="1">
        <p:scale>
          <a:sx n="57" d="100"/>
          <a:sy n="57" d="100"/>
        </p:scale>
        <p:origin x="-2508" y="-84"/>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9BB96EE-D9FE-42E5-B252-26C86C52E63A}" type="datetimeFigureOut">
              <a:rPr lang="it-IT"/>
              <a:pPr>
                <a:defRPr/>
              </a:pPr>
              <a:t>19/05/2009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BDD8F09-CFEE-43B4-92DC-594290D6A936}" type="slidenum">
              <a:rPr lang="it-IT"/>
              <a:pPr>
                <a:defRPr/>
              </a:pPr>
              <a:t>‹#›</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2F28A52-5022-4199-9E78-2AAAE2132177}" type="datetimeFigureOut">
              <a:rPr lang="it-IT"/>
              <a:pPr>
                <a:defRPr/>
              </a:pPr>
              <a:t>19/05/2009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5236941-34C2-4D68-9F35-DE5C37A43078}" type="slidenum">
              <a:rPr lang="it-IT"/>
              <a:pPr>
                <a:defRPr/>
              </a:pPr>
              <a:t>‹#›</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egnaposto immagine diapositiva 1"/>
          <p:cNvSpPr>
            <a:spLocks noGrp="1" noRot="1" noChangeAspect="1"/>
          </p:cNvSpPr>
          <p:nvPr>
            <p:ph type="sldImg"/>
          </p:nvPr>
        </p:nvSpPr>
        <p:spPr bwMode="auto">
          <a:noFill/>
          <a:ln>
            <a:solidFill>
              <a:srgbClr val="000000"/>
            </a:solidFill>
            <a:miter lim="800000"/>
            <a:headEnd/>
            <a:tailEnd/>
          </a:ln>
        </p:spPr>
      </p:sp>
      <p:sp>
        <p:nvSpPr>
          <p:cNvPr id="11266"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1267"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E9BB80-B5FC-4A5C-A7B5-477EF77EE3C3}" type="slidenum">
              <a:rPr lang="it-IT"/>
              <a:pPr fontAlgn="base">
                <a:spcBef>
                  <a:spcPct val="0"/>
                </a:spcBef>
                <a:spcAft>
                  <a:spcPct val="0"/>
                </a:spcAft>
                <a:defRPr/>
              </a:pPr>
              <a:t>1</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xfrm>
            <a:off x="1143000" y="682625"/>
            <a:ext cx="4572000" cy="3429000"/>
          </a:xfrm>
          <a:noFill/>
          <a:ln>
            <a:solidFill>
              <a:srgbClr val="000000"/>
            </a:solidFill>
            <a:miter lim="800000"/>
            <a:headEnd/>
            <a:tailEnd/>
          </a:ln>
        </p:spPr>
      </p:sp>
      <p:sp>
        <p:nvSpPr>
          <p:cNvPr id="47106" name="Rectangle 3"/>
          <p:cNvSpPr>
            <a:spLocks noGrp="1"/>
          </p:cNvSpPr>
          <p:nvPr>
            <p:ph type="body" idx="1"/>
          </p:nvPr>
        </p:nvSpPr>
        <p:spPr bwMode="auto">
          <a:xfrm>
            <a:off x="917575" y="4341813"/>
            <a:ext cx="5022850" cy="4117975"/>
          </a:xfrm>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6D49160-EF49-4A31-A083-ADB635933BA3}" type="slidenum">
              <a:rPr lang="en-US" smtClean="0">
                <a:latin typeface="Arial" pitchFamily="34" charset="0"/>
              </a:rPr>
              <a:pPr/>
              <a:t>8</a:t>
            </a:fld>
            <a:endParaRPr lang="en-US" smtClean="0">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ko-KR" altLang="en-US" smtClean="0">
              <a:latin typeface="Arial" pitchFamily="34" charset="0"/>
              <a:ea typeface="굴림" pitchFamily="34" charset="-127"/>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D735DF0-46CA-4EC6-AF7A-5DF41E56C3DE}" type="slidenum">
              <a:rPr lang="en-US" altLang="ko-KR" smtClean="0"/>
              <a:pPr/>
              <a:t>9</a:t>
            </a:fld>
            <a:endParaRPr lang="en-US" altLang="ko-KR"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161AA62-83E6-4B90-9D29-B7C74875B3DB}" type="slidenum">
              <a:rPr lang="en-US" altLang="ko-KR" smtClean="0">
                <a:latin typeface="Arial" pitchFamily="34" charset="0"/>
              </a:rPr>
              <a:pPr/>
              <a:t>10</a:t>
            </a:fld>
            <a:endParaRPr lang="en-US" altLang="ko-KR" smtClean="0">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3991" y="4342939"/>
            <a:ext cx="5030018" cy="4114587"/>
          </a:xfrm>
          <a:noFill/>
          <a:ln/>
        </p:spPr>
        <p:txBody>
          <a:bodyPr/>
          <a:lstStyle/>
          <a:p>
            <a:pPr eaLnBrk="1" hangingPunct="1"/>
            <a:endParaRPr lang="de-DE"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2"/>
          <p:cNvSpPr>
            <a:spLocks noGrp="1" noRot="1" noChangeAspect="1" noChangeArrowheads="1" noTextEdit="1"/>
          </p:cNvSpPr>
          <p:nvPr>
            <p:ph type="sldImg"/>
          </p:nvPr>
        </p:nvSpPr>
        <p:spPr>
          <a:ln/>
        </p:spPr>
      </p:sp>
      <p:sp>
        <p:nvSpPr>
          <p:cNvPr id="74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endParaRPr lang="en-US" smtClean="0"/>
          </a:p>
        </p:txBody>
      </p:sp>
      <p:sp>
        <p:nvSpPr>
          <p:cNvPr id="60420" name="Slide Number Placeholder 3"/>
          <p:cNvSpPr>
            <a:spLocks noGrp="1"/>
          </p:cNvSpPr>
          <p:nvPr>
            <p:ph type="sldNum" sz="quarter" idx="5"/>
          </p:nvPr>
        </p:nvSpPr>
        <p:spPr>
          <a:noFill/>
        </p:spPr>
        <p:txBody>
          <a:bodyPr/>
          <a:lstStyle/>
          <a:p>
            <a:fld id="{BB407B6B-5B73-47BD-9971-9F379F0142EF}" type="slidenum">
              <a:rPr lang="en-GB" smtClean="0"/>
              <a:pPr/>
              <a:t>13</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eaLnBrk="1" hangingPunct="1"/>
            <a:endParaRPr lang="en-US" smtClean="0"/>
          </a:p>
        </p:txBody>
      </p:sp>
      <p:sp>
        <p:nvSpPr>
          <p:cNvPr id="61444" name="Slide Number Placeholder 3"/>
          <p:cNvSpPr>
            <a:spLocks noGrp="1"/>
          </p:cNvSpPr>
          <p:nvPr>
            <p:ph type="sldNum" sz="quarter" idx="5"/>
          </p:nvPr>
        </p:nvSpPr>
        <p:spPr>
          <a:noFill/>
        </p:spPr>
        <p:txBody>
          <a:bodyPr/>
          <a:lstStyle/>
          <a:p>
            <a:fld id="{1DA3A956-75F3-4A09-B3FC-58B956DB3139}" type="slidenum">
              <a:rPr lang="en-GB" smtClean="0"/>
              <a:pPr/>
              <a:t>14</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875C44C-BE28-47C3-8F63-F100DF25E2F8}" type="slidenum">
              <a:rPr lang="en-GB" smtClean="0"/>
              <a:pPr/>
              <a:t>16</a:t>
            </a:fld>
            <a:endParaRPr lang="en-GB" smtClean="0"/>
          </a:p>
        </p:txBody>
      </p:sp>
      <p:sp>
        <p:nvSpPr>
          <p:cNvPr id="44035" name="Rectangle 7"/>
          <p:cNvSpPr txBox="1">
            <a:spLocks noGrp="1" noChangeArrowheads="1"/>
          </p:cNvSpPr>
          <p:nvPr/>
        </p:nvSpPr>
        <p:spPr bwMode="auto">
          <a:xfrm>
            <a:off x="3884613" y="8686800"/>
            <a:ext cx="2973387" cy="457200"/>
          </a:xfrm>
          <a:prstGeom prst="rect">
            <a:avLst/>
          </a:prstGeom>
          <a:noFill/>
          <a:ln w="9525">
            <a:noFill/>
            <a:miter lim="800000"/>
            <a:headEnd/>
            <a:tailEnd/>
          </a:ln>
        </p:spPr>
        <p:txBody>
          <a:bodyPr lIns="88061" tIns="44031" rIns="88061" bIns="44031" anchor="b"/>
          <a:lstStyle/>
          <a:p>
            <a:pPr algn="r" defTabSz="879475">
              <a:spcBef>
                <a:spcPct val="0"/>
              </a:spcBef>
              <a:buFontTx/>
              <a:buNone/>
            </a:pPr>
            <a:fld id="{94BC3081-15B5-4DBA-BA8F-E10A716AB018}" type="slidenum">
              <a:rPr lang="en-GB" sz="1100">
                <a:latin typeface="Times New Roman" pitchFamily="18" charset="0"/>
              </a:rPr>
              <a:pPr algn="r" defTabSz="879475">
                <a:spcBef>
                  <a:spcPct val="0"/>
                </a:spcBef>
                <a:buFontTx/>
                <a:buNone/>
              </a:pPr>
              <a:t>16</a:t>
            </a:fld>
            <a:endParaRPr lang="en-GB" sz="1100">
              <a:latin typeface="Times New Roman" pitchFamily="18" charset="0"/>
            </a:endParaRPr>
          </a:p>
        </p:txBody>
      </p:sp>
      <p:sp>
        <p:nvSpPr>
          <p:cNvPr id="44036" name="Rectangle 2"/>
          <p:cNvSpPr>
            <a:spLocks noGrp="1" noRot="1" noChangeAspect="1" noChangeArrowheads="1" noTextEdit="1"/>
          </p:cNvSpPr>
          <p:nvPr>
            <p:ph type="sldImg"/>
          </p:nvPr>
        </p:nvSpPr>
        <p:spPr>
          <a:xfrm>
            <a:off x="1120775" y="708025"/>
            <a:ext cx="4548188" cy="3411538"/>
          </a:xfrm>
          <a:ln/>
        </p:spPr>
      </p:sp>
      <p:sp>
        <p:nvSpPr>
          <p:cNvPr id="44037" name="Rectangle 3"/>
          <p:cNvSpPr>
            <a:spLocks noGrp="1" noChangeArrowheads="1"/>
          </p:cNvSpPr>
          <p:nvPr>
            <p:ph type="body" idx="1"/>
          </p:nvPr>
        </p:nvSpPr>
        <p:spPr>
          <a:xfrm>
            <a:off x="947738" y="4330700"/>
            <a:ext cx="4968875" cy="4121150"/>
          </a:xfrm>
          <a:noFill/>
          <a:ln/>
        </p:spPr>
        <p:txBody>
          <a:bodyPr lIns="88061" tIns="44031" rIns="88061" bIns="44031"/>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pic>
        <p:nvPicPr>
          <p:cNvPr id="5" name="Immagine 6" descr="IMS2020-Logo-1.jpg"/>
          <p:cNvPicPr>
            <a:picLocks noChangeAspect="1"/>
          </p:cNvPicPr>
          <p:nvPr userDrawn="1"/>
        </p:nvPicPr>
        <p:blipFill>
          <a:blip r:embed="rId2" cstate="print"/>
          <a:srcRect/>
          <a:stretch>
            <a:fillRect/>
          </a:stretch>
        </p:blipFill>
        <p:spPr bwMode="auto">
          <a:xfrm>
            <a:off x="3087688" y="0"/>
            <a:ext cx="6056312" cy="3919538"/>
          </a:xfrm>
          <a:prstGeom prst="rect">
            <a:avLst/>
          </a:prstGeom>
          <a:noFill/>
          <a:ln w="9525">
            <a:noFill/>
            <a:miter lim="800000"/>
            <a:headEnd/>
            <a:tailEnd/>
          </a:ln>
        </p:spPr>
      </p:pic>
      <p:pic>
        <p:nvPicPr>
          <p:cNvPr id="6" name="Picture 2"/>
          <p:cNvPicPr>
            <a:picLocks noChangeAspect="1" noChangeArrowheads="1"/>
          </p:cNvPicPr>
          <p:nvPr userDrawn="1"/>
        </p:nvPicPr>
        <p:blipFill>
          <a:blip r:embed="rId3" cstate="print"/>
          <a:srcRect t="1440" b="4504"/>
          <a:stretch>
            <a:fillRect/>
          </a:stretch>
        </p:blipFill>
        <p:spPr bwMode="auto">
          <a:xfrm>
            <a:off x="0" y="3919538"/>
            <a:ext cx="3087688" cy="2944812"/>
          </a:xfrm>
          <a:prstGeom prst="rect">
            <a:avLst/>
          </a:prstGeom>
          <a:noFill/>
          <a:ln w="9525">
            <a:noFill/>
            <a:miter lim="800000"/>
            <a:headEnd/>
            <a:tailEnd/>
          </a:ln>
        </p:spPr>
      </p:pic>
      <p:cxnSp>
        <p:nvCxnSpPr>
          <p:cNvPr id="7" name="Connettore 1 8"/>
          <p:cNvCxnSpPr/>
          <p:nvPr userDrawn="1"/>
        </p:nvCxnSpPr>
        <p:spPr>
          <a:xfrm rot="16200000" flipH="1">
            <a:off x="-356393" y="3418681"/>
            <a:ext cx="6858000" cy="20637"/>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8" name="Connettore 1 9"/>
          <p:cNvCxnSpPr/>
          <p:nvPr userDrawn="1"/>
        </p:nvCxnSpPr>
        <p:spPr>
          <a:xfrm rot="10800000">
            <a:off x="0" y="3913188"/>
            <a:ext cx="9144000" cy="9525"/>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ctrTitle"/>
          </p:nvPr>
        </p:nvSpPr>
        <p:spPr>
          <a:xfrm>
            <a:off x="3206337" y="4036367"/>
            <a:ext cx="5818909" cy="2694042"/>
          </a:xfrm>
          <a:prstGeom prst="rect">
            <a:avLst/>
          </a:prstGeom>
          <a:ln w="28575">
            <a:solidFill>
              <a:srgbClr val="003366"/>
            </a:solidFill>
          </a:ln>
        </p:spPr>
        <p:txBody>
          <a:bodyPr anchor="ctr"/>
          <a:lstStyle>
            <a:lvl1pPr algn="l">
              <a:defRPr sz="3600" b="1" baseline="0">
                <a:ln w="19050">
                  <a:noFill/>
                </a:ln>
                <a:solidFill>
                  <a:srgbClr val="003366"/>
                </a:solidFill>
                <a:latin typeface="Engravers MT" pitchFamily="18" charset="0"/>
              </a:defRPr>
            </a:lvl1pPr>
          </a:lstStyle>
          <a:p>
            <a:r>
              <a:rPr lang="it-IT" dirty="0" smtClean="0"/>
              <a:t>Click to edit Master title style</a:t>
            </a:r>
            <a:endParaRPr lang="it-IT" dirty="0"/>
          </a:p>
        </p:txBody>
      </p:sp>
      <p:sp>
        <p:nvSpPr>
          <p:cNvPr id="3" name="Sottotitolo 2"/>
          <p:cNvSpPr>
            <a:spLocks noGrp="1"/>
          </p:cNvSpPr>
          <p:nvPr>
            <p:ph type="subTitle" idx="1"/>
          </p:nvPr>
        </p:nvSpPr>
        <p:spPr>
          <a:xfrm>
            <a:off x="-828" y="71254"/>
            <a:ext cx="3084270" cy="1769422"/>
          </a:xfrm>
          <a:prstGeom prst="rect">
            <a:avLst/>
          </a:prstGeom>
          <a:noFill/>
          <a:ln>
            <a:noFill/>
          </a:ln>
        </p:spPr>
        <p:txBody>
          <a:bodyPr anchor="t"/>
          <a:lstStyle>
            <a:lvl1pPr marL="0" indent="0" algn="r">
              <a:buNone/>
              <a:defRPr sz="2600" b="1" baseline="0">
                <a:solidFill>
                  <a:srgbClr val="0033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Click to edit Master subtitle style</a:t>
            </a:r>
          </a:p>
        </p:txBody>
      </p:sp>
      <p:sp>
        <p:nvSpPr>
          <p:cNvPr id="12" name="Segnaposto testo 11"/>
          <p:cNvSpPr>
            <a:spLocks noGrp="1"/>
          </p:cNvSpPr>
          <p:nvPr>
            <p:ph type="body" sz="quarter" idx="10"/>
          </p:nvPr>
        </p:nvSpPr>
        <p:spPr>
          <a:xfrm>
            <a:off x="0" y="2018806"/>
            <a:ext cx="3074987" cy="1817606"/>
          </a:xfrm>
          <a:prstGeom prst="rect">
            <a:avLst/>
          </a:prstGeom>
        </p:spPr>
        <p:txBody>
          <a:bodyPr anchor="b"/>
          <a:lstStyle>
            <a:lvl1pPr marL="0" indent="0" algn="r">
              <a:buNone/>
              <a:defRPr sz="2600" b="1" baseline="0">
                <a:solidFill>
                  <a:srgbClr val="003366"/>
                </a:solidFill>
              </a:defRPr>
            </a:lvl1pPr>
            <a:lvl2pPr>
              <a:buNone/>
              <a:defRPr sz="2400" b="1">
                <a:solidFill>
                  <a:schemeClr val="bg1"/>
                </a:solidFill>
              </a:defRPr>
            </a:lvl2pPr>
            <a:lvl3pPr>
              <a:buNone/>
              <a:defRPr sz="2400" b="1">
                <a:solidFill>
                  <a:schemeClr val="bg1"/>
                </a:solidFill>
              </a:defRPr>
            </a:lvl3pPr>
            <a:lvl4pPr>
              <a:buNone/>
              <a:defRPr sz="2400" b="1">
                <a:solidFill>
                  <a:schemeClr val="bg1"/>
                </a:solidFill>
              </a:defRPr>
            </a:lvl4pPr>
            <a:lvl5pPr>
              <a:buNone/>
              <a:defRPr sz="2400" b="1">
                <a:solidFill>
                  <a:schemeClr val="bg1"/>
                </a:solidFill>
              </a:defRPr>
            </a:lvl5pPr>
          </a:lstStyle>
          <a:p>
            <a:pPr lvl="0"/>
            <a:r>
              <a:rPr lang="it-IT"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pic>
        <p:nvPicPr>
          <p:cNvPr id="4" name="Immagine 6" descr="IMS2020-Logo-1.jpg"/>
          <p:cNvPicPr>
            <a:picLocks noChangeAspect="1"/>
          </p:cNvPicPr>
          <p:nvPr userDrawn="1"/>
        </p:nvPicPr>
        <p:blipFill>
          <a:blip r:embed="rId2" cstate="print"/>
          <a:srcRect/>
          <a:stretch>
            <a:fillRect/>
          </a:stretch>
        </p:blipFill>
        <p:spPr bwMode="auto">
          <a:xfrm>
            <a:off x="107950" y="107950"/>
            <a:ext cx="1155700" cy="755650"/>
          </a:xfrm>
          <a:prstGeom prst="rect">
            <a:avLst/>
          </a:prstGeom>
          <a:noFill/>
          <a:ln w="9525">
            <a:noFill/>
            <a:miter lim="800000"/>
            <a:headEnd/>
            <a:tailEnd/>
          </a:ln>
        </p:spPr>
      </p:pic>
      <p:pic>
        <p:nvPicPr>
          <p:cNvPr id="5" name="Immagine 9" descr="IMS2020-Logo-1.jpg"/>
          <p:cNvPicPr>
            <a:picLocks noChangeAspect="1"/>
          </p:cNvPicPr>
          <p:nvPr userDrawn="1"/>
        </p:nvPicPr>
        <p:blipFill>
          <a:blip r:embed="rId3" cstate="print"/>
          <a:srcRect/>
          <a:stretch>
            <a:fillRect/>
          </a:stretch>
        </p:blipFill>
        <p:spPr bwMode="auto">
          <a:xfrm>
            <a:off x="107950" y="6480175"/>
            <a:ext cx="446088" cy="292100"/>
          </a:xfrm>
          <a:prstGeom prst="rect">
            <a:avLst/>
          </a:prstGeom>
          <a:noFill/>
          <a:ln w="9525">
            <a:noFill/>
            <a:miter lim="800000"/>
            <a:headEnd/>
            <a:tailEnd/>
          </a:ln>
        </p:spPr>
      </p:pic>
      <p:sp>
        <p:nvSpPr>
          <p:cNvPr id="6" name="CasellaDiTesto 13"/>
          <p:cNvSpPr txBox="1"/>
          <p:nvPr userDrawn="1"/>
        </p:nvSpPr>
        <p:spPr>
          <a:xfrm>
            <a:off x="534988" y="6461125"/>
            <a:ext cx="4535487" cy="307975"/>
          </a:xfrm>
          <a:prstGeom prst="rect">
            <a:avLst/>
          </a:prstGeom>
          <a:noFill/>
        </p:spPr>
        <p:txBody>
          <a:bodyPr anchor="ctr">
            <a:spAutoFit/>
          </a:bodyPr>
          <a:lstStyle/>
          <a:p>
            <a:pPr fontAlgn="auto">
              <a:spcBef>
                <a:spcPts val="0"/>
              </a:spcBef>
              <a:spcAft>
                <a:spcPts val="0"/>
              </a:spcAft>
              <a:defRPr/>
            </a:pPr>
            <a:r>
              <a:rPr lang="en-US" sz="1400" b="1" dirty="0">
                <a:solidFill>
                  <a:srgbClr val="003366"/>
                </a:solidFill>
                <a:latin typeface="+mn-lt"/>
              </a:rPr>
              <a:t>Intelligent Manufacturing Systems</a:t>
            </a:r>
          </a:p>
        </p:txBody>
      </p:sp>
      <p:pic>
        <p:nvPicPr>
          <p:cNvPr id="7" name="Picture 2"/>
          <p:cNvPicPr preferRelativeResize="0">
            <a:picLocks noChangeArrowheads="1"/>
          </p:cNvPicPr>
          <p:nvPr userDrawn="1"/>
        </p:nvPicPr>
        <p:blipFill>
          <a:blip r:embed="rId4" cstate="print">
            <a:duotone>
              <a:prstClr val="black"/>
              <a:srgbClr val="0099FF">
                <a:tint val="45000"/>
                <a:satMod val="400000"/>
              </a:srgbClr>
            </a:duotone>
          </a:blip>
          <a:srcRect/>
          <a:stretch>
            <a:fillRect/>
          </a:stretch>
        </p:blipFill>
        <p:spPr bwMode="auto">
          <a:xfrm rot="10800000">
            <a:off x="108000" y="-199072"/>
            <a:ext cx="9072000" cy="324000"/>
          </a:xfrm>
          <a:prstGeom prst="rect">
            <a:avLst/>
          </a:prstGeom>
          <a:noFill/>
          <a:ln w="9525">
            <a:noFill/>
            <a:miter lim="800000"/>
            <a:headEnd/>
            <a:tailEnd/>
          </a:ln>
          <a:effectLst/>
        </p:spPr>
      </p:pic>
      <p:pic>
        <p:nvPicPr>
          <p:cNvPr id="8" name="Picture 2"/>
          <p:cNvPicPr preferRelativeResize="0">
            <a:picLocks noChangeArrowheads="1"/>
          </p:cNvPicPr>
          <p:nvPr userDrawn="1"/>
        </p:nvPicPr>
        <p:blipFill>
          <a:blip r:embed="rId4" cstate="print">
            <a:duotone>
              <a:prstClr val="black"/>
              <a:srgbClr val="0099FF">
                <a:tint val="45000"/>
                <a:satMod val="400000"/>
              </a:srgbClr>
            </a:duotone>
          </a:blip>
          <a:srcRect/>
          <a:stretch>
            <a:fillRect/>
          </a:stretch>
        </p:blipFill>
        <p:spPr bwMode="auto">
          <a:xfrm rot="10800000">
            <a:off x="108000" y="6179198"/>
            <a:ext cx="9072000" cy="324000"/>
          </a:xfrm>
          <a:prstGeom prst="rect">
            <a:avLst/>
          </a:prstGeom>
          <a:noFill/>
          <a:ln w="9525">
            <a:noFill/>
            <a:miter lim="800000"/>
            <a:headEnd/>
            <a:tailEnd/>
          </a:ln>
          <a:effectLst/>
        </p:spPr>
      </p:pic>
      <p:cxnSp>
        <p:nvCxnSpPr>
          <p:cNvPr id="9" name="Connettore 1 22"/>
          <p:cNvCxnSpPr/>
          <p:nvPr userDrawn="1"/>
        </p:nvCxnSpPr>
        <p:spPr>
          <a:xfrm rot="5400000">
            <a:off x="-279399" y="476250"/>
            <a:ext cx="792162" cy="1587"/>
          </a:xfrm>
          <a:prstGeom prst="line">
            <a:avLst/>
          </a:prstGeom>
          <a:ln w="19050">
            <a:solidFill>
              <a:srgbClr val="0099FF"/>
            </a:solidFill>
          </a:ln>
        </p:spPr>
        <p:style>
          <a:lnRef idx="1">
            <a:schemeClr val="accent1"/>
          </a:lnRef>
          <a:fillRef idx="0">
            <a:schemeClr val="accent1"/>
          </a:fillRef>
          <a:effectRef idx="0">
            <a:schemeClr val="accent1"/>
          </a:effectRef>
          <a:fontRef idx="minor">
            <a:schemeClr val="tx1"/>
          </a:fontRef>
        </p:style>
      </p:cxnSp>
      <p:pic>
        <p:nvPicPr>
          <p:cNvPr id="10" name="Picture 2"/>
          <p:cNvPicPr preferRelativeResize="0">
            <a:picLocks noChangeArrowheads="1"/>
          </p:cNvPicPr>
          <p:nvPr userDrawn="1"/>
        </p:nvPicPr>
        <p:blipFill>
          <a:blip r:embed="rId4" cstate="print">
            <a:duotone>
              <a:prstClr val="black"/>
              <a:srgbClr val="0099FF">
                <a:tint val="45000"/>
                <a:satMod val="400000"/>
              </a:srgbClr>
            </a:duotone>
          </a:blip>
          <a:srcRect/>
          <a:stretch>
            <a:fillRect/>
          </a:stretch>
        </p:blipFill>
        <p:spPr bwMode="auto">
          <a:xfrm rot="10800000">
            <a:off x="108000" y="6462751"/>
            <a:ext cx="9072000" cy="324000"/>
          </a:xfrm>
          <a:prstGeom prst="rect">
            <a:avLst/>
          </a:prstGeom>
          <a:noFill/>
          <a:ln w="9525">
            <a:noFill/>
            <a:miter lim="800000"/>
            <a:headEnd/>
            <a:tailEnd/>
          </a:ln>
          <a:effectLst/>
        </p:spPr>
      </p:pic>
      <p:pic>
        <p:nvPicPr>
          <p:cNvPr id="11" name="Picture 2"/>
          <p:cNvPicPr preferRelativeResize="0">
            <a:picLocks noChangeArrowheads="1"/>
          </p:cNvPicPr>
          <p:nvPr userDrawn="1"/>
        </p:nvPicPr>
        <p:blipFill>
          <a:blip r:embed="rId4" cstate="print">
            <a:duotone>
              <a:prstClr val="black"/>
              <a:srgbClr val="0099FF">
                <a:tint val="45000"/>
                <a:satMod val="400000"/>
              </a:srgbClr>
            </a:duotone>
          </a:blip>
          <a:srcRect/>
          <a:stretch>
            <a:fillRect/>
          </a:stretch>
        </p:blipFill>
        <p:spPr bwMode="auto">
          <a:xfrm rot="10800000">
            <a:off x="108000" y="562966"/>
            <a:ext cx="9072000" cy="324000"/>
          </a:xfrm>
          <a:prstGeom prst="rect">
            <a:avLst/>
          </a:prstGeom>
          <a:noFill/>
          <a:ln w="9525">
            <a:noFill/>
            <a:miter lim="800000"/>
            <a:headEnd/>
            <a:tailEnd/>
          </a:ln>
          <a:effectLst/>
        </p:spPr>
      </p:pic>
      <p:cxnSp>
        <p:nvCxnSpPr>
          <p:cNvPr id="12" name="Connettore 1 23"/>
          <p:cNvCxnSpPr/>
          <p:nvPr userDrawn="1"/>
        </p:nvCxnSpPr>
        <p:spPr>
          <a:xfrm rot="16200000" flipH="1">
            <a:off x="-34925" y="6615113"/>
            <a:ext cx="304800" cy="0"/>
          </a:xfrm>
          <a:prstGeom prst="line">
            <a:avLst/>
          </a:prstGeom>
          <a:ln w="19050">
            <a:solidFill>
              <a:srgbClr val="0099FF"/>
            </a:solidFill>
          </a:ln>
        </p:spPr>
        <p:style>
          <a:lnRef idx="1">
            <a:schemeClr val="accent1"/>
          </a:lnRef>
          <a:fillRef idx="0">
            <a:schemeClr val="accent1"/>
          </a:fillRef>
          <a:effectRef idx="0">
            <a:schemeClr val="accent1"/>
          </a:effectRef>
          <a:fontRef idx="minor">
            <a:schemeClr val="tx1"/>
          </a:fontRef>
        </p:style>
      </p:cxnSp>
      <p:sp>
        <p:nvSpPr>
          <p:cNvPr id="2" name="Titolo 1"/>
          <p:cNvSpPr>
            <a:spLocks noGrp="1"/>
          </p:cNvSpPr>
          <p:nvPr>
            <p:ph type="title"/>
          </p:nvPr>
        </p:nvSpPr>
        <p:spPr>
          <a:xfrm>
            <a:off x="1275907" y="116961"/>
            <a:ext cx="7868092" cy="740215"/>
          </a:xfrm>
          <a:prstGeom prst="rect">
            <a:avLst/>
          </a:prstGeom>
        </p:spPr>
        <p:txBody>
          <a:bodyPr anchor="ctr">
            <a:noAutofit/>
          </a:bodyPr>
          <a:lstStyle>
            <a:lvl1pPr algn="l">
              <a:defRPr sz="2400" b="1">
                <a:ln w="19050">
                  <a:noFill/>
                </a:ln>
                <a:solidFill>
                  <a:srgbClr val="003366"/>
                </a:solidFill>
                <a:latin typeface="Engravers MT" pitchFamily="18" charset="0"/>
                <a:ea typeface="HGMinchoL" pitchFamily="17" charset="-128"/>
              </a:defRPr>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457200" y="1600200"/>
            <a:ext cx="8229600" cy="4525963"/>
          </a:xfrm>
          <a:prstGeom prst="rect">
            <a:avLst/>
          </a:prstGeom>
        </p:spPr>
        <p:txBody>
          <a:bodyPr/>
          <a:lstStyle>
            <a:lvl1pPr>
              <a:buClr>
                <a:srgbClr val="0099FF"/>
              </a:buClr>
              <a:defRPr>
                <a:solidFill>
                  <a:srgbClr val="003366"/>
                </a:solidFill>
              </a:defRPr>
            </a:lvl1pPr>
            <a:lvl2pPr>
              <a:buClr>
                <a:srgbClr val="0099FF"/>
              </a:buClr>
              <a:defRPr>
                <a:solidFill>
                  <a:srgbClr val="003366"/>
                </a:solidFill>
              </a:defRPr>
            </a:lvl2pPr>
            <a:lvl3pPr>
              <a:buClr>
                <a:srgbClr val="0099FF"/>
              </a:buClr>
              <a:defRPr>
                <a:solidFill>
                  <a:srgbClr val="003366"/>
                </a:solidFill>
              </a:defRPr>
            </a:lvl3pPr>
            <a:lvl4pPr>
              <a:buClr>
                <a:srgbClr val="0099FF"/>
              </a:buClr>
              <a:defRPr>
                <a:solidFill>
                  <a:srgbClr val="003366"/>
                </a:solidFill>
              </a:defRPr>
            </a:lvl4pPr>
            <a:lvl5pPr>
              <a:buClr>
                <a:srgbClr val="0099FF"/>
              </a:buClr>
              <a:defRPr>
                <a:solidFill>
                  <a:srgbClr val="003366"/>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13" name="Segnaposto numero diapositiva 5"/>
          <p:cNvSpPr>
            <a:spLocks noGrp="1"/>
          </p:cNvSpPr>
          <p:nvPr>
            <p:ph type="sldNum" sz="quarter" idx="10"/>
          </p:nvPr>
        </p:nvSpPr>
        <p:spPr>
          <a:xfrm>
            <a:off x="7002463" y="6488113"/>
            <a:ext cx="2133600" cy="252412"/>
          </a:xfrm>
          <a:prstGeom prst="rect">
            <a:avLst/>
          </a:prstGeom>
        </p:spPr>
        <p:txBody>
          <a:bodyPr vert="horz" lIns="91440" tIns="45720" rIns="91440" bIns="45720" rtlCol="0" anchor="ctr"/>
          <a:lstStyle>
            <a:lvl1pPr algn="r" fontAlgn="auto">
              <a:spcBef>
                <a:spcPts val="0"/>
              </a:spcBef>
              <a:spcAft>
                <a:spcPts val="0"/>
              </a:spcAft>
              <a:defRPr sz="1400" b="1">
                <a:solidFill>
                  <a:srgbClr val="003366"/>
                </a:solidFill>
                <a:latin typeface="+mn-lt"/>
              </a:defRPr>
            </a:lvl1pPr>
          </a:lstStyle>
          <a:p>
            <a:pPr>
              <a:defRPr/>
            </a:pPr>
            <a:fld id="{66B77BFF-2E5C-4B03-B01B-F34942FB27B1}" type="slidenum">
              <a:rPr lang="it-IT"/>
              <a:pPr>
                <a:defRPr/>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719138" y="34925"/>
            <a:ext cx="5943600" cy="838200"/>
          </a:xfrm>
          <a:prstGeom prst="rect">
            <a:avLst/>
          </a:prstGeo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719138" y="1066800"/>
            <a:ext cx="8229600" cy="4953000"/>
          </a:xfrm>
          <a:prstGeom prst="rect">
            <a:avLst/>
          </a:prstGeom>
        </p:spPr>
        <p:txBody>
          <a:bodyPr/>
          <a:lstStyle/>
          <a:p>
            <a:pPr lvl="0"/>
            <a:endParaRPr lang="it-IT" noProof="0"/>
          </a:p>
        </p:txBody>
      </p:sp>
      <p:sp>
        <p:nvSpPr>
          <p:cNvPr id="4" name="Segnaposto numero diapositiva 3"/>
          <p:cNvSpPr>
            <a:spLocks noGrp="1"/>
          </p:cNvSpPr>
          <p:nvPr>
            <p:ph type="sldNum" sz="quarter" idx="10"/>
          </p:nvPr>
        </p:nvSpPr>
        <p:spPr>
          <a:xfrm>
            <a:off x="0" y="6613525"/>
            <a:ext cx="1362075" cy="244475"/>
          </a:xfrm>
          <a:prstGeom prst="rect">
            <a:avLst/>
          </a:prstGeom>
        </p:spPr>
        <p:txBody>
          <a:bodyPr/>
          <a:lstStyle>
            <a:lvl1pPr fontAlgn="auto">
              <a:spcBef>
                <a:spcPts val="0"/>
              </a:spcBef>
              <a:spcAft>
                <a:spcPts val="0"/>
              </a:spcAft>
              <a:defRPr>
                <a:latin typeface="+mn-lt"/>
              </a:defRPr>
            </a:lvl1pPr>
          </a:lstStyle>
          <a:p>
            <a:pPr>
              <a:defRPr/>
            </a:pPr>
            <a:fld id="{76C56291-8E6D-4724-B3BD-A42E595DD51D}" type="slidenum">
              <a:rPr lang="it-IT"/>
              <a:pPr>
                <a:defRPr/>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719138" y="34925"/>
            <a:ext cx="5943600" cy="8382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719138" y="1066800"/>
            <a:ext cx="40386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910138" y="1066800"/>
            <a:ext cx="4038600" cy="49530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numero diapositiva 4"/>
          <p:cNvSpPr>
            <a:spLocks noGrp="1"/>
          </p:cNvSpPr>
          <p:nvPr>
            <p:ph type="sldNum" sz="quarter" idx="10"/>
          </p:nvPr>
        </p:nvSpPr>
        <p:spPr>
          <a:xfrm>
            <a:off x="0" y="6613525"/>
            <a:ext cx="1362075" cy="244475"/>
          </a:xfrm>
          <a:prstGeom prst="rect">
            <a:avLst/>
          </a:prstGeom>
        </p:spPr>
        <p:txBody>
          <a:bodyPr/>
          <a:lstStyle>
            <a:lvl1pPr fontAlgn="auto">
              <a:spcBef>
                <a:spcPts val="0"/>
              </a:spcBef>
              <a:spcAft>
                <a:spcPts val="0"/>
              </a:spcAft>
              <a:defRPr>
                <a:latin typeface="+mn-lt"/>
              </a:defRPr>
            </a:lvl1pPr>
          </a:lstStyle>
          <a:p>
            <a:pPr>
              <a:defRPr/>
            </a:pPr>
            <a:fld id="{66D944F3-9E4B-4102-BDDB-922556B4C151}" type="slidenum">
              <a:rPr lang="it-IT"/>
              <a:pPr>
                <a:defRPr/>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a:xfrm>
            <a:off x="0" y="6613525"/>
            <a:ext cx="1362075" cy="244475"/>
          </a:xfrm>
          <a:prstGeom prst="rect">
            <a:avLst/>
          </a:prstGeom>
        </p:spPr>
        <p:txBody>
          <a:bodyPr/>
          <a:lstStyle>
            <a:lvl1pPr fontAlgn="auto">
              <a:spcBef>
                <a:spcPts val="0"/>
              </a:spcBef>
              <a:spcAft>
                <a:spcPts val="0"/>
              </a:spcAft>
              <a:defRPr>
                <a:latin typeface="+mn-lt"/>
              </a:defRPr>
            </a:lvl1pPr>
          </a:lstStyle>
          <a:p>
            <a:pPr>
              <a:defRPr/>
            </a:pPr>
            <a:fld id="{BEAD03C2-7172-48D7-B011-152875D71679}" type="slidenum">
              <a:rPr lang="it-IT"/>
              <a:pPr>
                <a:defRPr/>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spd="slow" advClick="0">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 id="2147483656" r:id="rId2"/>
    <p:sldLayoutId id="2147483658" r:id="rId3"/>
    <p:sldLayoutId id="2147483659" r:id="rId4"/>
    <p:sldLayoutId id="2147483660" r:id="rId5"/>
    <p:sldLayoutId id="2147483661" r:id="rId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5.xml"/><Relationship Id="rId7" Type="http://schemas.openxmlformats.org/officeDocument/2006/relationships/image" Target="../media/image50.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49.jpe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1.pn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6.png"/><Relationship Id="rId4" Type="http://schemas.openxmlformats.org/officeDocument/2006/relationships/image" Target="../media/image49.jpeg"/></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www.promise-innovation.com/" TargetMode="External"/><Relationship Id="rId2" Type="http://schemas.openxmlformats.org/officeDocument/2006/relationships/image" Target="../media/image59.jpeg"/><Relationship Id="rId1" Type="http://schemas.openxmlformats.org/officeDocument/2006/relationships/slideLayout" Target="../slideLayouts/slideLayout6.xml"/><Relationship Id="rId4" Type="http://schemas.openxmlformats.org/officeDocument/2006/relationships/hyperlink" Target="http://www.cl2m.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jpeg"/><Relationship Id="rId26" Type="http://schemas.openxmlformats.org/officeDocument/2006/relationships/image" Target="../media/image29.jpeg"/><Relationship Id="rId39" Type="http://schemas.openxmlformats.org/officeDocument/2006/relationships/image" Target="../media/image42.png"/><Relationship Id="rId3" Type="http://schemas.openxmlformats.org/officeDocument/2006/relationships/notesSlide" Target="../notesSlides/notesSlide2.xml"/><Relationship Id="rId21" Type="http://schemas.openxmlformats.org/officeDocument/2006/relationships/image" Target="../media/image24.png"/><Relationship Id="rId34" Type="http://schemas.openxmlformats.org/officeDocument/2006/relationships/image" Target="../media/image37.jpeg"/><Relationship Id="rId7" Type="http://schemas.openxmlformats.org/officeDocument/2006/relationships/image" Target="../media/image10.jpeg"/><Relationship Id="rId12" Type="http://schemas.openxmlformats.org/officeDocument/2006/relationships/image" Target="../media/image15.jpeg"/><Relationship Id="rId17" Type="http://schemas.openxmlformats.org/officeDocument/2006/relationships/image" Target="../media/image20.jpeg"/><Relationship Id="rId25" Type="http://schemas.openxmlformats.org/officeDocument/2006/relationships/image" Target="../media/image28.jpeg"/><Relationship Id="rId33" Type="http://schemas.openxmlformats.org/officeDocument/2006/relationships/image" Target="../media/image36.jpeg"/><Relationship Id="rId38" Type="http://schemas.openxmlformats.org/officeDocument/2006/relationships/image" Target="../media/image41.png"/><Relationship Id="rId2" Type="http://schemas.openxmlformats.org/officeDocument/2006/relationships/slideLayout" Target="../slideLayouts/slideLayout2.xml"/><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jpeg"/><Relationship Id="rId1" Type="http://schemas.openxmlformats.org/officeDocument/2006/relationships/vmlDrawing" Target="../drawings/vmlDrawing1.vml"/><Relationship Id="rId6" Type="http://schemas.openxmlformats.org/officeDocument/2006/relationships/image" Target="../media/image9.jpeg"/><Relationship Id="rId11" Type="http://schemas.openxmlformats.org/officeDocument/2006/relationships/image" Target="../media/image14.jpe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png"/><Relationship Id="rId5" Type="http://schemas.openxmlformats.org/officeDocument/2006/relationships/image" Target="../media/image8.png"/><Relationship Id="rId15" Type="http://schemas.openxmlformats.org/officeDocument/2006/relationships/image" Target="../media/image18.jpeg"/><Relationship Id="rId23" Type="http://schemas.openxmlformats.org/officeDocument/2006/relationships/image" Target="../media/image26.jpeg"/><Relationship Id="rId28" Type="http://schemas.openxmlformats.org/officeDocument/2006/relationships/image" Target="../media/image31.jpeg"/><Relationship Id="rId36" Type="http://schemas.openxmlformats.org/officeDocument/2006/relationships/image" Target="../media/image39.jpeg"/><Relationship Id="rId10" Type="http://schemas.openxmlformats.org/officeDocument/2006/relationships/image" Target="../media/image13.jpeg"/><Relationship Id="rId19" Type="http://schemas.openxmlformats.org/officeDocument/2006/relationships/image" Target="../media/image22.jpeg"/><Relationship Id="rId31" Type="http://schemas.openxmlformats.org/officeDocument/2006/relationships/image" Target="../media/image34.jpeg"/><Relationship Id="rId4" Type="http://schemas.openxmlformats.org/officeDocument/2006/relationships/oleObject" Target="../embeddings/oleObject1.bin"/><Relationship Id="rId9" Type="http://schemas.openxmlformats.org/officeDocument/2006/relationships/image" Target="../media/image12.jpeg"/><Relationship Id="rId14" Type="http://schemas.openxmlformats.org/officeDocument/2006/relationships/image" Target="../media/image17.png"/><Relationship Id="rId22" Type="http://schemas.openxmlformats.org/officeDocument/2006/relationships/image" Target="../media/image25.jpeg"/><Relationship Id="rId27" Type="http://schemas.openxmlformats.org/officeDocument/2006/relationships/image" Target="../media/image30.jpeg"/><Relationship Id="rId30" Type="http://schemas.openxmlformats.org/officeDocument/2006/relationships/image" Target="../media/image33.png"/><Relationship Id="rId35" Type="http://schemas.openxmlformats.org/officeDocument/2006/relationships/image" Target="../media/image38.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7.jpeg"/><Relationship Id="rId11" Type="http://schemas.openxmlformats.org/officeDocument/2006/relationships/image" Target="../media/image51.png"/><Relationship Id="rId5" Type="http://schemas.openxmlformats.org/officeDocument/2006/relationships/image" Target="../media/image46.png"/><Relationship Id="rId10" Type="http://schemas.openxmlformats.org/officeDocument/2006/relationships/image" Target="../media/image50.jpeg"/><Relationship Id="rId4" Type="http://schemas.openxmlformats.org/officeDocument/2006/relationships/image" Target="../media/image45.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olo 1"/>
          <p:cNvSpPr>
            <a:spLocks noGrp="1"/>
          </p:cNvSpPr>
          <p:nvPr>
            <p:ph type="ctrTitle"/>
          </p:nvPr>
        </p:nvSpPr>
        <p:spPr bwMode="auto">
          <a:xfrm>
            <a:off x="3206750" y="4037013"/>
            <a:ext cx="5818188" cy="2693987"/>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GB" sz="4000" dirty="0" smtClean="0">
                <a:ln>
                  <a:noFill/>
                </a:ln>
                <a:solidFill>
                  <a:srgbClr val="3366CC"/>
                </a:solidFill>
                <a:latin typeface="Calibri" pitchFamily="34" charset="0"/>
              </a:rPr>
              <a:t>Supporting Global Research for IMS 2020 Vision</a:t>
            </a:r>
            <a:br>
              <a:rPr lang="en-GB" sz="4000" dirty="0" smtClean="0">
                <a:ln>
                  <a:noFill/>
                </a:ln>
                <a:solidFill>
                  <a:srgbClr val="3366CC"/>
                </a:solidFill>
                <a:latin typeface="Calibri" pitchFamily="34" charset="0"/>
              </a:rPr>
            </a:br>
            <a:endParaRPr lang="en-GB" sz="4000" dirty="0" smtClean="0">
              <a:ln>
                <a:noFill/>
              </a:ln>
              <a:solidFill>
                <a:srgbClr val="3366CC"/>
              </a:solidFill>
              <a:latin typeface="Calibri" pitchFamily="34" charset="0"/>
            </a:endParaRPr>
          </a:p>
        </p:txBody>
      </p:sp>
      <p:sp>
        <p:nvSpPr>
          <p:cNvPr id="10242" name="Sottotitolo 2"/>
          <p:cNvSpPr>
            <a:spLocks noGrp="1"/>
          </p:cNvSpPr>
          <p:nvPr>
            <p:ph type="subTitle" idx="1"/>
          </p:nvPr>
        </p:nvSpPr>
        <p:spPr bwMode="auto">
          <a:xfrm>
            <a:off x="-1588" y="71438"/>
            <a:ext cx="3084513" cy="1768475"/>
          </a:xfrm>
          <a:noFill/>
          <a:ln>
            <a:miter lim="800000"/>
            <a:headEnd/>
            <a:tailEnd/>
          </a:ln>
        </p:spPr>
        <p:txBody>
          <a:bodyPr vert="horz" wrap="square" lIns="91440" tIns="45720" rIns="91440" bIns="45720" numCol="1" anchorCtr="0" compatLnSpc="1">
            <a:prstTxWarp prst="textNoShape">
              <a:avLst/>
            </a:prstTxWarp>
          </a:bodyPr>
          <a:lstStyle/>
          <a:p>
            <a:pPr eaLnBrk="1" hangingPunct="1"/>
            <a:endParaRPr lang="en-US" dirty="0" smtClean="0"/>
          </a:p>
          <a:p>
            <a:pPr algn="l" eaLnBrk="1" hangingPunct="1"/>
            <a:endParaRPr lang="en-US" dirty="0" smtClean="0"/>
          </a:p>
          <a:p>
            <a:pPr algn="l" eaLnBrk="1" hangingPunct="1"/>
            <a:r>
              <a:rPr lang="en-US" sz="2000" dirty="0" smtClean="0"/>
              <a:t>dimitris.kiritsis@epfl.ch</a:t>
            </a:r>
            <a:endParaRPr lang="en-US" sz="2800" dirty="0" smtClean="0"/>
          </a:p>
          <a:p>
            <a:pPr eaLnBrk="1" hangingPunct="1"/>
            <a:endParaRPr lang="en-US" dirty="0" smtClean="0"/>
          </a:p>
        </p:txBody>
      </p:sp>
      <p:sp>
        <p:nvSpPr>
          <p:cNvPr id="10243" name="Segnaposto testo 3"/>
          <p:cNvSpPr>
            <a:spLocks noGrp="1"/>
          </p:cNvSpPr>
          <p:nvPr>
            <p:ph type="body" sz="quarter" idx="10"/>
          </p:nvPr>
        </p:nvSpPr>
        <p:spPr bwMode="auto">
          <a:xfrm>
            <a:off x="0" y="2019300"/>
            <a:ext cx="3074988" cy="1817688"/>
          </a:xfrm>
          <a:noFill/>
          <a:ln>
            <a:miter lim="800000"/>
            <a:headEnd/>
            <a:tailEnd/>
          </a:ln>
        </p:spPr>
        <p:txBody>
          <a:bodyPr vert="horz" wrap="square" lIns="91440" tIns="45720" rIns="91440" bIns="45720" numCol="1" anchorCtr="0" compatLnSpc="1">
            <a:prstTxWarp prst="textNoShape">
              <a:avLst/>
            </a:prstTxWarp>
          </a:bodyPr>
          <a:lstStyle/>
          <a:p>
            <a:pPr eaLnBrk="1" hangingPunct="1"/>
            <a:endParaRPr lang="en-US" sz="2000" dirty="0" smtClean="0"/>
          </a:p>
        </p:txBody>
      </p:sp>
      <p:pic>
        <p:nvPicPr>
          <p:cNvPr id="5" name="Picture 10" descr="logoepfl"/>
          <p:cNvPicPr>
            <a:picLocks noChangeAspect="1" noChangeArrowheads="1"/>
          </p:cNvPicPr>
          <p:nvPr/>
        </p:nvPicPr>
        <p:blipFill>
          <a:blip r:embed="rId3" cstate="print"/>
          <a:srcRect/>
          <a:stretch>
            <a:fillRect/>
          </a:stretch>
        </p:blipFill>
        <p:spPr bwMode="auto">
          <a:xfrm>
            <a:off x="73151" y="36576"/>
            <a:ext cx="1939644" cy="9509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GB" dirty="0" smtClean="0"/>
              <a:t>PROMISE Architecture</a:t>
            </a:r>
            <a:endParaRPr lang="en-US" dirty="0" smtClean="0"/>
          </a:p>
        </p:txBody>
      </p:sp>
      <p:sp>
        <p:nvSpPr>
          <p:cNvPr id="5" name="Content Placeholder 4"/>
          <p:cNvSpPr>
            <a:spLocks noGrp="1"/>
          </p:cNvSpPr>
          <p:nvPr>
            <p:ph idx="1"/>
          </p:nvPr>
        </p:nvSpPr>
        <p:spPr/>
        <p:txBody>
          <a:bodyPr/>
          <a:lstStyle/>
          <a:p>
            <a:endParaRPr lang="en-GB"/>
          </a:p>
        </p:txBody>
      </p:sp>
      <p:sp>
        <p:nvSpPr>
          <p:cNvPr id="1029" name="Rectangle 3"/>
          <p:cNvSpPr>
            <a:spLocks noChangeArrowheads="1"/>
          </p:cNvSpPr>
          <p:nvPr/>
        </p:nvSpPr>
        <p:spPr bwMode="auto">
          <a:xfrm>
            <a:off x="0" y="0"/>
            <a:ext cx="9144000" cy="0"/>
          </a:xfrm>
          <a:prstGeom prst="rect">
            <a:avLst/>
          </a:prstGeom>
          <a:noFill/>
          <a:ln w="12700" algn="ctr">
            <a:noFill/>
            <a:miter lim="800000"/>
            <a:headEnd/>
            <a:tailEnd/>
          </a:ln>
        </p:spPr>
        <p:txBody>
          <a:bodyPr wrap="none" lIns="90000" tIns="46800" rIns="90000" bIns="46800" anchor="ctr">
            <a:spAutoFit/>
          </a:bodyPr>
          <a:lstStyle/>
          <a:p>
            <a:pPr algn="ctr" eaLnBrk="0" hangingPunct="0">
              <a:lnSpc>
                <a:spcPct val="80000"/>
              </a:lnSpc>
            </a:pPr>
            <a:endParaRPr lang="en-US"/>
          </a:p>
        </p:txBody>
      </p:sp>
      <p:graphicFrame>
        <p:nvGraphicFramePr>
          <p:cNvPr id="1026" name="Object 2"/>
          <p:cNvGraphicFramePr>
            <a:graphicFrameLocks noChangeAspect="1"/>
          </p:cNvGraphicFramePr>
          <p:nvPr/>
        </p:nvGraphicFramePr>
        <p:xfrm>
          <a:off x="285720" y="1338263"/>
          <a:ext cx="8023695" cy="4805381"/>
        </p:xfrm>
        <a:graphic>
          <a:graphicData uri="http://schemas.openxmlformats.org/presentationml/2006/ole">
            <p:oleObj spid="_x0000_s81922" name="Visio" r:id="rId4" imgW="6953756" imgH="4169653" progId="Visio.Drawing.11">
              <p:embed/>
            </p:oleObj>
          </a:graphicData>
        </a:graphic>
      </p:graphicFrame>
      <p:pic>
        <p:nvPicPr>
          <p:cNvPr id="6" name="Picture 4" descr="promise-slogan"/>
          <p:cNvPicPr>
            <a:picLocks noChangeAspect="1" noChangeArrowheads="1"/>
          </p:cNvPicPr>
          <p:nvPr/>
        </p:nvPicPr>
        <p:blipFill>
          <a:blip r:embed="rId5" cstate="print"/>
          <a:srcRect/>
          <a:stretch>
            <a:fillRect/>
          </a:stretch>
        </p:blipFill>
        <p:spPr bwMode="auto">
          <a:xfrm>
            <a:off x="7510043" y="46927"/>
            <a:ext cx="1610145" cy="855281"/>
          </a:xfrm>
          <a:prstGeom prst="rect">
            <a:avLst/>
          </a:prstGeom>
          <a:noFill/>
          <a:ln w="9525">
            <a:noFill/>
            <a:miter lim="800000"/>
            <a:headEnd/>
            <a:tailEnd/>
          </a:ln>
        </p:spPr>
      </p:pic>
      <p:pic>
        <p:nvPicPr>
          <p:cNvPr id="7" name="Picture 10" descr="logoepfl"/>
          <p:cNvPicPr>
            <a:picLocks noChangeAspect="1" noChangeArrowheads="1"/>
          </p:cNvPicPr>
          <p:nvPr/>
        </p:nvPicPr>
        <p:blipFill>
          <a:blip r:embed="rId6" cstate="print"/>
          <a:srcRect/>
          <a:stretch>
            <a:fillRect/>
          </a:stretch>
        </p:blipFill>
        <p:spPr bwMode="auto">
          <a:xfrm>
            <a:off x="8081962" y="6337300"/>
            <a:ext cx="1062038" cy="520700"/>
          </a:xfrm>
          <a:prstGeom prst="rect">
            <a:avLst/>
          </a:prstGeom>
          <a:noFill/>
          <a:ln w="9525">
            <a:noFill/>
            <a:miter lim="800000"/>
            <a:headEnd/>
            <a:tailEnd/>
          </a:ln>
        </p:spPr>
      </p:pic>
      <p:pic>
        <p:nvPicPr>
          <p:cNvPr id="8" name="Picture 15" descr="logo_IMS"/>
          <p:cNvPicPr>
            <a:picLocks noChangeAspect="1" noChangeArrowheads="1"/>
          </p:cNvPicPr>
          <p:nvPr/>
        </p:nvPicPr>
        <p:blipFill>
          <a:blip r:embed="rId7" cstate="print"/>
          <a:srcRect/>
          <a:stretch>
            <a:fillRect/>
          </a:stretch>
        </p:blipFill>
        <p:spPr bwMode="auto">
          <a:xfrm>
            <a:off x="8153400" y="1520063"/>
            <a:ext cx="990600" cy="488950"/>
          </a:xfrm>
          <a:prstGeom prst="rect">
            <a:avLst/>
          </a:prstGeom>
          <a:noFill/>
          <a:ln w="9525">
            <a:noFill/>
            <a:miter lim="800000"/>
            <a:headEnd/>
            <a:tailEnd/>
          </a:ln>
        </p:spPr>
      </p:pic>
      <p:pic>
        <p:nvPicPr>
          <p:cNvPr id="9" name="Picture 39" descr="FP6 logo new"/>
          <p:cNvPicPr>
            <a:picLocks noChangeAspect="1" noChangeArrowheads="1"/>
          </p:cNvPicPr>
          <p:nvPr/>
        </p:nvPicPr>
        <p:blipFill>
          <a:blip r:embed="rId8" cstate="print"/>
          <a:srcRect/>
          <a:stretch>
            <a:fillRect/>
          </a:stretch>
        </p:blipFill>
        <p:spPr bwMode="auto">
          <a:xfrm>
            <a:off x="8367712" y="970471"/>
            <a:ext cx="776288" cy="496887"/>
          </a:xfrm>
          <a:prstGeom prst="rect">
            <a:avLst/>
          </a:prstGeom>
          <a:gradFill rotWithShape="0">
            <a:gsLst>
              <a:gs pos="0">
                <a:srgbClr val="5E9EFF"/>
              </a:gs>
              <a:gs pos="39999">
                <a:srgbClr val="85C2FF"/>
              </a:gs>
              <a:gs pos="70000">
                <a:srgbClr val="C4D6EB"/>
              </a:gs>
              <a:gs pos="100000">
                <a:srgbClr val="FFEBFA"/>
              </a:gs>
            </a:gsLst>
            <a:lin ang="5400000" scaled="1"/>
          </a:grad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PROMISE Architecture</a:t>
            </a:r>
            <a:endParaRPr lang="en-GB" dirty="0"/>
          </a:p>
        </p:txBody>
      </p:sp>
      <p:pic>
        <p:nvPicPr>
          <p:cNvPr id="4" name="Content Placeholder 3" descr="Architecture.jpg"/>
          <p:cNvPicPr>
            <a:picLocks noGrp="1" noChangeAspect="1"/>
          </p:cNvPicPr>
          <p:nvPr>
            <p:ph idx="1"/>
          </p:nvPr>
        </p:nvPicPr>
        <p:blipFill>
          <a:blip r:embed="rId2" cstate="print"/>
          <a:stretch>
            <a:fillRect/>
          </a:stretch>
        </p:blipFill>
        <p:spPr>
          <a:xfrm>
            <a:off x="3182112" y="1129125"/>
            <a:ext cx="4949952" cy="4322064"/>
          </a:xfrm>
        </p:spPr>
      </p:pic>
      <p:pic>
        <p:nvPicPr>
          <p:cNvPr id="5" name="Picture 44"/>
          <p:cNvPicPr>
            <a:picLocks noChangeAspect="1" noChangeArrowheads="1"/>
          </p:cNvPicPr>
          <p:nvPr/>
        </p:nvPicPr>
        <p:blipFill>
          <a:blip r:embed="rId3" cstate="print"/>
          <a:srcRect/>
          <a:stretch>
            <a:fillRect/>
          </a:stretch>
        </p:blipFill>
        <p:spPr bwMode="auto">
          <a:xfrm>
            <a:off x="327465" y="2211320"/>
            <a:ext cx="4911363" cy="3929090"/>
          </a:xfrm>
          <a:prstGeom prst="rect">
            <a:avLst/>
          </a:prstGeom>
          <a:noFill/>
          <a:ln w="9525" algn="ctr">
            <a:noFill/>
            <a:miter lim="800000"/>
            <a:headEnd/>
            <a:tailEnd/>
          </a:ln>
        </p:spPr>
      </p:pic>
      <p:pic>
        <p:nvPicPr>
          <p:cNvPr id="6" name="Picture 4" descr="promise-slogan"/>
          <p:cNvPicPr>
            <a:picLocks noChangeAspect="1" noChangeArrowheads="1"/>
          </p:cNvPicPr>
          <p:nvPr/>
        </p:nvPicPr>
        <p:blipFill>
          <a:blip r:embed="rId4" cstate="print"/>
          <a:srcRect/>
          <a:stretch>
            <a:fillRect/>
          </a:stretch>
        </p:blipFill>
        <p:spPr bwMode="auto">
          <a:xfrm>
            <a:off x="7510043" y="46927"/>
            <a:ext cx="1610145" cy="855281"/>
          </a:xfrm>
          <a:prstGeom prst="rect">
            <a:avLst/>
          </a:prstGeom>
          <a:noFill/>
          <a:ln w="9525">
            <a:noFill/>
            <a:miter lim="800000"/>
            <a:headEnd/>
            <a:tailEnd/>
          </a:ln>
        </p:spPr>
      </p:pic>
      <p:pic>
        <p:nvPicPr>
          <p:cNvPr id="7" name="Picture 10" descr="logoepfl"/>
          <p:cNvPicPr>
            <a:picLocks noChangeAspect="1" noChangeArrowheads="1"/>
          </p:cNvPicPr>
          <p:nvPr/>
        </p:nvPicPr>
        <p:blipFill>
          <a:blip r:embed="rId5" cstate="print"/>
          <a:srcRect/>
          <a:stretch>
            <a:fillRect/>
          </a:stretch>
        </p:blipFill>
        <p:spPr bwMode="auto">
          <a:xfrm>
            <a:off x="8081962" y="6337300"/>
            <a:ext cx="1062038" cy="520700"/>
          </a:xfrm>
          <a:prstGeom prst="rect">
            <a:avLst/>
          </a:prstGeom>
          <a:noFill/>
          <a:ln w="9525">
            <a:noFill/>
            <a:miter lim="800000"/>
            <a:headEnd/>
            <a:tailEnd/>
          </a:ln>
        </p:spPr>
      </p:pic>
      <p:pic>
        <p:nvPicPr>
          <p:cNvPr id="9" name="Picture 15" descr="logo_IMS"/>
          <p:cNvPicPr>
            <a:picLocks noChangeAspect="1" noChangeArrowheads="1"/>
          </p:cNvPicPr>
          <p:nvPr/>
        </p:nvPicPr>
        <p:blipFill>
          <a:blip r:embed="rId6" cstate="print"/>
          <a:srcRect/>
          <a:stretch>
            <a:fillRect/>
          </a:stretch>
        </p:blipFill>
        <p:spPr bwMode="auto">
          <a:xfrm>
            <a:off x="8153400" y="1520063"/>
            <a:ext cx="990600" cy="488950"/>
          </a:xfrm>
          <a:prstGeom prst="rect">
            <a:avLst/>
          </a:prstGeom>
          <a:noFill/>
          <a:ln w="9525">
            <a:noFill/>
            <a:miter lim="800000"/>
            <a:headEnd/>
            <a:tailEnd/>
          </a:ln>
        </p:spPr>
      </p:pic>
      <p:pic>
        <p:nvPicPr>
          <p:cNvPr id="10" name="Picture 39" descr="FP6 logo new"/>
          <p:cNvPicPr>
            <a:picLocks noChangeAspect="1" noChangeArrowheads="1"/>
          </p:cNvPicPr>
          <p:nvPr/>
        </p:nvPicPr>
        <p:blipFill>
          <a:blip r:embed="rId7" cstate="print"/>
          <a:srcRect/>
          <a:stretch>
            <a:fillRect/>
          </a:stretch>
        </p:blipFill>
        <p:spPr bwMode="auto">
          <a:xfrm>
            <a:off x="8367712" y="970471"/>
            <a:ext cx="776288" cy="496887"/>
          </a:xfrm>
          <a:prstGeom prst="rect">
            <a:avLst/>
          </a:prstGeom>
          <a:gradFill rotWithShape="0">
            <a:gsLst>
              <a:gs pos="0">
                <a:srgbClr val="5E9EFF"/>
              </a:gs>
              <a:gs pos="39999">
                <a:srgbClr val="85C2FF"/>
              </a:gs>
              <a:gs pos="70000">
                <a:srgbClr val="C4D6EB"/>
              </a:gs>
              <a:gs pos="100000">
                <a:srgbClr val="FFEBFA"/>
              </a:gs>
            </a:gsLst>
            <a:lin ang="5400000" scaled="1"/>
          </a:grad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Grp="1" noChangeArrowheads="1"/>
          </p:cNvSpPr>
          <p:nvPr>
            <p:ph type="title"/>
          </p:nvPr>
        </p:nvSpPr>
        <p:spPr>
          <a:xfrm>
            <a:off x="457200" y="22646"/>
            <a:ext cx="8229600" cy="1143000"/>
          </a:xfrm>
        </p:spPr>
        <p:txBody>
          <a:bodyPr/>
          <a:lstStyle/>
          <a:p>
            <a:r>
              <a:rPr lang="en-US" altLang="ko-KR" sz="4000" b="1" dirty="0"/>
              <a:t>Data </a:t>
            </a:r>
            <a:r>
              <a:rPr lang="en-US" altLang="ko-KR" sz="4000" b="1" dirty="0" smtClean="0"/>
              <a:t>transformations </a:t>
            </a:r>
            <a:r>
              <a:rPr lang="en-US" altLang="ko-KR" sz="4000" b="1" dirty="0"/>
              <a:t>to information to knowledge</a:t>
            </a:r>
          </a:p>
        </p:txBody>
      </p:sp>
      <p:pic>
        <p:nvPicPr>
          <p:cNvPr id="747524" name="Picture 4" descr="Bidirectional information and knolwedge transformation processes"/>
          <p:cNvPicPr>
            <a:picLocks noChangeAspect="1" noChangeArrowheads="1"/>
          </p:cNvPicPr>
          <p:nvPr/>
        </p:nvPicPr>
        <p:blipFill>
          <a:blip r:embed="rId3" cstate="print"/>
          <a:srcRect/>
          <a:stretch>
            <a:fillRect/>
          </a:stretch>
        </p:blipFill>
        <p:spPr bwMode="auto">
          <a:xfrm>
            <a:off x="2285984" y="1395432"/>
            <a:ext cx="4122755" cy="5310149"/>
          </a:xfrm>
          <a:prstGeom prst="rect">
            <a:avLst/>
          </a:prstGeom>
          <a:noFill/>
        </p:spPr>
      </p:pic>
      <p:sp>
        <p:nvSpPr>
          <p:cNvPr id="747525" name="Text Box 5"/>
          <p:cNvSpPr txBox="1">
            <a:spLocks noChangeArrowheads="1"/>
          </p:cNvSpPr>
          <p:nvPr/>
        </p:nvSpPr>
        <p:spPr bwMode="auto">
          <a:xfrm>
            <a:off x="1643042" y="6596390"/>
            <a:ext cx="1295547" cy="261610"/>
          </a:xfrm>
          <a:prstGeom prst="rect">
            <a:avLst/>
          </a:prstGeom>
          <a:noFill/>
          <a:ln w="9525" algn="ctr">
            <a:noFill/>
            <a:miter lim="800000"/>
            <a:headEnd/>
            <a:tailEnd/>
          </a:ln>
          <a:effectLst/>
        </p:spPr>
        <p:txBody>
          <a:bodyPr wrap="none">
            <a:spAutoFit/>
          </a:bodyPr>
          <a:lstStyle/>
          <a:p>
            <a:r>
              <a:rPr lang="en-US" altLang="ko-KR" sz="1100" b="0" dirty="0"/>
              <a:t>Hicks et al. 2002</a:t>
            </a:r>
          </a:p>
        </p:txBody>
      </p:sp>
      <p:pic>
        <p:nvPicPr>
          <p:cNvPr id="5" name="Picture 10" descr="logoepfl"/>
          <p:cNvPicPr>
            <a:picLocks noChangeAspect="1" noChangeArrowheads="1"/>
          </p:cNvPicPr>
          <p:nvPr/>
        </p:nvPicPr>
        <p:blipFill>
          <a:blip r:embed="rId4" cstate="print"/>
          <a:srcRect/>
          <a:stretch>
            <a:fillRect/>
          </a:stretch>
        </p:blipFill>
        <p:spPr bwMode="auto">
          <a:xfrm>
            <a:off x="8081962" y="6337300"/>
            <a:ext cx="1062038" cy="520700"/>
          </a:xfrm>
          <a:prstGeom prst="rect">
            <a:avLst/>
          </a:prstGeom>
          <a:noFill/>
          <a:ln w="9525">
            <a:noFill/>
            <a:miter lim="800000"/>
            <a:headEnd/>
            <a:tailEnd/>
          </a:ln>
        </p:spPr>
      </p:pic>
    </p:spTree>
  </p:cSld>
  <p:clrMapOvr>
    <a:masterClrMapping/>
  </p:clrMapOvr>
  <p:transition spd="slow" advClick="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ChangeArrowheads="1"/>
          </p:cNvSpPr>
          <p:nvPr/>
        </p:nvSpPr>
        <p:spPr bwMode="auto">
          <a:xfrm>
            <a:off x="539750" y="1268413"/>
            <a:ext cx="8208963" cy="4681537"/>
          </a:xfrm>
          <a:prstGeom prst="rect">
            <a:avLst/>
          </a:prstGeom>
          <a:solidFill>
            <a:schemeClr val="bg1"/>
          </a:solidFill>
          <a:ln w="9525">
            <a:solidFill>
              <a:schemeClr val="tx1"/>
            </a:solidFill>
            <a:miter lim="800000"/>
            <a:headEnd/>
            <a:tailEnd/>
          </a:ln>
        </p:spPr>
        <p:txBody>
          <a:bodyPr wrap="none" anchor="ctr"/>
          <a:lstStyle/>
          <a:p>
            <a:endParaRPr lang="en-US" sz="1800"/>
          </a:p>
        </p:txBody>
      </p:sp>
      <p:sp>
        <p:nvSpPr>
          <p:cNvPr id="39941" name="AutoShape 3"/>
          <p:cNvSpPr>
            <a:spLocks noChangeArrowheads="1"/>
          </p:cNvSpPr>
          <p:nvPr/>
        </p:nvSpPr>
        <p:spPr bwMode="auto">
          <a:xfrm>
            <a:off x="827088" y="1630363"/>
            <a:ext cx="1979612" cy="1150937"/>
          </a:xfrm>
          <a:prstGeom prst="roundRect">
            <a:avLst>
              <a:gd name="adj" fmla="val 16667"/>
            </a:avLst>
          </a:prstGeom>
          <a:gradFill rotWithShape="1">
            <a:gsLst>
              <a:gs pos="0">
                <a:schemeClr val="hlink">
                  <a:alpha val="12000"/>
                </a:schemeClr>
              </a:gs>
              <a:gs pos="100000">
                <a:schemeClr val="accent1"/>
              </a:gs>
            </a:gsLst>
            <a:path path="rect">
              <a:fillToRect l="100000" t="100000"/>
            </a:path>
          </a:gradFill>
          <a:ln w="9525">
            <a:solidFill>
              <a:schemeClr val="tx1"/>
            </a:solidFill>
            <a:round/>
            <a:headEnd/>
            <a:tailEnd/>
          </a:ln>
        </p:spPr>
        <p:txBody>
          <a:bodyPr wrap="none" anchor="ctr"/>
          <a:lstStyle/>
          <a:p>
            <a:endParaRPr lang="en-US" sz="1800"/>
          </a:p>
        </p:txBody>
      </p:sp>
      <p:sp>
        <p:nvSpPr>
          <p:cNvPr id="39942" name="AutoShape 4"/>
          <p:cNvSpPr>
            <a:spLocks noChangeArrowheads="1"/>
          </p:cNvSpPr>
          <p:nvPr/>
        </p:nvSpPr>
        <p:spPr bwMode="auto">
          <a:xfrm>
            <a:off x="6121400" y="1628775"/>
            <a:ext cx="1979613" cy="1150938"/>
          </a:xfrm>
          <a:prstGeom prst="roundRect">
            <a:avLst>
              <a:gd name="adj" fmla="val 16667"/>
            </a:avLst>
          </a:prstGeom>
          <a:gradFill rotWithShape="1">
            <a:gsLst>
              <a:gs pos="0">
                <a:schemeClr val="hlink">
                  <a:alpha val="12000"/>
                </a:schemeClr>
              </a:gs>
              <a:gs pos="100000">
                <a:schemeClr val="accent1"/>
              </a:gs>
            </a:gsLst>
            <a:path path="rect">
              <a:fillToRect l="100000" t="100000"/>
            </a:path>
          </a:gradFill>
          <a:ln w="9525">
            <a:solidFill>
              <a:schemeClr val="tx1"/>
            </a:solidFill>
            <a:round/>
            <a:headEnd/>
            <a:tailEnd/>
          </a:ln>
        </p:spPr>
        <p:txBody>
          <a:bodyPr wrap="none" anchor="ctr"/>
          <a:lstStyle/>
          <a:p>
            <a:endParaRPr lang="en-US" sz="1800"/>
          </a:p>
        </p:txBody>
      </p:sp>
      <p:sp>
        <p:nvSpPr>
          <p:cNvPr id="39943" name="AutoShape 5"/>
          <p:cNvSpPr>
            <a:spLocks noChangeArrowheads="1"/>
          </p:cNvSpPr>
          <p:nvPr/>
        </p:nvSpPr>
        <p:spPr bwMode="auto">
          <a:xfrm>
            <a:off x="3278188" y="4438650"/>
            <a:ext cx="2517775" cy="1150938"/>
          </a:xfrm>
          <a:prstGeom prst="roundRect">
            <a:avLst>
              <a:gd name="adj" fmla="val 16667"/>
            </a:avLst>
          </a:prstGeom>
          <a:gradFill rotWithShape="1">
            <a:gsLst>
              <a:gs pos="0">
                <a:schemeClr val="hlink">
                  <a:alpha val="12000"/>
                </a:schemeClr>
              </a:gs>
              <a:gs pos="100000">
                <a:schemeClr val="accent1"/>
              </a:gs>
            </a:gsLst>
            <a:path path="rect">
              <a:fillToRect l="100000" t="100000"/>
            </a:path>
          </a:gradFill>
          <a:ln w="9525">
            <a:solidFill>
              <a:schemeClr val="tx1"/>
            </a:solidFill>
            <a:round/>
            <a:headEnd/>
            <a:tailEnd/>
          </a:ln>
        </p:spPr>
        <p:txBody>
          <a:bodyPr wrap="none" anchor="ctr"/>
          <a:lstStyle/>
          <a:p>
            <a:endParaRPr lang="en-US" sz="1800"/>
          </a:p>
        </p:txBody>
      </p:sp>
      <p:sp>
        <p:nvSpPr>
          <p:cNvPr id="39944" name="Rectangle 6"/>
          <p:cNvSpPr>
            <a:spLocks noGrp="1" noChangeArrowheads="1"/>
          </p:cNvSpPr>
          <p:nvPr>
            <p:ph type="title"/>
          </p:nvPr>
        </p:nvSpPr>
        <p:spPr>
          <a:xfrm>
            <a:off x="445008" y="48768"/>
            <a:ext cx="8229600" cy="1143000"/>
          </a:xfrm>
        </p:spPr>
        <p:txBody>
          <a:bodyPr/>
          <a:lstStyle/>
          <a:p>
            <a:pPr eaLnBrk="1" hangingPunct="1"/>
            <a:r>
              <a:rPr lang="en-US" sz="3600" b="1" dirty="0" smtClean="0"/>
              <a:t>The next step: Time Based PLM</a:t>
            </a:r>
          </a:p>
        </p:txBody>
      </p:sp>
      <p:cxnSp>
        <p:nvCxnSpPr>
          <p:cNvPr id="39945" name="AutoShape 7"/>
          <p:cNvCxnSpPr>
            <a:cxnSpLocks noChangeShapeType="1"/>
          </p:cNvCxnSpPr>
          <p:nvPr/>
        </p:nvCxnSpPr>
        <p:spPr bwMode="auto">
          <a:xfrm>
            <a:off x="1908175" y="2636838"/>
            <a:ext cx="1368425" cy="2268537"/>
          </a:xfrm>
          <a:prstGeom prst="straightConnector1">
            <a:avLst/>
          </a:prstGeom>
          <a:noFill/>
          <a:ln w="76200">
            <a:solidFill>
              <a:schemeClr val="accent2"/>
            </a:solidFill>
            <a:round/>
            <a:headEnd/>
            <a:tailEnd type="triangle" w="med" len="med"/>
          </a:ln>
        </p:spPr>
      </p:cxnSp>
      <p:cxnSp>
        <p:nvCxnSpPr>
          <p:cNvPr id="39946" name="AutoShape 8"/>
          <p:cNvCxnSpPr>
            <a:cxnSpLocks noChangeShapeType="1"/>
            <a:stCxn id="39948" idx="3"/>
          </p:cNvCxnSpPr>
          <p:nvPr/>
        </p:nvCxnSpPr>
        <p:spPr bwMode="auto">
          <a:xfrm flipV="1">
            <a:off x="5867400" y="2636838"/>
            <a:ext cx="1298575" cy="2341562"/>
          </a:xfrm>
          <a:prstGeom prst="straightConnector1">
            <a:avLst/>
          </a:prstGeom>
          <a:noFill/>
          <a:ln w="76200">
            <a:solidFill>
              <a:schemeClr val="accent2"/>
            </a:solidFill>
            <a:round/>
            <a:headEnd/>
            <a:tailEnd type="triangle" w="med" len="med"/>
          </a:ln>
        </p:spPr>
      </p:cxnSp>
      <p:cxnSp>
        <p:nvCxnSpPr>
          <p:cNvPr id="39947" name="AutoShape 9"/>
          <p:cNvCxnSpPr>
            <a:cxnSpLocks noChangeShapeType="1"/>
          </p:cNvCxnSpPr>
          <p:nvPr/>
        </p:nvCxnSpPr>
        <p:spPr bwMode="auto">
          <a:xfrm flipH="1">
            <a:off x="2771775" y="2168525"/>
            <a:ext cx="3529013" cy="0"/>
          </a:xfrm>
          <a:prstGeom prst="straightConnector1">
            <a:avLst/>
          </a:prstGeom>
          <a:noFill/>
          <a:ln w="76200">
            <a:solidFill>
              <a:schemeClr val="accent2"/>
            </a:solidFill>
            <a:round/>
            <a:headEnd/>
            <a:tailEnd type="triangle" w="med" len="med"/>
          </a:ln>
        </p:spPr>
      </p:cxnSp>
      <p:sp>
        <p:nvSpPr>
          <p:cNvPr id="39948" name="Text Box 10"/>
          <p:cNvSpPr txBox="1">
            <a:spLocks noChangeArrowheads="1"/>
          </p:cNvSpPr>
          <p:nvPr/>
        </p:nvSpPr>
        <p:spPr bwMode="auto">
          <a:xfrm>
            <a:off x="3276600" y="4581525"/>
            <a:ext cx="2590800" cy="793750"/>
          </a:xfrm>
          <a:prstGeom prst="rect">
            <a:avLst/>
          </a:prstGeom>
          <a:noFill/>
          <a:ln w="9525">
            <a:noFill/>
            <a:miter lim="800000"/>
            <a:headEnd/>
            <a:tailEnd/>
          </a:ln>
        </p:spPr>
        <p:txBody>
          <a:bodyPr>
            <a:spAutoFit/>
          </a:bodyPr>
          <a:lstStyle/>
          <a:p>
            <a:pPr algn="ctr">
              <a:spcBef>
                <a:spcPct val="50000"/>
              </a:spcBef>
            </a:pPr>
            <a:r>
              <a:rPr lang="en-US" sz="1600" b="0"/>
              <a:t>Processes</a:t>
            </a:r>
          </a:p>
          <a:p>
            <a:pPr algn="ctr">
              <a:spcBef>
                <a:spcPct val="50000"/>
              </a:spcBef>
            </a:pPr>
            <a:r>
              <a:rPr lang="en-US" sz="1200" b="0"/>
              <a:t>(ie. Production, Design, Maintenance, Recycling etc.)</a:t>
            </a:r>
          </a:p>
        </p:txBody>
      </p:sp>
      <p:sp>
        <p:nvSpPr>
          <p:cNvPr id="39949" name="Text Box 11"/>
          <p:cNvSpPr txBox="1">
            <a:spLocks noChangeArrowheads="1"/>
          </p:cNvSpPr>
          <p:nvPr/>
        </p:nvSpPr>
        <p:spPr bwMode="auto">
          <a:xfrm>
            <a:off x="971550" y="1844675"/>
            <a:ext cx="1800225" cy="733425"/>
          </a:xfrm>
          <a:prstGeom prst="rect">
            <a:avLst/>
          </a:prstGeom>
          <a:noFill/>
          <a:ln w="9525">
            <a:noFill/>
            <a:miter lim="800000"/>
            <a:headEnd/>
            <a:tailEnd/>
          </a:ln>
        </p:spPr>
        <p:txBody>
          <a:bodyPr>
            <a:spAutoFit/>
          </a:bodyPr>
          <a:lstStyle/>
          <a:p>
            <a:pPr algn="ctr">
              <a:spcBef>
                <a:spcPct val="50000"/>
              </a:spcBef>
            </a:pPr>
            <a:r>
              <a:rPr lang="en-US" sz="1600" b="0"/>
              <a:t>PRODUCT</a:t>
            </a:r>
            <a:r>
              <a:rPr lang="en-US" sz="1800" b="0"/>
              <a:t> </a:t>
            </a:r>
            <a:r>
              <a:rPr lang="en-US" sz="1600" b="0"/>
              <a:t>TYPE </a:t>
            </a:r>
          </a:p>
          <a:p>
            <a:pPr algn="ctr">
              <a:spcBef>
                <a:spcPct val="50000"/>
              </a:spcBef>
            </a:pPr>
            <a:r>
              <a:rPr lang="en-US" sz="1600" b="0"/>
              <a:t>PLM</a:t>
            </a:r>
          </a:p>
        </p:txBody>
      </p:sp>
      <p:sp>
        <p:nvSpPr>
          <p:cNvPr id="39950" name="Text Box 12"/>
          <p:cNvSpPr txBox="1">
            <a:spLocks noChangeArrowheads="1"/>
          </p:cNvSpPr>
          <p:nvPr/>
        </p:nvSpPr>
        <p:spPr bwMode="auto">
          <a:xfrm>
            <a:off x="6227763" y="1844675"/>
            <a:ext cx="1800225" cy="703263"/>
          </a:xfrm>
          <a:prstGeom prst="rect">
            <a:avLst/>
          </a:prstGeom>
          <a:noFill/>
          <a:ln w="9525">
            <a:noFill/>
            <a:miter lim="800000"/>
            <a:headEnd/>
            <a:tailEnd/>
          </a:ln>
        </p:spPr>
        <p:txBody>
          <a:bodyPr>
            <a:spAutoFit/>
          </a:bodyPr>
          <a:lstStyle/>
          <a:p>
            <a:pPr algn="ctr">
              <a:spcBef>
                <a:spcPct val="50000"/>
              </a:spcBef>
            </a:pPr>
            <a:r>
              <a:rPr lang="en-US" sz="1600" b="0"/>
              <a:t>PRODUCT  ITEM </a:t>
            </a:r>
          </a:p>
          <a:p>
            <a:pPr algn="ctr">
              <a:spcBef>
                <a:spcPct val="50000"/>
              </a:spcBef>
            </a:pPr>
            <a:r>
              <a:rPr lang="en-US" sz="1600" b="0"/>
              <a:t>PLM</a:t>
            </a:r>
          </a:p>
        </p:txBody>
      </p:sp>
      <p:sp>
        <p:nvSpPr>
          <p:cNvPr id="39951" name="AutoShape 13"/>
          <p:cNvSpPr>
            <a:spLocks noChangeArrowheads="1"/>
          </p:cNvSpPr>
          <p:nvPr/>
        </p:nvSpPr>
        <p:spPr bwMode="auto">
          <a:xfrm>
            <a:off x="3706813" y="3357563"/>
            <a:ext cx="1728787" cy="719137"/>
          </a:xfrm>
          <a:prstGeom prst="curvedUpArrow">
            <a:avLst>
              <a:gd name="adj1" fmla="val 24229"/>
              <a:gd name="adj2" fmla="val 72308"/>
              <a:gd name="adj3" fmla="val 33333"/>
            </a:avLst>
          </a:prstGeom>
          <a:solidFill>
            <a:srgbClr val="CCFFFF"/>
          </a:solidFill>
          <a:ln w="9525">
            <a:solidFill>
              <a:schemeClr val="tx1"/>
            </a:solidFill>
            <a:miter lim="800000"/>
            <a:headEnd/>
            <a:tailEnd/>
          </a:ln>
        </p:spPr>
        <p:txBody>
          <a:bodyPr wrap="none" anchor="ctr"/>
          <a:lstStyle/>
          <a:p>
            <a:endParaRPr lang="en-US" sz="1800"/>
          </a:p>
        </p:txBody>
      </p:sp>
      <p:sp>
        <p:nvSpPr>
          <p:cNvPr id="39952" name="Text Box 14"/>
          <p:cNvSpPr txBox="1">
            <a:spLocks noChangeArrowheads="1"/>
          </p:cNvSpPr>
          <p:nvPr/>
        </p:nvSpPr>
        <p:spPr bwMode="auto">
          <a:xfrm>
            <a:off x="3779838" y="3068638"/>
            <a:ext cx="1511300" cy="366712"/>
          </a:xfrm>
          <a:prstGeom prst="rect">
            <a:avLst/>
          </a:prstGeom>
          <a:noFill/>
          <a:ln w="9525">
            <a:noFill/>
            <a:miter lim="800000"/>
            <a:headEnd/>
            <a:tailEnd/>
          </a:ln>
        </p:spPr>
        <p:txBody>
          <a:bodyPr>
            <a:spAutoFit/>
          </a:bodyPr>
          <a:lstStyle/>
          <a:p>
            <a:pPr algn="ctr">
              <a:spcBef>
                <a:spcPct val="50000"/>
              </a:spcBef>
            </a:pPr>
            <a:r>
              <a:rPr lang="en-US" sz="1800" b="0"/>
              <a:t>TIME</a:t>
            </a:r>
          </a:p>
        </p:txBody>
      </p:sp>
      <p:sp>
        <p:nvSpPr>
          <p:cNvPr id="39953" name="AutoShape 15"/>
          <p:cNvSpPr>
            <a:spLocks noChangeArrowheads="1"/>
          </p:cNvSpPr>
          <p:nvPr/>
        </p:nvSpPr>
        <p:spPr bwMode="auto">
          <a:xfrm rot="10800000">
            <a:off x="3563938" y="2420938"/>
            <a:ext cx="1728787" cy="719137"/>
          </a:xfrm>
          <a:prstGeom prst="curvedUpArrow">
            <a:avLst>
              <a:gd name="adj1" fmla="val 24229"/>
              <a:gd name="adj2" fmla="val 72308"/>
              <a:gd name="adj3" fmla="val 33333"/>
            </a:avLst>
          </a:prstGeom>
          <a:solidFill>
            <a:srgbClr val="CCFFFF"/>
          </a:solidFill>
          <a:ln w="9525">
            <a:solidFill>
              <a:schemeClr val="tx1"/>
            </a:solidFill>
            <a:miter lim="800000"/>
            <a:headEnd/>
            <a:tailEnd/>
          </a:ln>
        </p:spPr>
        <p:txBody>
          <a:bodyPr wrap="none" anchor="ctr"/>
          <a:lstStyle/>
          <a:p>
            <a:endParaRPr lang="en-US" sz="1800"/>
          </a:p>
        </p:txBody>
      </p:sp>
      <p:pic>
        <p:nvPicPr>
          <p:cNvPr id="16" name="Picture 10" descr="logoepfl"/>
          <p:cNvPicPr>
            <a:picLocks noChangeAspect="1" noChangeArrowheads="1"/>
          </p:cNvPicPr>
          <p:nvPr/>
        </p:nvPicPr>
        <p:blipFill>
          <a:blip r:embed="rId3" cstate="print"/>
          <a:srcRect/>
          <a:stretch>
            <a:fillRect/>
          </a:stretch>
        </p:blipFill>
        <p:spPr bwMode="auto">
          <a:xfrm>
            <a:off x="8081962" y="6337300"/>
            <a:ext cx="1062038" cy="520700"/>
          </a:xfrm>
          <a:prstGeom prst="rect">
            <a:avLst/>
          </a:prstGeom>
          <a:noFill/>
          <a:ln w="9525">
            <a:noFill/>
            <a:miter lim="800000"/>
            <a:headEnd/>
            <a:tailEnd/>
          </a:ln>
        </p:spPr>
      </p:pic>
    </p:spTree>
  </p:cSld>
  <p:clrMapOvr>
    <a:masterClrMapping/>
  </p:clrMapOvr>
  <p:transition spd="slow" advClick="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457200" y="-24"/>
            <a:ext cx="8229600" cy="1143000"/>
          </a:xfrm>
        </p:spPr>
        <p:txBody>
          <a:bodyPr/>
          <a:lstStyle/>
          <a:p>
            <a:pPr eaLnBrk="1" hangingPunct="1"/>
            <a:r>
              <a:rPr lang="en-GB" sz="4000" b="1" dirty="0" smtClean="0"/>
              <a:t>Ontology based CL2M</a:t>
            </a:r>
          </a:p>
        </p:txBody>
      </p:sp>
      <p:graphicFrame>
        <p:nvGraphicFramePr>
          <p:cNvPr id="1026" name="Object 2"/>
          <p:cNvGraphicFramePr>
            <a:graphicFrameLocks noChangeAspect="1"/>
          </p:cNvGraphicFramePr>
          <p:nvPr>
            <p:ph idx="1"/>
          </p:nvPr>
        </p:nvGraphicFramePr>
        <p:xfrm>
          <a:off x="419461" y="1428736"/>
          <a:ext cx="8219973" cy="4714907"/>
        </p:xfrm>
        <a:graphic>
          <a:graphicData uri="http://schemas.openxmlformats.org/presentationml/2006/ole">
            <p:oleObj spid="_x0000_s82946" name="Visio" r:id="rId4" imgW="7130186" imgH="4088892" progId="Visio.Drawing.11">
              <p:embed/>
            </p:oleObj>
          </a:graphicData>
        </a:graphic>
      </p:graphicFrame>
      <p:pic>
        <p:nvPicPr>
          <p:cNvPr id="4" name="Picture 10" descr="logoepfl"/>
          <p:cNvPicPr>
            <a:picLocks noChangeAspect="1" noChangeArrowheads="1"/>
          </p:cNvPicPr>
          <p:nvPr/>
        </p:nvPicPr>
        <p:blipFill>
          <a:blip r:embed="rId5" cstate="print"/>
          <a:srcRect/>
          <a:stretch>
            <a:fillRect/>
          </a:stretch>
        </p:blipFill>
        <p:spPr bwMode="auto">
          <a:xfrm>
            <a:off x="8081962" y="6337300"/>
            <a:ext cx="1062038" cy="520700"/>
          </a:xfrm>
          <a:prstGeom prst="rect">
            <a:avLst/>
          </a:prstGeom>
          <a:noFill/>
          <a:ln w="9525">
            <a:noFill/>
            <a:miter lim="800000"/>
            <a:headEnd/>
            <a:tailEnd/>
          </a:ln>
        </p:spPr>
      </p:pic>
    </p:spTree>
  </p:cSld>
  <p:clrMapOvr>
    <a:masterClrMapping/>
  </p:clrMapOvr>
  <p:transition spd="slow"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0"/>
          </a:xfrm>
        </p:spPr>
        <p:txBody>
          <a:bodyPr/>
          <a:lstStyle/>
          <a:p>
            <a:r>
              <a:rPr lang="en-GB" sz="3600" b="1" dirty="0" smtClean="0"/>
              <a:t>Characteristics of intelligent (smart) products</a:t>
            </a:r>
            <a:endParaRPr lang="en-GB" sz="3600" b="1" dirty="0"/>
          </a:p>
        </p:txBody>
      </p:sp>
      <p:sp>
        <p:nvSpPr>
          <p:cNvPr id="3" name="Content Placeholder 2"/>
          <p:cNvSpPr>
            <a:spLocks noGrp="1"/>
          </p:cNvSpPr>
          <p:nvPr>
            <p:ph sz="half" idx="1"/>
          </p:nvPr>
        </p:nvSpPr>
        <p:spPr>
          <a:xfrm>
            <a:off x="214282" y="1357298"/>
            <a:ext cx="8501122" cy="4929222"/>
          </a:xfrm>
        </p:spPr>
        <p:txBody>
          <a:bodyPr/>
          <a:lstStyle/>
          <a:p>
            <a:r>
              <a:rPr lang="en-GB" b="1" dirty="0" smtClean="0"/>
              <a:t>Sensing</a:t>
            </a:r>
            <a:r>
              <a:rPr lang="fr-CH" b="1" dirty="0" smtClean="0"/>
              <a:t> </a:t>
            </a:r>
            <a:r>
              <a:rPr lang="el-GR" b="1" dirty="0" smtClean="0"/>
              <a:t>(</a:t>
            </a:r>
            <a:r>
              <a:rPr lang="en-GB" b="1" dirty="0" smtClean="0"/>
              <a:t>sensors</a:t>
            </a:r>
            <a:r>
              <a:rPr lang="el-GR" b="1" dirty="0" smtClean="0"/>
              <a:t>)</a:t>
            </a:r>
          </a:p>
          <a:p>
            <a:endParaRPr lang="el-GR" b="1" dirty="0" smtClean="0"/>
          </a:p>
          <a:p>
            <a:r>
              <a:rPr lang="fr-CH" b="1" dirty="0" smtClean="0"/>
              <a:t>Memory </a:t>
            </a:r>
            <a:r>
              <a:rPr lang="el-GR" b="1" dirty="0" smtClean="0"/>
              <a:t>(</a:t>
            </a:r>
            <a:r>
              <a:rPr lang="en-GB" b="1" dirty="0" smtClean="0"/>
              <a:t>memory</a:t>
            </a:r>
            <a:r>
              <a:rPr lang="fr-CH" b="1" dirty="0" smtClean="0"/>
              <a:t> chips)</a:t>
            </a:r>
          </a:p>
          <a:p>
            <a:endParaRPr lang="fr-CH" b="1" dirty="0" smtClean="0"/>
          </a:p>
          <a:p>
            <a:r>
              <a:rPr lang="en-GB" b="1" dirty="0" smtClean="0"/>
              <a:t>Logic</a:t>
            </a:r>
            <a:r>
              <a:rPr lang="fr-CH" b="1" dirty="0" smtClean="0"/>
              <a:t> </a:t>
            </a:r>
            <a:r>
              <a:rPr lang="el-GR" b="1" dirty="0" smtClean="0"/>
              <a:t>(</a:t>
            </a:r>
            <a:r>
              <a:rPr lang="fr-CH" b="1" dirty="0" smtClean="0"/>
              <a:t>micro-processors + software</a:t>
            </a:r>
            <a:r>
              <a:rPr lang="el-GR" b="1" dirty="0" smtClean="0"/>
              <a:t>)</a:t>
            </a:r>
          </a:p>
          <a:p>
            <a:endParaRPr lang="el-GR" b="1" dirty="0" smtClean="0"/>
          </a:p>
          <a:p>
            <a:r>
              <a:rPr lang="en-GB" b="1" dirty="0" smtClean="0"/>
              <a:t>Seamless</a:t>
            </a:r>
            <a:r>
              <a:rPr lang="fr-CH" b="1" dirty="0" smtClean="0"/>
              <a:t> </a:t>
            </a:r>
            <a:r>
              <a:rPr lang="fr-CH" b="1" dirty="0" smtClean="0"/>
              <a:t>communication </a:t>
            </a:r>
            <a:r>
              <a:rPr lang="fr-CH" b="1" dirty="0" smtClean="0"/>
              <a:t>(</a:t>
            </a:r>
            <a:r>
              <a:rPr lang="fr-CH" b="1" dirty="0" err="1" smtClean="0"/>
              <a:t>wireless</a:t>
            </a:r>
            <a:r>
              <a:rPr lang="fr-CH" b="1" dirty="0" smtClean="0"/>
              <a:t>)</a:t>
            </a:r>
          </a:p>
          <a:p>
            <a:endParaRPr lang="en-GB" b="1" dirty="0" smtClean="0"/>
          </a:p>
          <a:p>
            <a:r>
              <a:rPr lang="en-GB" b="1" dirty="0" smtClean="0"/>
              <a:t>Identity</a:t>
            </a:r>
            <a:r>
              <a:rPr lang="fr-CH" b="1" dirty="0" smtClean="0"/>
              <a:t> (</a:t>
            </a:r>
            <a:r>
              <a:rPr lang="en-GB" b="1" dirty="0" smtClean="0"/>
              <a:t>barcodes</a:t>
            </a:r>
            <a:r>
              <a:rPr lang="fr-CH" b="1" dirty="0" smtClean="0"/>
              <a:t>, RFID, …)</a:t>
            </a:r>
          </a:p>
          <a:p>
            <a:endParaRPr lang="fr-CH" b="1" dirty="0" smtClean="0"/>
          </a:p>
        </p:txBody>
      </p:sp>
      <p:pic>
        <p:nvPicPr>
          <p:cNvPr id="5" name="Picture 5" descr="EPFL"/>
          <p:cNvPicPr>
            <a:picLocks noChangeAspect="1" noChangeArrowheads="1"/>
          </p:cNvPicPr>
          <p:nvPr/>
        </p:nvPicPr>
        <p:blipFill>
          <a:blip r:embed="rId2" cstate="print"/>
          <a:srcRect/>
          <a:stretch>
            <a:fillRect/>
          </a:stretch>
        </p:blipFill>
        <p:spPr bwMode="auto">
          <a:xfrm>
            <a:off x="7516066" y="6072206"/>
            <a:ext cx="1627934" cy="785794"/>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1414"/>
            <a:ext cx="8229600" cy="1143000"/>
          </a:xfrm>
        </p:spPr>
        <p:txBody>
          <a:bodyPr wrap="none"/>
          <a:lstStyle/>
          <a:p>
            <a:pPr eaLnBrk="1" hangingPunct="1"/>
            <a:r>
              <a:rPr lang="en-US" sz="3600" b="1" dirty="0" smtClean="0"/>
              <a:t>The intelligent consumer/user</a:t>
            </a:r>
            <a:br>
              <a:rPr lang="en-US" sz="3600" b="1" dirty="0" smtClean="0"/>
            </a:br>
            <a:r>
              <a:rPr lang="en-US" sz="3600" b="1" dirty="0" smtClean="0"/>
              <a:t>in the intelligent product lifecycle loops</a:t>
            </a:r>
            <a:endParaRPr lang="en-US" sz="3600" b="1" i="1" dirty="0" smtClean="0"/>
          </a:p>
        </p:txBody>
      </p:sp>
      <p:pic>
        <p:nvPicPr>
          <p:cNvPr id="23555" name="Object 1"/>
          <p:cNvPicPr>
            <a:picLocks noChangeArrowheads="1"/>
          </p:cNvPicPr>
          <p:nvPr/>
        </p:nvPicPr>
        <p:blipFill>
          <a:blip r:embed="rId3" cstate="print"/>
          <a:srcRect t="-1657" b="-188"/>
          <a:stretch>
            <a:fillRect/>
          </a:stretch>
        </p:blipFill>
        <p:spPr bwMode="auto">
          <a:xfrm>
            <a:off x="882650" y="1344634"/>
            <a:ext cx="7645400" cy="5156200"/>
          </a:xfrm>
          <a:prstGeom prst="rect">
            <a:avLst/>
          </a:prstGeom>
          <a:noFill/>
          <a:ln w="9525">
            <a:noFill/>
            <a:miter lim="800000"/>
            <a:headEnd/>
            <a:tailEnd/>
          </a:ln>
        </p:spPr>
      </p:pic>
      <p:pic>
        <p:nvPicPr>
          <p:cNvPr id="4" name="Picture 10" descr="logoepfl"/>
          <p:cNvPicPr>
            <a:picLocks noChangeAspect="1" noChangeArrowheads="1"/>
          </p:cNvPicPr>
          <p:nvPr/>
        </p:nvPicPr>
        <p:blipFill>
          <a:blip r:embed="rId4" cstate="print"/>
          <a:srcRect/>
          <a:stretch>
            <a:fillRect/>
          </a:stretch>
        </p:blipFill>
        <p:spPr bwMode="auto">
          <a:xfrm>
            <a:off x="8081962" y="6337300"/>
            <a:ext cx="1062038" cy="5207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0"/>
          </a:xfrm>
        </p:spPr>
        <p:txBody>
          <a:bodyPr/>
          <a:lstStyle/>
          <a:p>
            <a:r>
              <a:rPr lang="en-GB" sz="2800" b="1" dirty="0" smtClean="0"/>
              <a:t>If your product could tell what to do with itself next,</a:t>
            </a:r>
            <a:br>
              <a:rPr lang="en-GB" sz="2800" b="1" dirty="0" smtClean="0"/>
            </a:br>
            <a:r>
              <a:rPr lang="en-GB" sz="2800" b="1" dirty="0" smtClean="0"/>
              <a:t>what  could </a:t>
            </a:r>
            <a:r>
              <a:rPr lang="en-GB" b="1" dirty="0" smtClean="0"/>
              <a:t>you</a:t>
            </a:r>
            <a:r>
              <a:rPr lang="en-GB" sz="2800" b="1" dirty="0" smtClean="0"/>
              <a:t> do with that?</a:t>
            </a:r>
            <a:endParaRPr lang="fi-FI" sz="2800" b="1" dirty="0"/>
          </a:p>
        </p:txBody>
      </p:sp>
      <p:pic>
        <p:nvPicPr>
          <p:cNvPr id="4" name="Picture 3" descr="design 6 Fotolia_1816723_Subscription_L.jpg"/>
          <p:cNvPicPr>
            <a:picLocks noChangeAspect="1"/>
          </p:cNvPicPr>
          <p:nvPr/>
        </p:nvPicPr>
        <p:blipFill>
          <a:blip r:embed="rId2" cstate="print"/>
          <a:stretch>
            <a:fillRect/>
          </a:stretch>
        </p:blipFill>
        <p:spPr>
          <a:xfrm>
            <a:off x="0" y="1285860"/>
            <a:ext cx="9144000" cy="3251137"/>
          </a:xfrm>
          <a:prstGeom prst="rect">
            <a:avLst/>
          </a:prstGeom>
        </p:spPr>
      </p:pic>
      <p:sp>
        <p:nvSpPr>
          <p:cNvPr id="5" name="Rectangle 4"/>
          <p:cNvSpPr/>
          <p:nvPr/>
        </p:nvSpPr>
        <p:spPr>
          <a:xfrm>
            <a:off x="2068879" y="2967335"/>
            <a:ext cx="3903954" cy="923330"/>
          </a:xfrm>
          <a:prstGeom prst="rect">
            <a:avLst/>
          </a:prstGeom>
          <a:noFill/>
        </p:spPr>
        <p:txBody>
          <a:bodyPr wrap="none" lIns="91440" tIns="45720" rIns="91440" bIns="45720">
            <a:spAutoFit/>
          </a:bodyPr>
          <a:lstStyle/>
          <a:p>
            <a:pPr algn="ctr"/>
            <a:r>
              <a:rPr lang="en-U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Thank YOU</a:t>
            </a:r>
            <a:endParaRPr lang="en-U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6" name="TextBox 5"/>
          <p:cNvSpPr txBox="1"/>
          <p:nvPr/>
        </p:nvSpPr>
        <p:spPr>
          <a:xfrm>
            <a:off x="1500166" y="4568774"/>
            <a:ext cx="5997924" cy="2062103"/>
          </a:xfrm>
          <a:prstGeom prst="rect">
            <a:avLst/>
          </a:prstGeom>
          <a:noFill/>
        </p:spPr>
        <p:txBody>
          <a:bodyPr wrap="none" rtlCol="0">
            <a:spAutoFit/>
          </a:bodyPr>
          <a:lstStyle/>
          <a:p>
            <a:pPr algn="ctr"/>
            <a:r>
              <a:rPr lang="fr-CH" sz="3200" b="1" dirty="0" smtClean="0">
                <a:solidFill>
                  <a:schemeClr val="accent6"/>
                </a:solidFill>
                <a:hlinkClick r:id="rId3"/>
              </a:rPr>
              <a:t>www.ims2020.net</a:t>
            </a:r>
          </a:p>
          <a:p>
            <a:pPr algn="ctr"/>
            <a:endParaRPr lang="fr-CH" sz="3200" b="1" dirty="0" smtClean="0">
              <a:solidFill>
                <a:schemeClr val="accent6"/>
              </a:solidFill>
              <a:hlinkClick r:id="rId3"/>
            </a:endParaRPr>
          </a:p>
          <a:p>
            <a:pPr algn="ctr"/>
            <a:r>
              <a:rPr lang="fr-CH" sz="3200" b="1" dirty="0" smtClean="0">
                <a:solidFill>
                  <a:schemeClr val="accent6"/>
                </a:solidFill>
                <a:hlinkClick r:id="rId3"/>
              </a:rPr>
              <a:t>www.promise-innovation.com</a:t>
            </a:r>
            <a:endParaRPr lang="fr-CH" sz="3200" b="1" dirty="0" smtClean="0">
              <a:solidFill>
                <a:schemeClr val="accent6"/>
              </a:solidFill>
            </a:endParaRPr>
          </a:p>
          <a:p>
            <a:pPr algn="ctr"/>
            <a:r>
              <a:rPr lang="fr-CH" sz="3200" b="1" dirty="0" smtClean="0">
                <a:solidFill>
                  <a:schemeClr val="accent6"/>
                </a:solidFill>
                <a:hlinkClick r:id="rId4"/>
              </a:rPr>
              <a:t>www.cl2m.com</a:t>
            </a:r>
            <a:endParaRPr lang="fr-CH" sz="3200" b="1" dirty="0" smtClean="0">
              <a:solidFill>
                <a:schemeClr val="accent6"/>
              </a:solidFill>
            </a:endParaRPr>
          </a:p>
        </p:txBody>
      </p:sp>
    </p:spTree>
  </p:cSld>
  <p:clrMapOvr>
    <a:masterClrMapping/>
  </p:clrMapOvr>
  <p:transition spd="slow"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bwMode="auto">
          <a:xfrm>
            <a:off x="1030224" y="274638"/>
            <a:ext cx="8229600" cy="1143000"/>
          </a:xfrm>
          <a:prstGeom prst="rect">
            <a:avLst/>
          </a:prstGeom>
          <a:noFill/>
          <a:ln>
            <a:miter lim="800000"/>
            <a:headEnd/>
            <a:tailEnd/>
          </a:ln>
        </p:spPr>
        <p:txBody>
          <a:bodyPr/>
          <a:lstStyle/>
          <a:p>
            <a:r>
              <a:rPr lang="it-IT" sz="2400" b="1" dirty="0" smtClean="0">
                <a:solidFill>
                  <a:srgbClr val="003366"/>
                </a:solidFill>
                <a:latin typeface="Engravers MT" pitchFamily="18" charset="0"/>
              </a:rPr>
              <a:t>Roadmapping for ims 2020+ on:</a:t>
            </a:r>
          </a:p>
        </p:txBody>
      </p:sp>
      <p:sp>
        <p:nvSpPr>
          <p:cNvPr id="17410"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pPr marL="609600" indent="-609600">
              <a:lnSpc>
                <a:spcPct val="80000"/>
              </a:lnSpc>
              <a:buFontTx/>
              <a:buAutoNum type="arabicPeriod"/>
            </a:pPr>
            <a:r>
              <a:rPr lang="en-GB" sz="2000" b="1" i="1" dirty="0" smtClean="0"/>
              <a:t>Sustainable manufacturing</a:t>
            </a:r>
            <a:r>
              <a:rPr lang="en-GB" sz="2000" dirty="0" smtClean="0"/>
              <a:t> interested in technology solutions for manufacturing processes and manufactured products which are efficient with respect to resource use and lead to minimal waste. Ergonomics, industrial disaster prevention and mitigation and safety of </a:t>
            </a:r>
            <a:r>
              <a:rPr lang="en-GB" sz="2000" dirty="0" err="1" smtClean="0"/>
              <a:t>nanomaterials</a:t>
            </a:r>
            <a:r>
              <a:rPr lang="en-GB" sz="2000" dirty="0" smtClean="0"/>
              <a:t> and related manufacturing processes are part of such topic.</a:t>
            </a:r>
          </a:p>
          <a:p>
            <a:pPr marL="609600" indent="-609600">
              <a:lnSpc>
                <a:spcPct val="80000"/>
              </a:lnSpc>
              <a:buFontTx/>
              <a:buAutoNum type="arabicPeriod"/>
            </a:pPr>
            <a:r>
              <a:rPr lang="en-GB" sz="2000" b="1" i="1" dirty="0" smtClean="0"/>
              <a:t>Energy efficient manufacturing</a:t>
            </a:r>
            <a:r>
              <a:rPr lang="en-GB" sz="2000" dirty="0" smtClean="0"/>
              <a:t> interested in solutions to improve efficiency and reduce the carbon footprint in energy utilisation for manufacturing and operational processes. </a:t>
            </a:r>
          </a:p>
          <a:p>
            <a:pPr marL="609600" indent="-609600">
              <a:lnSpc>
                <a:spcPct val="80000"/>
              </a:lnSpc>
              <a:buFontTx/>
              <a:buAutoNum type="arabicPeriod"/>
            </a:pPr>
            <a:r>
              <a:rPr lang="en-GB" sz="2000" b="1" i="1" dirty="0" smtClean="0"/>
              <a:t>Key technologies</a:t>
            </a:r>
            <a:r>
              <a:rPr lang="en-GB" sz="2000" dirty="0" smtClean="0"/>
              <a:t> interested in technologies that will yield a high impact on the next generation of manufacturing, including model-based enterprise, nanotechnology, and smart materials.</a:t>
            </a:r>
            <a:r>
              <a:rPr lang="it-IT" sz="2000" dirty="0" smtClean="0"/>
              <a:t> </a:t>
            </a:r>
            <a:endParaRPr lang="en-GB" sz="2000" dirty="0" smtClean="0"/>
          </a:p>
          <a:p>
            <a:pPr marL="609600" indent="-609600">
              <a:lnSpc>
                <a:spcPct val="80000"/>
              </a:lnSpc>
              <a:buFontTx/>
              <a:buAutoNum type="arabicPeriod"/>
            </a:pPr>
            <a:r>
              <a:rPr lang="en-GB" sz="2000" b="1" i="1" dirty="0" smtClean="0"/>
              <a:t>Standards</a:t>
            </a:r>
            <a:r>
              <a:rPr lang="en-GB" sz="2000" dirty="0" smtClean="0"/>
              <a:t> interested in manufacturing research issues that can benefit from standardization to create open manufacturing and product standards that are accessible to everyone and enhance innovation.</a:t>
            </a:r>
            <a:r>
              <a:rPr lang="it-IT" sz="2000" dirty="0" smtClean="0"/>
              <a:t> </a:t>
            </a:r>
            <a:endParaRPr lang="en-GB" sz="2000" dirty="0" smtClean="0"/>
          </a:p>
          <a:p>
            <a:pPr marL="609600" indent="-609600">
              <a:lnSpc>
                <a:spcPct val="80000"/>
              </a:lnSpc>
              <a:buFontTx/>
              <a:buAutoNum type="arabicPeriod"/>
            </a:pPr>
            <a:r>
              <a:rPr lang="en-GB" sz="2000" b="1" i="1" dirty="0" smtClean="0"/>
              <a:t>Education</a:t>
            </a:r>
            <a:r>
              <a:rPr lang="en-GB" sz="2000" dirty="0" smtClean="0"/>
              <a:t> interested in  new education paradigms for supporting IMS education, such as eLearning and Technology Enhanced Learning.</a:t>
            </a:r>
            <a:endParaRPr lang="it-IT" sz="2000" dirty="0" smtClean="0"/>
          </a:p>
        </p:txBody>
      </p:sp>
      <p:pic>
        <p:nvPicPr>
          <p:cNvPr id="4" name="Picture 10" descr="logoepfl"/>
          <p:cNvPicPr>
            <a:picLocks noChangeAspect="1" noChangeArrowheads="1"/>
          </p:cNvPicPr>
          <p:nvPr/>
        </p:nvPicPr>
        <p:blipFill>
          <a:blip r:embed="rId2" cstate="print"/>
          <a:srcRect/>
          <a:stretch>
            <a:fillRect/>
          </a:stretch>
        </p:blipFill>
        <p:spPr bwMode="auto">
          <a:xfrm>
            <a:off x="8081962" y="6337300"/>
            <a:ext cx="1062038" cy="52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rma a L 4"/>
          <p:cNvSpPr/>
          <p:nvPr/>
        </p:nvSpPr>
        <p:spPr>
          <a:xfrm flipH="1">
            <a:off x="656821" y="1004551"/>
            <a:ext cx="8023539" cy="5344733"/>
          </a:xfrm>
          <a:prstGeom prst="corner">
            <a:avLst>
              <a:gd name="adj1" fmla="val 25865"/>
              <a:gd name="adj2" fmla="val 38792"/>
            </a:avLst>
          </a:prstGeom>
          <a:solidFill>
            <a:schemeClr val="tx2">
              <a:lumMod val="60000"/>
              <a:lumOff val="40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it-IT"/>
          </a:p>
        </p:txBody>
      </p:sp>
      <p:sp>
        <p:nvSpPr>
          <p:cNvPr id="18436" name="Titolo 1"/>
          <p:cNvSpPr>
            <a:spLocks noGrp="1"/>
          </p:cNvSpPr>
          <p:nvPr>
            <p:ph type="title"/>
          </p:nvPr>
        </p:nvSpPr>
        <p:spPr bwMode="auto">
          <a:xfrm>
            <a:off x="1276350" y="117475"/>
            <a:ext cx="7867650" cy="739775"/>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it-IT" smtClean="0">
                <a:ln>
                  <a:noFill/>
                </a:ln>
                <a:ea typeface="HGMinchoL"/>
                <a:cs typeface="HGMinchoL"/>
              </a:rPr>
              <a:t>Roadmap Relationship</a:t>
            </a:r>
          </a:p>
        </p:txBody>
      </p:sp>
      <p:sp>
        <p:nvSpPr>
          <p:cNvPr id="17413" name="Segnaposto numero diapositiva 3"/>
          <p:cNvSpPr>
            <a:spLocks noGrp="1"/>
          </p:cNvSpPr>
          <p:nvPr>
            <p:ph type="sldNum" sz="quarter" idx="10"/>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581A4A-88BC-47CA-B748-017D40A8AEA4}" type="slidenum">
              <a:rPr lang="it-IT"/>
              <a:pPr fontAlgn="base">
                <a:spcBef>
                  <a:spcPct val="0"/>
                </a:spcBef>
                <a:spcAft>
                  <a:spcPct val="0"/>
                </a:spcAft>
                <a:defRPr/>
              </a:pPr>
              <a:t>3</a:t>
            </a:fld>
            <a:endParaRPr lang="it-IT"/>
          </a:p>
        </p:txBody>
      </p:sp>
      <p:sp>
        <p:nvSpPr>
          <p:cNvPr id="8" name="Rettangolo arrotondato 7"/>
          <p:cNvSpPr/>
          <p:nvPr/>
        </p:nvSpPr>
        <p:spPr>
          <a:xfrm>
            <a:off x="940153" y="2732856"/>
            <a:ext cx="2499925" cy="2780414"/>
          </a:xfrm>
          <a:prstGeom prst="roundRect">
            <a:avLst/>
          </a:prstGeom>
          <a:gradFill>
            <a:gsLst>
              <a:gs pos="0">
                <a:schemeClr val="accent5">
                  <a:shade val="51000"/>
                  <a:satMod val="130000"/>
                  <a:alpha val="66000"/>
                </a:schemeClr>
              </a:gs>
              <a:gs pos="80000">
                <a:schemeClr val="accent5">
                  <a:shade val="93000"/>
                  <a:satMod val="130000"/>
                </a:schemeClr>
              </a:gs>
              <a:gs pos="100000">
                <a:schemeClr val="accent5">
                  <a:shade val="94000"/>
                  <a:satMod val="135000"/>
                </a:schemeClr>
              </a:gs>
            </a:gsLst>
          </a:gra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it-IT"/>
          </a:p>
        </p:txBody>
      </p:sp>
      <p:sp>
        <p:nvSpPr>
          <p:cNvPr id="14" name="Rettangolo arrotondato 13"/>
          <p:cNvSpPr/>
          <p:nvPr/>
        </p:nvSpPr>
        <p:spPr>
          <a:xfrm>
            <a:off x="3668326" y="2704950"/>
            <a:ext cx="2499925" cy="2780414"/>
          </a:xfrm>
          <a:prstGeom prst="roundRect">
            <a:avLst/>
          </a:prstGeom>
          <a:solidFill>
            <a:schemeClr val="tx2">
              <a:lumMod val="75000"/>
              <a:alpha val="85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it-IT"/>
          </a:p>
        </p:txBody>
      </p:sp>
      <p:sp>
        <p:nvSpPr>
          <p:cNvPr id="6" name="Rettangolo arrotondato 5"/>
          <p:cNvSpPr/>
          <p:nvPr/>
        </p:nvSpPr>
        <p:spPr>
          <a:xfrm>
            <a:off x="656823" y="1149550"/>
            <a:ext cx="6993228" cy="2045693"/>
          </a:xfrm>
          <a:prstGeom prst="roundRect">
            <a:avLst/>
          </a:prstGeom>
          <a:solidFill>
            <a:schemeClr val="tx2">
              <a:lumMod val="40000"/>
              <a:lumOff val="60000"/>
              <a:alpha val="85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it-IT"/>
          </a:p>
        </p:txBody>
      </p:sp>
      <p:sp>
        <p:nvSpPr>
          <p:cNvPr id="7" name="Rettangolo arrotondato 6"/>
          <p:cNvSpPr/>
          <p:nvPr/>
        </p:nvSpPr>
        <p:spPr>
          <a:xfrm>
            <a:off x="4687910" y="1352283"/>
            <a:ext cx="2394597" cy="1581946"/>
          </a:xfrm>
          <a:prstGeom prst="roundRect">
            <a:avLst/>
          </a:prstGeom>
          <a:solidFill>
            <a:schemeClr val="accent5">
              <a:lumMod val="60000"/>
              <a:lumOff val="40000"/>
              <a:alpha val="85000"/>
            </a:schemeClr>
          </a:solidFill>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endParaRPr lang="it-IT"/>
          </a:p>
        </p:txBody>
      </p:sp>
      <p:sp>
        <p:nvSpPr>
          <p:cNvPr id="11" name="CasellaDiTesto 10"/>
          <p:cNvSpPr txBox="1"/>
          <p:nvPr/>
        </p:nvSpPr>
        <p:spPr>
          <a:xfrm>
            <a:off x="1197727" y="1416675"/>
            <a:ext cx="2575775" cy="138499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it-IT"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KAT 1  </a:t>
            </a:r>
            <a:r>
              <a:rPr lang="it-IT" sz="2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Sustainable</a:t>
            </a:r>
            <a:r>
              <a:rPr lang="it-IT"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Manufacturing</a:t>
            </a:r>
          </a:p>
        </p:txBody>
      </p:sp>
      <p:sp>
        <p:nvSpPr>
          <p:cNvPr id="12" name="CasellaDiTesto 11"/>
          <p:cNvSpPr txBox="1"/>
          <p:nvPr/>
        </p:nvSpPr>
        <p:spPr>
          <a:xfrm>
            <a:off x="4797098" y="1350135"/>
            <a:ext cx="2582500" cy="156966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it-IT"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KAT 2</a:t>
            </a:r>
          </a:p>
          <a:p>
            <a:pPr fontAlgn="auto">
              <a:spcBef>
                <a:spcPts val="0"/>
              </a:spcBef>
              <a:spcAft>
                <a:spcPts val="0"/>
              </a:spcAft>
              <a:defRPr/>
            </a:pPr>
            <a:r>
              <a:rPr lang="it-IT"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Energy</a:t>
            </a:r>
          </a:p>
          <a:p>
            <a:pPr fontAlgn="auto">
              <a:spcBef>
                <a:spcPts val="0"/>
              </a:spcBef>
              <a:spcAft>
                <a:spcPts val="0"/>
              </a:spcAft>
              <a:defRPr/>
            </a:pPr>
            <a:r>
              <a:rPr lang="it-IT"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Efficient</a:t>
            </a:r>
            <a:r>
              <a:rPr lang="it-IT"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Manufacturing</a:t>
            </a:r>
          </a:p>
        </p:txBody>
      </p:sp>
      <p:sp>
        <p:nvSpPr>
          <p:cNvPr id="15" name="CasellaDiTesto 14"/>
          <p:cNvSpPr txBox="1"/>
          <p:nvPr/>
        </p:nvSpPr>
        <p:spPr>
          <a:xfrm>
            <a:off x="1053922" y="3447247"/>
            <a:ext cx="2266682" cy="138499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it-IT"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KAT 3  </a:t>
            </a:r>
          </a:p>
          <a:p>
            <a:pPr fontAlgn="auto">
              <a:spcBef>
                <a:spcPts val="0"/>
              </a:spcBef>
              <a:spcAft>
                <a:spcPts val="0"/>
              </a:spcAft>
              <a:defRPr/>
            </a:pPr>
            <a:r>
              <a:rPr lang="it-IT"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Key</a:t>
            </a:r>
          </a:p>
          <a:p>
            <a:pPr fontAlgn="auto">
              <a:spcBef>
                <a:spcPts val="0"/>
              </a:spcBef>
              <a:spcAft>
                <a:spcPts val="0"/>
              </a:spcAft>
              <a:defRPr/>
            </a:pPr>
            <a:r>
              <a:rPr lang="it-IT"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Technologies</a:t>
            </a:r>
          </a:p>
        </p:txBody>
      </p:sp>
      <p:sp>
        <p:nvSpPr>
          <p:cNvPr id="13" name="CasellaDiTesto 12"/>
          <p:cNvSpPr txBox="1"/>
          <p:nvPr/>
        </p:nvSpPr>
        <p:spPr>
          <a:xfrm>
            <a:off x="3773510" y="3372121"/>
            <a:ext cx="2266682" cy="95410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it-IT"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KAT 4</a:t>
            </a:r>
          </a:p>
          <a:p>
            <a:pPr fontAlgn="auto">
              <a:spcBef>
                <a:spcPts val="0"/>
              </a:spcBef>
              <a:spcAft>
                <a:spcPts val="0"/>
              </a:spcAft>
              <a:defRPr/>
            </a:pPr>
            <a:r>
              <a:rPr lang="it-IT" sz="2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Standards</a:t>
            </a:r>
            <a:endParaRPr lang="it-IT"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16" name="CasellaDiTesto 15"/>
          <p:cNvSpPr txBox="1"/>
          <p:nvPr/>
        </p:nvSpPr>
        <p:spPr>
          <a:xfrm>
            <a:off x="6748529" y="5134381"/>
            <a:ext cx="1738648" cy="95410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Bef>
                <a:spcPts val="0"/>
              </a:spcBef>
              <a:spcAft>
                <a:spcPts val="0"/>
              </a:spcAft>
              <a:defRPr/>
            </a:pPr>
            <a:r>
              <a:rPr lang="it-IT"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KAT 5</a:t>
            </a:r>
          </a:p>
          <a:p>
            <a:pPr fontAlgn="auto">
              <a:spcBef>
                <a:spcPts val="0"/>
              </a:spcBef>
              <a:spcAft>
                <a:spcPts val="0"/>
              </a:spcAft>
              <a:defRPr/>
            </a:pPr>
            <a:r>
              <a:rPr lang="it-IT" sz="28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Education</a:t>
            </a:r>
            <a:endParaRPr lang="it-IT"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pic>
        <p:nvPicPr>
          <p:cNvPr id="17" name="Picture 10" descr="logoepfl"/>
          <p:cNvPicPr>
            <a:picLocks noChangeAspect="1" noChangeArrowheads="1"/>
          </p:cNvPicPr>
          <p:nvPr/>
        </p:nvPicPr>
        <p:blipFill>
          <a:blip r:embed="rId2" cstate="print"/>
          <a:srcRect/>
          <a:stretch>
            <a:fillRect/>
          </a:stretch>
        </p:blipFill>
        <p:spPr bwMode="auto">
          <a:xfrm>
            <a:off x="8081962" y="6337300"/>
            <a:ext cx="1062038" cy="52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it-IT" sz="2400" b="1" smtClean="0">
                <a:solidFill>
                  <a:srgbClr val="003366"/>
                </a:solidFill>
                <a:latin typeface="Engravers MT" pitchFamily="18" charset="0"/>
              </a:rPr>
              <a:t>IMS2020 in short</a:t>
            </a:r>
          </a:p>
        </p:txBody>
      </p:sp>
      <p:sp>
        <p:nvSpPr>
          <p:cNvPr id="20482"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pPr>
              <a:lnSpc>
                <a:spcPct val="90000"/>
              </a:lnSpc>
            </a:pPr>
            <a:r>
              <a:rPr lang="en-US" sz="2400" b="1" smtClean="0">
                <a:solidFill>
                  <a:srgbClr val="034EA1"/>
                </a:solidFill>
              </a:rPr>
              <a:t>Participants</a:t>
            </a:r>
            <a:r>
              <a:rPr lang="en-US" sz="2400" smtClean="0"/>
              <a:t>: </a:t>
            </a:r>
          </a:p>
          <a:p>
            <a:pPr lvl="1">
              <a:lnSpc>
                <a:spcPct val="90000"/>
              </a:lnSpc>
            </a:pPr>
            <a:r>
              <a:rPr lang="en-US" sz="2400" b="1" smtClean="0"/>
              <a:t>15 partners</a:t>
            </a:r>
            <a:r>
              <a:rPr lang="en-US" sz="2400" smtClean="0"/>
              <a:t> from research and industry</a:t>
            </a:r>
          </a:p>
          <a:p>
            <a:pPr lvl="1">
              <a:lnSpc>
                <a:spcPct val="90000"/>
              </a:lnSpc>
            </a:pPr>
            <a:r>
              <a:rPr lang="en-GB" sz="2400" smtClean="0"/>
              <a:t>Roadmapping Support Group (RSG) is represented by </a:t>
            </a:r>
            <a:r>
              <a:rPr lang="en-GB" sz="2400" b="1" smtClean="0"/>
              <a:t>78 organisations</a:t>
            </a:r>
            <a:r>
              <a:rPr lang="en-GB" sz="2400" smtClean="0"/>
              <a:t> from industry and research (number growing), out of which 54 are industries </a:t>
            </a:r>
          </a:p>
          <a:p>
            <a:pPr>
              <a:lnSpc>
                <a:spcPct val="90000"/>
              </a:lnSpc>
            </a:pPr>
            <a:endParaRPr lang="en-GB" sz="2400" smtClean="0"/>
          </a:p>
          <a:p>
            <a:pPr>
              <a:lnSpc>
                <a:spcPct val="90000"/>
              </a:lnSpc>
            </a:pPr>
            <a:r>
              <a:rPr lang="en-GB" sz="2400" b="1" smtClean="0">
                <a:solidFill>
                  <a:srgbClr val="034EA1"/>
                </a:solidFill>
              </a:rPr>
              <a:t>Participating regions</a:t>
            </a:r>
            <a:r>
              <a:rPr lang="en-GB" sz="2400" smtClean="0"/>
              <a:t>: EU, Switzerland, USA, Korea, Japan</a:t>
            </a:r>
          </a:p>
          <a:p>
            <a:pPr>
              <a:lnSpc>
                <a:spcPct val="90000"/>
              </a:lnSpc>
            </a:pPr>
            <a:endParaRPr lang="en-GB" sz="2400" smtClean="0"/>
          </a:p>
          <a:p>
            <a:pPr>
              <a:lnSpc>
                <a:spcPct val="90000"/>
              </a:lnSpc>
            </a:pPr>
            <a:r>
              <a:rPr lang="en-GB" sz="2400" b="1" smtClean="0">
                <a:solidFill>
                  <a:srgbClr val="034EA1"/>
                </a:solidFill>
              </a:rPr>
              <a:t>Funding</a:t>
            </a:r>
            <a:r>
              <a:rPr lang="en-GB" sz="2400" smtClean="0"/>
              <a:t>: 2</a:t>
            </a:r>
            <a:r>
              <a:rPr lang="de-CH" sz="2400" smtClean="0"/>
              <a:t>‘000‘000</a:t>
            </a:r>
            <a:r>
              <a:rPr lang="en-GB" sz="2400" smtClean="0"/>
              <a:t> € (only European partners)</a:t>
            </a:r>
          </a:p>
          <a:p>
            <a:pPr>
              <a:lnSpc>
                <a:spcPct val="90000"/>
              </a:lnSpc>
            </a:pPr>
            <a:endParaRPr lang="en-GB" sz="2400" smtClean="0"/>
          </a:p>
          <a:p>
            <a:pPr>
              <a:lnSpc>
                <a:spcPct val="90000"/>
              </a:lnSpc>
            </a:pPr>
            <a:r>
              <a:rPr lang="en-GB" sz="2400" b="1" smtClean="0">
                <a:solidFill>
                  <a:srgbClr val="034EA1"/>
                </a:solidFill>
              </a:rPr>
              <a:t>Duration</a:t>
            </a:r>
            <a:r>
              <a:rPr lang="en-GB" sz="2400" smtClean="0"/>
              <a:t>: 24 months, 01/2009– 12/2010</a:t>
            </a:r>
            <a:endParaRPr lang="it-IT" sz="2800" smtClean="0"/>
          </a:p>
        </p:txBody>
      </p:sp>
      <p:pic>
        <p:nvPicPr>
          <p:cNvPr id="4" name="Picture 10" descr="logoepfl"/>
          <p:cNvPicPr>
            <a:picLocks noChangeAspect="1" noChangeArrowheads="1"/>
          </p:cNvPicPr>
          <p:nvPr/>
        </p:nvPicPr>
        <p:blipFill>
          <a:blip r:embed="rId2" cstate="print"/>
          <a:srcRect/>
          <a:stretch>
            <a:fillRect/>
          </a:stretch>
        </p:blipFill>
        <p:spPr bwMode="auto">
          <a:xfrm>
            <a:off x="8081962" y="6337300"/>
            <a:ext cx="1062038" cy="520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2"/>
          <p:cNvGraphicFramePr>
            <a:graphicFrameLocks noChangeAspect="1"/>
          </p:cNvGraphicFramePr>
          <p:nvPr>
            <p:ph idx="4294967295"/>
          </p:nvPr>
        </p:nvGraphicFramePr>
        <p:xfrm>
          <a:off x="2725738" y="2311400"/>
          <a:ext cx="3500437" cy="3287713"/>
        </p:xfrm>
        <a:graphic>
          <a:graphicData uri="http://schemas.openxmlformats.org/presentationml/2006/ole">
            <p:oleObj spid="_x0000_s46082" name="Acrobat Document" r:id="rId4" imgW="4207320" imgH="5946840" progId="AcroExch.Document.7">
              <p:embed/>
            </p:oleObj>
          </a:graphicData>
        </a:graphic>
      </p:graphicFrame>
      <p:sp>
        <p:nvSpPr>
          <p:cNvPr id="46083" name="Slide Number Placeholder 1"/>
          <p:cNvSpPr txBox="1">
            <a:spLocks noGrp="1"/>
          </p:cNvSpPr>
          <p:nvPr/>
        </p:nvSpPr>
        <p:spPr bwMode="white">
          <a:xfrm>
            <a:off x="7986713" y="6688138"/>
            <a:ext cx="762000" cy="152400"/>
          </a:xfrm>
          <a:prstGeom prst="rect">
            <a:avLst/>
          </a:prstGeom>
          <a:noFill/>
          <a:ln w="9525">
            <a:noFill/>
            <a:miter lim="800000"/>
            <a:headEnd/>
            <a:tailEnd/>
          </a:ln>
        </p:spPr>
        <p:txBody>
          <a:bodyPr lIns="0" tIns="0" rIns="0" bIns="0" anchor="ctr"/>
          <a:lstStyle/>
          <a:p>
            <a:pPr algn="r" eaLnBrk="0" hangingPunct="0"/>
            <a:fld id="{191EDD4C-AD58-46BC-860E-D6A2B2B1A584}" type="slidenum">
              <a:rPr lang="de-CH" sz="1000">
                <a:solidFill>
                  <a:schemeClr val="bg1"/>
                </a:solidFill>
              </a:rPr>
              <a:pPr algn="r" eaLnBrk="0" hangingPunct="0"/>
              <a:t>5</a:t>
            </a:fld>
            <a:endParaRPr lang="de-CH" sz="1000">
              <a:solidFill>
                <a:schemeClr val="bg1"/>
              </a:solidFill>
            </a:endParaRPr>
          </a:p>
        </p:txBody>
      </p:sp>
      <p:sp>
        <p:nvSpPr>
          <p:cNvPr id="46084" name="Date Placeholder 2"/>
          <p:cNvSpPr txBox="1">
            <a:spLocks noGrp="1"/>
          </p:cNvSpPr>
          <p:nvPr/>
        </p:nvSpPr>
        <p:spPr bwMode="white">
          <a:xfrm>
            <a:off x="533400" y="6650038"/>
            <a:ext cx="1600200" cy="228600"/>
          </a:xfrm>
          <a:prstGeom prst="rect">
            <a:avLst/>
          </a:prstGeom>
          <a:noFill/>
          <a:ln w="9525">
            <a:noFill/>
            <a:miter lim="800000"/>
            <a:headEnd/>
            <a:tailEnd/>
          </a:ln>
        </p:spPr>
        <p:txBody>
          <a:bodyPr lIns="0" tIns="0" rIns="0" bIns="0" anchor="ctr"/>
          <a:lstStyle/>
          <a:p>
            <a:pPr>
              <a:spcBef>
                <a:spcPct val="20000"/>
              </a:spcBef>
              <a:buClr>
                <a:srgbClr val="52ADE7"/>
              </a:buClr>
              <a:buFont typeface="Wingdings" pitchFamily="2" charset="2"/>
              <a:buNone/>
            </a:pPr>
            <a:r>
              <a:rPr lang="de-DE" sz="1000">
                <a:solidFill>
                  <a:schemeClr val="bg1"/>
                </a:solidFill>
              </a:rPr>
              <a:t>30.6.2008</a:t>
            </a:r>
          </a:p>
        </p:txBody>
      </p:sp>
      <p:pic>
        <p:nvPicPr>
          <p:cNvPr id="46085" name="Picture 29" descr="R:\FP7\IMS2020\Projektinformationen\Bilder, Logos\SAP-Logo.svg.png"/>
          <p:cNvPicPr>
            <a:picLocks noChangeAspect="1" noChangeArrowheads="1"/>
          </p:cNvPicPr>
          <p:nvPr/>
        </p:nvPicPr>
        <p:blipFill>
          <a:blip r:embed="rId5" cstate="print"/>
          <a:srcRect/>
          <a:stretch>
            <a:fillRect/>
          </a:stretch>
        </p:blipFill>
        <p:spPr bwMode="auto">
          <a:xfrm>
            <a:off x="7235825" y="5949950"/>
            <a:ext cx="762000" cy="377825"/>
          </a:xfrm>
          <a:prstGeom prst="rect">
            <a:avLst/>
          </a:prstGeom>
          <a:noFill/>
          <a:ln w="9525">
            <a:noFill/>
            <a:miter lim="800000"/>
            <a:headEnd/>
            <a:tailEnd/>
          </a:ln>
        </p:spPr>
      </p:pic>
      <p:pic>
        <p:nvPicPr>
          <p:cNvPr id="46086" name="Picture 33" descr="R:\FP7\IMS2020\Projektinformationen\Bilder, Logos\ucimu.jpg"/>
          <p:cNvPicPr>
            <a:picLocks noChangeAspect="1" noChangeArrowheads="1"/>
          </p:cNvPicPr>
          <p:nvPr/>
        </p:nvPicPr>
        <p:blipFill>
          <a:blip r:embed="rId6" cstate="print"/>
          <a:srcRect/>
          <a:stretch>
            <a:fillRect/>
          </a:stretch>
        </p:blipFill>
        <p:spPr bwMode="auto">
          <a:xfrm>
            <a:off x="5724525" y="5373688"/>
            <a:ext cx="711200" cy="542925"/>
          </a:xfrm>
          <a:prstGeom prst="rect">
            <a:avLst/>
          </a:prstGeom>
          <a:noFill/>
          <a:ln w="9525">
            <a:noFill/>
            <a:miter lim="800000"/>
            <a:headEnd/>
            <a:tailEnd/>
          </a:ln>
        </p:spPr>
      </p:pic>
      <p:pic>
        <p:nvPicPr>
          <p:cNvPr id="46087" name="Picture 35" descr="R:\FP7\IMS2020\Projektinformationen\Bilder, Logos\Assoknowledge.jpg"/>
          <p:cNvPicPr>
            <a:picLocks noChangeAspect="1" noChangeArrowheads="1"/>
          </p:cNvPicPr>
          <p:nvPr/>
        </p:nvPicPr>
        <p:blipFill>
          <a:blip r:embed="rId7" cstate="print"/>
          <a:srcRect/>
          <a:stretch>
            <a:fillRect/>
          </a:stretch>
        </p:blipFill>
        <p:spPr bwMode="auto">
          <a:xfrm>
            <a:off x="3924300" y="5805488"/>
            <a:ext cx="1452563" cy="377825"/>
          </a:xfrm>
          <a:prstGeom prst="rect">
            <a:avLst/>
          </a:prstGeom>
          <a:noFill/>
          <a:ln w="9525">
            <a:noFill/>
            <a:miter lim="800000"/>
            <a:headEnd/>
            <a:tailEnd/>
          </a:ln>
        </p:spPr>
      </p:pic>
      <p:pic>
        <p:nvPicPr>
          <p:cNvPr id="46088" name="Picture 43" descr="R:\FP7\IMS2020\Projektinformationen\Bilder, Logos\din.gif"/>
          <p:cNvPicPr>
            <a:picLocks noChangeAspect="1" noChangeArrowheads="1"/>
          </p:cNvPicPr>
          <p:nvPr/>
        </p:nvPicPr>
        <p:blipFill>
          <a:blip r:embed="rId8" cstate="print"/>
          <a:srcRect/>
          <a:stretch>
            <a:fillRect/>
          </a:stretch>
        </p:blipFill>
        <p:spPr bwMode="auto">
          <a:xfrm>
            <a:off x="2987675" y="5157788"/>
            <a:ext cx="496888" cy="377825"/>
          </a:xfrm>
          <a:prstGeom prst="rect">
            <a:avLst/>
          </a:prstGeom>
          <a:noFill/>
          <a:ln w="9525">
            <a:noFill/>
            <a:miter lim="800000"/>
            <a:headEnd/>
            <a:tailEnd/>
          </a:ln>
        </p:spPr>
      </p:pic>
      <p:pic>
        <p:nvPicPr>
          <p:cNvPr id="46089" name="Picture 15" descr="R:\FP7\IMS2020\Projektinformationen\Bilder, Logos\vdma.jpg"/>
          <p:cNvPicPr>
            <a:picLocks noChangeAspect="1" noChangeArrowheads="1"/>
          </p:cNvPicPr>
          <p:nvPr/>
        </p:nvPicPr>
        <p:blipFill>
          <a:blip r:embed="rId9" cstate="print"/>
          <a:srcRect/>
          <a:stretch>
            <a:fillRect/>
          </a:stretch>
        </p:blipFill>
        <p:spPr bwMode="auto">
          <a:xfrm>
            <a:off x="4716463" y="4076700"/>
            <a:ext cx="590550" cy="377825"/>
          </a:xfrm>
          <a:prstGeom prst="rect">
            <a:avLst/>
          </a:prstGeom>
          <a:noFill/>
          <a:ln w="9525">
            <a:noFill/>
            <a:miter lim="800000"/>
            <a:headEnd/>
            <a:tailEnd/>
          </a:ln>
        </p:spPr>
      </p:pic>
      <p:pic>
        <p:nvPicPr>
          <p:cNvPr id="46090" name="Picture 20" descr="R:\FP7\IMS2020\Projektinformationen\Bilder, Logos\daimler.jpg"/>
          <p:cNvPicPr>
            <a:picLocks noChangeAspect="1" noChangeArrowheads="1"/>
          </p:cNvPicPr>
          <p:nvPr/>
        </p:nvPicPr>
        <p:blipFill>
          <a:blip r:embed="rId10" cstate="print"/>
          <a:srcRect/>
          <a:stretch>
            <a:fillRect/>
          </a:stretch>
        </p:blipFill>
        <p:spPr bwMode="auto">
          <a:xfrm>
            <a:off x="6011863" y="4076700"/>
            <a:ext cx="1482725" cy="228600"/>
          </a:xfrm>
          <a:prstGeom prst="rect">
            <a:avLst/>
          </a:prstGeom>
          <a:noFill/>
          <a:ln w="9525">
            <a:noFill/>
            <a:miter lim="800000"/>
            <a:headEnd/>
            <a:tailEnd/>
          </a:ln>
        </p:spPr>
      </p:pic>
      <p:pic>
        <p:nvPicPr>
          <p:cNvPr id="46091" name="Picture 47" descr="R:\FP7\IMS2020\Projektinformationen\Bilder, Logos\hilti.jpg"/>
          <p:cNvPicPr>
            <a:picLocks noChangeAspect="1" noChangeArrowheads="1"/>
          </p:cNvPicPr>
          <p:nvPr/>
        </p:nvPicPr>
        <p:blipFill>
          <a:blip r:embed="rId11" cstate="print"/>
          <a:srcRect/>
          <a:stretch>
            <a:fillRect/>
          </a:stretch>
        </p:blipFill>
        <p:spPr bwMode="auto">
          <a:xfrm>
            <a:off x="1042988" y="4437063"/>
            <a:ext cx="1060450" cy="279400"/>
          </a:xfrm>
          <a:prstGeom prst="rect">
            <a:avLst/>
          </a:prstGeom>
          <a:noFill/>
          <a:ln w="9525">
            <a:noFill/>
            <a:miter lim="800000"/>
            <a:headEnd/>
            <a:tailEnd/>
          </a:ln>
        </p:spPr>
      </p:pic>
      <p:pic>
        <p:nvPicPr>
          <p:cNvPr id="46092" name="Picture 30" descr="R:\FP7\IMS2020\Projektinformationen\Bilder, Logos\Siemens Logo.jpg"/>
          <p:cNvPicPr>
            <a:picLocks noChangeAspect="1" noChangeArrowheads="1"/>
          </p:cNvPicPr>
          <p:nvPr/>
        </p:nvPicPr>
        <p:blipFill>
          <a:blip r:embed="rId12" cstate="print"/>
          <a:srcRect/>
          <a:stretch>
            <a:fillRect/>
          </a:stretch>
        </p:blipFill>
        <p:spPr bwMode="auto">
          <a:xfrm>
            <a:off x="3563938" y="4797425"/>
            <a:ext cx="1217612" cy="284163"/>
          </a:xfrm>
          <a:prstGeom prst="rect">
            <a:avLst/>
          </a:prstGeom>
          <a:noFill/>
          <a:ln w="9525">
            <a:noFill/>
            <a:miter lim="800000"/>
            <a:headEnd/>
            <a:tailEnd/>
          </a:ln>
        </p:spPr>
      </p:pic>
      <p:pic>
        <p:nvPicPr>
          <p:cNvPr id="46093" name="Picture 38" descr="R:\FP7\IMS2020\Projektinformationen\Bilder, Logos\bombardier.gif"/>
          <p:cNvPicPr>
            <a:picLocks noChangeAspect="1" noChangeArrowheads="1"/>
          </p:cNvPicPr>
          <p:nvPr/>
        </p:nvPicPr>
        <p:blipFill>
          <a:blip r:embed="rId13" cstate="print"/>
          <a:srcRect/>
          <a:stretch>
            <a:fillRect/>
          </a:stretch>
        </p:blipFill>
        <p:spPr bwMode="auto">
          <a:xfrm>
            <a:off x="7164388" y="5373688"/>
            <a:ext cx="1335087" cy="379412"/>
          </a:xfrm>
          <a:prstGeom prst="rect">
            <a:avLst/>
          </a:prstGeom>
          <a:noFill/>
          <a:ln w="9525">
            <a:noFill/>
            <a:miter lim="800000"/>
            <a:headEnd/>
            <a:tailEnd/>
          </a:ln>
        </p:spPr>
      </p:pic>
      <p:pic>
        <p:nvPicPr>
          <p:cNvPr id="46094" name="Picture 41" descr="R:\FP7\IMS2020\Projektinformationen\Bilder, Logos\clariant.gif"/>
          <p:cNvPicPr>
            <a:picLocks noChangeAspect="1" noChangeArrowheads="1"/>
          </p:cNvPicPr>
          <p:nvPr/>
        </p:nvPicPr>
        <p:blipFill>
          <a:blip r:embed="rId14" cstate="print"/>
          <a:srcRect/>
          <a:stretch>
            <a:fillRect/>
          </a:stretch>
        </p:blipFill>
        <p:spPr bwMode="auto">
          <a:xfrm>
            <a:off x="3635375" y="5300663"/>
            <a:ext cx="1401763" cy="379412"/>
          </a:xfrm>
          <a:prstGeom prst="rect">
            <a:avLst/>
          </a:prstGeom>
          <a:noFill/>
          <a:ln w="9525">
            <a:noFill/>
            <a:miter lim="800000"/>
            <a:headEnd/>
            <a:tailEnd/>
          </a:ln>
        </p:spPr>
      </p:pic>
      <p:pic>
        <p:nvPicPr>
          <p:cNvPr id="46095" name="Picture 50" descr="R:\FP7\IMS2020\Projektinformationen\Bilder, Logos\ibm.jpg"/>
          <p:cNvPicPr>
            <a:picLocks noChangeAspect="1" noChangeArrowheads="1"/>
          </p:cNvPicPr>
          <p:nvPr/>
        </p:nvPicPr>
        <p:blipFill>
          <a:blip r:embed="rId15" cstate="print"/>
          <a:srcRect/>
          <a:stretch>
            <a:fillRect/>
          </a:stretch>
        </p:blipFill>
        <p:spPr bwMode="auto">
          <a:xfrm>
            <a:off x="1547813" y="5300663"/>
            <a:ext cx="773112" cy="379412"/>
          </a:xfrm>
          <a:prstGeom prst="rect">
            <a:avLst/>
          </a:prstGeom>
          <a:noFill/>
          <a:ln w="9525">
            <a:noFill/>
            <a:miter lim="800000"/>
            <a:headEnd/>
            <a:tailEnd/>
          </a:ln>
        </p:spPr>
      </p:pic>
      <p:pic>
        <p:nvPicPr>
          <p:cNvPr id="46096" name="Picture 48" descr="R:\FP7\IMS2020\Projektinformationen\Bilder, Logos\Hong Kong University.Gif"/>
          <p:cNvPicPr>
            <a:picLocks noChangeAspect="1" noChangeArrowheads="1"/>
          </p:cNvPicPr>
          <p:nvPr/>
        </p:nvPicPr>
        <p:blipFill>
          <a:blip r:embed="rId16" cstate="print"/>
          <a:srcRect/>
          <a:stretch>
            <a:fillRect/>
          </a:stretch>
        </p:blipFill>
        <p:spPr bwMode="auto">
          <a:xfrm>
            <a:off x="1619250" y="3644900"/>
            <a:ext cx="382588" cy="508000"/>
          </a:xfrm>
          <a:prstGeom prst="rect">
            <a:avLst/>
          </a:prstGeom>
          <a:noFill/>
          <a:ln w="9525">
            <a:noFill/>
            <a:miter lim="800000"/>
            <a:headEnd/>
            <a:tailEnd/>
          </a:ln>
        </p:spPr>
      </p:pic>
      <p:pic>
        <p:nvPicPr>
          <p:cNvPr id="46097" name="Picture 55" descr="R:\FP7\IMS2020\Projektinformationen\Bilder, Logos\KühneundNagel.jpg"/>
          <p:cNvPicPr>
            <a:picLocks noChangeAspect="1" noChangeArrowheads="1"/>
          </p:cNvPicPr>
          <p:nvPr/>
        </p:nvPicPr>
        <p:blipFill>
          <a:blip r:embed="rId17" cstate="print"/>
          <a:srcRect/>
          <a:stretch>
            <a:fillRect/>
          </a:stretch>
        </p:blipFill>
        <p:spPr bwMode="auto">
          <a:xfrm>
            <a:off x="7740650" y="3860800"/>
            <a:ext cx="1023938" cy="539750"/>
          </a:xfrm>
          <a:prstGeom prst="rect">
            <a:avLst/>
          </a:prstGeom>
          <a:noFill/>
          <a:ln w="9525">
            <a:noFill/>
            <a:miter lim="800000"/>
            <a:headEnd/>
            <a:tailEnd/>
          </a:ln>
        </p:spPr>
      </p:pic>
      <p:pic>
        <p:nvPicPr>
          <p:cNvPr id="46098" name="Picture 32" descr="R:\FP7\IMS2020\Projektinformationen\Bilder, Logos\Thales Logo_medium.jpg"/>
          <p:cNvPicPr>
            <a:picLocks noChangeAspect="1" noChangeArrowheads="1"/>
          </p:cNvPicPr>
          <p:nvPr/>
        </p:nvPicPr>
        <p:blipFill>
          <a:blip r:embed="rId18" cstate="print"/>
          <a:srcRect/>
          <a:stretch>
            <a:fillRect/>
          </a:stretch>
        </p:blipFill>
        <p:spPr bwMode="auto">
          <a:xfrm>
            <a:off x="1654175" y="4762500"/>
            <a:ext cx="1522413" cy="377825"/>
          </a:xfrm>
          <a:prstGeom prst="rect">
            <a:avLst/>
          </a:prstGeom>
          <a:noFill/>
          <a:ln w="9525">
            <a:noFill/>
            <a:miter lim="800000"/>
            <a:headEnd/>
            <a:tailEnd/>
          </a:ln>
        </p:spPr>
      </p:pic>
      <p:pic>
        <p:nvPicPr>
          <p:cNvPr id="46099" name="Picture 36" descr="R:\FP7\IMS2020\Projektinformationen\Bilder, Logos\Barilla.jpg"/>
          <p:cNvPicPr>
            <a:picLocks noChangeAspect="1" noChangeArrowheads="1"/>
          </p:cNvPicPr>
          <p:nvPr/>
        </p:nvPicPr>
        <p:blipFill>
          <a:blip r:embed="rId19" cstate="print"/>
          <a:srcRect/>
          <a:stretch>
            <a:fillRect/>
          </a:stretch>
        </p:blipFill>
        <p:spPr bwMode="auto">
          <a:xfrm>
            <a:off x="7981950" y="4740275"/>
            <a:ext cx="808038" cy="377825"/>
          </a:xfrm>
          <a:prstGeom prst="rect">
            <a:avLst/>
          </a:prstGeom>
          <a:noFill/>
          <a:ln w="9525">
            <a:noFill/>
            <a:miter lim="800000"/>
            <a:headEnd/>
            <a:tailEnd/>
          </a:ln>
        </p:spPr>
      </p:pic>
      <p:pic>
        <p:nvPicPr>
          <p:cNvPr id="46100" name="Picture 45" descr="R:\FP7\IMS2020\Projektinformationen\Bilder, Logos\FIDIA.png"/>
          <p:cNvPicPr>
            <a:picLocks noChangeAspect="1" noChangeArrowheads="1"/>
          </p:cNvPicPr>
          <p:nvPr/>
        </p:nvPicPr>
        <p:blipFill>
          <a:blip r:embed="rId20" cstate="print"/>
          <a:srcRect/>
          <a:stretch>
            <a:fillRect/>
          </a:stretch>
        </p:blipFill>
        <p:spPr bwMode="auto">
          <a:xfrm>
            <a:off x="5459413" y="4740275"/>
            <a:ext cx="788987" cy="377825"/>
          </a:xfrm>
          <a:prstGeom prst="rect">
            <a:avLst/>
          </a:prstGeom>
          <a:noFill/>
          <a:ln w="9525">
            <a:noFill/>
            <a:miter lim="800000"/>
            <a:headEnd/>
            <a:tailEnd/>
          </a:ln>
        </p:spPr>
      </p:pic>
      <p:pic>
        <p:nvPicPr>
          <p:cNvPr id="46101" name="Picture 46" descr="R:\FP7\IMS2020\Projektinformationen\Bilder, Logos\h3g.gif"/>
          <p:cNvPicPr>
            <a:picLocks noChangeAspect="1" noChangeArrowheads="1"/>
          </p:cNvPicPr>
          <p:nvPr/>
        </p:nvPicPr>
        <p:blipFill>
          <a:blip r:embed="rId21" cstate="print"/>
          <a:srcRect/>
          <a:stretch>
            <a:fillRect/>
          </a:stretch>
        </p:blipFill>
        <p:spPr bwMode="auto">
          <a:xfrm>
            <a:off x="6877050" y="4724400"/>
            <a:ext cx="874713" cy="377825"/>
          </a:xfrm>
          <a:prstGeom prst="rect">
            <a:avLst/>
          </a:prstGeom>
          <a:noFill/>
          <a:ln w="9525">
            <a:noFill/>
            <a:miter lim="800000"/>
            <a:headEnd/>
            <a:tailEnd/>
          </a:ln>
        </p:spPr>
      </p:pic>
      <p:pic>
        <p:nvPicPr>
          <p:cNvPr id="46102" name="Picture 14" descr="R:\FP7\IMS2020\Projektinformationen\Bilder, Logos\VDI.jpg"/>
          <p:cNvPicPr>
            <a:picLocks noChangeAspect="1" noChangeArrowheads="1"/>
          </p:cNvPicPr>
          <p:nvPr/>
        </p:nvPicPr>
        <p:blipFill>
          <a:blip r:embed="rId22" cstate="print"/>
          <a:srcRect/>
          <a:stretch>
            <a:fillRect/>
          </a:stretch>
        </p:blipFill>
        <p:spPr bwMode="auto">
          <a:xfrm>
            <a:off x="5580063" y="4076700"/>
            <a:ext cx="377825" cy="376238"/>
          </a:xfrm>
          <a:prstGeom prst="rect">
            <a:avLst/>
          </a:prstGeom>
          <a:noFill/>
          <a:ln w="9525">
            <a:noFill/>
            <a:miter lim="800000"/>
            <a:headEnd/>
            <a:tailEnd/>
          </a:ln>
        </p:spPr>
      </p:pic>
      <p:pic>
        <p:nvPicPr>
          <p:cNvPr id="46103" name="Picture 27" descr="R:\FP7\IMS2020\Projektinformationen\Bilder, Logos\NorskIndustri_logo_web.jpg"/>
          <p:cNvPicPr>
            <a:picLocks noChangeAspect="1" noChangeArrowheads="1"/>
          </p:cNvPicPr>
          <p:nvPr/>
        </p:nvPicPr>
        <p:blipFill>
          <a:blip r:embed="rId23" cstate="print"/>
          <a:srcRect/>
          <a:stretch>
            <a:fillRect/>
          </a:stretch>
        </p:blipFill>
        <p:spPr bwMode="auto">
          <a:xfrm>
            <a:off x="2484438" y="3789363"/>
            <a:ext cx="1430337" cy="296862"/>
          </a:xfrm>
          <a:prstGeom prst="rect">
            <a:avLst/>
          </a:prstGeom>
          <a:noFill/>
          <a:ln w="9525">
            <a:noFill/>
            <a:miter lim="800000"/>
            <a:headEnd/>
            <a:tailEnd/>
          </a:ln>
        </p:spPr>
      </p:pic>
      <p:pic>
        <p:nvPicPr>
          <p:cNvPr id="46104" name="Picture 27" descr="R:\FP7\IMS2020\Projektinformationen\Bilder, Logos\core partners\cen.gif"/>
          <p:cNvPicPr>
            <a:picLocks noChangeAspect="1" noChangeArrowheads="1"/>
          </p:cNvPicPr>
          <p:nvPr/>
        </p:nvPicPr>
        <p:blipFill>
          <a:blip r:embed="rId24" cstate="print"/>
          <a:srcRect/>
          <a:stretch>
            <a:fillRect/>
          </a:stretch>
        </p:blipFill>
        <p:spPr bwMode="auto">
          <a:xfrm>
            <a:off x="8016875" y="2452688"/>
            <a:ext cx="641350" cy="552450"/>
          </a:xfrm>
          <a:prstGeom prst="rect">
            <a:avLst/>
          </a:prstGeom>
          <a:noFill/>
          <a:ln w="9525">
            <a:noFill/>
            <a:miter lim="800000"/>
            <a:headEnd/>
            <a:tailEnd/>
          </a:ln>
        </p:spPr>
      </p:pic>
      <p:pic>
        <p:nvPicPr>
          <p:cNvPr id="46105" name="Picture 34" descr="R:\FP7\IMS2020\Projektinformationen\Bilder, Logos\core partners\epfl_.jpg"/>
          <p:cNvPicPr>
            <a:picLocks noChangeAspect="1" noChangeArrowheads="1"/>
          </p:cNvPicPr>
          <p:nvPr/>
        </p:nvPicPr>
        <p:blipFill>
          <a:blip r:embed="rId25" cstate="print"/>
          <a:srcRect/>
          <a:stretch>
            <a:fillRect/>
          </a:stretch>
        </p:blipFill>
        <p:spPr bwMode="auto">
          <a:xfrm>
            <a:off x="2870200" y="1116013"/>
            <a:ext cx="1238250" cy="633412"/>
          </a:xfrm>
          <a:prstGeom prst="rect">
            <a:avLst/>
          </a:prstGeom>
          <a:noFill/>
          <a:ln w="9525">
            <a:noFill/>
            <a:miter lim="800000"/>
            <a:headEnd/>
            <a:tailEnd/>
          </a:ln>
        </p:spPr>
      </p:pic>
      <p:pic>
        <p:nvPicPr>
          <p:cNvPr id="46106" name="Picture 35" descr="R:\FP7\IMS2020\Projektinformationen\Bilder, Logos\core partners\Fatronik.jpg"/>
          <p:cNvPicPr>
            <a:picLocks noChangeAspect="1" noChangeArrowheads="1"/>
          </p:cNvPicPr>
          <p:nvPr/>
        </p:nvPicPr>
        <p:blipFill>
          <a:blip r:embed="rId26" cstate="print"/>
          <a:srcRect/>
          <a:stretch>
            <a:fillRect/>
          </a:stretch>
        </p:blipFill>
        <p:spPr bwMode="auto">
          <a:xfrm>
            <a:off x="1639888" y="1803400"/>
            <a:ext cx="1414462" cy="552450"/>
          </a:xfrm>
          <a:prstGeom prst="rect">
            <a:avLst/>
          </a:prstGeom>
          <a:noFill/>
          <a:ln w="9525">
            <a:noFill/>
            <a:miter lim="800000"/>
            <a:headEnd/>
            <a:tailEnd/>
          </a:ln>
        </p:spPr>
      </p:pic>
      <p:pic>
        <p:nvPicPr>
          <p:cNvPr id="46107" name="Picture 36" descr="R:\FP7\IMS2020\Projektinformationen\Bilder, Logos\core partners\fir_logo.jpg"/>
          <p:cNvPicPr>
            <a:picLocks noChangeAspect="1" noChangeArrowheads="1"/>
          </p:cNvPicPr>
          <p:nvPr/>
        </p:nvPicPr>
        <p:blipFill>
          <a:blip r:embed="rId27" cstate="print"/>
          <a:srcRect/>
          <a:stretch>
            <a:fillRect/>
          </a:stretch>
        </p:blipFill>
        <p:spPr bwMode="auto">
          <a:xfrm>
            <a:off x="6245225" y="1724025"/>
            <a:ext cx="738188" cy="712788"/>
          </a:xfrm>
          <a:prstGeom prst="rect">
            <a:avLst/>
          </a:prstGeom>
          <a:noFill/>
          <a:ln w="9525">
            <a:noFill/>
            <a:miter lim="800000"/>
            <a:headEnd/>
            <a:tailEnd/>
          </a:ln>
        </p:spPr>
      </p:pic>
      <p:pic>
        <p:nvPicPr>
          <p:cNvPr id="46108" name="Picture 40" descr="R:\FP7\IMS2020\Projektinformationen\Bilder, Logos\core partners\polimi.jpg"/>
          <p:cNvPicPr>
            <a:picLocks noChangeAspect="1" noChangeArrowheads="1"/>
          </p:cNvPicPr>
          <p:nvPr/>
        </p:nvPicPr>
        <p:blipFill>
          <a:blip r:embed="rId28" cstate="print"/>
          <a:srcRect/>
          <a:stretch>
            <a:fillRect/>
          </a:stretch>
        </p:blipFill>
        <p:spPr bwMode="auto">
          <a:xfrm>
            <a:off x="1714500" y="1036638"/>
            <a:ext cx="781050" cy="792162"/>
          </a:xfrm>
          <a:prstGeom prst="rect">
            <a:avLst/>
          </a:prstGeom>
          <a:noFill/>
          <a:ln w="9525">
            <a:noFill/>
            <a:miter lim="800000"/>
            <a:headEnd/>
            <a:tailEnd/>
          </a:ln>
        </p:spPr>
      </p:pic>
      <p:pic>
        <p:nvPicPr>
          <p:cNvPr id="46109" name="Picture 29" descr="R:\FP7\IMS2020\Projektinformationen\Bilder, Logos\core partners\cuicarASRIlogo.jpg"/>
          <p:cNvPicPr>
            <a:picLocks noChangeAspect="1" noChangeArrowheads="1"/>
          </p:cNvPicPr>
          <p:nvPr/>
        </p:nvPicPr>
        <p:blipFill>
          <a:blip r:embed="rId29" cstate="print"/>
          <a:srcRect/>
          <a:stretch>
            <a:fillRect/>
          </a:stretch>
        </p:blipFill>
        <p:spPr bwMode="auto">
          <a:xfrm>
            <a:off x="2673350" y="2492375"/>
            <a:ext cx="1146175" cy="473075"/>
          </a:xfrm>
          <a:prstGeom prst="rect">
            <a:avLst/>
          </a:prstGeom>
          <a:noFill/>
          <a:ln w="9525">
            <a:noFill/>
            <a:miter lim="800000"/>
            <a:headEnd/>
            <a:tailEnd/>
          </a:ln>
        </p:spPr>
      </p:pic>
      <p:pic>
        <p:nvPicPr>
          <p:cNvPr id="46110" name="Picture 32" descr="R:\FP7\IMS2020\Projektinformationen\Bilder, Logos\core partners\UT-logo_with_c.gif"/>
          <p:cNvPicPr>
            <a:picLocks noChangeAspect="1" noChangeArrowheads="1"/>
          </p:cNvPicPr>
          <p:nvPr/>
        </p:nvPicPr>
        <p:blipFill>
          <a:blip r:embed="rId30" cstate="print"/>
          <a:srcRect/>
          <a:stretch>
            <a:fillRect/>
          </a:stretch>
        </p:blipFill>
        <p:spPr bwMode="auto">
          <a:xfrm>
            <a:off x="1116013" y="6021388"/>
            <a:ext cx="1630362" cy="473075"/>
          </a:xfrm>
          <a:prstGeom prst="rect">
            <a:avLst/>
          </a:prstGeom>
          <a:noFill/>
          <a:ln w="9525">
            <a:noFill/>
            <a:miter lim="800000"/>
            <a:headEnd/>
            <a:tailEnd/>
          </a:ln>
        </p:spPr>
      </p:pic>
      <p:pic>
        <p:nvPicPr>
          <p:cNvPr id="46111" name="Picture 37" descr="R:\FP7\IMS2020\Projektinformationen\Bilder, Logos\core partners\IPTS_name_colour_EN.jpg"/>
          <p:cNvPicPr>
            <a:picLocks noChangeAspect="1" noChangeArrowheads="1"/>
          </p:cNvPicPr>
          <p:nvPr/>
        </p:nvPicPr>
        <p:blipFill>
          <a:blip r:embed="rId31" cstate="print"/>
          <a:srcRect/>
          <a:stretch>
            <a:fillRect/>
          </a:stretch>
        </p:blipFill>
        <p:spPr bwMode="auto">
          <a:xfrm>
            <a:off x="1639888" y="2424113"/>
            <a:ext cx="641350" cy="609600"/>
          </a:xfrm>
          <a:prstGeom prst="rect">
            <a:avLst/>
          </a:prstGeom>
          <a:noFill/>
          <a:ln w="9525">
            <a:noFill/>
            <a:miter lim="800000"/>
            <a:headEnd/>
            <a:tailEnd/>
          </a:ln>
        </p:spPr>
      </p:pic>
      <p:pic>
        <p:nvPicPr>
          <p:cNvPr id="46112" name="Picture 39" descr="R:\FP7\IMS2020\Projektinformationen\Bilder, Logos\core partners\ntnu-logo.png"/>
          <p:cNvPicPr>
            <a:picLocks noChangeAspect="1" noChangeArrowheads="1"/>
          </p:cNvPicPr>
          <p:nvPr/>
        </p:nvPicPr>
        <p:blipFill>
          <a:blip r:embed="rId32" cstate="print"/>
          <a:srcRect/>
          <a:stretch>
            <a:fillRect/>
          </a:stretch>
        </p:blipFill>
        <p:spPr bwMode="auto">
          <a:xfrm>
            <a:off x="6234113" y="2470150"/>
            <a:ext cx="1390650" cy="519113"/>
          </a:xfrm>
          <a:prstGeom prst="rect">
            <a:avLst/>
          </a:prstGeom>
          <a:noFill/>
          <a:ln w="9525">
            <a:noFill/>
            <a:miter lim="800000"/>
            <a:headEnd/>
            <a:tailEnd/>
          </a:ln>
        </p:spPr>
      </p:pic>
      <p:pic>
        <p:nvPicPr>
          <p:cNvPr id="46113" name="Picture 41" descr="R:\FP7\IMS2020\Projektinformationen\Bilder, Logos\core partners\Comau PressKit_Logo.jpg"/>
          <p:cNvPicPr>
            <a:picLocks noChangeAspect="1" noChangeArrowheads="1"/>
          </p:cNvPicPr>
          <p:nvPr/>
        </p:nvPicPr>
        <p:blipFill>
          <a:blip r:embed="rId33" cstate="print"/>
          <a:srcRect l="14928" r="10400"/>
          <a:stretch>
            <a:fillRect/>
          </a:stretch>
        </p:blipFill>
        <p:spPr bwMode="auto">
          <a:xfrm>
            <a:off x="4483100" y="973138"/>
            <a:ext cx="808038" cy="919162"/>
          </a:xfrm>
          <a:prstGeom prst="rect">
            <a:avLst/>
          </a:prstGeom>
          <a:noFill/>
          <a:ln w="9525">
            <a:noFill/>
            <a:miter lim="800000"/>
            <a:headEnd/>
            <a:tailEnd/>
          </a:ln>
        </p:spPr>
      </p:pic>
      <p:pic>
        <p:nvPicPr>
          <p:cNvPr id="46114" name="Picture 28" descr="R:\FP7\IMS2020\Projektinformationen\Bilder, Logos\core partners\MLF2LogoHolcim.jpg"/>
          <p:cNvPicPr>
            <a:picLocks noChangeAspect="1" noChangeArrowheads="1"/>
          </p:cNvPicPr>
          <p:nvPr/>
        </p:nvPicPr>
        <p:blipFill>
          <a:blip r:embed="rId34" cstate="print"/>
          <a:srcRect t="3596" r="17265" b="65486"/>
          <a:stretch>
            <a:fillRect/>
          </a:stretch>
        </p:blipFill>
        <p:spPr bwMode="auto">
          <a:xfrm>
            <a:off x="7340600" y="1746250"/>
            <a:ext cx="1200150" cy="666750"/>
          </a:xfrm>
          <a:prstGeom prst="rect">
            <a:avLst/>
          </a:prstGeom>
          <a:noFill/>
          <a:ln w="9525">
            <a:noFill/>
            <a:miter lim="800000"/>
            <a:headEnd/>
            <a:tailEnd/>
          </a:ln>
        </p:spPr>
      </p:pic>
      <p:pic>
        <p:nvPicPr>
          <p:cNvPr id="46115" name="Picture 30" descr="R:\FP7\IMS2020\Projektinformationen\Bilder, Logos\core partners\rockwellcollins.jpg"/>
          <p:cNvPicPr>
            <a:picLocks noChangeAspect="1" noChangeArrowheads="1"/>
          </p:cNvPicPr>
          <p:nvPr/>
        </p:nvPicPr>
        <p:blipFill>
          <a:blip r:embed="rId35" cstate="print"/>
          <a:srcRect/>
          <a:stretch>
            <a:fillRect/>
          </a:stretch>
        </p:blipFill>
        <p:spPr bwMode="auto">
          <a:xfrm>
            <a:off x="3413125" y="1773238"/>
            <a:ext cx="1379538" cy="612775"/>
          </a:xfrm>
          <a:prstGeom prst="rect">
            <a:avLst/>
          </a:prstGeom>
          <a:noFill/>
          <a:ln w="9525">
            <a:noFill/>
            <a:miter lim="800000"/>
            <a:headEnd/>
            <a:tailEnd/>
          </a:ln>
        </p:spPr>
      </p:pic>
      <p:pic>
        <p:nvPicPr>
          <p:cNvPr id="46116" name="Picture 33" descr="R:\FP7\IMS2020\Projektinformationen\Bilder, Logos\core partners\mit_logo_uncompressed.jpg"/>
          <p:cNvPicPr>
            <a:picLocks noChangeAspect="1" noChangeArrowheads="1"/>
          </p:cNvPicPr>
          <p:nvPr/>
        </p:nvPicPr>
        <p:blipFill>
          <a:blip r:embed="rId36" cstate="print"/>
          <a:srcRect/>
          <a:stretch>
            <a:fillRect/>
          </a:stretch>
        </p:blipFill>
        <p:spPr bwMode="auto">
          <a:xfrm>
            <a:off x="2843213" y="4221163"/>
            <a:ext cx="1576387" cy="541337"/>
          </a:xfrm>
          <a:prstGeom prst="rect">
            <a:avLst/>
          </a:prstGeom>
          <a:noFill/>
          <a:ln w="9525">
            <a:noFill/>
            <a:miter lim="800000"/>
            <a:headEnd/>
            <a:tailEnd/>
          </a:ln>
        </p:spPr>
      </p:pic>
      <p:pic>
        <p:nvPicPr>
          <p:cNvPr id="46117" name="Picture 6" descr="R:\FP7\IMS2020\Projektinformationen\Bilder, Logos\bwi_logo_deutsch.tif"/>
          <p:cNvPicPr>
            <a:picLocks noChangeAspect="1" noChangeArrowheads="1"/>
          </p:cNvPicPr>
          <p:nvPr/>
        </p:nvPicPr>
        <p:blipFill>
          <a:blip r:embed="rId37" cstate="print"/>
          <a:srcRect/>
          <a:stretch>
            <a:fillRect/>
          </a:stretch>
        </p:blipFill>
        <p:spPr bwMode="auto">
          <a:xfrm>
            <a:off x="5665788" y="1223963"/>
            <a:ext cx="925512" cy="415925"/>
          </a:xfrm>
          <a:prstGeom prst="rect">
            <a:avLst/>
          </a:prstGeom>
          <a:noFill/>
          <a:ln w="9525">
            <a:noFill/>
            <a:miter lim="800000"/>
            <a:headEnd/>
            <a:tailEnd/>
          </a:ln>
        </p:spPr>
      </p:pic>
      <p:pic>
        <p:nvPicPr>
          <p:cNvPr id="46118" name="Picture 38" descr="R:\FP7\IMS2020\Projektinformationen\Bilder, Logos\core partners\ITIA_logo_122px.gif"/>
          <p:cNvPicPr>
            <a:picLocks noChangeAspect="1" noChangeArrowheads="1"/>
          </p:cNvPicPr>
          <p:nvPr/>
        </p:nvPicPr>
        <p:blipFill>
          <a:blip r:embed="rId38" cstate="print"/>
          <a:srcRect/>
          <a:stretch>
            <a:fillRect/>
          </a:stretch>
        </p:blipFill>
        <p:spPr bwMode="auto">
          <a:xfrm>
            <a:off x="5151438" y="1763713"/>
            <a:ext cx="735012" cy="631825"/>
          </a:xfrm>
          <a:prstGeom prst="rect">
            <a:avLst/>
          </a:prstGeom>
          <a:noFill/>
          <a:ln w="9525">
            <a:noFill/>
            <a:miter lim="800000"/>
            <a:headEnd/>
            <a:tailEnd/>
          </a:ln>
        </p:spPr>
      </p:pic>
      <p:sp>
        <p:nvSpPr>
          <p:cNvPr id="46119" name="Text Box 40"/>
          <p:cNvSpPr txBox="1">
            <a:spLocks noChangeArrowheads="1"/>
          </p:cNvSpPr>
          <p:nvPr/>
        </p:nvSpPr>
        <p:spPr bwMode="auto">
          <a:xfrm rot="-5400000">
            <a:off x="-1025525" y="4633913"/>
            <a:ext cx="3238500" cy="539750"/>
          </a:xfrm>
          <a:prstGeom prst="rect">
            <a:avLst/>
          </a:prstGeom>
          <a:solidFill>
            <a:srgbClr val="0033CC"/>
          </a:solidFill>
          <a:ln w="9525">
            <a:solidFill>
              <a:srgbClr val="85A8CF"/>
            </a:solidFill>
            <a:miter lim="800000"/>
            <a:headEnd/>
            <a:tailEnd/>
          </a:ln>
        </p:spPr>
        <p:txBody>
          <a:bodyPr wrap="none" lIns="0" tIns="0" rIns="0" bIns="0"/>
          <a:lstStyle/>
          <a:p>
            <a:pPr algn="ctr" eaLnBrk="0" hangingPunct="0">
              <a:spcBef>
                <a:spcPct val="20000"/>
              </a:spcBef>
            </a:pPr>
            <a:r>
              <a:rPr lang="en-GB" sz="1400" b="1">
                <a:solidFill>
                  <a:schemeClr val="bg1"/>
                </a:solidFill>
              </a:rPr>
              <a:t>Roadmapping Support Group (RSG)</a:t>
            </a:r>
          </a:p>
          <a:p>
            <a:pPr algn="ctr" eaLnBrk="0" hangingPunct="0">
              <a:spcBef>
                <a:spcPct val="20000"/>
              </a:spcBef>
            </a:pPr>
            <a:r>
              <a:rPr lang="en-GB" sz="1400" b="1">
                <a:solidFill>
                  <a:schemeClr val="bg1"/>
                </a:solidFill>
              </a:rPr>
              <a:t>selection of members</a:t>
            </a:r>
          </a:p>
        </p:txBody>
      </p:sp>
      <p:sp>
        <p:nvSpPr>
          <p:cNvPr id="46120" name="Text Box 41"/>
          <p:cNvSpPr txBox="1">
            <a:spLocks noChangeArrowheads="1"/>
          </p:cNvSpPr>
          <p:nvPr/>
        </p:nvSpPr>
        <p:spPr bwMode="auto">
          <a:xfrm rot="-5400000">
            <a:off x="-126206" y="1718469"/>
            <a:ext cx="1439862" cy="539750"/>
          </a:xfrm>
          <a:prstGeom prst="rect">
            <a:avLst/>
          </a:prstGeom>
          <a:solidFill>
            <a:srgbClr val="0033CC"/>
          </a:solidFill>
          <a:ln w="9525">
            <a:solidFill>
              <a:srgbClr val="85A8CF"/>
            </a:solidFill>
            <a:miter lim="800000"/>
            <a:headEnd/>
            <a:tailEnd/>
          </a:ln>
        </p:spPr>
        <p:txBody>
          <a:bodyPr lIns="0" tIns="0" rIns="0" bIns="0" anchor="ctr"/>
          <a:lstStyle/>
          <a:p>
            <a:pPr algn="ctr" eaLnBrk="0" hangingPunct="0">
              <a:spcBef>
                <a:spcPct val="20000"/>
              </a:spcBef>
            </a:pPr>
            <a:r>
              <a:rPr lang="en-GB" sz="1400" b="1">
                <a:solidFill>
                  <a:schemeClr val="bg1"/>
                </a:solidFill>
              </a:rPr>
              <a:t>IMS Partners</a:t>
            </a:r>
          </a:p>
        </p:txBody>
      </p:sp>
      <p:pic>
        <p:nvPicPr>
          <p:cNvPr id="46121" name="Picture 42" descr="txt_keiouniversity"/>
          <p:cNvPicPr>
            <a:picLocks noChangeAspect="1" noChangeArrowheads="1"/>
          </p:cNvPicPr>
          <p:nvPr/>
        </p:nvPicPr>
        <p:blipFill>
          <a:blip r:embed="rId39" cstate="print"/>
          <a:srcRect/>
          <a:stretch>
            <a:fillRect/>
          </a:stretch>
        </p:blipFill>
        <p:spPr bwMode="auto">
          <a:xfrm>
            <a:off x="4140200" y="2565400"/>
            <a:ext cx="1795463" cy="379413"/>
          </a:xfrm>
          <a:prstGeom prst="rect">
            <a:avLst/>
          </a:prstGeom>
          <a:noFill/>
          <a:ln w="9525">
            <a:noFill/>
            <a:miter lim="800000"/>
            <a:headEnd/>
            <a:tailEnd/>
          </a:ln>
        </p:spPr>
      </p:pic>
      <p:sp>
        <p:nvSpPr>
          <p:cNvPr id="46122" name="Rectangle 43"/>
          <p:cNvSpPr>
            <a:spLocks noChangeArrowheads="1"/>
          </p:cNvSpPr>
          <p:nvPr/>
        </p:nvSpPr>
        <p:spPr bwMode="auto">
          <a:xfrm>
            <a:off x="3059113" y="3357563"/>
            <a:ext cx="3241675" cy="431800"/>
          </a:xfrm>
          <a:prstGeom prst="rect">
            <a:avLst/>
          </a:prstGeom>
          <a:solidFill>
            <a:schemeClr val="bg1"/>
          </a:solidFill>
          <a:ln w="9525">
            <a:noFill/>
            <a:miter lim="800000"/>
            <a:headEnd/>
            <a:tailEnd/>
          </a:ln>
        </p:spPr>
        <p:txBody>
          <a:bodyPr wrap="none" lIns="0" tIns="0" rIns="0" bIns="0" anchor="ctr"/>
          <a:lstStyle/>
          <a:p>
            <a:endParaRPr lang="en-US"/>
          </a:p>
        </p:txBody>
      </p:sp>
      <p:sp>
        <p:nvSpPr>
          <p:cNvPr id="46123" name="Rectangle 44"/>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it-IT" sz="2400" b="1" smtClean="0">
                <a:solidFill>
                  <a:srgbClr val="003366"/>
                </a:solidFill>
                <a:latin typeface="Engravers MT" pitchFamily="18" charset="0"/>
              </a:rPr>
              <a:t>IMS2020 partners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r>
              <a:rPr lang="en-US" dirty="0"/>
              <a:t>IMS 2020 Roadmap</a:t>
            </a:r>
            <a:br>
              <a:rPr lang="en-US" dirty="0"/>
            </a:br>
            <a:r>
              <a:rPr lang="en-US" sz="2000" dirty="0"/>
              <a:t>Research </a:t>
            </a:r>
            <a:r>
              <a:rPr lang="en-US" sz="2000" dirty="0" smtClean="0"/>
              <a:t>Topic example</a:t>
            </a:r>
            <a:endParaRPr lang="en-US" sz="2000" dirty="0"/>
          </a:p>
        </p:txBody>
      </p:sp>
      <p:sp>
        <p:nvSpPr>
          <p:cNvPr id="601091" name="Rectangle 3"/>
          <p:cNvSpPr>
            <a:spLocks noGrp="1" noChangeArrowheads="1"/>
          </p:cNvSpPr>
          <p:nvPr>
            <p:ph idx="1"/>
          </p:nvPr>
        </p:nvSpPr>
        <p:spPr>
          <a:xfrm>
            <a:off x="256032" y="954024"/>
            <a:ext cx="8705088" cy="5507736"/>
          </a:xfrm>
        </p:spPr>
        <p:txBody>
          <a:bodyPr/>
          <a:lstStyle/>
          <a:p>
            <a:pPr marL="381000" indent="-381000">
              <a:buFont typeface="Wingdings" pitchFamily="2" charset="2"/>
              <a:buNone/>
            </a:pPr>
            <a:r>
              <a:rPr lang="en-US" sz="2000" dirty="0">
                <a:solidFill>
                  <a:schemeClr val="accent2"/>
                </a:solidFill>
              </a:rPr>
              <a:t>Standardization of product field data     </a:t>
            </a:r>
            <a:r>
              <a:rPr lang="en-US" sz="1600" dirty="0">
                <a:solidFill>
                  <a:schemeClr val="accent2"/>
                </a:solidFill>
              </a:rPr>
              <a:t>(1 of 2)</a:t>
            </a:r>
          </a:p>
          <a:p>
            <a:pPr marL="381000" indent="-381000">
              <a:spcBef>
                <a:spcPct val="100000"/>
              </a:spcBef>
            </a:pPr>
            <a:r>
              <a:rPr lang="en-US" sz="1800" dirty="0"/>
              <a:t>Problem description</a:t>
            </a:r>
          </a:p>
          <a:p>
            <a:pPr marL="633413" lvl="1" indent="-342900"/>
            <a:r>
              <a:rPr lang="en-US" sz="1600" dirty="0"/>
              <a:t>Various products are used &amp; maintained globally </a:t>
            </a:r>
            <a:br>
              <a:rPr lang="en-US" sz="1600" dirty="0"/>
            </a:br>
            <a:r>
              <a:rPr lang="en-US" sz="1600" dirty="0"/>
              <a:t>for long time period (e.g. locomotives for 30+ years) </a:t>
            </a:r>
            <a:br>
              <a:rPr lang="en-US" sz="1600" dirty="0"/>
            </a:br>
            <a:r>
              <a:rPr lang="en-US" sz="1600" dirty="0"/>
              <a:t>by various operators and service providers</a:t>
            </a:r>
          </a:p>
          <a:p>
            <a:pPr marL="633413" lvl="1" indent="-342900"/>
            <a:r>
              <a:rPr lang="en-US" sz="1600" dirty="0"/>
              <a:t>During these years a lot of interesting field data is gathered </a:t>
            </a:r>
            <a:br>
              <a:rPr lang="en-US" sz="1600" dirty="0"/>
            </a:br>
            <a:r>
              <a:rPr lang="en-US" sz="1600" dirty="0"/>
              <a:t>by using different data models, different applications, etc. </a:t>
            </a:r>
          </a:p>
          <a:p>
            <a:pPr marL="633413" lvl="1" indent="-342900"/>
            <a:r>
              <a:rPr lang="en-US" sz="1600" dirty="0"/>
              <a:t>Therefore these field data can not be easily exchanged </a:t>
            </a:r>
            <a:br>
              <a:rPr lang="en-US" sz="1600" dirty="0"/>
            </a:br>
            <a:r>
              <a:rPr lang="en-US" sz="1600" dirty="0"/>
              <a:t>and compiled between operators, service providers and manufacturer, e.g.</a:t>
            </a:r>
          </a:p>
          <a:p>
            <a:pPr marL="850900" lvl="2" indent="-304800"/>
            <a:r>
              <a:rPr lang="en-US" sz="1400" dirty="0"/>
              <a:t>To allow operators to know full product lifecycle</a:t>
            </a:r>
          </a:p>
          <a:p>
            <a:pPr marL="850900" lvl="2" indent="-304800"/>
            <a:r>
              <a:rPr lang="en-US" sz="1400" dirty="0"/>
              <a:t>To support service providers to enhance their services (e.g. maintenance, refurbishment)</a:t>
            </a:r>
          </a:p>
          <a:p>
            <a:pPr marL="850900" lvl="2" indent="-304800"/>
            <a:r>
              <a:rPr lang="en-US" sz="1400" dirty="0"/>
              <a:t>To enable manufacturers for improved development of future products</a:t>
            </a:r>
          </a:p>
          <a:p>
            <a:pPr marL="381000" indent="-381000">
              <a:spcBef>
                <a:spcPct val="100000"/>
              </a:spcBef>
            </a:pPr>
            <a:r>
              <a:rPr lang="en-US" sz="1800" dirty="0"/>
              <a:t>Research features</a:t>
            </a:r>
          </a:p>
          <a:p>
            <a:pPr marL="633413" lvl="1" indent="-342900"/>
            <a:r>
              <a:rPr lang="en-US" sz="1600" dirty="0"/>
              <a:t>Standardization of data model, structure, formats and attributes for </a:t>
            </a:r>
          </a:p>
          <a:p>
            <a:pPr marL="850900" lvl="2" indent="-304800">
              <a:buFontTx/>
              <a:buAutoNum type="arabicPeriod"/>
            </a:pPr>
            <a:r>
              <a:rPr lang="en-US" sz="1400" dirty="0"/>
              <a:t>Static product data (e.g. product metadata, like ID number, name, dimensions) </a:t>
            </a:r>
          </a:p>
          <a:p>
            <a:pPr marL="850900" lvl="2" indent="-304800">
              <a:buFontTx/>
              <a:buAutoNum type="arabicPeriod"/>
            </a:pPr>
            <a:r>
              <a:rPr lang="en-US" sz="1400" dirty="0"/>
              <a:t>Dynamic field data (e.g. product operation time/mileage, error messages, configurations as maintained)</a:t>
            </a:r>
          </a:p>
          <a:p>
            <a:pPr marL="850900" lvl="2" indent="-304800">
              <a:buFontTx/>
              <a:buAutoNum type="arabicPeriod"/>
            </a:pPr>
            <a:r>
              <a:rPr lang="en-US" sz="1400" dirty="0"/>
              <a:t>Data exchange format between Computerized Maintenance Management System (CMMS) applications </a:t>
            </a:r>
            <a:br>
              <a:rPr lang="en-US" sz="1400" dirty="0"/>
            </a:br>
            <a:r>
              <a:rPr lang="en-US" sz="1400" dirty="0"/>
              <a:t>(similar to STEP)</a:t>
            </a:r>
          </a:p>
        </p:txBody>
      </p:sp>
      <p:sp>
        <p:nvSpPr>
          <p:cNvPr id="12" name="Slide Number Placeholder 4"/>
          <p:cNvSpPr>
            <a:spLocks noGrp="1"/>
          </p:cNvSpPr>
          <p:nvPr>
            <p:ph type="sldNum" sz="quarter" idx="10"/>
          </p:nvPr>
        </p:nvSpPr>
        <p:spPr>
          <a:prstGeom prst="rect">
            <a:avLst/>
          </a:prstGeom>
        </p:spPr>
        <p:txBody>
          <a:bodyPr/>
          <a:lstStyle/>
          <a:p>
            <a:fld id="{B3BEDB0F-1302-47AB-B2A4-201E15D9D9C6}" type="slidenum">
              <a:rPr lang="en-CA"/>
              <a:pPr/>
              <a:t>6</a:t>
            </a:fld>
            <a:endParaRPr lang="en-CA"/>
          </a:p>
        </p:txBody>
      </p:sp>
      <p:grpSp>
        <p:nvGrpSpPr>
          <p:cNvPr id="2" name="Group 13"/>
          <p:cNvGrpSpPr>
            <a:grpSpLocks/>
          </p:cNvGrpSpPr>
          <p:nvPr/>
        </p:nvGrpSpPr>
        <p:grpSpPr bwMode="auto">
          <a:xfrm>
            <a:off x="6254750" y="1190625"/>
            <a:ext cx="2524125" cy="1854200"/>
            <a:chOff x="3940" y="750"/>
            <a:chExt cx="1590" cy="1168"/>
          </a:xfrm>
        </p:grpSpPr>
        <p:pic>
          <p:nvPicPr>
            <p:cNvPr id="601092" name="Picture 4"/>
            <p:cNvPicPr>
              <a:picLocks noChangeAspect="1" noChangeArrowheads="1"/>
            </p:cNvPicPr>
            <p:nvPr/>
          </p:nvPicPr>
          <p:blipFill>
            <a:blip r:embed="rId2" cstate="print"/>
            <a:srcRect/>
            <a:stretch>
              <a:fillRect/>
            </a:stretch>
          </p:blipFill>
          <p:spPr bwMode="auto">
            <a:xfrm>
              <a:off x="4376" y="1266"/>
              <a:ext cx="718" cy="412"/>
            </a:xfrm>
            <a:prstGeom prst="rect">
              <a:avLst/>
            </a:prstGeom>
            <a:noFill/>
            <a:ln w="9525">
              <a:noFill/>
              <a:miter lim="800000"/>
              <a:headEnd/>
              <a:tailEnd/>
            </a:ln>
          </p:spPr>
        </p:pic>
        <p:sp>
          <p:nvSpPr>
            <p:cNvPr id="601094" name="AutoShape 6"/>
            <p:cNvSpPr>
              <a:spLocks noChangeArrowheads="1"/>
            </p:cNvSpPr>
            <p:nvPr/>
          </p:nvSpPr>
          <p:spPr bwMode="auto">
            <a:xfrm>
              <a:off x="4506" y="750"/>
              <a:ext cx="450" cy="270"/>
            </a:xfrm>
            <a:prstGeom prst="flowChartMagneticDisk">
              <a:avLst/>
            </a:prstGeom>
            <a:gradFill rotWithShape="1">
              <a:gsLst>
                <a:gs pos="0">
                  <a:srgbClr val="CCFFCC"/>
                </a:gs>
                <a:gs pos="50000">
                  <a:srgbClr val="FFFFFF"/>
                </a:gs>
                <a:gs pos="100000">
                  <a:srgbClr val="CCFFCC"/>
                </a:gs>
              </a:gsLst>
              <a:lin ang="0" scaled="1"/>
            </a:gradFill>
            <a:ln w="38100">
              <a:solidFill>
                <a:srgbClr val="339966"/>
              </a:solidFill>
              <a:round/>
              <a:headEnd/>
              <a:tailEnd/>
            </a:ln>
            <a:effectLst/>
          </p:spPr>
          <p:txBody>
            <a:bodyPr wrap="none" lIns="90000" tIns="46800" rIns="90000" bIns="46800" anchor="ctr"/>
            <a:lstStyle/>
            <a:p>
              <a:r>
                <a:rPr lang="en-US" sz="1200">
                  <a:effectLst>
                    <a:outerShdw blurRad="38100" dist="38100" dir="2700000" algn="tl">
                      <a:srgbClr val="FFFFFF"/>
                    </a:outerShdw>
                  </a:effectLst>
                  <a:ea typeface="Arial Unicode MS" pitchFamily="34" charset="-128"/>
                  <a:cs typeface="Arial Unicode MS" pitchFamily="34" charset="-128"/>
                </a:rPr>
                <a:t>Operator</a:t>
              </a:r>
            </a:p>
          </p:txBody>
        </p:sp>
        <p:sp>
          <p:nvSpPr>
            <p:cNvPr id="601095" name="AutoShape 7"/>
            <p:cNvSpPr>
              <a:spLocks noChangeArrowheads="1"/>
            </p:cNvSpPr>
            <p:nvPr/>
          </p:nvSpPr>
          <p:spPr bwMode="auto">
            <a:xfrm>
              <a:off x="5080" y="1648"/>
              <a:ext cx="450" cy="270"/>
            </a:xfrm>
            <a:prstGeom prst="flowChartMagneticDisk">
              <a:avLst/>
            </a:prstGeom>
            <a:gradFill rotWithShape="1">
              <a:gsLst>
                <a:gs pos="0">
                  <a:srgbClr val="FFCC99"/>
                </a:gs>
                <a:gs pos="50000">
                  <a:schemeClr val="bg1"/>
                </a:gs>
                <a:gs pos="100000">
                  <a:srgbClr val="FFCC99"/>
                </a:gs>
              </a:gsLst>
              <a:lin ang="0" scaled="1"/>
            </a:gradFill>
            <a:ln w="38100">
              <a:solidFill>
                <a:srgbClr val="FF9900"/>
              </a:solidFill>
              <a:round/>
              <a:headEnd/>
              <a:tailEnd/>
            </a:ln>
            <a:effectLst/>
          </p:spPr>
          <p:txBody>
            <a:bodyPr wrap="none" lIns="90000" tIns="46800" rIns="90000" bIns="46800" anchor="ctr"/>
            <a:lstStyle/>
            <a:p>
              <a:r>
                <a:rPr lang="en-US" sz="1000">
                  <a:effectLst>
                    <a:outerShdw blurRad="38100" dist="38100" dir="2700000" algn="tl">
                      <a:srgbClr val="FFFFFF"/>
                    </a:outerShdw>
                  </a:effectLst>
                  <a:ea typeface="Arial Unicode MS" pitchFamily="34" charset="-128"/>
                  <a:cs typeface="Arial Unicode MS" pitchFamily="34" charset="-128"/>
                </a:rPr>
                <a:t>Service</a:t>
              </a:r>
              <a:br>
                <a:rPr lang="en-US" sz="1000">
                  <a:effectLst>
                    <a:outerShdw blurRad="38100" dist="38100" dir="2700000" algn="tl">
                      <a:srgbClr val="FFFFFF"/>
                    </a:outerShdw>
                  </a:effectLst>
                  <a:ea typeface="Arial Unicode MS" pitchFamily="34" charset="-128"/>
                  <a:cs typeface="Arial Unicode MS" pitchFamily="34" charset="-128"/>
                </a:rPr>
              </a:br>
              <a:r>
                <a:rPr lang="en-US" sz="1000">
                  <a:effectLst>
                    <a:outerShdw blurRad="38100" dist="38100" dir="2700000" algn="tl">
                      <a:srgbClr val="FFFFFF"/>
                    </a:outerShdw>
                  </a:effectLst>
                  <a:ea typeface="Arial Unicode MS" pitchFamily="34" charset="-128"/>
                  <a:cs typeface="Arial Unicode MS" pitchFamily="34" charset="-128"/>
                </a:rPr>
                <a:t>Provider</a:t>
              </a:r>
            </a:p>
          </p:txBody>
        </p:sp>
        <p:sp>
          <p:nvSpPr>
            <p:cNvPr id="601096" name="AutoShape 8"/>
            <p:cNvSpPr>
              <a:spLocks noChangeArrowheads="1"/>
            </p:cNvSpPr>
            <p:nvPr/>
          </p:nvSpPr>
          <p:spPr bwMode="auto">
            <a:xfrm>
              <a:off x="3940" y="1648"/>
              <a:ext cx="450" cy="270"/>
            </a:xfrm>
            <a:prstGeom prst="flowChartMagneticDisk">
              <a:avLst/>
            </a:prstGeom>
            <a:gradFill rotWithShape="1">
              <a:gsLst>
                <a:gs pos="0">
                  <a:srgbClr val="CCFFFF"/>
                </a:gs>
                <a:gs pos="50000">
                  <a:srgbClr val="FFFFFF"/>
                </a:gs>
                <a:gs pos="100000">
                  <a:srgbClr val="CCFFFF"/>
                </a:gs>
              </a:gsLst>
              <a:lin ang="0" scaled="1"/>
            </a:gradFill>
            <a:ln w="38100">
              <a:solidFill>
                <a:srgbClr val="33CCCC"/>
              </a:solidFill>
              <a:round/>
              <a:headEnd/>
              <a:tailEnd/>
            </a:ln>
            <a:effectLst/>
          </p:spPr>
          <p:txBody>
            <a:bodyPr wrap="none" lIns="90000" tIns="46800" rIns="90000" bIns="46800" anchor="ctr"/>
            <a:lstStyle/>
            <a:p>
              <a:r>
                <a:rPr lang="en-US" sz="1000">
                  <a:effectLst>
                    <a:outerShdw blurRad="38100" dist="38100" dir="2700000" algn="tl">
                      <a:srgbClr val="FFFFFF"/>
                    </a:outerShdw>
                  </a:effectLst>
                  <a:ea typeface="Arial Unicode MS" pitchFamily="34" charset="-128"/>
                  <a:cs typeface="Arial Unicode MS" pitchFamily="34" charset="-128"/>
                </a:rPr>
                <a:t>Manu-</a:t>
              </a:r>
              <a:br>
                <a:rPr lang="en-US" sz="1000">
                  <a:effectLst>
                    <a:outerShdw blurRad="38100" dist="38100" dir="2700000" algn="tl">
                      <a:srgbClr val="FFFFFF"/>
                    </a:outerShdw>
                  </a:effectLst>
                  <a:ea typeface="Arial Unicode MS" pitchFamily="34" charset="-128"/>
                  <a:cs typeface="Arial Unicode MS" pitchFamily="34" charset="-128"/>
                </a:rPr>
              </a:br>
              <a:r>
                <a:rPr lang="en-US" sz="1000">
                  <a:effectLst>
                    <a:outerShdw blurRad="38100" dist="38100" dir="2700000" algn="tl">
                      <a:srgbClr val="FFFFFF"/>
                    </a:outerShdw>
                  </a:effectLst>
                  <a:ea typeface="Arial Unicode MS" pitchFamily="34" charset="-128"/>
                  <a:cs typeface="Arial Unicode MS" pitchFamily="34" charset="-128"/>
                </a:rPr>
                <a:t>facturer</a:t>
              </a:r>
            </a:p>
          </p:txBody>
        </p:sp>
        <p:cxnSp>
          <p:nvCxnSpPr>
            <p:cNvPr id="601097" name="AutoShape 9"/>
            <p:cNvCxnSpPr>
              <a:cxnSpLocks noChangeShapeType="1"/>
              <a:stCxn id="601096" idx="1"/>
              <a:endCxn id="0" idx="1"/>
            </p:cNvCxnSpPr>
            <p:nvPr/>
          </p:nvCxnSpPr>
          <p:spPr bwMode="auto">
            <a:xfrm rot="16200000">
              <a:off x="4189" y="1448"/>
              <a:ext cx="164" cy="211"/>
            </a:xfrm>
            <a:prstGeom prst="curvedConnector2">
              <a:avLst/>
            </a:prstGeom>
            <a:noFill/>
            <a:ln w="38100">
              <a:solidFill>
                <a:srgbClr val="33CC33"/>
              </a:solidFill>
              <a:round/>
              <a:headEnd type="triangle" w="med" len="med"/>
              <a:tailEnd type="triangle" w="med" len="med"/>
            </a:ln>
            <a:effectLst/>
          </p:spPr>
        </p:cxnSp>
        <p:cxnSp>
          <p:nvCxnSpPr>
            <p:cNvPr id="601098" name="AutoShape 10"/>
            <p:cNvCxnSpPr>
              <a:cxnSpLocks noChangeShapeType="1"/>
              <a:stCxn id="0" idx="3"/>
              <a:endCxn id="601095" idx="1"/>
            </p:cNvCxnSpPr>
            <p:nvPr/>
          </p:nvCxnSpPr>
          <p:spPr bwMode="auto">
            <a:xfrm>
              <a:off x="5094" y="1472"/>
              <a:ext cx="211" cy="164"/>
            </a:xfrm>
            <a:prstGeom prst="curvedConnector2">
              <a:avLst/>
            </a:prstGeom>
            <a:noFill/>
            <a:ln w="38100">
              <a:solidFill>
                <a:srgbClr val="33CC33"/>
              </a:solidFill>
              <a:round/>
              <a:headEnd type="triangle" w="med" len="med"/>
              <a:tailEnd type="triangle" w="med" len="med"/>
            </a:ln>
            <a:effectLst/>
          </p:spPr>
        </p:cxnSp>
        <p:cxnSp>
          <p:nvCxnSpPr>
            <p:cNvPr id="601099" name="AutoShape 11"/>
            <p:cNvCxnSpPr>
              <a:cxnSpLocks noChangeShapeType="1"/>
              <a:stCxn id="0" idx="0"/>
              <a:endCxn id="601094" idx="3"/>
            </p:cNvCxnSpPr>
            <p:nvPr/>
          </p:nvCxnSpPr>
          <p:spPr bwMode="auto">
            <a:xfrm rot="5400000" flipH="1">
              <a:off x="4616" y="1147"/>
              <a:ext cx="234" cy="4"/>
            </a:xfrm>
            <a:prstGeom prst="curvedConnector3">
              <a:avLst>
                <a:gd name="adj1" fmla="val 52565"/>
              </a:avLst>
            </a:prstGeom>
            <a:noFill/>
            <a:ln w="38100">
              <a:solidFill>
                <a:srgbClr val="33CC33"/>
              </a:solidFill>
              <a:round/>
              <a:headEnd type="triangle" w="med" len="med"/>
              <a:tailEnd type="triangle" w="med" len="med"/>
            </a:ln>
            <a:effectLst/>
          </p:spPr>
        </p:cxnSp>
      </p:grpSp>
      <p:pic>
        <p:nvPicPr>
          <p:cNvPr id="13" name="Picture 10" descr="logoepfl"/>
          <p:cNvPicPr>
            <a:picLocks noChangeAspect="1" noChangeArrowheads="1"/>
          </p:cNvPicPr>
          <p:nvPr/>
        </p:nvPicPr>
        <p:blipFill>
          <a:blip r:embed="rId3" cstate="print"/>
          <a:srcRect/>
          <a:stretch>
            <a:fillRect/>
          </a:stretch>
        </p:blipFill>
        <p:spPr bwMode="auto">
          <a:xfrm>
            <a:off x="8081962" y="6337300"/>
            <a:ext cx="1062038" cy="520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p:txBody>
          <a:bodyPr/>
          <a:lstStyle/>
          <a:p>
            <a:r>
              <a:rPr lang="en-US"/>
              <a:t>IMS 2020 Roadmap</a:t>
            </a:r>
            <a:br>
              <a:rPr lang="en-US"/>
            </a:br>
            <a:r>
              <a:rPr lang="en-US" sz="2000"/>
              <a:t>Research Topics</a:t>
            </a:r>
          </a:p>
        </p:txBody>
      </p:sp>
      <p:sp>
        <p:nvSpPr>
          <p:cNvPr id="604163" name="Rectangle 3"/>
          <p:cNvSpPr>
            <a:spLocks noGrp="1" noChangeArrowheads="1"/>
          </p:cNvSpPr>
          <p:nvPr>
            <p:ph idx="1"/>
          </p:nvPr>
        </p:nvSpPr>
        <p:spPr>
          <a:xfrm>
            <a:off x="457200" y="1088136"/>
            <a:ext cx="8229600" cy="5129784"/>
          </a:xfrm>
        </p:spPr>
        <p:txBody>
          <a:bodyPr/>
          <a:lstStyle/>
          <a:p>
            <a:pPr>
              <a:buFont typeface="Wingdings" pitchFamily="2" charset="2"/>
              <a:buNone/>
              <a:tabLst>
                <a:tab pos="2867025" algn="l"/>
                <a:tab pos="6572250" algn="l"/>
              </a:tabLst>
            </a:pPr>
            <a:r>
              <a:rPr lang="en-US" sz="2000" dirty="0">
                <a:solidFill>
                  <a:schemeClr val="accent2"/>
                </a:solidFill>
              </a:rPr>
              <a:t>Standardization of product field data     </a:t>
            </a:r>
            <a:r>
              <a:rPr lang="en-US" sz="1600" dirty="0">
                <a:solidFill>
                  <a:schemeClr val="accent2"/>
                </a:solidFill>
              </a:rPr>
              <a:t>(2 of 2)</a:t>
            </a:r>
          </a:p>
          <a:p>
            <a:pPr>
              <a:spcBef>
                <a:spcPct val="100000"/>
              </a:spcBef>
              <a:tabLst>
                <a:tab pos="2867025" algn="l"/>
                <a:tab pos="6572250" algn="l"/>
              </a:tabLst>
            </a:pPr>
            <a:r>
              <a:rPr lang="en-US" sz="1800" dirty="0"/>
              <a:t>Expected results and impact: </a:t>
            </a:r>
          </a:p>
          <a:p>
            <a:pPr lvl="1">
              <a:tabLst>
                <a:tab pos="2867025" algn="l"/>
                <a:tab pos="6572250" algn="l"/>
              </a:tabLst>
            </a:pPr>
            <a:r>
              <a:rPr lang="en-US" sz="1600" dirty="0"/>
              <a:t>Product operation / usage, maintenance / refurbishment and development will be done more accurately &amp; efficiently due to larger &amp; more profound data basis on product performance over all its lifecycle</a:t>
            </a:r>
          </a:p>
          <a:p>
            <a:pPr lvl="1">
              <a:tabLst>
                <a:tab pos="2867025" algn="l"/>
                <a:tab pos="6572250" algn="l"/>
              </a:tabLst>
            </a:pPr>
            <a:r>
              <a:rPr lang="en-US" sz="1600" dirty="0"/>
              <a:t>New business models could be realized, e.g. by alignment / cross-linking of operator, maintainer and manufacturer business objectives &amp; value chains</a:t>
            </a:r>
          </a:p>
          <a:p>
            <a:pPr lvl="1">
              <a:tabLst>
                <a:tab pos="2867025" algn="l"/>
                <a:tab pos="6572250" algn="l"/>
              </a:tabLst>
            </a:pPr>
            <a:r>
              <a:rPr lang="en-US" sz="1600" dirty="0"/>
              <a:t>SW suppliers of CMMS applications need to incorporate the standardized data models &amp; interfaces into their SW to allow data exchange </a:t>
            </a:r>
          </a:p>
          <a:p>
            <a:pPr>
              <a:spcBef>
                <a:spcPct val="100000"/>
              </a:spcBef>
              <a:tabLst>
                <a:tab pos="2867025" algn="l"/>
                <a:tab pos="6572250" algn="l"/>
              </a:tabLst>
            </a:pPr>
            <a:r>
              <a:rPr lang="en-US" sz="1800" dirty="0"/>
              <a:t>Timeline:</a:t>
            </a:r>
            <a:r>
              <a:rPr lang="en-US" sz="1600" dirty="0"/>
              <a:t>	up to 5 years</a:t>
            </a:r>
            <a:r>
              <a:rPr lang="en-US" sz="1800" dirty="0"/>
              <a:t>	 </a:t>
            </a:r>
          </a:p>
          <a:p>
            <a:pPr>
              <a:spcBef>
                <a:spcPct val="100000"/>
              </a:spcBef>
              <a:tabLst>
                <a:tab pos="2867025" algn="l"/>
                <a:tab pos="6572250" algn="l"/>
              </a:tabLst>
            </a:pPr>
            <a:r>
              <a:rPr lang="en-US" sz="1800" dirty="0"/>
              <a:t>Key area:	</a:t>
            </a:r>
            <a:r>
              <a:rPr lang="en-US" sz="1600" dirty="0"/>
              <a:t>Standards</a:t>
            </a:r>
          </a:p>
          <a:p>
            <a:pPr>
              <a:spcBef>
                <a:spcPct val="100000"/>
              </a:spcBef>
              <a:tabLst>
                <a:tab pos="2867025" algn="l"/>
                <a:tab pos="6572250" algn="l"/>
              </a:tabLst>
            </a:pPr>
            <a:r>
              <a:rPr lang="en-US" sz="1800" dirty="0"/>
              <a:t>Industrial sectors:	</a:t>
            </a:r>
            <a:r>
              <a:rPr lang="en-US" sz="1600" dirty="0"/>
              <a:t>Transportation, </a:t>
            </a:r>
            <a:br>
              <a:rPr lang="en-US" sz="1600" dirty="0"/>
            </a:br>
            <a:r>
              <a:rPr lang="en-US" sz="1600" dirty="0"/>
              <a:t>	Investment / industrial equipments, etc.</a:t>
            </a:r>
          </a:p>
        </p:txBody>
      </p:sp>
      <p:sp>
        <p:nvSpPr>
          <p:cNvPr id="4" name="Slide Number Placeholder 4"/>
          <p:cNvSpPr>
            <a:spLocks noGrp="1"/>
          </p:cNvSpPr>
          <p:nvPr>
            <p:ph type="sldNum" sz="quarter" idx="10"/>
          </p:nvPr>
        </p:nvSpPr>
        <p:spPr>
          <a:prstGeom prst="rect">
            <a:avLst/>
          </a:prstGeom>
        </p:spPr>
        <p:txBody>
          <a:bodyPr/>
          <a:lstStyle/>
          <a:p>
            <a:fld id="{1C36F203-A6FB-4F35-A869-0B65F13A7A24}" type="slidenum">
              <a:rPr lang="en-CA"/>
              <a:pPr/>
              <a:t>7</a:t>
            </a:fld>
            <a:endParaRPr lang="en-CA"/>
          </a:p>
        </p:txBody>
      </p:sp>
      <p:pic>
        <p:nvPicPr>
          <p:cNvPr id="5" name="Picture 10" descr="logoepfl"/>
          <p:cNvPicPr>
            <a:picLocks noChangeAspect="1" noChangeArrowheads="1"/>
          </p:cNvPicPr>
          <p:nvPr/>
        </p:nvPicPr>
        <p:blipFill>
          <a:blip r:embed="rId2" cstate="print"/>
          <a:srcRect/>
          <a:stretch>
            <a:fillRect/>
          </a:stretch>
        </p:blipFill>
        <p:spPr bwMode="auto">
          <a:xfrm>
            <a:off x="8081962" y="6337300"/>
            <a:ext cx="1062038" cy="520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sz="1800" b="1" dirty="0" smtClean="0"/>
              <a:t>Observe, Compare, Understand,</a:t>
            </a:r>
            <a:br>
              <a:rPr lang="en-GB" sz="1800" b="1" dirty="0" smtClean="0"/>
            </a:br>
            <a:r>
              <a:rPr lang="en-GB" sz="1800" b="1" dirty="0" smtClean="0"/>
              <a:t>Predict, Communicate</a:t>
            </a:r>
            <a:br>
              <a:rPr lang="en-GB" sz="1800" b="1" dirty="0" smtClean="0"/>
            </a:br>
            <a:r>
              <a:rPr lang="en-GB" sz="1800" b="1" dirty="0" smtClean="0"/>
              <a:t>&amp; C</a:t>
            </a:r>
            <a:r>
              <a:rPr lang="en-US" altLang="ko-KR" sz="1800" b="1" dirty="0" smtClean="0">
                <a:ea typeface="굴림" pitchFamily="34" charset="-127"/>
              </a:rPr>
              <a:t>lose the Information Loops</a:t>
            </a:r>
          </a:p>
        </p:txBody>
      </p:sp>
      <p:grpSp>
        <p:nvGrpSpPr>
          <p:cNvPr id="48" name="Group 47"/>
          <p:cNvGrpSpPr/>
          <p:nvPr/>
        </p:nvGrpSpPr>
        <p:grpSpPr>
          <a:xfrm>
            <a:off x="1010095" y="1359365"/>
            <a:ext cx="7085012" cy="4716463"/>
            <a:chOff x="1058863" y="1712933"/>
            <a:chExt cx="7085012" cy="4716463"/>
          </a:xfrm>
        </p:grpSpPr>
        <p:sp>
          <p:nvSpPr>
            <p:cNvPr id="16388" name="Text Box 3"/>
            <p:cNvSpPr txBox="1">
              <a:spLocks noChangeArrowheads="1"/>
            </p:cNvSpPr>
            <p:nvPr/>
          </p:nvSpPr>
          <p:spPr bwMode="auto">
            <a:xfrm>
              <a:off x="1201738" y="2263796"/>
              <a:ext cx="787400" cy="714375"/>
            </a:xfrm>
            <a:prstGeom prst="rect">
              <a:avLst/>
            </a:prstGeom>
            <a:noFill/>
            <a:ln w="9525">
              <a:noFill/>
              <a:miter lim="800000"/>
              <a:headEnd/>
              <a:tailEnd/>
            </a:ln>
          </p:spPr>
          <p:txBody>
            <a:bodyPr wrap="none">
              <a:spAutoFit/>
            </a:bodyPr>
            <a:lstStyle/>
            <a:p>
              <a:pPr>
                <a:lnSpc>
                  <a:spcPct val="85000"/>
                </a:lnSpc>
                <a:buClr>
                  <a:srgbClr val="FF0000"/>
                </a:buClr>
                <a:buSzPct val="80000"/>
                <a:buFontTx/>
                <a:buChar char="-"/>
              </a:pPr>
              <a:r>
                <a:rPr lang="en-US" altLang="ko-KR" sz="1200">
                  <a:solidFill>
                    <a:srgbClr val="065B9A"/>
                  </a:solidFill>
                  <a:latin typeface="Times New Roman" pitchFamily="18" charset="0"/>
                  <a:ea typeface="굴림" pitchFamily="34" charset="-127"/>
                </a:rPr>
                <a:t>Sensors</a:t>
              </a:r>
            </a:p>
            <a:p>
              <a:pPr>
                <a:lnSpc>
                  <a:spcPct val="85000"/>
                </a:lnSpc>
                <a:buClr>
                  <a:srgbClr val="FF0000"/>
                </a:buClr>
                <a:buSzPct val="80000"/>
                <a:buFontTx/>
                <a:buChar char="-"/>
              </a:pPr>
              <a:r>
                <a:rPr lang="en-US" altLang="ko-KR" sz="1200">
                  <a:solidFill>
                    <a:srgbClr val="065B9A"/>
                  </a:solidFill>
                  <a:latin typeface="Times New Roman" pitchFamily="18" charset="0"/>
                  <a:ea typeface="굴림" pitchFamily="34" charset="-127"/>
                </a:rPr>
                <a:t>Tags</a:t>
              </a:r>
            </a:p>
            <a:p>
              <a:pPr>
                <a:lnSpc>
                  <a:spcPct val="85000"/>
                </a:lnSpc>
                <a:buClr>
                  <a:srgbClr val="FF0000"/>
                </a:buClr>
                <a:buSzPct val="80000"/>
                <a:buFontTx/>
                <a:buChar char="-"/>
              </a:pPr>
              <a:r>
                <a:rPr lang="en-US" altLang="ko-KR" sz="1200">
                  <a:solidFill>
                    <a:srgbClr val="065B9A"/>
                  </a:solidFill>
                  <a:latin typeface="Times New Roman" pitchFamily="18" charset="0"/>
                  <a:ea typeface="굴림" pitchFamily="34" charset="-127"/>
                </a:rPr>
                <a:t>Memory</a:t>
              </a:r>
            </a:p>
            <a:p>
              <a:pPr>
                <a:lnSpc>
                  <a:spcPct val="85000"/>
                </a:lnSpc>
                <a:buClr>
                  <a:srgbClr val="FF0000"/>
                </a:buClr>
                <a:buSzPct val="80000"/>
                <a:buFontTx/>
                <a:buChar char="-"/>
              </a:pPr>
              <a:r>
                <a:rPr lang="en-US" altLang="ko-KR" sz="1200">
                  <a:solidFill>
                    <a:srgbClr val="065B9A"/>
                  </a:solidFill>
                  <a:latin typeface="Times New Roman" pitchFamily="18" charset="0"/>
                  <a:ea typeface="굴림" pitchFamily="34" charset="-127"/>
                </a:rPr>
                <a:t>Data</a:t>
              </a:r>
            </a:p>
          </p:txBody>
        </p:sp>
        <p:sp>
          <p:nvSpPr>
            <p:cNvPr id="436228" name="Oval 4"/>
            <p:cNvSpPr>
              <a:spLocks noChangeArrowheads="1"/>
            </p:cNvSpPr>
            <p:nvPr/>
          </p:nvSpPr>
          <p:spPr bwMode="auto">
            <a:xfrm>
              <a:off x="5276850" y="2781321"/>
              <a:ext cx="1874838" cy="1028700"/>
            </a:xfrm>
            <a:prstGeom prst="ellipse">
              <a:avLst/>
            </a:prstGeom>
            <a:solidFill>
              <a:schemeClr val="folHlink">
                <a:alpha val="50000"/>
              </a:schemeClr>
            </a:solidFill>
            <a:ln w="12700">
              <a:noFill/>
              <a:round/>
              <a:headEnd type="none" w="sm" len="sm"/>
              <a:tailEnd type="none" w="sm" len="sm"/>
            </a:ln>
            <a:effectLst/>
          </p:spPr>
          <p:txBody>
            <a:bodyPr wrap="none" lIns="0" tIns="0" rIns="0" bIns="0" anchor="ctr"/>
            <a:lstStyle/>
            <a:p>
              <a:pPr algn="ctr" eaLnBrk="0" hangingPunct="0">
                <a:defRPr/>
              </a:pPr>
              <a:endParaRPr lang="ko-KR" altLang="en-US">
                <a:effectLst>
                  <a:outerShdw blurRad="38100" dist="38100" dir="2700000" algn="tl">
                    <a:srgbClr val="FFFFFF"/>
                  </a:outerShdw>
                </a:effectLst>
                <a:latin typeface="Times New Roman" pitchFamily="18" charset="0"/>
                <a:ea typeface="굴림" pitchFamily="50" charset="-127"/>
              </a:endParaRPr>
            </a:p>
          </p:txBody>
        </p:sp>
        <p:sp>
          <p:nvSpPr>
            <p:cNvPr id="16390" name="Text Box 5"/>
            <p:cNvSpPr txBox="1">
              <a:spLocks noChangeArrowheads="1"/>
            </p:cNvSpPr>
            <p:nvPr/>
          </p:nvSpPr>
          <p:spPr bwMode="auto">
            <a:xfrm>
              <a:off x="6796088" y="2779733"/>
              <a:ext cx="1284287" cy="403225"/>
            </a:xfrm>
            <a:prstGeom prst="rect">
              <a:avLst/>
            </a:prstGeom>
            <a:noFill/>
            <a:ln w="9525">
              <a:noFill/>
              <a:miter lim="800000"/>
              <a:headEnd/>
              <a:tailEnd/>
            </a:ln>
          </p:spPr>
          <p:txBody>
            <a:bodyPr wrap="none">
              <a:spAutoFit/>
            </a:bodyPr>
            <a:lstStyle/>
            <a:p>
              <a:pPr algn="ctr">
                <a:lnSpc>
                  <a:spcPct val="85000"/>
                </a:lnSpc>
                <a:buClr>
                  <a:srgbClr val="FF0000"/>
                </a:buClr>
                <a:buSzPct val="80000"/>
                <a:buFont typeface="Webdings" pitchFamily="18" charset="2"/>
                <a:buNone/>
              </a:pPr>
              <a:r>
                <a:rPr lang="en-US" altLang="ko-KR" sz="1200">
                  <a:solidFill>
                    <a:srgbClr val="065B9A"/>
                  </a:solidFill>
                  <a:latin typeface="Times New Roman" pitchFamily="18" charset="0"/>
                  <a:ea typeface="굴림" pitchFamily="34" charset="-127"/>
                </a:rPr>
                <a:t>Manufacturer’s</a:t>
              </a:r>
            </a:p>
            <a:p>
              <a:pPr algn="ctr">
                <a:lnSpc>
                  <a:spcPct val="85000"/>
                </a:lnSpc>
                <a:buClr>
                  <a:srgbClr val="FF0000"/>
                </a:buClr>
                <a:buSzPct val="80000"/>
                <a:buFont typeface="Webdings" pitchFamily="18" charset="2"/>
                <a:buNone/>
              </a:pPr>
              <a:r>
                <a:rPr lang="en-US" altLang="ko-KR" sz="1200">
                  <a:solidFill>
                    <a:srgbClr val="065B9A"/>
                  </a:solidFill>
                  <a:latin typeface="Times New Roman" pitchFamily="18" charset="0"/>
                  <a:ea typeface="굴림" pitchFamily="34" charset="-127"/>
                </a:rPr>
                <a:t>Product data DB</a:t>
              </a:r>
            </a:p>
          </p:txBody>
        </p:sp>
        <p:pic>
          <p:nvPicPr>
            <p:cNvPr id="16391" name="Picture 6" descr="data warehouse"/>
            <p:cNvPicPr>
              <a:picLocks noChangeAspect="1" noChangeArrowheads="1"/>
            </p:cNvPicPr>
            <p:nvPr/>
          </p:nvPicPr>
          <p:blipFill>
            <a:blip r:embed="rId3" cstate="print"/>
            <a:srcRect/>
            <a:stretch>
              <a:fillRect/>
            </a:stretch>
          </p:blipFill>
          <p:spPr bwMode="auto">
            <a:xfrm>
              <a:off x="6356350" y="2997221"/>
              <a:ext cx="611188" cy="681037"/>
            </a:xfrm>
            <a:prstGeom prst="rect">
              <a:avLst/>
            </a:prstGeom>
            <a:noFill/>
            <a:ln w="9525">
              <a:noFill/>
              <a:miter lim="800000"/>
              <a:headEnd/>
              <a:tailEnd/>
            </a:ln>
          </p:spPr>
        </p:pic>
        <p:grpSp>
          <p:nvGrpSpPr>
            <p:cNvPr id="2" name="Group 7"/>
            <p:cNvGrpSpPr>
              <a:grpSpLocks/>
            </p:cNvGrpSpPr>
            <p:nvPr/>
          </p:nvGrpSpPr>
          <p:grpSpPr bwMode="auto">
            <a:xfrm>
              <a:off x="1603375" y="2854346"/>
              <a:ext cx="1874838" cy="1028700"/>
              <a:chOff x="1327" y="3327"/>
              <a:chExt cx="1002" cy="574"/>
            </a:xfrm>
          </p:grpSpPr>
          <p:grpSp>
            <p:nvGrpSpPr>
              <p:cNvPr id="3" name="Group 8"/>
              <p:cNvGrpSpPr>
                <a:grpSpLocks/>
              </p:cNvGrpSpPr>
              <p:nvPr/>
            </p:nvGrpSpPr>
            <p:grpSpPr bwMode="auto">
              <a:xfrm>
                <a:off x="1462" y="3382"/>
                <a:ext cx="768" cy="471"/>
                <a:chOff x="717" y="3689"/>
                <a:chExt cx="271" cy="166"/>
              </a:xfrm>
            </p:grpSpPr>
            <p:sp>
              <p:nvSpPr>
                <p:cNvPr id="16429" name="Freeform 9"/>
                <p:cNvSpPr>
                  <a:spLocks/>
                </p:cNvSpPr>
                <p:nvPr/>
              </p:nvSpPr>
              <p:spPr bwMode="auto">
                <a:xfrm>
                  <a:off x="717" y="3689"/>
                  <a:ext cx="271" cy="153"/>
                </a:xfrm>
                <a:custGeom>
                  <a:avLst/>
                  <a:gdLst>
                    <a:gd name="T0" fmla="*/ 151 w 271"/>
                    <a:gd name="T1" fmla="*/ 153 h 153"/>
                    <a:gd name="T2" fmla="*/ 0 w 271"/>
                    <a:gd name="T3" fmla="*/ 109 h 153"/>
                    <a:gd name="T4" fmla="*/ 28 w 271"/>
                    <a:gd name="T5" fmla="*/ 14 h 153"/>
                    <a:gd name="T6" fmla="*/ 194 w 271"/>
                    <a:gd name="T7" fmla="*/ 0 h 153"/>
                    <a:gd name="T8" fmla="*/ 271 w 271"/>
                    <a:gd name="T9" fmla="*/ 86 h 153"/>
                    <a:gd name="T10" fmla="*/ 151 w 271"/>
                    <a:gd name="T11" fmla="*/ 153 h 153"/>
                    <a:gd name="T12" fmla="*/ 0 60000 65536"/>
                    <a:gd name="T13" fmla="*/ 0 60000 65536"/>
                    <a:gd name="T14" fmla="*/ 0 60000 65536"/>
                    <a:gd name="T15" fmla="*/ 0 60000 65536"/>
                    <a:gd name="T16" fmla="*/ 0 60000 65536"/>
                    <a:gd name="T17" fmla="*/ 0 60000 65536"/>
                    <a:gd name="T18" fmla="*/ 0 w 271"/>
                    <a:gd name="T19" fmla="*/ 0 h 153"/>
                    <a:gd name="T20" fmla="*/ 271 w 271"/>
                    <a:gd name="T21" fmla="*/ 153 h 153"/>
                  </a:gdLst>
                  <a:ahLst/>
                  <a:cxnLst>
                    <a:cxn ang="T12">
                      <a:pos x="T0" y="T1"/>
                    </a:cxn>
                    <a:cxn ang="T13">
                      <a:pos x="T2" y="T3"/>
                    </a:cxn>
                    <a:cxn ang="T14">
                      <a:pos x="T4" y="T5"/>
                    </a:cxn>
                    <a:cxn ang="T15">
                      <a:pos x="T6" y="T7"/>
                    </a:cxn>
                    <a:cxn ang="T16">
                      <a:pos x="T8" y="T9"/>
                    </a:cxn>
                    <a:cxn ang="T17">
                      <a:pos x="T10" y="T11"/>
                    </a:cxn>
                  </a:cxnLst>
                  <a:rect l="T18" t="T19" r="T20" b="T21"/>
                  <a:pathLst>
                    <a:path w="271" h="153">
                      <a:moveTo>
                        <a:pt x="151" y="153"/>
                      </a:moveTo>
                      <a:lnTo>
                        <a:pt x="0" y="109"/>
                      </a:lnTo>
                      <a:lnTo>
                        <a:pt x="28" y="14"/>
                      </a:lnTo>
                      <a:lnTo>
                        <a:pt x="194" y="0"/>
                      </a:lnTo>
                      <a:lnTo>
                        <a:pt x="271" y="86"/>
                      </a:lnTo>
                      <a:lnTo>
                        <a:pt x="151" y="153"/>
                      </a:lnTo>
                      <a:close/>
                    </a:path>
                  </a:pathLst>
                </a:custGeom>
                <a:solidFill>
                  <a:srgbClr val="CF98C9"/>
                </a:solidFill>
                <a:ln w="9525">
                  <a:noFill/>
                  <a:round/>
                  <a:headEnd/>
                  <a:tailEnd/>
                </a:ln>
              </p:spPr>
              <p:txBody>
                <a:bodyPr/>
                <a:lstStyle/>
                <a:p>
                  <a:pPr algn="ctr" eaLnBrk="0" hangingPunct="0">
                    <a:lnSpc>
                      <a:spcPct val="80000"/>
                    </a:lnSpc>
                  </a:pPr>
                  <a:endParaRPr lang="en-US"/>
                </a:p>
              </p:txBody>
            </p:sp>
            <p:sp>
              <p:nvSpPr>
                <p:cNvPr id="16430" name="Freeform 10"/>
                <p:cNvSpPr>
                  <a:spLocks/>
                </p:cNvSpPr>
                <p:nvPr/>
              </p:nvSpPr>
              <p:spPr bwMode="auto">
                <a:xfrm>
                  <a:off x="868" y="3775"/>
                  <a:ext cx="120" cy="80"/>
                </a:xfrm>
                <a:custGeom>
                  <a:avLst/>
                  <a:gdLst>
                    <a:gd name="T0" fmla="*/ 0 w 120"/>
                    <a:gd name="T1" fmla="*/ 80 h 80"/>
                    <a:gd name="T2" fmla="*/ 120 w 120"/>
                    <a:gd name="T3" fmla="*/ 13 h 80"/>
                    <a:gd name="T4" fmla="*/ 120 w 120"/>
                    <a:gd name="T5" fmla="*/ 0 h 80"/>
                    <a:gd name="T6" fmla="*/ 0 w 120"/>
                    <a:gd name="T7" fmla="*/ 67 h 80"/>
                    <a:gd name="T8" fmla="*/ 0 w 120"/>
                    <a:gd name="T9" fmla="*/ 80 h 80"/>
                    <a:gd name="T10" fmla="*/ 0 60000 65536"/>
                    <a:gd name="T11" fmla="*/ 0 60000 65536"/>
                    <a:gd name="T12" fmla="*/ 0 60000 65536"/>
                    <a:gd name="T13" fmla="*/ 0 60000 65536"/>
                    <a:gd name="T14" fmla="*/ 0 60000 65536"/>
                    <a:gd name="T15" fmla="*/ 0 w 120"/>
                    <a:gd name="T16" fmla="*/ 0 h 80"/>
                    <a:gd name="T17" fmla="*/ 120 w 120"/>
                    <a:gd name="T18" fmla="*/ 80 h 80"/>
                  </a:gdLst>
                  <a:ahLst/>
                  <a:cxnLst>
                    <a:cxn ang="T10">
                      <a:pos x="T0" y="T1"/>
                    </a:cxn>
                    <a:cxn ang="T11">
                      <a:pos x="T2" y="T3"/>
                    </a:cxn>
                    <a:cxn ang="T12">
                      <a:pos x="T4" y="T5"/>
                    </a:cxn>
                    <a:cxn ang="T13">
                      <a:pos x="T6" y="T7"/>
                    </a:cxn>
                    <a:cxn ang="T14">
                      <a:pos x="T8" y="T9"/>
                    </a:cxn>
                  </a:cxnLst>
                  <a:rect l="T15" t="T16" r="T17" b="T18"/>
                  <a:pathLst>
                    <a:path w="120" h="80">
                      <a:moveTo>
                        <a:pt x="0" y="80"/>
                      </a:moveTo>
                      <a:lnTo>
                        <a:pt x="120" y="13"/>
                      </a:lnTo>
                      <a:lnTo>
                        <a:pt x="120" y="0"/>
                      </a:lnTo>
                      <a:lnTo>
                        <a:pt x="0" y="67"/>
                      </a:lnTo>
                      <a:lnTo>
                        <a:pt x="0" y="80"/>
                      </a:lnTo>
                      <a:close/>
                    </a:path>
                  </a:pathLst>
                </a:custGeom>
                <a:solidFill>
                  <a:srgbClr val="A43F9B"/>
                </a:solidFill>
                <a:ln w="9525">
                  <a:noFill/>
                  <a:round/>
                  <a:headEnd/>
                  <a:tailEnd/>
                </a:ln>
              </p:spPr>
              <p:txBody>
                <a:bodyPr/>
                <a:lstStyle/>
                <a:p>
                  <a:pPr algn="ctr" eaLnBrk="0" hangingPunct="0">
                    <a:lnSpc>
                      <a:spcPct val="80000"/>
                    </a:lnSpc>
                  </a:pPr>
                  <a:endParaRPr lang="en-US"/>
                </a:p>
              </p:txBody>
            </p:sp>
            <p:sp>
              <p:nvSpPr>
                <p:cNvPr id="16431" name="Freeform 11"/>
                <p:cNvSpPr>
                  <a:spLocks/>
                </p:cNvSpPr>
                <p:nvPr/>
              </p:nvSpPr>
              <p:spPr bwMode="auto">
                <a:xfrm>
                  <a:off x="717" y="3798"/>
                  <a:ext cx="151" cy="57"/>
                </a:xfrm>
                <a:custGeom>
                  <a:avLst/>
                  <a:gdLst>
                    <a:gd name="T0" fmla="*/ 151 w 151"/>
                    <a:gd name="T1" fmla="*/ 57 h 57"/>
                    <a:gd name="T2" fmla="*/ 0 w 151"/>
                    <a:gd name="T3" fmla="*/ 13 h 57"/>
                    <a:gd name="T4" fmla="*/ 0 w 151"/>
                    <a:gd name="T5" fmla="*/ 0 h 57"/>
                    <a:gd name="T6" fmla="*/ 151 w 151"/>
                    <a:gd name="T7" fmla="*/ 44 h 57"/>
                    <a:gd name="T8" fmla="*/ 151 w 151"/>
                    <a:gd name="T9" fmla="*/ 57 h 57"/>
                    <a:gd name="T10" fmla="*/ 0 60000 65536"/>
                    <a:gd name="T11" fmla="*/ 0 60000 65536"/>
                    <a:gd name="T12" fmla="*/ 0 60000 65536"/>
                    <a:gd name="T13" fmla="*/ 0 60000 65536"/>
                    <a:gd name="T14" fmla="*/ 0 60000 65536"/>
                    <a:gd name="T15" fmla="*/ 0 w 151"/>
                    <a:gd name="T16" fmla="*/ 0 h 57"/>
                    <a:gd name="T17" fmla="*/ 151 w 151"/>
                    <a:gd name="T18" fmla="*/ 57 h 57"/>
                  </a:gdLst>
                  <a:ahLst/>
                  <a:cxnLst>
                    <a:cxn ang="T10">
                      <a:pos x="T0" y="T1"/>
                    </a:cxn>
                    <a:cxn ang="T11">
                      <a:pos x="T2" y="T3"/>
                    </a:cxn>
                    <a:cxn ang="T12">
                      <a:pos x="T4" y="T5"/>
                    </a:cxn>
                    <a:cxn ang="T13">
                      <a:pos x="T6" y="T7"/>
                    </a:cxn>
                    <a:cxn ang="T14">
                      <a:pos x="T8" y="T9"/>
                    </a:cxn>
                  </a:cxnLst>
                  <a:rect l="T15" t="T16" r="T17" b="T18"/>
                  <a:pathLst>
                    <a:path w="151" h="57">
                      <a:moveTo>
                        <a:pt x="151" y="57"/>
                      </a:moveTo>
                      <a:lnTo>
                        <a:pt x="0" y="13"/>
                      </a:lnTo>
                      <a:lnTo>
                        <a:pt x="0" y="0"/>
                      </a:lnTo>
                      <a:lnTo>
                        <a:pt x="151" y="44"/>
                      </a:lnTo>
                      <a:lnTo>
                        <a:pt x="151" y="57"/>
                      </a:lnTo>
                      <a:close/>
                    </a:path>
                  </a:pathLst>
                </a:custGeom>
                <a:solidFill>
                  <a:srgbClr val="B96BB1"/>
                </a:solidFill>
                <a:ln w="9525">
                  <a:noFill/>
                  <a:round/>
                  <a:headEnd/>
                  <a:tailEnd/>
                </a:ln>
              </p:spPr>
              <p:txBody>
                <a:bodyPr/>
                <a:lstStyle/>
                <a:p>
                  <a:pPr algn="ctr" eaLnBrk="0" hangingPunct="0">
                    <a:lnSpc>
                      <a:spcPct val="80000"/>
                    </a:lnSpc>
                  </a:pPr>
                  <a:endParaRPr lang="en-US"/>
                </a:p>
              </p:txBody>
            </p:sp>
          </p:grpSp>
          <p:sp>
            <p:nvSpPr>
              <p:cNvPr id="436236" name="Oval 12"/>
              <p:cNvSpPr>
                <a:spLocks noChangeArrowheads="1"/>
              </p:cNvSpPr>
              <p:nvPr/>
            </p:nvSpPr>
            <p:spPr bwMode="auto">
              <a:xfrm>
                <a:off x="1327" y="3327"/>
                <a:ext cx="1002" cy="574"/>
              </a:xfrm>
              <a:prstGeom prst="ellipse">
                <a:avLst/>
              </a:prstGeom>
              <a:solidFill>
                <a:schemeClr val="folHlink">
                  <a:alpha val="50000"/>
                </a:schemeClr>
              </a:solidFill>
              <a:ln w="12700">
                <a:noFill/>
                <a:round/>
                <a:headEnd type="none" w="sm" len="sm"/>
                <a:tailEnd type="none" w="sm" len="sm"/>
              </a:ln>
              <a:effectLst/>
            </p:spPr>
            <p:txBody>
              <a:bodyPr wrap="none" lIns="0" tIns="0" rIns="0" bIns="0" anchor="ctr"/>
              <a:lstStyle/>
              <a:p>
                <a:pPr algn="ctr" eaLnBrk="0" hangingPunct="0">
                  <a:defRPr/>
                </a:pPr>
                <a:r>
                  <a:rPr lang="en-US" altLang="ko-KR" b="1" dirty="0">
                    <a:effectLst>
                      <a:outerShdw blurRad="38100" dist="38100" dir="2700000" algn="tl">
                        <a:srgbClr val="FFFFFF"/>
                      </a:outerShdw>
                    </a:effectLst>
                    <a:latin typeface="Times New Roman" pitchFamily="18" charset="0"/>
                    <a:ea typeface="굴림" pitchFamily="50" charset="-127"/>
                  </a:rPr>
                  <a:t>Product</a:t>
                </a:r>
              </a:p>
            </p:txBody>
          </p:sp>
        </p:grpSp>
        <p:grpSp>
          <p:nvGrpSpPr>
            <p:cNvPr id="4" name="Group 13"/>
            <p:cNvGrpSpPr>
              <a:grpSpLocks/>
            </p:cNvGrpSpPr>
            <p:nvPr/>
          </p:nvGrpSpPr>
          <p:grpSpPr bwMode="auto">
            <a:xfrm>
              <a:off x="3619500" y="5086371"/>
              <a:ext cx="1873250" cy="1027112"/>
              <a:chOff x="3165" y="3396"/>
              <a:chExt cx="1002" cy="574"/>
            </a:xfrm>
          </p:grpSpPr>
          <p:grpSp>
            <p:nvGrpSpPr>
              <p:cNvPr id="5" name="Group 14"/>
              <p:cNvGrpSpPr>
                <a:grpSpLocks/>
              </p:cNvGrpSpPr>
              <p:nvPr/>
            </p:nvGrpSpPr>
            <p:grpSpPr bwMode="auto">
              <a:xfrm>
                <a:off x="3346" y="3463"/>
                <a:ext cx="742" cy="456"/>
                <a:chOff x="713" y="3457"/>
                <a:chExt cx="309" cy="190"/>
              </a:xfrm>
            </p:grpSpPr>
            <p:sp>
              <p:nvSpPr>
                <p:cNvPr id="16424" name="Freeform 15"/>
                <p:cNvSpPr>
                  <a:spLocks/>
                </p:cNvSpPr>
                <p:nvPr/>
              </p:nvSpPr>
              <p:spPr bwMode="auto">
                <a:xfrm>
                  <a:off x="713" y="3457"/>
                  <a:ext cx="309" cy="177"/>
                </a:xfrm>
                <a:custGeom>
                  <a:avLst/>
                  <a:gdLst>
                    <a:gd name="T0" fmla="*/ 83 w 309"/>
                    <a:gd name="T1" fmla="*/ 177 h 177"/>
                    <a:gd name="T2" fmla="*/ 0 w 309"/>
                    <a:gd name="T3" fmla="*/ 0 h 177"/>
                    <a:gd name="T4" fmla="*/ 309 w 309"/>
                    <a:gd name="T5" fmla="*/ 46 h 177"/>
                    <a:gd name="T6" fmla="*/ 83 w 309"/>
                    <a:gd name="T7" fmla="*/ 177 h 177"/>
                    <a:gd name="T8" fmla="*/ 0 60000 65536"/>
                    <a:gd name="T9" fmla="*/ 0 60000 65536"/>
                    <a:gd name="T10" fmla="*/ 0 60000 65536"/>
                    <a:gd name="T11" fmla="*/ 0 60000 65536"/>
                    <a:gd name="T12" fmla="*/ 0 w 309"/>
                    <a:gd name="T13" fmla="*/ 0 h 177"/>
                    <a:gd name="T14" fmla="*/ 309 w 309"/>
                    <a:gd name="T15" fmla="*/ 177 h 177"/>
                  </a:gdLst>
                  <a:ahLst/>
                  <a:cxnLst>
                    <a:cxn ang="T8">
                      <a:pos x="T0" y="T1"/>
                    </a:cxn>
                    <a:cxn ang="T9">
                      <a:pos x="T2" y="T3"/>
                    </a:cxn>
                    <a:cxn ang="T10">
                      <a:pos x="T4" y="T5"/>
                    </a:cxn>
                    <a:cxn ang="T11">
                      <a:pos x="T6" y="T7"/>
                    </a:cxn>
                  </a:cxnLst>
                  <a:rect l="T12" t="T13" r="T14" b="T15"/>
                  <a:pathLst>
                    <a:path w="309" h="177">
                      <a:moveTo>
                        <a:pt x="83" y="177"/>
                      </a:moveTo>
                      <a:lnTo>
                        <a:pt x="0" y="0"/>
                      </a:lnTo>
                      <a:lnTo>
                        <a:pt x="309" y="46"/>
                      </a:lnTo>
                      <a:lnTo>
                        <a:pt x="83" y="177"/>
                      </a:lnTo>
                      <a:close/>
                    </a:path>
                  </a:pathLst>
                </a:custGeom>
                <a:solidFill>
                  <a:srgbClr val="CF98C9"/>
                </a:solidFill>
                <a:ln w="9525">
                  <a:noFill/>
                  <a:round/>
                  <a:headEnd/>
                  <a:tailEnd/>
                </a:ln>
              </p:spPr>
              <p:txBody>
                <a:bodyPr/>
                <a:lstStyle/>
                <a:p>
                  <a:pPr algn="ctr" eaLnBrk="0" hangingPunct="0">
                    <a:lnSpc>
                      <a:spcPct val="80000"/>
                    </a:lnSpc>
                  </a:pPr>
                  <a:endParaRPr lang="en-US"/>
                </a:p>
              </p:txBody>
            </p:sp>
            <p:sp>
              <p:nvSpPr>
                <p:cNvPr id="16425" name="Freeform 16"/>
                <p:cNvSpPr>
                  <a:spLocks/>
                </p:cNvSpPr>
                <p:nvPr/>
              </p:nvSpPr>
              <p:spPr bwMode="auto">
                <a:xfrm>
                  <a:off x="796" y="3503"/>
                  <a:ext cx="226" cy="144"/>
                </a:xfrm>
                <a:custGeom>
                  <a:avLst/>
                  <a:gdLst>
                    <a:gd name="T0" fmla="*/ 226 w 226"/>
                    <a:gd name="T1" fmla="*/ 15 h 144"/>
                    <a:gd name="T2" fmla="*/ 0 w 226"/>
                    <a:gd name="T3" fmla="*/ 144 h 144"/>
                    <a:gd name="T4" fmla="*/ 0 w 226"/>
                    <a:gd name="T5" fmla="*/ 131 h 144"/>
                    <a:gd name="T6" fmla="*/ 226 w 226"/>
                    <a:gd name="T7" fmla="*/ 0 h 144"/>
                    <a:gd name="T8" fmla="*/ 226 w 226"/>
                    <a:gd name="T9" fmla="*/ 15 h 144"/>
                    <a:gd name="T10" fmla="*/ 0 60000 65536"/>
                    <a:gd name="T11" fmla="*/ 0 60000 65536"/>
                    <a:gd name="T12" fmla="*/ 0 60000 65536"/>
                    <a:gd name="T13" fmla="*/ 0 60000 65536"/>
                    <a:gd name="T14" fmla="*/ 0 60000 65536"/>
                    <a:gd name="T15" fmla="*/ 0 w 226"/>
                    <a:gd name="T16" fmla="*/ 0 h 144"/>
                    <a:gd name="T17" fmla="*/ 226 w 226"/>
                    <a:gd name="T18" fmla="*/ 144 h 144"/>
                  </a:gdLst>
                  <a:ahLst/>
                  <a:cxnLst>
                    <a:cxn ang="T10">
                      <a:pos x="T0" y="T1"/>
                    </a:cxn>
                    <a:cxn ang="T11">
                      <a:pos x="T2" y="T3"/>
                    </a:cxn>
                    <a:cxn ang="T12">
                      <a:pos x="T4" y="T5"/>
                    </a:cxn>
                    <a:cxn ang="T13">
                      <a:pos x="T6" y="T7"/>
                    </a:cxn>
                    <a:cxn ang="T14">
                      <a:pos x="T8" y="T9"/>
                    </a:cxn>
                  </a:cxnLst>
                  <a:rect l="T15" t="T16" r="T17" b="T18"/>
                  <a:pathLst>
                    <a:path w="226" h="144">
                      <a:moveTo>
                        <a:pt x="226" y="15"/>
                      </a:moveTo>
                      <a:lnTo>
                        <a:pt x="0" y="144"/>
                      </a:lnTo>
                      <a:lnTo>
                        <a:pt x="0" y="131"/>
                      </a:lnTo>
                      <a:lnTo>
                        <a:pt x="226" y="0"/>
                      </a:lnTo>
                      <a:lnTo>
                        <a:pt x="226" y="15"/>
                      </a:lnTo>
                      <a:close/>
                    </a:path>
                  </a:pathLst>
                </a:custGeom>
                <a:solidFill>
                  <a:srgbClr val="A43F9B"/>
                </a:solidFill>
                <a:ln w="9525">
                  <a:noFill/>
                  <a:round/>
                  <a:headEnd/>
                  <a:tailEnd/>
                </a:ln>
              </p:spPr>
              <p:txBody>
                <a:bodyPr/>
                <a:lstStyle/>
                <a:p>
                  <a:pPr algn="ctr" eaLnBrk="0" hangingPunct="0">
                    <a:lnSpc>
                      <a:spcPct val="80000"/>
                    </a:lnSpc>
                  </a:pPr>
                  <a:endParaRPr lang="en-US"/>
                </a:p>
              </p:txBody>
            </p:sp>
            <p:sp>
              <p:nvSpPr>
                <p:cNvPr id="16426" name="Freeform 17"/>
                <p:cNvSpPr>
                  <a:spLocks/>
                </p:cNvSpPr>
                <p:nvPr/>
              </p:nvSpPr>
              <p:spPr bwMode="auto">
                <a:xfrm>
                  <a:off x="713" y="3457"/>
                  <a:ext cx="83" cy="190"/>
                </a:xfrm>
                <a:custGeom>
                  <a:avLst/>
                  <a:gdLst>
                    <a:gd name="T0" fmla="*/ 83 w 83"/>
                    <a:gd name="T1" fmla="*/ 190 h 190"/>
                    <a:gd name="T2" fmla="*/ 0 w 83"/>
                    <a:gd name="T3" fmla="*/ 13 h 190"/>
                    <a:gd name="T4" fmla="*/ 0 w 83"/>
                    <a:gd name="T5" fmla="*/ 0 h 190"/>
                    <a:gd name="T6" fmla="*/ 83 w 83"/>
                    <a:gd name="T7" fmla="*/ 177 h 190"/>
                    <a:gd name="T8" fmla="*/ 83 w 83"/>
                    <a:gd name="T9" fmla="*/ 190 h 190"/>
                    <a:gd name="T10" fmla="*/ 0 60000 65536"/>
                    <a:gd name="T11" fmla="*/ 0 60000 65536"/>
                    <a:gd name="T12" fmla="*/ 0 60000 65536"/>
                    <a:gd name="T13" fmla="*/ 0 60000 65536"/>
                    <a:gd name="T14" fmla="*/ 0 60000 65536"/>
                    <a:gd name="T15" fmla="*/ 0 w 83"/>
                    <a:gd name="T16" fmla="*/ 0 h 190"/>
                    <a:gd name="T17" fmla="*/ 83 w 83"/>
                    <a:gd name="T18" fmla="*/ 190 h 190"/>
                  </a:gdLst>
                  <a:ahLst/>
                  <a:cxnLst>
                    <a:cxn ang="T10">
                      <a:pos x="T0" y="T1"/>
                    </a:cxn>
                    <a:cxn ang="T11">
                      <a:pos x="T2" y="T3"/>
                    </a:cxn>
                    <a:cxn ang="T12">
                      <a:pos x="T4" y="T5"/>
                    </a:cxn>
                    <a:cxn ang="T13">
                      <a:pos x="T6" y="T7"/>
                    </a:cxn>
                    <a:cxn ang="T14">
                      <a:pos x="T8" y="T9"/>
                    </a:cxn>
                  </a:cxnLst>
                  <a:rect l="T15" t="T16" r="T17" b="T18"/>
                  <a:pathLst>
                    <a:path w="83" h="190">
                      <a:moveTo>
                        <a:pt x="83" y="190"/>
                      </a:moveTo>
                      <a:lnTo>
                        <a:pt x="0" y="13"/>
                      </a:lnTo>
                      <a:lnTo>
                        <a:pt x="0" y="0"/>
                      </a:lnTo>
                      <a:lnTo>
                        <a:pt x="83" y="177"/>
                      </a:lnTo>
                      <a:lnTo>
                        <a:pt x="83" y="190"/>
                      </a:lnTo>
                      <a:close/>
                    </a:path>
                  </a:pathLst>
                </a:custGeom>
                <a:solidFill>
                  <a:srgbClr val="B96BB1"/>
                </a:solidFill>
                <a:ln w="9525">
                  <a:noFill/>
                  <a:round/>
                  <a:headEnd/>
                  <a:tailEnd/>
                </a:ln>
              </p:spPr>
              <p:txBody>
                <a:bodyPr/>
                <a:lstStyle/>
                <a:p>
                  <a:pPr algn="ctr" eaLnBrk="0" hangingPunct="0">
                    <a:lnSpc>
                      <a:spcPct val="80000"/>
                    </a:lnSpc>
                  </a:pPr>
                  <a:endParaRPr lang="en-US"/>
                </a:p>
              </p:txBody>
            </p:sp>
          </p:grpSp>
          <p:sp>
            <p:nvSpPr>
              <p:cNvPr id="436242" name="Oval 18"/>
              <p:cNvSpPr>
                <a:spLocks noChangeArrowheads="1"/>
              </p:cNvSpPr>
              <p:nvPr/>
            </p:nvSpPr>
            <p:spPr bwMode="auto">
              <a:xfrm>
                <a:off x="3165" y="3396"/>
                <a:ext cx="1002" cy="574"/>
              </a:xfrm>
              <a:prstGeom prst="ellipse">
                <a:avLst/>
              </a:prstGeom>
              <a:solidFill>
                <a:schemeClr val="folHlink">
                  <a:alpha val="50000"/>
                </a:schemeClr>
              </a:solidFill>
              <a:ln w="12700">
                <a:noFill/>
                <a:round/>
                <a:headEnd type="none" w="sm" len="sm"/>
                <a:tailEnd type="none" w="sm" len="sm"/>
              </a:ln>
              <a:effectLst/>
            </p:spPr>
            <p:txBody>
              <a:bodyPr wrap="none" lIns="0" tIns="0" rIns="0" bIns="0" anchor="ctr"/>
              <a:lstStyle/>
              <a:p>
                <a:pPr algn="ctr" eaLnBrk="0" hangingPunct="0">
                  <a:defRPr/>
                </a:pPr>
                <a:r>
                  <a:rPr lang="en-US" altLang="ko-KR" b="1" dirty="0">
                    <a:effectLst>
                      <a:outerShdw blurRad="38100" dist="38100" dir="2700000" algn="tl">
                        <a:srgbClr val="FFFFFF"/>
                      </a:outerShdw>
                    </a:effectLst>
                    <a:latin typeface="Times New Roman" pitchFamily="18" charset="0"/>
                    <a:ea typeface="굴림" pitchFamily="50" charset="-127"/>
                  </a:rPr>
                  <a:t>PLM agent</a:t>
                </a:r>
              </a:p>
              <a:p>
                <a:pPr algn="ctr" eaLnBrk="0" hangingPunct="0">
                  <a:defRPr/>
                </a:pPr>
                <a:r>
                  <a:rPr lang="en-US" altLang="ko-KR" dirty="0">
                    <a:effectLst>
                      <a:outerShdw blurRad="38100" dist="38100" dir="2700000" algn="tl">
                        <a:srgbClr val="FFFFFF"/>
                      </a:outerShdw>
                    </a:effectLst>
                    <a:latin typeface="Times New Roman" pitchFamily="18" charset="0"/>
                    <a:ea typeface="굴림" pitchFamily="50" charset="-127"/>
                  </a:rPr>
                  <a:t>(</a:t>
                </a:r>
                <a:r>
                  <a:rPr lang="en-US" altLang="ko-KR" dirty="0" smtClean="0">
                    <a:effectLst>
                      <a:outerShdw blurRad="38100" dist="38100" dir="2700000" algn="tl">
                        <a:srgbClr val="FFFFFF"/>
                      </a:outerShdw>
                    </a:effectLst>
                    <a:latin typeface="Times New Roman" pitchFamily="18" charset="0"/>
                    <a:ea typeface="굴림" pitchFamily="50" charset="-127"/>
                  </a:rPr>
                  <a:t>reader) </a:t>
                </a:r>
                <a:endParaRPr lang="en-US" altLang="ko-KR" dirty="0">
                  <a:effectLst>
                    <a:outerShdw blurRad="38100" dist="38100" dir="2700000" algn="tl">
                      <a:srgbClr val="FFFFFF"/>
                    </a:outerShdw>
                  </a:effectLst>
                  <a:latin typeface="Times New Roman" pitchFamily="18" charset="0"/>
                  <a:ea typeface="굴림" pitchFamily="50" charset="-127"/>
                </a:endParaRPr>
              </a:p>
            </p:txBody>
          </p:sp>
        </p:grpSp>
        <p:pic>
          <p:nvPicPr>
            <p:cNvPr id="16394" name="Picture 19" descr="couple at computer"/>
            <p:cNvPicPr>
              <a:picLocks noChangeAspect="1" noChangeArrowheads="1"/>
            </p:cNvPicPr>
            <p:nvPr/>
          </p:nvPicPr>
          <p:blipFill>
            <a:blip r:embed="rId4" cstate="print"/>
            <a:srcRect l="49625" t="31955"/>
            <a:stretch>
              <a:fillRect/>
            </a:stretch>
          </p:blipFill>
          <p:spPr bwMode="auto">
            <a:xfrm>
              <a:off x="5492750" y="1917721"/>
              <a:ext cx="1187450" cy="1203325"/>
            </a:xfrm>
            <a:prstGeom prst="rect">
              <a:avLst/>
            </a:prstGeom>
            <a:noFill/>
            <a:ln w="9525">
              <a:noFill/>
              <a:miter lim="800000"/>
              <a:headEnd/>
              <a:tailEnd/>
            </a:ln>
          </p:spPr>
        </p:pic>
        <p:sp>
          <p:nvSpPr>
            <p:cNvPr id="16395" name="Text Box 20"/>
            <p:cNvSpPr txBox="1">
              <a:spLocks noChangeArrowheads="1"/>
            </p:cNvSpPr>
            <p:nvPr/>
          </p:nvSpPr>
          <p:spPr bwMode="auto">
            <a:xfrm>
              <a:off x="6435725" y="1906608"/>
              <a:ext cx="1708150" cy="403225"/>
            </a:xfrm>
            <a:prstGeom prst="rect">
              <a:avLst/>
            </a:prstGeom>
            <a:noFill/>
            <a:ln w="9525">
              <a:noFill/>
              <a:miter lim="800000"/>
              <a:headEnd/>
              <a:tailEnd/>
            </a:ln>
          </p:spPr>
          <p:txBody>
            <a:bodyPr>
              <a:spAutoFit/>
            </a:bodyPr>
            <a:lstStyle/>
            <a:p>
              <a:pPr>
                <a:lnSpc>
                  <a:spcPct val="85000"/>
                </a:lnSpc>
                <a:buClr>
                  <a:srgbClr val="FF0000"/>
                </a:buClr>
                <a:buSzPct val="80000"/>
                <a:buFontTx/>
                <a:buChar char="-"/>
              </a:pPr>
              <a:r>
                <a:rPr lang="en-US" altLang="ko-KR" sz="1200">
                  <a:solidFill>
                    <a:srgbClr val="065B9A"/>
                  </a:solidFill>
                  <a:latin typeface="Times New Roman" pitchFamily="18" charset="0"/>
                  <a:ea typeface="굴림" pitchFamily="34" charset="-127"/>
                </a:rPr>
                <a:t>Knowledge agent</a:t>
              </a:r>
            </a:p>
            <a:p>
              <a:pPr>
                <a:lnSpc>
                  <a:spcPct val="85000"/>
                </a:lnSpc>
                <a:buClr>
                  <a:srgbClr val="FF0000"/>
                </a:buClr>
                <a:buSzPct val="80000"/>
                <a:buFontTx/>
                <a:buChar char="-"/>
              </a:pPr>
              <a:r>
                <a:rPr lang="en-US" altLang="ko-KR" sz="1200">
                  <a:solidFill>
                    <a:srgbClr val="065B9A"/>
                  </a:solidFill>
                  <a:latin typeface="Times New Roman" pitchFamily="18" charset="0"/>
                  <a:ea typeface="굴림" pitchFamily="34" charset="-127"/>
                </a:rPr>
                <a:t>DFX agent</a:t>
              </a:r>
            </a:p>
          </p:txBody>
        </p:sp>
        <p:sp>
          <p:nvSpPr>
            <p:cNvPr id="16396" name="Text Box 22"/>
            <p:cNvSpPr txBox="1">
              <a:spLocks noChangeArrowheads="1"/>
            </p:cNvSpPr>
            <p:nvPr/>
          </p:nvSpPr>
          <p:spPr bwMode="auto">
            <a:xfrm>
              <a:off x="1058863" y="2009796"/>
              <a:ext cx="614271" cy="275460"/>
            </a:xfrm>
            <a:prstGeom prst="rect">
              <a:avLst/>
            </a:prstGeom>
            <a:noFill/>
            <a:ln w="9525">
              <a:noFill/>
              <a:miter lim="800000"/>
              <a:headEnd/>
              <a:tailEnd/>
            </a:ln>
          </p:spPr>
          <p:txBody>
            <a:bodyPr wrap="none">
              <a:spAutoFit/>
            </a:bodyPr>
            <a:lstStyle/>
            <a:p>
              <a:pPr algn="ctr">
                <a:lnSpc>
                  <a:spcPct val="85000"/>
                </a:lnSpc>
                <a:buClr>
                  <a:srgbClr val="FF0000"/>
                </a:buClr>
                <a:buSzPct val="80000"/>
                <a:buFont typeface="Webdings" pitchFamily="18" charset="2"/>
                <a:buNone/>
              </a:pPr>
              <a:r>
                <a:rPr lang="en-US" altLang="ko-KR" sz="1400" b="1" dirty="0">
                  <a:solidFill>
                    <a:srgbClr val="065B9A"/>
                  </a:solidFill>
                  <a:latin typeface="Times New Roman" pitchFamily="18" charset="0"/>
                  <a:ea typeface="굴림" pitchFamily="34" charset="-127"/>
                </a:rPr>
                <a:t>PEID</a:t>
              </a:r>
            </a:p>
          </p:txBody>
        </p:sp>
        <p:grpSp>
          <p:nvGrpSpPr>
            <p:cNvPr id="6" name="Group 23"/>
            <p:cNvGrpSpPr>
              <a:grpSpLocks/>
            </p:cNvGrpSpPr>
            <p:nvPr/>
          </p:nvGrpSpPr>
          <p:grpSpPr bwMode="auto">
            <a:xfrm>
              <a:off x="5708650" y="2854346"/>
              <a:ext cx="585788" cy="906462"/>
              <a:chOff x="2500" y="2864"/>
              <a:chExt cx="844" cy="1076"/>
            </a:xfrm>
          </p:grpSpPr>
          <p:pic>
            <p:nvPicPr>
              <p:cNvPr id="16420" name="Picture 24" descr="server 3"/>
              <p:cNvPicPr>
                <a:picLocks noChangeAspect="1" noChangeArrowheads="1"/>
              </p:cNvPicPr>
              <p:nvPr/>
            </p:nvPicPr>
            <p:blipFill>
              <a:blip r:embed="rId5" cstate="print"/>
              <a:srcRect/>
              <a:stretch>
                <a:fillRect/>
              </a:stretch>
            </p:blipFill>
            <p:spPr bwMode="auto">
              <a:xfrm>
                <a:off x="2500" y="2864"/>
                <a:ext cx="844" cy="1076"/>
              </a:xfrm>
              <a:prstGeom prst="rect">
                <a:avLst/>
              </a:prstGeom>
              <a:noFill/>
              <a:ln w="9525">
                <a:noFill/>
                <a:miter lim="800000"/>
                <a:headEnd/>
                <a:tailEnd/>
              </a:ln>
            </p:spPr>
          </p:pic>
          <p:sp>
            <p:nvSpPr>
              <p:cNvPr id="16421" name="Text Box 25"/>
              <p:cNvSpPr txBox="1">
                <a:spLocks noChangeArrowheads="1"/>
              </p:cNvSpPr>
              <p:nvPr/>
            </p:nvSpPr>
            <p:spPr bwMode="auto">
              <a:xfrm>
                <a:off x="2733" y="3056"/>
                <a:ext cx="325" cy="362"/>
              </a:xfrm>
              <a:prstGeom prst="rect">
                <a:avLst/>
              </a:prstGeom>
              <a:noFill/>
              <a:ln w="9525">
                <a:noFill/>
                <a:miter lim="800000"/>
                <a:headEnd/>
                <a:tailEnd/>
              </a:ln>
            </p:spPr>
            <p:txBody>
              <a:bodyPr lIns="92075" tIns="46038" rIns="92075" bIns="46038">
                <a:spAutoFit/>
              </a:bodyPr>
              <a:lstStyle/>
              <a:p>
                <a:pPr algn="ctr">
                  <a:spcAft>
                    <a:spcPct val="20000"/>
                  </a:spcAft>
                  <a:buClr>
                    <a:schemeClr val="tx2"/>
                  </a:buClr>
                  <a:buSzPct val="63000"/>
                  <a:buFont typeface="Wingdings" pitchFamily="2" charset="2"/>
                  <a:buNone/>
                </a:pPr>
                <a:endParaRPr kumimoji="1" lang="ko-KR" altLang="en-US">
                  <a:solidFill>
                    <a:srgbClr val="FF0000"/>
                  </a:solidFill>
                  <a:latin typeface="Times New Roman" pitchFamily="18" charset="0"/>
                  <a:ea typeface="굴림" pitchFamily="34" charset="-127"/>
                </a:endParaRPr>
              </a:p>
            </p:txBody>
          </p:sp>
        </p:grpSp>
        <p:sp>
          <p:nvSpPr>
            <p:cNvPr id="436250" name="Oval 26"/>
            <p:cNvSpPr>
              <a:spLocks noChangeArrowheads="1"/>
            </p:cNvSpPr>
            <p:nvPr/>
          </p:nvSpPr>
          <p:spPr bwMode="auto">
            <a:xfrm>
              <a:off x="5319713" y="3249633"/>
              <a:ext cx="1873250" cy="1027113"/>
            </a:xfrm>
            <a:prstGeom prst="ellipse">
              <a:avLst/>
            </a:prstGeom>
            <a:noFill/>
            <a:ln w="12700">
              <a:noFill/>
              <a:round/>
              <a:headEnd type="none" w="sm" len="sm"/>
              <a:tailEnd type="none" w="sm" len="sm"/>
            </a:ln>
            <a:effectLst/>
          </p:spPr>
          <p:txBody>
            <a:bodyPr wrap="none" lIns="0" tIns="0" rIns="0" bIns="0" anchor="ctr"/>
            <a:lstStyle/>
            <a:p>
              <a:pPr algn="ctr" eaLnBrk="0" hangingPunct="0">
                <a:defRPr/>
              </a:pPr>
              <a:r>
                <a:rPr lang="en-US" altLang="ko-KR" b="1" dirty="0">
                  <a:effectLst>
                    <a:outerShdw blurRad="38100" dist="38100" dir="2700000" algn="tl">
                      <a:srgbClr val="C0C0C0"/>
                    </a:outerShdw>
                  </a:effectLst>
                  <a:latin typeface="Times New Roman" pitchFamily="18" charset="0"/>
                  <a:ea typeface="굴림" pitchFamily="50" charset="-127"/>
                </a:rPr>
                <a:t>PLM Server</a:t>
              </a:r>
            </a:p>
          </p:txBody>
        </p:sp>
        <p:sp>
          <p:nvSpPr>
            <p:cNvPr id="16399" name="Text Box 27"/>
            <p:cNvSpPr txBox="1">
              <a:spLocks noChangeArrowheads="1"/>
            </p:cNvSpPr>
            <p:nvPr/>
          </p:nvSpPr>
          <p:spPr bwMode="auto">
            <a:xfrm>
              <a:off x="3979863" y="6026171"/>
              <a:ext cx="1306512" cy="403225"/>
            </a:xfrm>
            <a:prstGeom prst="rect">
              <a:avLst/>
            </a:prstGeom>
            <a:noFill/>
            <a:ln w="9525">
              <a:noFill/>
              <a:miter lim="800000"/>
              <a:headEnd/>
              <a:tailEnd/>
            </a:ln>
          </p:spPr>
          <p:txBody>
            <a:bodyPr wrap="none">
              <a:spAutoFit/>
            </a:bodyPr>
            <a:lstStyle/>
            <a:p>
              <a:pPr>
                <a:lnSpc>
                  <a:spcPct val="85000"/>
                </a:lnSpc>
                <a:buClr>
                  <a:srgbClr val="FF0000"/>
                </a:buClr>
                <a:buSzPct val="80000"/>
                <a:buFontTx/>
                <a:buChar char="-"/>
              </a:pPr>
              <a:r>
                <a:rPr lang="en-US" altLang="ko-KR" sz="1200">
                  <a:solidFill>
                    <a:srgbClr val="065B9A"/>
                  </a:solidFill>
                  <a:latin typeface="Times New Roman" pitchFamily="18" charset="0"/>
                  <a:ea typeface="굴림" pitchFamily="34" charset="-127"/>
                </a:rPr>
                <a:t>Diagnosis</a:t>
              </a:r>
            </a:p>
            <a:p>
              <a:pPr>
                <a:lnSpc>
                  <a:spcPct val="85000"/>
                </a:lnSpc>
                <a:buClr>
                  <a:srgbClr val="FF0000"/>
                </a:buClr>
                <a:buSzPct val="80000"/>
                <a:buFontTx/>
                <a:buChar char="-"/>
              </a:pPr>
              <a:r>
                <a:rPr lang="en-US" altLang="ko-KR" sz="1200">
                  <a:solidFill>
                    <a:srgbClr val="065B9A"/>
                  </a:solidFill>
                  <a:latin typeface="Times New Roman" pitchFamily="18" charset="0"/>
                  <a:ea typeface="굴림" pitchFamily="34" charset="-127"/>
                </a:rPr>
                <a:t>Decision making</a:t>
              </a:r>
            </a:p>
          </p:txBody>
        </p:sp>
        <p:sp>
          <p:nvSpPr>
            <p:cNvPr id="16400" name="Line 28"/>
            <p:cNvSpPr>
              <a:spLocks noChangeShapeType="1"/>
            </p:cNvSpPr>
            <p:nvPr/>
          </p:nvSpPr>
          <p:spPr bwMode="auto">
            <a:xfrm flipH="1">
              <a:off x="3476625" y="3213121"/>
              <a:ext cx="1727200" cy="0"/>
            </a:xfrm>
            <a:prstGeom prst="line">
              <a:avLst/>
            </a:prstGeom>
            <a:noFill/>
            <a:ln w="28575">
              <a:solidFill>
                <a:schemeClr val="tx1"/>
              </a:solidFill>
              <a:round/>
              <a:headEnd/>
              <a:tailEnd type="triangle" w="med" len="med"/>
            </a:ln>
          </p:spPr>
          <p:txBody>
            <a:bodyPr/>
            <a:lstStyle/>
            <a:p>
              <a:endParaRPr lang="en-US"/>
            </a:p>
          </p:txBody>
        </p:sp>
        <p:sp>
          <p:nvSpPr>
            <p:cNvPr id="16401" name="Text Box 29"/>
            <p:cNvSpPr txBox="1">
              <a:spLocks noChangeArrowheads="1"/>
            </p:cNvSpPr>
            <p:nvPr/>
          </p:nvSpPr>
          <p:spPr bwMode="auto">
            <a:xfrm>
              <a:off x="4194175" y="2916258"/>
              <a:ext cx="496888" cy="247650"/>
            </a:xfrm>
            <a:prstGeom prst="rect">
              <a:avLst/>
            </a:prstGeom>
            <a:noFill/>
            <a:ln w="9525">
              <a:noFill/>
              <a:miter lim="800000"/>
              <a:headEnd/>
              <a:tailEnd/>
            </a:ln>
          </p:spPr>
          <p:txBody>
            <a:bodyPr wrap="none">
              <a:spAutoFit/>
            </a:bodyPr>
            <a:lstStyle/>
            <a:p>
              <a:pPr algn="ctr">
                <a:lnSpc>
                  <a:spcPct val="85000"/>
                </a:lnSpc>
                <a:buClr>
                  <a:srgbClr val="FF0000"/>
                </a:buClr>
                <a:buSzPct val="80000"/>
                <a:buFont typeface="Webdings" pitchFamily="18" charset="2"/>
                <a:buNone/>
              </a:pPr>
              <a:r>
                <a:rPr lang="en-US" altLang="ko-KR" sz="1200">
                  <a:solidFill>
                    <a:srgbClr val="065B9A"/>
                  </a:solidFill>
                  <a:latin typeface="Times New Roman" pitchFamily="18" charset="0"/>
                  <a:ea typeface="굴림" pitchFamily="34" charset="-127"/>
                </a:rPr>
                <a:t>Data</a:t>
              </a:r>
            </a:p>
          </p:txBody>
        </p:sp>
        <p:sp>
          <p:nvSpPr>
            <p:cNvPr id="16402" name="Line 30"/>
            <p:cNvSpPr>
              <a:spLocks noChangeShapeType="1"/>
            </p:cNvSpPr>
            <p:nvPr/>
          </p:nvSpPr>
          <p:spPr bwMode="auto">
            <a:xfrm flipH="1" flipV="1">
              <a:off x="3187700" y="3789383"/>
              <a:ext cx="865188" cy="1296988"/>
            </a:xfrm>
            <a:prstGeom prst="line">
              <a:avLst/>
            </a:prstGeom>
            <a:noFill/>
            <a:ln w="28575">
              <a:solidFill>
                <a:srgbClr val="000000"/>
              </a:solidFill>
              <a:round/>
              <a:headEnd/>
              <a:tailEnd type="triangle" w="med" len="med"/>
            </a:ln>
          </p:spPr>
          <p:txBody>
            <a:bodyPr/>
            <a:lstStyle/>
            <a:p>
              <a:endParaRPr lang="en-US"/>
            </a:p>
          </p:txBody>
        </p:sp>
        <p:sp>
          <p:nvSpPr>
            <p:cNvPr id="16403" name="Line 31"/>
            <p:cNvSpPr>
              <a:spLocks noChangeShapeType="1"/>
            </p:cNvSpPr>
            <p:nvPr/>
          </p:nvSpPr>
          <p:spPr bwMode="auto">
            <a:xfrm>
              <a:off x="2684463" y="3933846"/>
              <a:ext cx="935037" cy="1439862"/>
            </a:xfrm>
            <a:prstGeom prst="line">
              <a:avLst/>
            </a:prstGeom>
            <a:noFill/>
            <a:ln w="28575">
              <a:solidFill>
                <a:srgbClr val="000000"/>
              </a:solidFill>
              <a:round/>
              <a:headEnd/>
              <a:tailEnd type="triangle" w="med" len="med"/>
            </a:ln>
          </p:spPr>
          <p:txBody>
            <a:bodyPr/>
            <a:lstStyle/>
            <a:p>
              <a:endParaRPr lang="en-US"/>
            </a:p>
          </p:txBody>
        </p:sp>
        <p:sp>
          <p:nvSpPr>
            <p:cNvPr id="16404" name="Line 32"/>
            <p:cNvSpPr>
              <a:spLocks noChangeShapeType="1"/>
            </p:cNvSpPr>
            <p:nvPr/>
          </p:nvSpPr>
          <p:spPr bwMode="auto">
            <a:xfrm flipV="1">
              <a:off x="4916488" y="3717946"/>
              <a:ext cx="647700" cy="1223962"/>
            </a:xfrm>
            <a:prstGeom prst="line">
              <a:avLst/>
            </a:prstGeom>
            <a:noFill/>
            <a:ln w="28575">
              <a:solidFill>
                <a:srgbClr val="000000"/>
              </a:solidFill>
              <a:round/>
              <a:headEnd/>
              <a:tailEnd type="triangle" w="med" len="med"/>
            </a:ln>
          </p:spPr>
          <p:txBody>
            <a:bodyPr/>
            <a:lstStyle/>
            <a:p>
              <a:endParaRPr lang="en-US"/>
            </a:p>
          </p:txBody>
        </p:sp>
        <p:sp>
          <p:nvSpPr>
            <p:cNvPr id="16405" name="Line 33"/>
            <p:cNvSpPr>
              <a:spLocks noChangeShapeType="1"/>
            </p:cNvSpPr>
            <p:nvPr/>
          </p:nvSpPr>
          <p:spPr bwMode="auto">
            <a:xfrm flipH="1">
              <a:off x="5380038" y="3935433"/>
              <a:ext cx="709612" cy="1328738"/>
            </a:xfrm>
            <a:prstGeom prst="line">
              <a:avLst/>
            </a:prstGeom>
            <a:noFill/>
            <a:ln w="28575">
              <a:solidFill>
                <a:srgbClr val="000000"/>
              </a:solidFill>
              <a:round/>
              <a:headEnd/>
              <a:tailEnd type="triangle" w="med" len="med"/>
            </a:ln>
          </p:spPr>
          <p:txBody>
            <a:bodyPr/>
            <a:lstStyle/>
            <a:p>
              <a:endParaRPr lang="en-US"/>
            </a:p>
          </p:txBody>
        </p:sp>
        <p:sp>
          <p:nvSpPr>
            <p:cNvPr id="16406" name="Text Box 34"/>
            <p:cNvSpPr txBox="1">
              <a:spLocks noChangeArrowheads="1"/>
            </p:cNvSpPr>
            <p:nvPr/>
          </p:nvSpPr>
          <p:spPr bwMode="auto">
            <a:xfrm>
              <a:off x="3578225" y="4149746"/>
              <a:ext cx="496888" cy="247650"/>
            </a:xfrm>
            <a:prstGeom prst="rect">
              <a:avLst/>
            </a:prstGeom>
            <a:noFill/>
            <a:ln w="9525">
              <a:noFill/>
              <a:miter lim="800000"/>
              <a:headEnd/>
              <a:tailEnd/>
            </a:ln>
          </p:spPr>
          <p:txBody>
            <a:bodyPr wrap="none">
              <a:spAutoFit/>
            </a:bodyPr>
            <a:lstStyle/>
            <a:p>
              <a:pPr algn="ctr">
                <a:lnSpc>
                  <a:spcPct val="85000"/>
                </a:lnSpc>
                <a:buClr>
                  <a:srgbClr val="FF0000"/>
                </a:buClr>
                <a:buSzPct val="80000"/>
                <a:buFont typeface="Webdings" pitchFamily="18" charset="2"/>
                <a:buNone/>
              </a:pPr>
              <a:r>
                <a:rPr lang="en-US" altLang="ko-KR" sz="1200">
                  <a:solidFill>
                    <a:srgbClr val="065B9A"/>
                  </a:solidFill>
                  <a:latin typeface="Times New Roman" pitchFamily="18" charset="0"/>
                  <a:ea typeface="굴림" pitchFamily="34" charset="-127"/>
                </a:rPr>
                <a:t>Data</a:t>
              </a:r>
            </a:p>
          </p:txBody>
        </p:sp>
        <p:sp>
          <p:nvSpPr>
            <p:cNvPr id="16407" name="Text Box 35"/>
            <p:cNvSpPr txBox="1">
              <a:spLocks noChangeArrowheads="1"/>
            </p:cNvSpPr>
            <p:nvPr/>
          </p:nvSpPr>
          <p:spPr bwMode="auto">
            <a:xfrm>
              <a:off x="4711700" y="3952896"/>
              <a:ext cx="633413" cy="403225"/>
            </a:xfrm>
            <a:prstGeom prst="rect">
              <a:avLst/>
            </a:prstGeom>
            <a:noFill/>
            <a:ln w="9525">
              <a:noFill/>
              <a:miter lim="800000"/>
              <a:headEnd/>
              <a:tailEnd/>
            </a:ln>
          </p:spPr>
          <p:txBody>
            <a:bodyPr wrap="none">
              <a:spAutoFit/>
            </a:bodyPr>
            <a:lstStyle/>
            <a:p>
              <a:pPr algn="ctr">
                <a:lnSpc>
                  <a:spcPct val="85000"/>
                </a:lnSpc>
                <a:buClr>
                  <a:srgbClr val="FF0000"/>
                </a:buClr>
                <a:buSzPct val="80000"/>
                <a:buFont typeface="Webdings" pitchFamily="18" charset="2"/>
                <a:buNone/>
              </a:pPr>
              <a:r>
                <a:rPr lang="en-US" altLang="ko-KR" sz="1200">
                  <a:solidFill>
                    <a:srgbClr val="065B9A"/>
                  </a:solidFill>
                  <a:latin typeface="Times New Roman" pitchFamily="18" charset="0"/>
                  <a:ea typeface="굴림" pitchFamily="34" charset="-127"/>
                </a:rPr>
                <a:t>Info</a:t>
              </a:r>
            </a:p>
            <a:p>
              <a:pPr algn="ctr">
                <a:lnSpc>
                  <a:spcPct val="85000"/>
                </a:lnSpc>
                <a:buClr>
                  <a:srgbClr val="FF0000"/>
                </a:buClr>
                <a:buSzPct val="80000"/>
                <a:buFont typeface="Webdings" pitchFamily="18" charset="2"/>
                <a:buNone/>
              </a:pPr>
              <a:r>
                <a:rPr lang="en-US" altLang="ko-KR" sz="1200">
                  <a:solidFill>
                    <a:srgbClr val="065B9A"/>
                  </a:solidFill>
                  <a:latin typeface="Times New Roman" pitchFamily="18" charset="0"/>
                  <a:ea typeface="굴림" pitchFamily="34" charset="-127"/>
                </a:rPr>
                <a:t>Advice</a:t>
              </a:r>
            </a:p>
          </p:txBody>
        </p:sp>
        <p:sp>
          <p:nvSpPr>
            <p:cNvPr id="16408" name="Text Box 36"/>
            <p:cNvSpPr txBox="1">
              <a:spLocks noChangeArrowheads="1"/>
            </p:cNvSpPr>
            <p:nvPr/>
          </p:nvSpPr>
          <p:spPr bwMode="auto">
            <a:xfrm>
              <a:off x="2460625" y="4367233"/>
              <a:ext cx="454025" cy="247650"/>
            </a:xfrm>
            <a:prstGeom prst="rect">
              <a:avLst/>
            </a:prstGeom>
            <a:noFill/>
            <a:ln w="9525">
              <a:noFill/>
              <a:miter lim="800000"/>
              <a:headEnd/>
              <a:tailEnd/>
            </a:ln>
          </p:spPr>
          <p:txBody>
            <a:bodyPr wrap="none">
              <a:spAutoFit/>
            </a:bodyPr>
            <a:lstStyle/>
            <a:p>
              <a:pPr algn="ctr">
                <a:lnSpc>
                  <a:spcPct val="85000"/>
                </a:lnSpc>
                <a:buClr>
                  <a:srgbClr val="FF0000"/>
                </a:buClr>
                <a:buSzPct val="80000"/>
                <a:buFont typeface="Webdings" pitchFamily="18" charset="2"/>
                <a:buNone/>
              </a:pPr>
              <a:r>
                <a:rPr lang="en-US" altLang="ko-KR" sz="1200">
                  <a:solidFill>
                    <a:srgbClr val="065B9A"/>
                  </a:solidFill>
                  <a:latin typeface="Times New Roman" pitchFamily="18" charset="0"/>
                  <a:ea typeface="굴림" pitchFamily="34" charset="-127"/>
                </a:rPr>
                <a:t>Info</a:t>
              </a:r>
            </a:p>
          </p:txBody>
        </p:sp>
        <p:sp>
          <p:nvSpPr>
            <p:cNvPr id="16409" name="Text Box 37"/>
            <p:cNvSpPr txBox="1">
              <a:spLocks noChangeArrowheads="1"/>
            </p:cNvSpPr>
            <p:nvPr/>
          </p:nvSpPr>
          <p:spPr bwMode="auto">
            <a:xfrm>
              <a:off x="5938838" y="4168796"/>
              <a:ext cx="454025" cy="247650"/>
            </a:xfrm>
            <a:prstGeom prst="rect">
              <a:avLst/>
            </a:prstGeom>
            <a:noFill/>
            <a:ln w="9525">
              <a:noFill/>
              <a:miter lim="800000"/>
              <a:headEnd/>
              <a:tailEnd/>
            </a:ln>
          </p:spPr>
          <p:txBody>
            <a:bodyPr wrap="none">
              <a:spAutoFit/>
            </a:bodyPr>
            <a:lstStyle/>
            <a:p>
              <a:pPr algn="ctr">
                <a:lnSpc>
                  <a:spcPct val="85000"/>
                </a:lnSpc>
                <a:buClr>
                  <a:srgbClr val="FF0000"/>
                </a:buClr>
                <a:buSzPct val="80000"/>
                <a:buFont typeface="Webdings" pitchFamily="18" charset="2"/>
                <a:buNone/>
              </a:pPr>
              <a:r>
                <a:rPr lang="en-US" altLang="ko-KR" sz="1200">
                  <a:solidFill>
                    <a:srgbClr val="065B9A"/>
                  </a:solidFill>
                  <a:latin typeface="Times New Roman" pitchFamily="18" charset="0"/>
                  <a:ea typeface="굴림" pitchFamily="34" charset="-127"/>
                </a:rPr>
                <a:t>Info</a:t>
              </a:r>
            </a:p>
          </p:txBody>
        </p:sp>
        <p:sp>
          <p:nvSpPr>
            <p:cNvPr id="16410" name="Line 38"/>
            <p:cNvSpPr>
              <a:spLocks noChangeShapeType="1"/>
            </p:cNvSpPr>
            <p:nvPr/>
          </p:nvSpPr>
          <p:spPr bwMode="auto">
            <a:xfrm flipV="1">
              <a:off x="5180013" y="3860821"/>
              <a:ext cx="647700" cy="1223962"/>
            </a:xfrm>
            <a:prstGeom prst="line">
              <a:avLst/>
            </a:prstGeom>
            <a:noFill/>
            <a:ln w="28575">
              <a:solidFill>
                <a:srgbClr val="000000"/>
              </a:solidFill>
              <a:prstDash val="dash"/>
              <a:round/>
              <a:headEnd/>
              <a:tailEnd type="triangle" w="med" len="med"/>
            </a:ln>
          </p:spPr>
          <p:txBody>
            <a:bodyPr/>
            <a:lstStyle/>
            <a:p>
              <a:endParaRPr lang="en-US"/>
            </a:p>
          </p:txBody>
        </p:sp>
        <p:sp>
          <p:nvSpPr>
            <p:cNvPr id="16411" name="Text Box 39"/>
            <p:cNvSpPr txBox="1">
              <a:spLocks noChangeArrowheads="1"/>
            </p:cNvSpPr>
            <p:nvPr/>
          </p:nvSpPr>
          <p:spPr bwMode="auto">
            <a:xfrm>
              <a:off x="5821363" y="4873646"/>
              <a:ext cx="974725" cy="247650"/>
            </a:xfrm>
            <a:prstGeom prst="rect">
              <a:avLst/>
            </a:prstGeom>
            <a:noFill/>
            <a:ln w="9525">
              <a:noFill/>
              <a:miter lim="800000"/>
              <a:headEnd/>
              <a:tailEnd/>
            </a:ln>
          </p:spPr>
          <p:txBody>
            <a:bodyPr wrap="none">
              <a:spAutoFit/>
            </a:bodyPr>
            <a:lstStyle/>
            <a:p>
              <a:pPr algn="ctr">
                <a:lnSpc>
                  <a:spcPct val="85000"/>
                </a:lnSpc>
                <a:buClr>
                  <a:srgbClr val="FF0000"/>
                </a:buClr>
                <a:buSzPct val="80000"/>
                <a:buFont typeface="Webdings" pitchFamily="18" charset="2"/>
                <a:buNone/>
              </a:pPr>
              <a:r>
                <a:rPr lang="en-US" altLang="ko-KR" sz="1200">
                  <a:solidFill>
                    <a:srgbClr val="065B9A"/>
                  </a:solidFill>
                  <a:latin typeface="Times New Roman" pitchFamily="18" charset="0"/>
                  <a:ea typeface="굴림" pitchFamily="34" charset="-127"/>
                </a:rPr>
                <a:t>Info request</a:t>
              </a:r>
            </a:p>
          </p:txBody>
        </p:sp>
        <p:sp>
          <p:nvSpPr>
            <p:cNvPr id="16412" name="Line 40"/>
            <p:cNvSpPr>
              <a:spLocks noChangeShapeType="1"/>
            </p:cNvSpPr>
            <p:nvPr/>
          </p:nvSpPr>
          <p:spPr bwMode="auto">
            <a:xfrm flipH="1" flipV="1">
              <a:off x="5492750" y="4581546"/>
              <a:ext cx="360363" cy="360362"/>
            </a:xfrm>
            <a:prstGeom prst="line">
              <a:avLst/>
            </a:prstGeom>
            <a:noFill/>
            <a:ln w="9525">
              <a:solidFill>
                <a:schemeClr val="tx1"/>
              </a:solidFill>
              <a:round/>
              <a:headEnd/>
              <a:tailEnd/>
            </a:ln>
          </p:spPr>
          <p:txBody>
            <a:bodyPr/>
            <a:lstStyle/>
            <a:p>
              <a:endParaRPr lang="en-US"/>
            </a:p>
          </p:txBody>
        </p:sp>
        <p:pic>
          <p:nvPicPr>
            <p:cNvPr id="16413" name="Picture 41" descr="j0227587"/>
            <p:cNvPicPr>
              <a:picLocks noChangeAspect="1" noChangeArrowheads="1"/>
            </p:cNvPicPr>
            <p:nvPr/>
          </p:nvPicPr>
          <p:blipFill>
            <a:blip r:embed="rId6" cstate="print"/>
            <a:srcRect/>
            <a:stretch>
              <a:fillRect/>
            </a:stretch>
          </p:blipFill>
          <p:spPr bwMode="auto">
            <a:xfrm>
              <a:off x="3241675" y="2078058"/>
              <a:ext cx="1116013" cy="736600"/>
            </a:xfrm>
            <a:prstGeom prst="rect">
              <a:avLst/>
            </a:prstGeom>
            <a:noFill/>
            <a:ln w="9525">
              <a:noFill/>
              <a:miter lim="800000"/>
              <a:headEnd/>
              <a:tailEnd/>
            </a:ln>
          </p:spPr>
        </p:pic>
        <p:pic>
          <p:nvPicPr>
            <p:cNvPr id="16414" name="Picture 42" descr="jrcp41_2dk_pbw_apa_xxx_xxx"/>
            <p:cNvPicPr>
              <a:picLocks noChangeAspect="1" noChangeArrowheads="1"/>
            </p:cNvPicPr>
            <p:nvPr/>
          </p:nvPicPr>
          <p:blipFill>
            <a:blip r:embed="rId7" cstate="print"/>
            <a:srcRect/>
            <a:stretch>
              <a:fillRect/>
            </a:stretch>
          </p:blipFill>
          <p:spPr bwMode="auto">
            <a:xfrm>
              <a:off x="2030413" y="2090758"/>
              <a:ext cx="1217612" cy="757238"/>
            </a:xfrm>
            <a:prstGeom prst="rect">
              <a:avLst/>
            </a:prstGeom>
            <a:noFill/>
            <a:ln w="9525">
              <a:noFill/>
              <a:miter lim="800000"/>
              <a:headEnd/>
              <a:tailEnd/>
            </a:ln>
          </p:spPr>
        </p:pic>
        <p:cxnSp>
          <p:nvCxnSpPr>
            <p:cNvPr id="16415" name="AutoShape 43"/>
            <p:cNvCxnSpPr>
              <a:cxnSpLocks noChangeShapeType="1"/>
            </p:cNvCxnSpPr>
            <p:nvPr/>
          </p:nvCxnSpPr>
          <p:spPr bwMode="auto">
            <a:xfrm>
              <a:off x="1785938" y="1712933"/>
              <a:ext cx="854075" cy="377825"/>
            </a:xfrm>
            <a:prstGeom prst="curvedConnector2">
              <a:avLst/>
            </a:prstGeom>
            <a:noFill/>
            <a:ln w="9525">
              <a:solidFill>
                <a:schemeClr val="tx1"/>
              </a:solidFill>
              <a:prstDash val="dash"/>
              <a:round/>
              <a:headEnd/>
              <a:tailEnd type="arrow" w="med" len="med"/>
            </a:ln>
          </p:spPr>
        </p:cxnSp>
        <p:cxnSp>
          <p:nvCxnSpPr>
            <p:cNvPr id="16416" name="AutoShape 44"/>
            <p:cNvCxnSpPr>
              <a:cxnSpLocks noChangeShapeType="1"/>
            </p:cNvCxnSpPr>
            <p:nvPr/>
          </p:nvCxnSpPr>
          <p:spPr bwMode="auto">
            <a:xfrm>
              <a:off x="1951038" y="1922483"/>
              <a:ext cx="1849437" cy="155575"/>
            </a:xfrm>
            <a:prstGeom prst="curvedConnector2">
              <a:avLst/>
            </a:prstGeom>
            <a:noFill/>
            <a:ln w="9525">
              <a:solidFill>
                <a:schemeClr val="tx1"/>
              </a:solidFill>
              <a:prstDash val="dash"/>
              <a:round/>
              <a:headEnd/>
              <a:tailEnd type="arrow" w="med" len="med"/>
            </a:ln>
          </p:spPr>
        </p:cxnSp>
        <p:sp>
          <p:nvSpPr>
            <p:cNvPr id="16417" name="Rectangle 45"/>
            <p:cNvSpPr>
              <a:spLocks noChangeArrowheads="1"/>
            </p:cNvSpPr>
            <p:nvPr/>
          </p:nvSpPr>
          <p:spPr bwMode="auto">
            <a:xfrm>
              <a:off x="4491038" y="3294083"/>
              <a:ext cx="625475" cy="169863"/>
            </a:xfrm>
            <a:prstGeom prst="rect">
              <a:avLst/>
            </a:prstGeom>
            <a:noFill/>
            <a:ln w="25400">
              <a:noFill/>
              <a:miter lim="800000"/>
              <a:headEnd/>
              <a:tailEnd/>
            </a:ln>
          </p:spPr>
          <p:txBody>
            <a:bodyPr wrap="none" lIns="0" tIns="0" rIns="0" bIns="0" anchor="ctr">
              <a:spAutoFit/>
            </a:bodyPr>
            <a:lstStyle/>
            <a:p>
              <a:pPr algn="ctr" eaLnBrk="0" hangingPunct="0">
                <a:lnSpc>
                  <a:spcPct val="80000"/>
                </a:lnSpc>
                <a:tabLst>
                  <a:tab pos="4189413" algn="ctr"/>
                  <a:tab pos="8191500" algn="r"/>
                  <a:tab pos="8863013" algn="l"/>
                  <a:tab pos="9053513" algn="r"/>
                </a:tabLst>
              </a:pPr>
              <a:r>
                <a:rPr lang="en-US" b="0"/>
                <a:t>© EPFL</a:t>
              </a:r>
            </a:p>
          </p:txBody>
        </p:sp>
      </p:grpSp>
      <p:pic>
        <p:nvPicPr>
          <p:cNvPr id="46" name="Picture 4" descr="promise-slogan"/>
          <p:cNvPicPr>
            <a:picLocks noChangeAspect="1" noChangeArrowheads="1"/>
          </p:cNvPicPr>
          <p:nvPr/>
        </p:nvPicPr>
        <p:blipFill>
          <a:blip r:embed="rId8" cstate="print"/>
          <a:srcRect/>
          <a:stretch>
            <a:fillRect/>
          </a:stretch>
        </p:blipFill>
        <p:spPr bwMode="auto">
          <a:xfrm>
            <a:off x="7510043" y="46927"/>
            <a:ext cx="1610145" cy="855281"/>
          </a:xfrm>
          <a:prstGeom prst="rect">
            <a:avLst/>
          </a:prstGeom>
          <a:noFill/>
          <a:ln w="9525">
            <a:noFill/>
            <a:miter lim="800000"/>
            <a:headEnd/>
            <a:tailEnd/>
          </a:ln>
        </p:spPr>
      </p:pic>
      <p:pic>
        <p:nvPicPr>
          <p:cNvPr id="49" name="Picture 10" descr="logoepfl"/>
          <p:cNvPicPr>
            <a:picLocks noChangeAspect="1" noChangeArrowheads="1"/>
          </p:cNvPicPr>
          <p:nvPr/>
        </p:nvPicPr>
        <p:blipFill>
          <a:blip r:embed="rId9" cstate="print"/>
          <a:srcRect/>
          <a:stretch>
            <a:fillRect/>
          </a:stretch>
        </p:blipFill>
        <p:spPr bwMode="auto">
          <a:xfrm>
            <a:off x="8081962" y="6337300"/>
            <a:ext cx="1062038" cy="520700"/>
          </a:xfrm>
          <a:prstGeom prst="rect">
            <a:avLst/>
          </a:prstGeom>
          <a:noFill/>
          <a:ln w="9525">
            <a:noFill/>
            <a:miter lim="800000"/>
            <a:headEnd/>
            <a:tailEnd/>
          </a:ln>
        </p:spPr>
      </p:pic>
      <p:pic>
        <p:nvPicPr>
          <p:cNvPr id="50" name="Picture 15" descr="logo_IMS"/>
          <p:cNvPicPr>
            <a:picLocks noChangeAspect="1" noChangeArrowheads="1"/>
          </p:cNvPicPr>
          <p:nvPr/>
        </p:nvPicPr>
        <p:blipFill>
          <a:blip r:embed="rId10" cstate="print"/>
          <a:srcRect/>
          <a:stretch>
            <a:fillRect/>
          </a:stretch>
        </p:blipFill>
        <p:spPr bwMode="auto">
          <a:xfrm>
            <a:off x="8153400" y="1520063"/>
            <a:ext cx="990600" cy="488950"/>
          </a:xfrm>
          <a:prstGeom prst="rect">
            <a:avLst/>
          </a:prstGeom>
          <a:noFill/>
          <a:ln w="9525">
            <a:noFill/>
            <a:miter lim="800000"/>
            <a:headEnd/>
            <a:tailEnd/>
          </a:ln>
        </p:spPr>
      </p:pic>
      <p:pic>
        <p:nvPicPr>
          <p:cNvPr id="51" name="Picture 39" descr="FP6 logo new"/>
          <p:cNvPicPr>
            <a:picLocks noChangeAspect="1" noChangeArrowheads="1"/>
          </p:cNvPicPr>
          <p:nvPr/>
        </p:nvPicPr>
        <p:blipFill>
          <a:blip r:embed="rId11" cstate="print"/>
          <a:srcRect/>
          <a:stretch>
            <a:fillRect/>
          </a:stretch>
        </p:blipFill>
        <p:spPr bwMode="auto">
          <a:xfrm>
            <a:off x="8367712" y="970471"/>
            <a:ext cx="776288" cy="496887"/>
          </a:xfrm>
          <a:prstGeom prst="rect">
            <a:avLst/>
          </a:prstGeom>
          <a:gradFill rotWithShape="0">
            <a:gsLst>
              <a:gs pos="0">
                <a:srgbClr val="5E9EFF"/>
              </a:gs>
              <a:gs pos="39999">
                <a:srgbClr val="85C2FF"/>
              </a:gs>
              <a:gs pos="70000">
                <a:srgbClr val="C4D6EB"/>
              </a:gs>
              <a:gs pos="100000">
                <a:srgbClr val="FFEBFA"/>
              </a:gs>
            </a:gsLst>
            <a:lin ang="5400000" scaled="1"/>
          </a:grad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GB" dirty="0" smtClean="0"/>
              <a:t>Closing the product information loops</a:t>
            </a:r>
            <a:endParaRPr lang="en-US" altLang="ko-KR" dirty="0" smtClean="0">
              <a:ea typeface="굴림" pitchFamily="34" charset="-127"/>
            </a:endParaRPr>
          </a:p>
        </p:txBody>
      </p:sp>
      <p:sp>
        <p:nvSpPr>
          <p:cNvPr id="20482" name="Slide Number Placeholder 4"/>
          <p:cNvSpPr>
            <a:spLocks noGrp="1"/>
          </p:cNvSpPr>
          <p:nvPr>
            <p:ph type="sldNum" sz="quarter" idx="10"/>
          </p:nvPr>
        </p:nvSpPr>
        <p:spPr bwMode="auto">
          <a:prstGeom prst="rect">
            <a:avLst/>
          </a:prstGeom>
          <a:noFill/>
          <a:ln>
            <a:miter lim="800000"/>
            <a:headEnd/>
            <a:tailEnd/>
          </a:ln>
        </p:spPr>
        <p:txBody>
          <a:bodyPr/>
          <a:lstStyle/>
          <a:p>
            <a:fld id="{397A0260-D69B-4F1A-854B-B02B218C81C4}" type="slidenum">
              <a:rPr lang="en-US" altLang="ko-KR">
                <a:ea typeface="굴림" pitchFamily="34" charset="-127"/>
              </a:rPr>
              <a:pPr/>
              <a:t>9</a:t>
            </a:fld>
            <a:endParaRPr lang="en-US" altLang="ko-KR">
              <a:ea typeface="굴림" pitchFamily="34" charset="-127"/>
            </a:endParaRPr>
          </a:p>
        </p:txBody>
      </p:sp>
      <p:sp>
        <p:nvSpPr>
          <p:cNvPr id="20484" name="Rectangle 4"/>
          <p:cNvSpPr>
            <a:spLocks noChangeArrowheads="1"/>
          </p:cNvSpPr>
          <p:nvPr/>
        </p:nvSpPr>
        <p:spPr bwMode="auto">
          <a:xfrm>
            <a:off x="3328988" y="2919413"/>
            <a:ext cx="1524000" cy="2719387"/>
          </a:xfrm>
          <a:prstGeom prst="rect">
            <a:avLst/>
          </a:prstGeom>
          <a:noFill/>
          <a:ln w="9525">
            <a:solidFill>
              <a:schemeClr val="tx1"/>
            </a:solidFill>
            <a:miter lim="800000"/>
            <a:headEnd/>
            <a:tailEnd/>
          </a:ln>
        </p:spPr>
        <p:txBody>
          <a:bodyPr wrap="none" anchor="ctr"/>
          <a:lstStyle/>
          <a:p>
            <a:endParaRPr lang="fr-FR">
              <a:latin typeface="Times New Roman" pitchFamily="18" charset="0"/>
            </a:endParaRPr>
          </a:p>
        </p:txBody>
      </p:sp>
      <p:sp>
        <p:nvSpPr>
          <p:cNvPr id="20485" name="Rectangle 5"/>
          <p:cNvSpPr>
            <a:spLocks noChangeArrowheads="1"/>
          </p:cNvSpPr>
          <p:nvPr/>
        </p:nvSpPr>
        <p:spPr bwMode="auto">
          <a:xfrm>
            <a:off x="5029200" y="2919413"/>
            <a:ext cx="1524000" cy="2719387"/>
          </a:xfrm>
          <a:prstGeom prst="rect">
            <a:avLst/>
          </a:prstGeom>
          <a:noFill/>
          <a:ln w="9525">
            <a:solidFill>
              <a:schemeClr val="tx1"/>
            </a:solidFill>
            <a:miter lim="800000"/>
            <a:headEnd/>
            <a:tailEnd/>
          </a:ln>
        </p:spPr>
        <p:txBody>
          <a:bodyPr wrap="none" anchor="ctr"/>
          <a:lstStyle/>
          <a:p>
            <a:endParaRPr lang="fr-FR">
              <a:latin typeface="Times New Roman" pitchFamily="18" charset="0"/>
            </a:endParaRPr>
          </a:p>
        </p:txBody>
      </p:sp>
      <p:sp>
        <p:nvSpPr>
          <p:cNvPr id="20486" name="Rectangle 6"/>
          <p:cNvSpPr>
            <a:spLocks noChangeArrowheads="1"/>
          </p:cNvSpPr>
          <p:nvPr/>
        </p:nvSpPr>
        <p:spPr bwMode="auto">
          <a:xfrm>
            <a:off x="1641475" y="2919413"/>
            <a:ext cx="1524000" cy="2719387"/>
          </a:xfrm>
          <a:prstGeom prst="rect">
            <a:avLst/>
          </a:prstGeom>
          <a:noFill/>
          <a:ln w="9525">
            <a:solidFill>
              <a:schemeClr val="tx1"/>
            </a:solidFill>
            <a:miter lim="800000"/>
            <a:headEnd/>
            <a:tailEnd/>
          </a:ln>
        </p:spPr>
        <p:txBody>
          <a:bodyPr wrap="none" anchor="ctr"/>
          <a:lstStyle/>
          <a:p>
            <a:endParaRPr lang="fr-FR">
              <a:latin typeface="Times New Roman" pitchFamily="18" charset="0"/>
            </a:endParaRPr>
          </a:p>
        </p:txBody>
      </p:sp>
      <p:sp>
        <p:nvSpPr>
          <p:cNvPr id="20487" name="Rectangle 7"/>
          <p:cNvSpPr>
            <a:spLocks noChangeArrowheads="1"/>
          </p:cNvSpPr>
          <p:nvPr/>
        </p:nvSpPr>
        <p:spPr bwMode="auto">
          <a:xfrm>
            <a:off x="1406525" y="4194175"/>
            <a:ext cx="5391150" cy="428625"/>
          </a:xfrm>
          <a:prstGeom prst="rect">
            <a:avLst/>
          </a:prstGeom>
          <a:solidFill>
            <a:srgbClr val="DDDDDD"/>
          </a:solidFill>
          <a:ln w="9525">
            <a:solidFill>
              <a:schemeClr val="tx1"/>
            </a:solidFill>
            <a:miter lim="800000"/>
            <a:headEnd/>
            <a:tailEnd/>
          </a:ln>
        </p:spPr>
        <p:txBody>
          <a:bodyPr wrap="none" anchor="ctr"/>
          <a:lstStyle/>
          <a:p>
            <a:r>
              <a:rPr lang="fr-CH" altLang="ko-KR">
                <a:latin typeface="Times New Roman" pitchFamily="18" charset="0"/>
                <a:ea typeface="굴림" pitchFamily="34" charset="-127"/>
              </a:rPr>
              <a:t>Analyzing and knowledge transformation (Middleware)</a:t>
            </a:r>
            <a:endParaRPr lang="en-US" altLang="ko-KR">
              <a:latin typeface="Times New Roman" pitchFamily="18" charset="0"/>
              <a:ea typeface="굴림" pitchFamily="34" charset="-127"/>
            </a:endParaRPr>
          </a:p>
        </p:txBody>
      </p:sp>
      <p:sp>
        <p:nvSpPr>
          <p:cNvPr id="20488" name="Rectangle 8"/>
          <p:cNvSpPr>
            <a:spLocks noChangeArrowheads="1"/>
          </p:cNvSpPr>
          <p:nvPr/>
        </p:nvSpPr>
        <p:spPr bwMode="auto">
          <a:xfrm>
            <a:off x="1406525" y="5081588"/>
            <a:ext cx="5391150" cy="428625"/>
          </a:xfrm>
          <a:prstGeom prst="rect">
            <a:avLst/>
          </a:prstGeom>
          <a:solidFill>
            <a:srgbClr val="DDDDDD"/>
          </a:solidFill>
          <a:ln w="9525">
            <a:solidFill>
              <a:schemeClr val="tx1"/>
            </a:solidFill>
            <a:miter lim="800000"/>
            <a:headEnd/>
            <a:tailEnd/>
          </a:ln>
        </p:spPr>
        <p:txBody>
          <a:bodyPr wrap="none" anchor="ctr"/>
          <a:lstStyle/>
          <a:p>
            <a:r>
              <a:rPr lang="fr-CH" altLang="ko-KR">
                <a:latin typeface="Times New Roman" pitchFamily="18" charset="0"/>
                <a:ea typeface="굴림" pitchFamily="34" charset="-127"/>
              </a:rPr>
              <a:t>Data gathering (PEID)</a:t>
            </a:r>
            <a:endParaRPr lang="en-US" altLang="ko-KR">
              <a:latin typeface="Times New Roman" pitchFamily="18" charset="0"/>
              <a:ea typeface="굴림" pitchFamily="34" charset="-127"/>
            </a:endParaRPr>
          </a:p>
        </p:txBody>
      </p:sp>
      <p:sp>
        <p:nvSpPr>
          <p:cNvPr id="20489" name="Rectangle 9"/>
          <p:cNvSpPr>
            <a:spLocks noChangeArrowheads="1"/>
          </p:cNvSpPr>
          <p:nvPr/>
        </p:nvSpPr>
        <p:spPr bwMode="auto">
          <a:xfrm>
            <a:off x="1406525" y="3402013"/>
            <a:ext cx="5391150" cy="428625"/>
          </a:xfrm>
          <a:prstGeom prst="rect">
            <a:avLst/>
          </a:prstGeom>
          <a:solidFill>
            <a:srgbClr val="DDDDDD"/>
          </a:solidFill>
          <a:ln w="9525">
            <a:solidFill>
              <a:schemeClr val="tx1"/>
            </a:solidFill>
            <a:miter lim="800000"/>
            <a:headEnd/>
            <a:tailEnd/>
          </a:ln>
        </p:spPr>
        <p:txBody>
          <a:bodyPr wrap="none" anchor="ctr"/>
          <a:lstStyle/>
          <a:p>
            <a:r>
              <a:rPr lang="fr-CH" altLang="ko-KR">
                <a:latin typeface="Times New Roman" pitchFamily="18" charset="0"/>
                <a:ea typeface="굴림" pitchFamily="34" charset="-127"/>
              </a:rPr>
              <a:t>Business applications</a:t>
            </a:r>
            <a:endParaRPr lang="en-US" altLang="ko-KR">
              <a:latin typeface="Times New Roman" pitchFamily="18" charset="0"/>
              <a:ea typeface="굴림" pitchFamily="34" charset="-127"/>
            </a:endParaRPr>
          </a:p>
        </p:txBody>
      </p:sp>
      <p:sp>
        <p:nvSpPr>
          <p:cNvPr id="20490" name="Text Box 10"/>
          <p:cNvSpPr txBox="1">
            <a:spLocks noChangeArrowheads="1"/>
          </p:cNvSpPr>
          <p:nvPr/>
        </p:nvSpPr>
        <p:spPr bwMode="auto">
          <a:xfrm>
            <a:off x="2133600" y="2919413"/>
            <a:ext cx="539750" cy="304800"/>
          </a:xfrm>
          <a:prstGeom prst="rect">
            <a:avLst/>
          </a:prstGeom>
          <a:noFill/>
          <a:ln w="9525">
            <a:noFill/>
            <a:miter lim="800000"/>
            <a:headEnd/>
            <a:tailEnd/>
          </a:ln>
        </p:spPr>
        <p:txBody>
          <a:bodyPr wrap="none">
            <a:spAutoFit/>
          </a:bodyPr>
          <a:lstStyle/>
          <a:p>
            <a:r>
              <a:rPr lang="fr-CH" altLang="ko-KR">
                <a:latin typeface="Times New Roman" pitchFamily="18" charset="0"/>
                <a:ea typeface="굴림" pitchFamily="34" charset="-127"/>
              </a:rPr>
              <a:t>BOL</a:t>
            </a:r>
            <a:endParaRPr lang="en-US" altLang="ko-KR">
              <a:latin typeface="Times New Roman" pitchFamily="18" charset="0"/>
              <a:ea typeface="굴림" pitchFamily="34" charset="-127"/>
            </a:endParaRPr>
          </a:p>
        </p:txBody>
      </p:sp>
      <p:sp>
        <p:nvSpPr>
          <p:cNvPr id="20491" name="Text Box 11"/>
          <p:cNvSpPr txBox="1">
            <a:spLocks noChangeArrowheads="1"/>
          </p:cNvSpPr>
          <p:nvPr/>
        </p:nvSpPr>
        <p:spPr bwMode="auto">
          <a:xfrm>
            <a:off x="3822700" y="2919413"/>
            <a:ext cx="579438" cy="304800"/>
          </a:xfrm>
          <a:prstGeom prst="rect">
            <a:avLst/>
          </a:prstGeom>
          <a:noFill/>
          <a:ln w="9525">
            <a:noFill/>
            <a:miter lim="800000"/>
            <a:headEnd/>
            <a:tailEnd/>
          </a:ln>
        </p:spPr>
        <p:txBody>
          <a:bodyPr wrap="none">
            <a:spAutoFit/>
          </a:bodyPr>
          <a:lstStyle/>
          <a:p>
            <a:r>
              <a:rPr lang="fr-CH" altLang="ko-KR">
                <a:latin typeface="Times New Roman" pitchFamily="18" charset="0"/>
                <a:ea typeface="굴림" pitchFamily="34" charset="-127"/>
              </a:rPr>
              <a:t>MOL</a:t>
            </a:r>
            <a:endParaRPr lang="en-US" altLang="ko-KR">
              <a:latin typeface="Times New Roman" pitchFamily="18" charset="0"/>
              <a:ea typeface="굴림" pitchFamily="34" charset="-127"/>
            </a:endParaRPr>
          </a:p>
        </p:txBody>
      </p:sp>
      <p:sp>
        <p:nvSpPr>
          <p:cNvPr id="20492" name="Text Box 12"/>
          <p:cNvSpPr txBox="1">
            <a:spLocks noChangeArrowheads="1"/>
          </p:cNvSpPr>
          <p:nvPr/>
        </p:nvSpPr>
        <p:spPr bwMode="auto">
          <a:xfrm>
            <a:off x="5511800" y="2919413"/>
            <a:ext cx="528638" cy="304800"/>
          </a:xfrm>
          <a:prstGeom prst="rect">
            <a:avLst/>
          </a:prstGeom>
          <a:noFill/>
          <a:ln w="9525">
            <a:noFill/>
            <a:miter lim="800000"/>
            <a:headEnd/>
            <a:tailEnd/>
          </a:ln>
        </p:spPr>
        <p:txBody>
          <a:bodyPr wrap="none">
            <a:spAutoFit/>
          </a:bodyPr>
          <a:lstStyle/>
          <a:p>
            <a:r>
              <a:rPr lang="fr-CH" altLang="ko-KR">
                <a:latin typeface="Times New Roman" pitchFamily="18" charset="0"/>
                <a:ea typeface="굴림" pitchFamily="34" charset="-127"/>
              </a:rPr>
              <a:t>EOL</a:t>
            </a:r>
            <a:endParaRPr lang="en-US" altLang="ko-KR">
              <a:latin typeface="Times New Roman" pitchFamily="18" charset="0"/>
              <a:ea typeface="굴림" pitchFamily="34" charset="-127"/>
            </a:endParaRPr>
          </a:p>
        </p:txBody>
      </p:sp>
      <p:sp>
        <p:nvSpPr>
          <p:cNvPr id="20493" name="Arc 13"/>
          <p:cNvSpPr>
            <a:spLocks/>
          </p:cNvSpPr>
          <p:nvPr/>
        </p:nvSpPr>
        <p:spPr bwMode="auto">
          <a:xfrm rot="16231699" flipH="1">
            <a:off x="3045619" y="2083594"/>
            <a:ext cx="379412" cy="1289050"/>
          </a:xfrm>
          <a:custGeom>
            <a:avLst/>
            <a:gdLst>
              <a:gd name="T0" fmla="*/ 2147483647 w 21600"/>
              <a:gd name="T1" fmla="*/ 2147483647 h 43186"/>
              <a:gd name="T2" fmla="*/ 2147483647 w 21600"/>
              <a:gd name="T3" fmla="*/ 0 h 43186"/>
              <a:gd name="T4" fmla="*/ 2147483647 w 21600"/>
              <a:gd name="T5" fmla="*/ 2147483647 h 43186"/>
              <a:gd name="T6" fmla="*/ 0 60000 65536"/>
              <a:gd name="T7" fmla="*/ 0 60000 65536"/>
              <a:gd name="T8" fmla="*/ 0 60000 65536"/>
              <a:gd name="T9" fmla="*/ 0 w 21600"/>
              <a:gd name="T10" fmla="*/ 0 h 43186"/>
              <a:gd name="T11" fmla="*/ 21600 w 21600"/>
              <a:gd name="T12" fmla="*/ 43186 h 43186"/>
            </a:gdLst>
            <a:ahLst/>
            <a:cxnLst>
              <a:cxn ang="T6">
                <a:pos x="T0" y="T1"/>
              </a:cxn>
              <a:cxn ang="T7">
                <a:pos x="T2" y="T3"/>
              </a:cxn>
              <a:cxn ang="T8">
                <a:pos x="T4" y="T5"/>
              </a:cxn>
            </a:cxnLst>
            <a:rect l="T9" t="T10" r="T11" b="T12"/>
            <a:pathLst>
              <a:path w="21600" h="43186" fill="none" extrusionOk="0">
                <a:moveTo>
                  <a:pt x="20827" y="43186"/>
                </a:moveTo>
                <a:cubicBezTo>
                  <a:pt x="9206" y="42770"/>
                  <a:pt x="0" y="33228"/>
                  <a:pt x="0" y="21600"/>
                </a:cubicBezTo>
                <a:cubicBezTo>
                  <a:pt x="-1" y="9680"/>
                  <a:pt x="9655" y="13"/>
                  <a:pt x="21575" y="0"/>
                </a:cubicBezTo>
              </a:path>
              <a:path w="21600" h="43186" stroke="0" extrusionOk="0">
                <a:moveTo>
                  <a:pt x="20827" y="43186"/>
                </a:moveTo>
                <a:cubicBezTo>
                  <a:pt x="9206" y="42770"/>
                  <a:pt x="0" y="33228"/>
                  <a:pt x="0" y="21600"/>
                </a:cubicBezTo>
                <a:cubicBezTo>
                  <a:pt x="-1" y="9680"/>
                  <a:pt x="9655" y="13"/>
                  <a:pt x="21575" y="0"/>
                </a:cubicBezTo>
                <a:lnTo>
                  <a:pt x="21600" y="21600"/>
                </a:lnTo>
                <a:close/>
              </a:path>
            </a:pathLst>
          </a:custGeom>
          <a:noFill/>
          <a:ln w="101600" cap="rnd">
            <a:solidFill>
              <a:schemeClr val="bg2"/>
            </a:solidFill>
            <a:round/>
            <a:headEnd type="triangle" w="med" len="med"/>
            <a:tailEnd type="triangle" w="med" len="med"/>
          </a:ln>
        </p:spPr>
        <p:txBody>
          <a:bodyPr wrap="none" anchor="ctr"/>
          <a:lstStyle/>
          <a:p>
            <a:endParaRPr lang="en-GB"/>
          </a:p>
        </p:txBody>
      </p:sp>
      <p:sp>
        <p:nvSpPr>
          <p:cNvPr id="20494" name="Arc 14"/>
          <p:cNvSpPr>
            <a:spLocks/>
          </p:cNvSpPr>
          <p:nvPr/>
        </p:nvSpPr>
        <p:spPr bwMode="auto">
          <a:xfrm rot="16231699" flipH="1">
            <a:off x="4818857" y="2083594"/>
            <a:ext cx="379412" cy="1289050"/>
          </a:xfrm>
          <a:custGeom>
            <a:avLst/>
            <a:gdLst>
              <a:gd name="T0" fmla="*/ 2147483647 w 21600"/>
              <a:gd name="T1" fmla="*/ 2147483647 h 43186"/>
              <a:gd name="T2" fmla="*/ 2147483647 w 21600"/>
              <a:gd name="T3" fmla="*/ 0 h 43186"/>
              <a:gd name="T4" fmla="*/ 2147483647 w 21600"/>
              <a:gd name="T5" fmla="*/ 2147483647 h 43186"/>
              <a:gd name="T6" fmla="*/ 0 60000 65536"/>
              <a:gd name="T7" fmla="*/ 0 60000 65536"/>
              <a:gd name="T8" fmla="*/ 0 60000 65536"/>
              <a:gd name="T9" fmla="*/ 0 w 21600"/>
              <a:gd name="T10" fmla="*/ 0 h 43186"/>
              <a:gd name="T11" fmla="*/ 21600 w 21600"/>
              <a:gd name="T12" fmla="*/ 43186 h 43186"/>
            </a:gdLst>
            <a:ahLst/>
            <a:cxnLst>
              <a:cxn ang="T6">
                <a:pos x="T0" y="T1"/>
              </a:cxn>
              <a:cxn ang="T7">
                <a:pos x="T2" y="T3"/>
              </a:cxn>
              <a:cxn ang="T8">
                <a:pos x="T4" y="T5"/>
              </a:cxn>
            </a:cxnLst>
            <a:rect l="T9" t="T10" r="T11" b="T12"/>
            <a:pathLst>
              <a:path w="21600" h="43186" fill="none" extrusionOk="0">
                <a:moveTo>
                  <a:pt x="20827" y="43186"/>
                </a:moveTo>
                <a:cubicBezTo>
                  <a:pt x="9206" y="42770"/>
                  <a:pt x="0" y="33228"/>
                  <a:pt x="0" y="21600"/>
                </a:cubicBezTo>
                <a:cubicBezTo>
                  <a:pt x="-1" y="9680"/>
                  <a:pt x="9655" y="13"/>
                  <a:pt x="21575" y="0"/>
                </a:cubicBezTo>
              </a:path>
              <a:path w="21600" h="43186" stroke="0" extrusionOk="0">
                <a:moveTo>
                  <a:pt x="20827" y="43186"/>
                </a:moveTo>
                <a:cubicBezTo>
                  <a:pt x="9206" y="42770"/>
                  <a:pt x="0" y="33228"/>
                  <a:pt x="0" y="21600"/>
                </a:cubicBezTo>
                <a:cubicBezTo>
                  <a:pt x="-1" y="9680"/>
                  <a:pt x="9655" y="13"/>
                  <a:pt x="21575" y="0"/>
                </a:cubicBezTo>
                <a:lnTo>
                  <a:pt x="21600" y="21600"/>
                </a:lnTo>
                <a:close/>
              </a:path>
            </a:pathLst>
          </a:custGeom>
          <a:noFill/>
          <a:ln w="101600" cap="rnd">
            <a:solidFill>
              <a:schemeClr val="bg2"/>
            </a:solidFill>
            <a:round/>
            <a:headEnd type="triangle" w="med" len="med"/>
            <a:tailEnd type="triangle" w="med" len="med"/>
          </a:ln>
        </p:spPr>
        <p:txBody>
          <a:bodyPr wrap="none" anchor="ctr"/>
          <a:lstStyle/>
          <a:p>
            <a:endParaRPr lang="en-GB"/>
          </a:p>
        </p:txBody>
      </p:sp>
      <p:sp>
        <p:nvSpPr>
          <p:cNvPr id="20495" name="Arc 15"/>
          <p:cNvSpPr>
            <a:spLocks/>
          </p:cNvSpPr>
          <p:nvPr/>
        </p:nvSpPr>
        <p:spPr bwMode="auto">
          <a:xfrm rot="16231699" flipH="1">
            <a:off x="3824288" y="533400"/>
            <a:ext cx="704850" cy="3889375"/>
          </a:xfrm>
          <a:custGeom>
            <a:avLst/>
            <a:gdLst>
              <a:gd name="T0" fmla="*/ 2147483647 w 21600"/>
              <a:gd name="T1" fmla="*/ 2147483647 h 43186"/>
              <a:gd name="T2" fmla="*/ 2147483647 w 21600"/>
              <a:gd name="T3" fmla="*/ 0 h 43186"/>
              <a:gd name="T4" fmla="*/ 2147483647 w 21600"/>
              <a:gd name="T5" fmla="*/ 2147483647 h 43186"/>
              <a:gd name="T6" fmla="*/ 0 60000 65536"/>
              <a:gd name="T7" fmla="*/ 0 60000 65536"/>
              <a:gd name="T8" fmla="*/ 0 60000 65536"/>
              <a:gd name="T9" fmla="*/ 0 w 21600"/>
              <a:gd name="T10" fmla="*/ 0 h 43186"/>
              <a:gd name="T11" fmla="*/ 21600 w 21600"/>
              <a:gd name="T12" fmla="*/ 43186 h 43186"/>
            </a:gdLst>
            <a:ahLst/>
            <a:cxnLst>
              <a:cxn ang="T6">
                <a:pos x="T0" y="T1"/>
              </a:cxn>
              <a:cxn ang="T7">
                <a:pos x="T2" y="T3"/>
              </a:cxn>
              <a:cxn ang="T8">
                <a:pos x="T4" y="T5"/>
              </a:cxn>
            </a:cxnLst>
            <a:rect l="T9" t="T10" r="T11" b="T12"/>
            <a:pathLst>
              <a:path w="21600" h="43186" fill="none" extrusionOk="0">
                <a:moveTo>
                  <a:pt x="20827" y="43186"/>
                </a:moveTo>
                <a:cubicBezTo>
                  <a:pt x="9206" y="42770"/>
                  <a:pt x="0" y="33228"/>
                  <a:pt x="0" y="21600"/>
                </a:cubicBezTo>
                <a:cubicBezTo>
                  <a:pt x="-1" y="9680"/>
                  <a:pt x="9655" y="13"/>
                  <a:pt x="21575" y="0"/>
                </a:cubicBezTo>
              </a:path>
              <a:path w="21600" h="43186" stroke="0" extrusionOk="0">
                <a:moveTo>
                  <a:pt x="20827" y="43186"/>
                </a:moveTo>
                <a:cubicBezTo>
                  <a:pt x="9206" y="42770"/>
                  <a:pt x="0" y="33228"/>
                  <a:pt x="0" y="21600"/>
                </a:cubicBezTo>
                <a:cubicBezTo>
                  <a:pt x="-1" y="9680"/>
                  <a:pt x="9655" y="13"/>
                  <a:pt x="21575" y="0"/>
                </a:cubicBezTo>
                <a:lnTo>
                  <a:pt x="21600" y="21600"/>
                </a:lnTo>
                <a:close/>
              </a:path>
            </a:pathLst>
          </a:custGeom>
          <a:noFill/>
          <a:ln w="101600" cap="rnd">
            <a:solidFill>
              <a:schemeClr val="bg2"/>
            </a:solidFill>
            <a:round/>
            <a:headEnd type="triangle" w="med" len="med"/>
            <a:tailEnd type="triangle" w="med" len="med"/>
          </a:ln>
        </p:spPr>
        <p:txBody>
          <a:bodyPr wrap="none" anchor="ctr"/>
          <a:lstStyle/>
          <a:p>
            <a:endParaRPr lang="en-GB"/>
          </a:p>
        </p:txBody>
      </p:sp>
      <p:sp>
        <p:nvSpPr>
          <p:cNvPr id="20496" name="Text Box 16"/>
          <p:cNvSpPr txBox="1">
            <a:spLocks noChangeArrowheads="1"/>
          </p:cNvSpPr>
          <p:nvPr/>
        </p:nvSpPr>
        <p:spPr bwMode="auto">
          <a:xfrm>
            <a:off x="76200" y="2462213"/>
            <a:ext cx="1835150" cy="304800"/>
          </a:xfrm>
          <a:prstGeom prst="rect">
            <a:avLst/>
          </a:prstGeom>
          <a:noFill/>
          <a:ln w="9525">
            <a:noFill/>
            <a:miter lim="800000"/>
            <a:headEnd/>
            <a:tailEnd/>
          </a:ln>
        </p:spPr>
        <p:txBody>
          <a:bodyPr wrap="none">
            <a:spAutoFit/>
          </a:bodyPr>
          <a:lstStyle/>
          <a:p>
            <a:r>
              <a:rPr lang="en-US" altLang="ko-KR" i="1">
                <a:latin typeface="Times New Roman" pitchFamily="18" charset="0"/>
                <a:ea typeface="굴림" pitchFamily="34" charset="-127"/>
              </a:rPr>
              <a:t>(1) Horizontally closed</a:t>
            </a:r>
          </a:p>
        </p:txBody>
      </p:sp>
      <p:sp>
        <p:nvSpPr>
          <p:cNvPr id="20497" name="Arc 17"/>
          <p:cNvSpPr>
            <a:spLocks/>
          </p:cNvSpPr>
          <p:nvPr/>
        </p:nvSpPr>
        <p:spPr bwMode="auto">
          <a:xfrm flipH="1">
            <a:off x="6845300" y="3463925"/>
            <a:ext cx="338138" cy="927100"/>
          </a:xfrm>
          <a:custGeom>
            <a:avLst/>
            <a:gdLst>
              <a:gd name="T0" fmla="*/ 2147483647 w 21600"/>
              <a:gd name="T1" fmla="*/ 2147483647 h 43186"/>
              <a:gd name="T2" fmla="*/ 2147483647 w 21600"/>
              <a:gd name="T3" fmla="*/ 0 h 43186"/>
              <a:gd name="T4" fmla="*/ 2147483647 w 21600"/>
              <a:gd name="T5" fmla="*/ 2147483647 h 43186"/>
              <a:gd name="T6" fmla="*/ 0 60000 65536"/>
              <a:gd name="T7" fmla="*/ 0 60000 65536"/>
              <a:gd name="T8" fmla="*/ 0 60000 65536"/>
              <a:gd name="T9" fmla="*/ 0 w 21600"/>
              <a:gd name="T10" fmla="*/ 0 h 43186"/>
              <a:gd name="T11" fmla="*/ 21600 w 21600"/>
              <a:gd name="T12" fmla="*/ 43186 h 43186"/>
            </a:gdLst>
            <a:ahLst/>
            <a:cxnLst>
              <a:cxn ang="T6">
                <a:pos x="T0" y="T1"/>
              </a:cxn>
              <a:cxn ang="T7">
                <a:pos x="T2" y="T3"/>
              </a:cxn>
              <a:cxn ang="T8">
                <a:pos x="T4" y="T5"/>
              </a:cxn>
            </a:cxnLst>
            <a:rect l="T9" t="T10" r="T11" b="T12"/>
            <a:pathLst>
              <a:path w="21600" h="43186" fill="none" extrusionOk="0">
                <a:moveTo>
                  <a:pt x="20827" y="43186"/>
                </a:moveTo>
                <a:cubicBezTo>
                  <a:pt x="9206" y="42770"/>
                  <a:pt x="0" y="33228"/>
                  <a:pt x="0" y="21600"/>
                </a:cubicBezTo>
                <a:cubicBezTo>
                  <a:pt x="-1" y="9680"/>
                  <a:pt x="9655" y="13"/>
                  <a:pt x="21575" y="0"/>
                </a:cubicBezTo>
              </a:path>
              <a:path w="21600" h="43186" stroke="0" extrusionOk="0">
                <a:moveTo>
                  <a:pt x="20827" y="43186"/>
                </a:moveTo>
                <a:cubicBezTo>
                  <a:pt x="9206" y="42770"/>
                  <a:pt x="0" y="33228"/>
                  <a:pt x="0" y="21600"/>
                </a:cubicBezTo>
                <a:cubicBezTo>
                  <a:pt x="-1" y="9680"/>
                  <a:pt x="9655" y="13"/>
                  <a:pt x="21575" y="0"/>
                </a:cubicBezTo>
                <a:lnTo>
                  <a:pt x="21600" y="21600"/>
                </a:lnTo>
                <a:close/>
              </a:path>
            </a:pathLst>
          </a:custGeom>
          <a:noFill/>
          <a:ln w="101600" cap="rnd">
            <a:solidFill>
              <a:schemeClr val="bg2"/>
            </a:solidFill>
            <a:round/>
            <a:headEnd type="triangle" w="med" len="med"/>
            <a:tailEnd type="triangle" w="med" len="med"/>
          </a:ln>
        </p:spPr>
        <p:txBody>
          <a:bodyPr wrap="none" anchor="ctr"/>
          <a:lstStyle/>
          <a:p>
            <a:endParaRPr lang="en-GB"/>
          </a:p>
        </p:txBody>
      </p:sp>
      <p:sp>
        <p:nvSpPr>
          <p:cNvPr id="20498" name="Arc 18"/>
          <p:cNvSpPr>
            <a:spLocks/>
          </p:cNvSpPr>
          <p:nvPr/>
        </p:nvSpPr>
        <p:spPr bwMode="auto">
          <a:xfrm flipH="1">
            <a:off x="6845300" y="4452938"/>
            <a:ext cx="338138" cy="927100"/>
          </a:xfrm>
          <a:custGeom>
            <a:avLst/>
            <a:gdLst>
              <a:gd name="T0" fmla="*/ 2147483647 w 21600"/>
              <a:gd name="T1" fmla="*/ 2147483647 h 43186"/>
              <a:gd name="T2" fmla="*/ 2147483647 w 21600"/>
              <a:gd name="T3" fmla="*/ 0 h 43186"/>
              <a:gd name="T4" fmla="*/ 2147483647 w 21600"/>
              <a:gd name="T5" fmla="*/ 2147483647 h 43186"/>
              <a:gd name="T6" fmla="*/ 0 60000 65536"/>
              <a:gd name="T7" fmla="*/ 0 60000 65536"/>
              <a:gd name="T8" fmla="*/ 0 60000 65536"/>
              <a:gd name="T9" fmla="*/ 0 w 21600"/>
              <a:gd name="T10" fmla="*/ 0 h 43186"/>
              <a:gd name="T11" fmla="*/ 21600 w 21600"/>
              <a:gd name="T12" fmla="*/ 43186 h 43186"/>
            </a:gdLst>
            <a:ahLst/>
            <a:cxnLst>
              <a:cxn ang="T6">
                <a:pos x="T0" y="T1"/>
              </a:cxn>
              <a:cxn ang="T7">
                <a:pos x="T2" y="T3"/>
              </a:cxn>
              <a:cxn ang="T8">
                <a:pos x="T4" y="T5"/>
              </a:cxn>
            </a:cxnLst>
            <a:rect l="T9" t="T10" r="T11" b="T12"/>
            <a:pathLst>
              <a:path w="21600" h="43186" fill="none" extrusionOk="0">
                <a:moveTo>
                  <a:pt x="20827" y="43186"/>
                </a:moveTo>
                <a:cubicBezTo>
                  <a:pt x="9206" y="42770"/>
                  <a:pt x="0" y="33228"/>
                  <a:pt x="0" y="21600"/>
                </a:cubicBezTo>
                <a:cubicBezTo>
                  <a:pt x="-1" y="9680"/>
                  <a:pt x="9655" y="13"/>
                  <a:pt x="21575" y="0"/>
                </a:cubicBezTo>
              </a:path>
              <a:path w="21600" h="43186" stroke="0" extrusionOk="0">
                <a:moveTo>
                  <a:pt x="20827" y="43186"/>
                </a:moveTo>
                <a:cubicBezTo>
                  <a:pt x="9206" y="42770"/>
                  <a:pt x="0" y="33228"/>
                  <a:pt x="0" y="21600"/>
                </a:cubicBezTo>
                <a:cubicBezTo>
                  <a:pt x="-1" y="9680"/>
                  <a:pt x="9655" y="13"/>
                  <a:pt x="21575" y="0"/>
                </a:cubicBezTo>
                <a:lnTo>
                  <a:pt x="21600" y="21600"/>
                </a:lnTo>
                <a:close/>
              </a:path>
            </a:pathLst>
          </a:custGeom>
          <a:noFill/>
          <a:ln w="101600" cap="rnd">
            <a:solidFill>
              <a:schemeClr val="bg2"/>
            </a:solidFill>
            <a:round/>
            <a:headEnd type="triangle" w="med" len="med"/>
            <a:tailEnd type="triangle" w="med" len="med"/>
          </a:ln>
        </p:spPr>
        <p:txBody>
          <a:bodyPr wrap="none" anchor="ctr"/>
          <a:lstStyle/>
          <a:p>
            <a:endParaRPr lang="en-GB"/>
          </a:p>
        </p:txBody>
      </p:sp>
      <p:sp>
        <p:nvSpPr>
          <p:cNvPr id="20499" name="Text Box 19"/>
          <p:cNvSpPr txBox="1">
            <a:spLocks noChangeArrowheads="1"/>
          </p:cNvSpPr>
          <p:nvPr/>
        </p:nvSpPr>
        <p:spPr bwMode="auto">
          <a:xfrm>
            <a:off x="2705100" y="1804988"/>
            <a:ext cx="2997200" cy="274637"/>
          </a:xfrm>
          <a:prstGeom prst="rect">
            <a:avLst/>
          </a:prstGeom>
          <a:noFill/>
          <a:ln w="9525">
            <a:noFill/>
            <a:miter lim="800000"/>
            <a:headEnd/>
            <a:tailEnd/>
          </a:ln>
        </p:spPr>
        <p:txBody>
          <a:bodyPr wrap="none">
            <a:spAutoFit/>
          </a:bodyPr>
          <a:lstStyle/>
          <a:p>
            <a:r>
              <a:rPr lang="en-US" altLang="ko-KR" sz="1200">
                <a:latin typeface="Times New Roman" pitchFamily="18" charset="0"/>
                <a:ea typeface="굴림" pitchFamily="34" charset="-127"/>
              </a:rPr>
              <a:t>Product lifecycle data/information/knowledge</a:t>
            </a:r>
          </a:p>
        </p:txBody>
      </p:sp>
      <p:sp>
        <p:nvSpPr>
          <p:cNvPr id="20500" name="Text Box 20"/>
          <p:cNvSpPr txBox="1">
            <a:spLocks noChangeArrowheads="1"/>
          </p:cNvSpPr>
          <p:nvPr/>
        </p:nvSpPr>
        <p:spPr bwMode="auto">
          <a:xfrm>
            <a:off x="7191375" y="4727575"/>
            <a:ext cx="1177925" cy="457200"/>
          </a:xfrm>
          <a:prstGeom prst="rect">
            <a:avLst/>
          </a:prstGeom>
          <a:noFill/>
          <a:ln w="9525">
            <a:noFill/>
            <a:miter lim="800000"/>
            <a:headEnd/>
            <a:tailEnd/>
          </a:ln>
        </p:spPr>
        <p:txBody>
          <a:bodyPr wrap="none">
            <a:spAutoFit/>
          </a:bodyPr>
          <a:lstStyle/>
          <a:p>
            <a:pPr>
              <a:buFontTx/>
              <a:buChar char="-"/>
            </a:pPr>
            <a:r>
              <a:rPr lang="fr-CH" altLang="ko-KR" sz="1200">
                <a:latin typeface="Times New Roman" pitchFamily="18" charset="0"/>
                <a:ea typeface="굴림" pitchFamily="34" charset="-127"/>
              </a:rPr>
              <a:t> Gathering data</a:t>
            </a:r>
          </a:p>
          <a:p>
            <a:pPr>
              <a:buFontTx/>
              <a:buChar char="-"/>
            </a:pPr>
            <a:r>
              <a:rPr lang="en-US" altLang="ko-KR" sz="1200">
                <a:latin typeface="Times New Roman" pitchFamily="18" charset="0"/>
                <a:ea typeface="굴림" pitchFamily="34" charset="-127"/>
              </a:rPr>
              <a:t> Feedback</a:t>
            </a:r>
          </a:p>
        </p:txBody>
      </p:sp>
      <p:sp>
        <p:nvSpPr>
          <p:cNvPr id="20501" name="Text Box 21"/>
          <p:cNvSpPr txBox="1">
            <a:spLocks noChangeArrowheads="1"/>
          </p:cNvSpPr>
          <p:nvPr/>
        </p:nvSpPr>
        <p:spPr bwMode="auto">
          <a:xfrm>
            <a:off x="7191375" y="3767138"/>
            <a:ext cx="1782763" cy="457200"/>
          </a:xfrm>
          <a:prstGeom prst="rect">
            <a:avLst/>
          </a:prstGeom>
          <a:noFill/>
          <a:ln w="9525">
            <a:noFill/>
            <a:miter lim="800000"/>
            <a:headEnd/>
            <a:tailEnd/>
          </a:ln>
        </p:spPr>
        <p:txBody>
          <a:bodyPr wrap="none">
            <a:spAutoFit/>
          </a:bodyPr>
          <a:lstStyle/>
          <a:p>
            <a:r>
              <a:rPr lang="fr-CH" altLang="ko-KR" sz="1200">
                <a:latin typeface="Times New Roman" pitchFamily="18" charset="0"/>
                <a:ea typeface="굴림" pitchFamily="34" charset="-127"/>
              </a:rPr>
              <a:t>- Information, Knowledge</a:t>
            </a:r>
          </a:p>
          <a:p>
            <a:r>
              <a:rPr lang="fr-CH" altLang="ko-KR" sz="1200">
                <a:latin typeface="Times New Roman" pitchFamily="18" charset="0"/>
                <a:ea typeface="굴림" pitchFamily="34" charset="-127"/>
              </a:rPr>
              <a:t>- Feedback</a:t>
            </a:r>
            <a:endParaRPr lang="en-US" altLang="ko-KR" sz="1200">
              <a:latin typeface="Times New Roman" pitchFamily="18" charset="0"/>
              <a:ea typeface="굴림" pitchFamily="34" charset="-127"/>
            </a:endParaRPr>
          </a:p>
        </p:txBody>
      </p:sp>
      <p:sp>
        <p:nvSpPr>
          <p:cNvPr id="20502" name="Text Box 22"/>
          <p:cNvSpPr txBox="1">
            <a:spLocks noChangeArrowheads="1"/>
          </p:cNvSpPr>
          <p:nvPr/>
        </p:nvSpPr>
        <p:spPr bwMode="auto">
          <a:xfrm>
            <a:off x="6872288" y="2971800"/>
            <a:ext cx="1636712" cy="304800"/>
          </a:xfrm>
          <a:prstGeom prst="rect">
            <a:avLst/>
          </a:prstGeom>
          <a:noFill/>
          <a:ln w="9525">
            <a:noFill/>
            <a:miter lim="800000"/>
            <a:headEnd/>
            <a:tailEnd/>
          </a:ln>
        </p:spPr>
        <p:txBody>
          <a:bodyPr wrap="none">
            <a:spAutoFit/>
          </a:bodyPr>
          <a:lstStyle/>
          <a:p>
            <a:r>
              <a:rPr lang="en-US" altLang="ko-KR" i="1">
                <a:latin typeface="Times New Roman" pitchFamily="18" charset="0"/>
                <a:ea typeface="굴림" pitchFamily="34" charset="-127"/>
              </a:rPr>
              <a:t>(2) Vertically closed</a:t>
            </a:r>
          </a:p>
        </p:txBody>
      </p:sp>
      <p:pic>
        <p:nvPicPr>
          <p:cNvPr id="24" name="Picture 4" descr="promise-slogan"/>
          <p:cNvPicPr>
            <a:picLocks noChangeAspect="1" noChangeArrowheads="1"/>
          </p:cNvPicPr>
          <p:nvPr/>
        </p:nvPicPr>
        <p:blipFill>
          <a:blip r:embed="rId3" cstate="print"/>
          <a:srcRect/>
          <a:stretch>
            <a:fillRect/>
          </a:stretch>
        </p:blipFill>
        <p:spPr bwMode="auto">
          <a:xfrm>
            <a:off x="7510043" y="46927"/>
            <a:ext cx="1610145" cy="855281"/>
          </a:xfrm>
          <a:prstGeom prst="rect">
            <a:avLst/>
          </a:prstGeom>
          <a:noFill/>
          <a:ln w="9525">
            <a:noFill/>
            <a:miter lim="800000"/>
            <a:headEnd/>
            <a:tailEnd/>
          </a:ln>
        </p:spPr>
      </p:pic>
      <p:pic>
        <p:nvPicPr>
          <p:cNvPr id="25" name="Picture 10" descr="logoepfl"/>
          <p:cNvPicPr>
            <a:picLocks noChangeAspect="1" noChangeArrowheads="1"/>
          </p:cNvPicPr>
          <p:nvPr/>
        </p:nvPicPr>
        <p:blipFill>
          <a:blip r:embed="rId4" cstate="print"/>
          <a:srcRect/>
          <a:stretch>
            <a:fillRect/>
          </a:stretch>
        </p:blipFill>
        <p:spPr bwMode="auto">
          <a:xfrm>
            <a:off x="8081962" y="6337300"/>
            <a:ext cx="1062038" cy="520700"/>
          </a:xfrm>
          <a:prstGeom prst="rect">
            <a:avLst/>
          </a:prstGeom>
          <a:noFill/>
          <a:ln w="9525">
            <a:noFill/>
            <a:miter lim="800000"/>
            <a:headEnd/>
            <a:tailEnd/>
          </a:ln>
        </p:spPr>
      </p:pic>
      <p:pic>
        <p:nvPicPr>
          <p:cNvPr id="26" name="Picture 15" descr="logo_IMS"/>
          <p:cNvPicPr>
            <a:picLocks noChangeAspect="1" noChangeArrowheads="1"/>
          </p:cNvPicPr>
          <p:nvPr/>
        </p:nvPicPr>
        <p:blipFill>
          <a:blip r:embed="rId5" cstate="print"/>
          <a:srcRect/>
          <a:stretch>
            <a:fillRect/>
          </a:stretch>
        </p:blipFill>
        <p:spPr bwMode="auto">
          <a:xfrm>
            <a:off x="8153400" y="1520063"/>
            <a:ext cx="990600" cy="488950"/>
          </a:xfrm>
          <a:prstGeom prst="rect">
            <a:avLst/>
          </a:prstGeom>
          <a:noFill/>
          <a:ln w="9525">
            <a:noFill/>
            <a:miter lim="800000"/>
            <a:headEnd/>
            <a:tailEnd/>
          </a:ln>
        </p:spPr>
      </p:pic>
      <p:pic>
        <p:nvPicPr>
          <p:cNvPr id="27" name="Picture 39" descr="FP6 logo new"/>
          <p:cNvPicPr>
            <a:picLocks noChangeAspect="1" noChangeArrowheads="1"/>
          </p:cNvPicPr>
          <p:nvPr/>
        </p:nvPicPr>
        <p:blipFill>
          <a:blip r:embed="rId6" cstate="print"/>
          <a:srcRect/>
          <a:stretch>
            <a:fillRect/>
          </a:stretch>
        </p:blipFill>
        <p:spPr bwMode="auto">
          <a:xfrm>
            <a:off x="8367712" y="970471"/>
            <a:ext cx="776288" cy="496887"/>
          </a:xfrm>
          <a:prstGeom prst="rect">
            <a:avLst/>
          </a:prstGeom>
          <a:gradFill rotWithShape="0">
            <a:gsLst>
              <a:gs pos="0">
                <a:srgbClr val="5E9EFF"/>
              </a:gs>
              <a:gs pos="39999">
                <a:srgbClr val="85C2FF"/>
              </a:gs>
              <a:gs pos="70000">
                <a:srgbClr val="C4D6EB"/>
              </a:gs>
              <a:gs pos="100000">
                <a:srgbClr val="FFEBFA"/>
              </a:gs>
            </a:gsLst>
            <a:lin ang="5400000" scaled="1"/>
          </a:grad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942</TotalTime>
  <Words>580</Words>
  <Application>Microsoft Office PowerPoint</Application>
  <PresentationFormat>On-screen Show (4:3)</PresentationFormat>
  <Paragraphs>144</Paragraphs>
  <Slides>17</Slides>
  <Notes>9</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0" baseType="lpstr">
      <vt:lpstr>Tema di Office</vt:lpstr>
      <vt:lpstr>Acrobat Document</vt:lpstr>
      <vt:lpstr>Visio</vt:lpstr>
      <vt:lpstr>Supporting Global Research for IMS 2020 Vision </vt:lpstr>
      <vt:lpstr>Roadmapping for ims 2020+ on:</vt:lpstr>
      <vt:lpstr>Roadmap Relationship</vt:lpstr>
      <vt:lpstr>IMS2020 in short</vt:lpstr>
      <vt:lpstr>IMS2020 partners</vt:lpstr>
      <vt:lpstr>IMS 2020 Roadmap Research Topic example</vt:lpstr>
      <vt:lpstr>IMS 2020 Roadmap Research Topics</vt:lpstr>
      <vt:lpstr>Observe, Compare, Understand, Predict, Communicate &amp; Close the Information Loops</vt:lpstr>
      <vt:lpstr>Closing the product information loops</vt:lpstr>
      <vt:lpstr>PROMISE Architecture</vt:lpstr>
      <vt:lpstr>PROMISE Architecture</vt:lpstr>
      <vt:lpstr>Data transformations to information to knowledge</vt:lpstr>
      <vt:lpstr>The next step: Time Based PLM</vt:lpstr>
      <vt:lpstr>Ontology based CL2M</vt:lpstr>
      <vt:lpstr>Characteristics of intelligent (smart) products</vt:lpstr>
      <vt:lpstr>The intelligent consumer/user in the intelligent product lifecycle loops</vt:lpstr>
      <vt:lpstr>If your product could tell what to do with itself next, what  could you do with that?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Elena</dc:creator>
  <cp:lastModifiedBy>Dimitris Kiritsis</cp:lastModifiedBy>
  <cp:revision>86</cp:revision>
  <dcterms:created xsi:type="dcterms:W3CDTF">2008-12-15T19:05:07Z</dcterms:created>
  <dcterms:modified xsi:type="dcterms:W3CDTF">2009-05-19T09:34:05Z</dcterms:modified>
</cp:coreProperties>
</file>