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2" r:id="rId1"/>
  </p:sldMasterIdLst>
  <p:notesMasterIdLst>
    <p:notesMasterId r:id="rId43"/>
  </p:notesMasterIdLst>
  <p:handoutMasterIdLst>
    <p:handoutMasterId r:id="rId44"/>
  </p:handoutMasterIdLst>
  <p:sldIdLst>
    <p:sldId id="339" r:id="rId2"/>
    <p:sldId id="356" r:id="rId3"/>
    <p:sldId id="421" r:id="rId4"/>
    <p:sldId id="424" r:id="rId5"/>
    <p:sldId id="426" r:id="rId6"/>
    <p:sldId id="420" r:id="rId7"/>
    <p:sldId id="428" r:id="rId8"/>
    <p:sldId id="452" r:id="rId9"/>
    <p:sldId id="455" r:id="rId10"/>
    <p:sldId id="456" r:id="rId11"/>
    <p:sldId id="457" r:id="rId12"/>
    <p:sldId id="464" r:id="rId13"/>
    <p:sldId id="465" r:id="rId14"/>
    <p:sldId id="459" r:id="rId15"/>
    <p:sldId id="423" r:id="rId16"/>
    <p:sldId id="458" r:id="rId17"/>
    <p:sldId id="454" r:id="rId18"/>
    <p:sldId id="437" r:id="rId19"/>
    <p:sldId id="468" r:id="rId20"/>
    <p:sldId id="447" r:id="rId21"/>
    <p:sldId id="448" r:id="rId22"/>
    <p:sldId id="450" r:id="rId23"/>
    <p:sldId id="451" r:id="rId24"/>
    <p:sldId id="460" r:id="rId25"/>
    <p:sldId id="461" r:id="rId26"/>
    <p:sldId id="453" r:id="rId27"/>
    <p:sldId id="467" r:id="rId28"/>
    <p:sldId id="469" r:id="rId29"/>
    <p:sldId id="471" r:id="rId30"/>
    <p:sldId id="472" r:id="rId31"/>
    <p:sldId id="473" r:id="rId32"/>
    <p:sldId id="474" r:id="rId33"/>
    <p:sldId id="475" r:id="rId34"/>
    <p:sldId id="476" r:id="rId35"/>
    <p:sldId id="477" r:id="rId36"/>
    <p:sldId id="478" r:id="rId37"/>
    <p:sldId id="479" r:id="rId38"/>
    <p:sldId id="480" r:id="rId39"/>
    <p:sldId id="481" r:id="rId40"/>
    <p:sldId id="338" r:id="rId41"/>
    <p:sldId id="438" r:id="rId42"/>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00"/>
    <a:srgbClr val="DD0000"/>
    <a:srgbClr val="000000"/>
    <a:srgbClr val="FF0000"/>
    <a:srgbClr val="127092"/>
    <a:srgbClr val="1A4669"/>
    <a:srgbClr val="FFFFFF"/>
    <a:srgbClr val="FF6600"/>
    <a:srgbClr val="C6D254"/>
    <a:srgbClr val="B1D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0" autoAdjust="0"/>
    <p:restoredTop sz="91099" autoAdjust="0"/>
  </p:normalViewPr>
  <p:slideViewPr>
    <p:cSldViewPr snapToGrid="0">
      <p:cViewPr varScale="1">
        <p:scale>
          <a:sx n="98" d="100"/>
          <a:sy n="98" d="100"/>
        </p:scale>
        <p:origin x="10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5" d="100"/>
        <a:sy n="45"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46699" cy="497036"/>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defTabSz="928978">
              <a:defRPr sz="1200">
                <a:latin typeface="Times New Roman" pitchFamily="18" charset="0"/>
                <a:cs typeface="+mn-cs"/>
              </a:defRPr>
            </a:lvl1pPr>
          </a:lstStyle>
          <a:p>
            <a:pPr>
              <a:defRPr/>
            </a:pPr>
            <a:endParaRPr lang="en-GB"/>
          </a:p>
        </p:txBody>
      </p:sp>
      <p:sp>
        <p:nvSpPr>
          <p:cNvPr id="9219" name="Rectangle 3"/>
          <p:cNvSpPr>
            <a:spLocks noGrp="1" noChangeArrowheads="1"/>
          </p:cNvSpPr>
          <p:nvPr>
            <p:ph type="dt" sz="quarter" idx="1"/>
          </p:nvPr>
        </p:nvSpPr>
        <p:spPr bwMode="auto">
          <a:xfrm>
            <a:off x="3850977" y="1"/>
            <a:ext cx="2946699" cy="497036"/>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978">
              <a:defRPr sz="1200">
                <a:latin typeface="Times New Roman" pitchFamily="18" charset="0"/>
                <a:cs typeface="+mn-cs"/>
              </a:defRPr>
            </a:lvl1pPr>
          </a:lstStyle>
          <a:p>
            <a:pPr>
              <a:defRPr/>
            </a:pPr>
            <a:endParaRPr lang="en-GB"/>
          </a:p>
        </p:txBody>
      </p:sp>
      <p:sp>
        <p:nvSpPr>
          <p:cNvPr id="9220" name="Rectangle 4"/>
          <p:cNvSpPr>
            <a:spLocks noGrp="1" noChangeArrowheads="1"/>
          </p:cNvSpPr>
          <p:nvPr>
            <p:ph type="ftr" sz="quarter" idx="2"/>
          </p:nvPr>
        </p:nvSpPr>
        <p:spPr bwMode="auto">
          <a:xfrm>
            <a:off x="0" y="9431189"/>
            <a:ext cx="2946699" cy="497036"/>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defTabSz="928978">
              <a:defRPr sz="1200">
                <a:latin typeface="Times New Roman" pitchFamily="18" charset="0"/>
                <a:cs typeface="+mn-cs"/>
              </a:defRPr>
            </a:lvl1pPr>
          </a:lstStyle>
          <a:p>
            <a:pPr>
              <a:defRPr/>
            </a:pPr>
            <a:endParaRPr lang="en-GB"/>
          </a:p>
        </p:txBody>
      </p:sp>
      <p:sp>
        <p:nvSpPr>
          <p:cNvPr id="9221" name="Rectangle 5"/>
          <p:cNvSpPr>
            <a:spLocks noGrp="1" noChangeArrowheads="1"/>
          </p:cNvSpPr>
          <p:nvPr>
            <p:ph type="sldNum" sz="quarter" idx="3"/>
          </p:nvPr>
        </p:nvSpPr>
        <p:spPr bwMode="auto">
          <a:xfrm>
            <a:off x="3850977" y="9431189"/>
            <a:ext cx="2946699" cy="497036"/>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978">
              <a:defRPr sz="1200">
                <a:latin typeface="Times New Roman" pitchFamily="18" charset="0"/>
                <a:cs typeface="+mn-cs"/>
              </a:defRPr>
            </a:lvl1pPr>
          </a:lstStyle>
          <a:p>
            <a:pPr>
              <a:defRPr/>
            </a:pPr>
            <a:fld id="{F95ACA74-5C8E-422A-AED0-7B01B5DF79AD}" type="slidenum">
              <a:rPr lang="en-GB"/>
              <a:pPr>
                <a:defRPr/>
              </a:pPr>
              <a:t>‹#›</a:t>
            </a:fld>
            <a:endParaRPr lang="en-GB"/>
          </a:p>
        </p:txBody>
      </p:sp>
    </p:spTree>
    <p:extLst>
      <p:ext uri="{BB962C8B-B14F-4D97-AF65-F5344CB8AC3E}">
        <p14:creationId xmlns:p14="http://schemas.microsoft.com/office/powerpoint/2010/main" val="3038668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6699" cy="497036"/>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defTabSz="928978">
              <a:defRPr sz="1200">
                <a:latin typeface="Times New Roman" pitchFamily="18" charset="0"/>
                <a:cs typeface="+mn-cs"/>
              </a:defRPr>
            </a:lvl1pPr>
          </a:lstStyle>
          <a:p>
            <a:pPr>
              <a:defRPr/>
            </a:pPr>
            <a:endParaRPr lang="en-GB"/>
          </a:p>
        </p:txBody>
      </p:sp>
      <p:sp>
        <p:nvSpPr>
          <p:cNvPr id="4099" name="Rectangle 3"/>
          <p:cNvSpPr>
            <a:spLocks noGrp="1" noChangeArrowheads="1"/>
          </p:cNvSpPr>
          <p:nvPr>
            <p:ph type="dt" idx="1"/>
          </p:nvPr>
        </p:nvSpPr>
        <p:spPr bwMode="auto">
          <a:xfrm>
            <a:off x="3850977" y="1"/>
            <a:ext cx="2946699" cy="497036"/>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978">
              <a:defRPr sz="1200">
                <a:latin typeface="Times New Roman" pitchFamily="18" charset="0"/>
                <a:cs typeface="+mn-cs"/>
              </a:defRPr>
            </a:lvl1pPr>
          </a:lstStyle>
          <a:p>
            <a:pPr>
              <a:defRPr/>
            </a:pPr>
            <a:endParaRPr lang="en-GB"/>
          </a:p>
        </p:txBody>
      </p:sp>
      <p:sp>
        <p:nvSpPr>
          <p:cNvPr id="542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7396" y="4715595"/>
            <a:ext cx="4982883" cy="4468639"/>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31189"/>
            <a:ext cx="2946699" cy="497036"/>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defTabSz="928978">
              <a:defRPr sz="1200">
                <a:latin typeface="Times New Roman" pitchFamily="18" charset="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50977" y="9431189"/>
            <a:ext cx="2946699" cy="497036"/>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978">
              <a:defRPr sz="1200">
                <a:latin typeface="Times New Roman" pitchFamily="18" charset="0"/>
                <a:cs typeface="+mn-cs"/>
              </a:defRPr>
            </a:lvl1pPr>
          </a:lstStyle>
          <a:p>
            <a:pPr>
              <a:defRPr/>
            </a:pPr>
            <a:fld id="{CC3BE0EA-66D1-4D7B-80F2-F229D7DC115E}" type="slidenum">
              <a:rPr lang="en-GB"/>
              <a:pPr>
                <a:defRPr/>
              </a:pPr>
              <a:t>‹#›</a:t>
            </a:fld>
            <a:endParaRPr lang="en-GB"/>
          </a:p>
        </p:txBody>
      </p:sp>
    </p:spTree>
    <p:extLst>
      <p:ext uri="{BB962C8B-B14F-4D97-AF65-F5344CB8AC3E}">
        <p14:creationId xmlns:p14="http://schemas.microsoft.com/office/powerpoint/2010/main" val="2316492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he-IL" dirty="0" smtClean="0"/>
          </a:p>
        </p:txBody>
      </p:sp>
      <p:sp>
        <p:nvSpPr>
          <p:cNvPr id="4" name="Slide Number Placeholder 3"/>
          <p:cNvSpPr>
            <a:spLocks noGrp="1"/>
          </p:cNvSpPr>
          <p:nvPr>
            <p:ph type="sldNum" sz="quarter" idx="5"/>
          </p:nvPr>
        </p:nvSpPr>
        <p:spPr/>
        <p:txBody>
          <a:bodyPr/>
          <a:lstStyle/>
          <a:p>
            <a:pPr>
              <a:defRPr/>
            </a:pPr>
            <a:fld id="{D7C6B754-D2E6-4041-A7FB-FF5D1CABCFAC}" type="slidenum">
              <a:rPr lang="en-GB" smtClean="0"/>
              <a:pPr>
                <a:defRPr/>
              </a:pPr>
              <a:t>1</a:t>
            </a:fld>
            <a:endParaRPr lang="en-GB"/>
          </a:p>
        </p:txBody>
      </p:sp>
    </p:spTree>
    <p:extLst>
      <p:ext uri="{BB962C8B-B14F-4D97-AF65-F5344CB8AC3E}">
        <p14:creationId xmlns:p14="http://schemas.microsoft.com/office/powerpoint/2010/main" val="124404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9223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919047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44290"/>
            <a:fld id="{6E180EE1-6DF5-4B1C-BED0-88E8FBB2593F}" type="slidenum">
              <a:rPr lang="en-GB" smtClean="0"/>
              <a:pPr defTabSz="944290"/>
              <a:t>17</a:t>
            </a:fld>
            <a:endParaRPr lang="en-GB" dirty="0" smtClean="0"/>
          </a:p>
        </p:txBody>
      </p:sp>
      <p:sp>
        <p:nvSpPr>
          <p:cNvPr id="69635" name="Rectangle 2"/>
          <p:cNvSpPr>
            <a:spLocks noGrp="1" noRot="1" noChangeAspect="1" noChangeArrowheads="1" noTextEdit="1"/>
          </p:cNvSpPr>
          <p:nvPr>
            <p:ph type="sldImg"/>
          </p:nvPr>
        </p:nvSpPr>
        <p:spPr>
          <a:xfrm>
            <a:off x="871538" y="857250"/>
            <a:ext cx="5183187" cy="3886200"/>
          </a:xfrm>
          <a:ln w="12700" cap="flat">
            <a:solidFill>
              <a:schemeClr val="tx1"/>
            </a:solidFill>
          </a:ln>
        </p:spPr>
      </p:sp>
    </p:spTree>
    <p:extLst>
      <p:ext uri="{BB962C8B-B14F-4D97-AF65-F5344CB8AC3E}">
        <p14:creationId xmlns:p14="http://schemas.microsoft.com/office/powerpoint/2010/main" val="2034836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69580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20</a:t>
            </a:fld>
            <a:endParaRPr lang="en-US"/>
          </a:p>
        </p:txBody>
      </p:sp>
    </p:spTree>
    <p:extLst>
      <p:ext uri="{BB962C8B-B14F-4D97-AF65-F5344CB8AC3E}">
        <p14:creationId xmlns:p14="http://schemas.microsoft.com/office/powerpoint/2010/main" val="288598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21</a:t>
            </a:fld>
            <a:endParaRPr lang="en-US"/>
          </a:p>
        </p:txBody>
      </p:sp>
    </p:spTree>
    <p:extLst>
      <p:ext uri="{BB962C8B-B14F-4D97-AF65-F5344CB8AC3E}">
        <p14:creationId xmlns:p14="http://schemas.microsoft.com/office/powerpoint/2010/main" val="3628750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22</a:t>
            </a:fld>
            <a:endParaRPr lang="en-US"/>
          </a:p>
        </p:txBody>
      </p:sp>
    </p:spTree>
    <p:extLst>
      <p:ext uri="{BB962C8B-B14F-4D97-AF65-F5344CB8AC3E}">
        <p14:creationId xmlns:p14="http://schemas.microsoft.com/office/powerpoint/2010/main" val="2915290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23</a:t>
            </a:fld>
            <a:endParaRPr lang="en-US"/>
          </a:p>
        </p:txBody>
      </p:sp>
    </p:spTree>
    <p:extLst>
      <p:ext uri="{BB962C8B-B14F-4D97-AF65-F5344CB8AC3E}">
        <p14:creationId xmlns:p14="http://schemas.microsoft.com/office/powerpoint/2010/main" val="1204523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941367-48D0-4203-B5E1-A38191C1FB10}" type="slidenum">
              <a:rPr lang="en-GB" altLang="en-US" smtClean="0">
                <a:latin typeface="Times New Roman" panose="02020603050405020304" pitchFamily="18" charset="0"/>
              </a:rPr>
              <a:pPr/>
              <a:t>24</a:t>
            </a:fld>
            <a:endParaRPr lang="en-GB" altLang="en-US" smtClean="0">
              <a:latin typeface="Times New Roman" panose="02020603050405020304" pitchFamily="18" charset="0"/>
            </a:endParaRPr>
          </a:p>
        </p:txBody>
      </p:sp>
    </p:spTree>
    <p:extLst>
      <p:ext uri="{BB962C8B-B14F-4D97-AF65-F5344CB8AC3E}">
        <p14:creationId xmlns:p14="http://schemas.microsoft.com/office/powerpoint/2010/main" val="104281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A1825A-FB31-4012-B18F-A994D5C66F92}" type="slidenum">
              <a:rPr lang="en-GB" altLang="en-US" smtClean="0">
                <a:latin typeface="Times New Roman" panose="02020603050405020304" pitchFamily="18" charset="0"/>
              </a:rPr>
              <a:pPr/>
              <a:t>25</a:t>
            </a:fld>
            <a:endParaRPr lang="en-GB" altLang="en-US" smtClean="0">
              <a:latin typeface="Times New Roman" panose="02020603050405020304" pitchFamily="18" charset="0"/>
            </a:endParaRPr>
          </a:p>
        </p:txBody>
      </p:sp>
    </p:spTree>
    <p:extLst>
      <p:ext uri="{BB962C8B-B14F-4D97-AF65-F5344CB8AC3E}">
        <p14:creationId xmlns:p14="http://schemas.microsoft.com/office/powerpoint/2010/main" val="11498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290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86839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it-IT" smtClean="0"/>
          </a:p>
        </p:txBody>
      </p:sp>
      <p:sp>
        <p:nvSpPr>
          <p:cNvPr id="4" name="Slide Number Placeholder 3"/>
          <p:cNvSpPr>
            <a:spLocks noGrp="1"/>
          </p:cNvSpPr>
          <p:nvPr>
            <p:ph type="sldNum" sz="quarter" idx="5"/>
          </p:nvPr>
        </p:nvSpPr>
        <p:spPr/>
        <p:txBody>
          <a:bodyPr/>
          <a:lstStyle/>
          <a:p>
            <a:pPr>
              <a:defRPr/>
            </a:pPr>
            <a:fld id="{B13FCE4C-E09E-4893-8E6A-21B2C2A7E7FB}" type="slidenum">
              <a:rPr lang="en-GB" smtClean="0"/>
              <a:pPr>
                <a:defRPr/>
              </a:pPr>
              <a:t>27</a:t>
            </a:fld>
            <a:endParaRPr lang="en-GB"/>
          </a:p>
        </p:txBody>
      </p:sp>
    </p:spTree>
    <p:extLst>
      <p:ext uri="{BB962C8B-B14F-4D97-AF65-F5344CB8AC3E}">
        <p14:creationId xmlns:p14="http://schemas.microsoft.com/office/powerpoint/2010/main" val="2198909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it-IT" smtClean="0"/>
          </a:p>
        </p:txBody>
      </p:sp>
      <p:sp>
        <p:nvSpPr>
          <p:cNvPr id="4" name="Slide Number Placeholder 3"/>
          <p:cNvSpPr>
            <a:spLocks noGrp="1"/>
          </p:cNvSpPr>
          <p:nvPr>
            <p:ph type="sldNum" sz="quarter" idx="5"/>
          </p:nvPr>
        </p:nvSpPr>
        <p:spPr/>
        <p:txBody>
          <a:bodyPr/>
          <a:lstStyle/>
          <a:p>
            <a:pPr>
              <a:defRPr/>
            </a:pPr>
            <a:fld id="{B13FCE4C-E09E-4893-8E6A-21B2C2A7E7FB}" type="slidenum">
              <a:rPr lang="en-GB" smtClean="0"/>
              <a:pPr>
                <a:defRPr/>
              </a:pPr>
              <a:t>28</a:t>
            </a:fld>
            <a:endParaRPr lang="en-GB"/>
          </a:p>
        </p:txBody>
      </p:sp>
    </p:spTree>
    <p:extLst>
      <p:ext uri="{BB962C8B-B14F-4D97-AF65-F5344CB8AC3E}">
        <p14:creationId xmlns:p14="http://schemas.microsoft.com/office/powerpoint/2010/main" val="64998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it-IT" smtClean="0"/>
          </a:p>
        </p:txBody>
      </p:sp>
      <p:sp>
        <p:nvSpPr>
          <p:cNvPr id="4" name="Slide Number Placeholder 3"/>
          <p:cNvSpPr>
            <a:spLocks noGrp="1"/>
          </p:cNvSpPr>
          <p:nvPr>
            <p:ph type="sldNum" sz="quarter" idx="5"/>
          </p:nvPr>
        </p:nvSpPr>
        <p:spPr/>
        <p:txBody>
          <a:bodyPr/>
          <a:lstStyle/>
          <a:p>
            <a:pPr>
              <a:defRPr/>
            </a:pPr>
            <a:fld id="{B13FCE4C-E09E-4893-8E6A-21B2C2A7E7FB}" type="slidenum">
              <a:rPr lang="en-GB" smtClean="0"/>
              <a:pPr>
                <a:defRPr/>
              </a:pPr>
              <a:t>29</a:t>
            </a:fld>
            <a:endParaRPr lang="en-GB"/>
          </a:p>
        </p:txBody>
      </p:sp>
    </p:spTree>
    <p:extLst>
      <p:ext uri="{BB962C8B-B14F-4D97-AF65-F5344CB8AC3E}">
        <p14:creationId xmlns:p14="http://schemas.microsoft.com/office/powerpoint/2010/main" val="76171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it-IT" smtClean="0"/>
          </a:p>
        </p:txBody>
      </p:sp>
      <p:sp>
        <p:nvSpPr>
          <p:cNvPr id="4" name="Slide Number Placeholder 3"/>
          <p:cNvSpPr>
            <a:spLocks noGrp="1"/>
          </p:cNvSpPr>
          <p:nvPr>
            <p:ph type="sldNum" sz="quarter" idx="5"/>
          </p:nvPr>
        </p:nvSpPr>
        <p:spPr/>
        <p:txBody>
          <a:bodyPr/>
          <a:lstStyle/>
          <a:p>
            <a:pPr>
              <a:defRPr/>
            </a:pPr>
            <a:fld id="{B13FCE4C-E09E-4893-8E6A-21B2C2A7E7FB}" type="slidenum">
              <a:rPr lang="en-GB" smtClean="0"/>
              <a:pPr>
                <a:defRPr/>
              </a:pPr>
              <a:t>30</a:t>
            </a:fld>
            <a:endParaRPr lang="en-GB"/>
          </a:p>
        </p:txBody>
      </p:sp>
    </p:spTree>
    <p:extLst>
      <p:ext uri="{BB962C8B-B14F-4D97-AF65-F5344CB8AC3E}">
        <p14:creationId xmlns:p14="http://schemas.microsoft.com/office/powerpoint/2010/main" val="1052075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it-IT" smtClean="0"/>
          </a:p>
        </p:txBody>
      </p:sp>
      <p:sp>
        <p:nvSpPr>
          <p:cNvPr id="4" name="Slide Number Placeholder 3"/>
          <p:cNvSpPr>
            <a:spLocks noGrp="1"/>
          </p:cNvSpPr>
          <p:nvPr>
            <p:ph type="sldNum" sz="quarter" idx="5"/>
          </p:nvPr>
        </p:nvSpPr>
        <p:spPr/>
        <p:txBody>
          <a:bodyPr/>
          <a:lstStyle/>
          <a:p>
            <a:pPr>
              <a:defRPr/>
            </a:pPr>
            <a:fld id="{B13FCE4C-E09E-4893-8E6A-21B2C2A7E7FB}" type="slidenum">
              <a:rPr lang="en-GB" smtClean="0"/>
              <a:pPr>
                <a:defRPr/>
              </a:pPr>
              <a:t>31</a:t>
            </a:fld>
            <a:endParaRPr lang="en-GB"/>
          </a:p>
        </p:txBody>
      </p:sp>
    </p:spTree>
    <p:extLst>
      <p:ext uri="{BB962C8B-B14F-4D97-AF65-F5344CB8AC3E}">
        <p14:creationId xmlns:p14="http://schemas.microsoft.com/office/powerpoint/2010/main" val="3465393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it-IT" smtClean="0"/>
          </a:p>
        </p:txBody>
      </p:sp>
      <p:sp>
        <p:nvSpPr>
          <p:cNvPr id="4" name="Slide Number Placeholder 3"/>
          <p:cNvSpPr>
            <a:spLocks noGrp="1"/>
          </p:cNvSpPr>
          <p:nvPr>
            <p:ph type="sldNum" sz="quarter" idx="5"/>
          </p:nvPr>
        </p:nvSpPr>
        <p:spPr/>
        <p:txBody>
          <a:bodyPr/>
          <a:lstStyle/>
          <a:p>
            <a:pPr>
              <a:defRPr/>
            </a:pPr>
            <a:fld id="{B13FCE4C-E09E-4893-8E6A-21B2C2A7E7FB}" type="slidenum">
              <a:rPr lang="en-GB" smtClean="0"/>
              <a:pPr>
                <a:defRPr/>
              </a:pPr>
              <a:t>32</a:t>
            </a:fld>
            <a:endParaRPr lang="en-GB"/>
          </a:p>
        </p:txBody>
      </p:sp>
    </p:spTree>
    <p:extLst>
      <p:ext uri="{BB962C8B-B14F-4D97-AF65-F5344CB8AC3E}">
        <p14:creationId xmlns:p14="http://schemas.microsoft.com/office/powerpoint/2010/main" val="1232908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it-IT" smtClean="0"/>
          </a:p>
        </p:txBody>
      </p:sp>
      <p:sp>
        <p:nvSpPr>
          <p:cNvPr id="4" name="Slide Number Placeholder 3"/>
          <p:cNvSpPr>
            <a:spLocks noGrp="1"/>
          </p:cNvSpPr>
          <p:nvPr>
            <p:ph type="sldNum" sz="quarter" idx="5"/>
          </p:nvPr>
        </p:nvSpPr>
        <p:spPr/>
        <p:txBody>
          <a:bodyPr/>
          <a:lstStyle/>
          <a:p>
            <a:pPr>
              <a:defRPr/>
            </a:pPr>
            <a:fld id="{B13FCE4C-E09E-4893-8E6A-21B2C2A7E7FB}" type="slidenum">
              <a:rPr lang="en-GB" smtClean="0"/>
              <a:pPr>
                <a:defRPr/>
              </a:pPr>
              <a:t>33</a:t>
            </a:fld>
            <a:endParaRPr lang="en-GB"/>
          </a:p>
        </p:txBody>
      </p:sp>
    </p:spTree>
    <p:extLst>
      <p:ext uri="{BB962C8B-B14F-4D97-AF65-F5344CB8AC3E}">
        <p14:creationId xmlns:p14="http://schemas.microsoft.com/office/powerpoint/2010/main" val="2250860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it-IT" smtClean="0"/>
          </a:p>
        </p:txBody>
      </p:sp>
      <p:sp>
        <p:nvSpPr>
          <p:cNvPr id="4" name="Slide Number Placeholder 3"/>
          <p:cNvSpPr>
            <a:spLocks noGrp="1"/>
          </p:cNvSpPr>
          <p:nvPr>
            <p:ph type="sldNum" sz="quarter" idx="5"/>
          </p:nvPr>
        </p:nvSpPr>
        <p:spPr/>
        <p:txBody>
          <a:bodyPr/>
          <a:lstStyle/>
          <a:p>
            <a:pPr>
              <a:defRPr/>
            </a:pPr>
            <a:fld id="{B13FCE4C-E09E-4893-8E6A-21B2C2A7E7FB}" type="slidenum">
              <a:rPr lang="en-GB" smtClean="0"/>
              <a:pPr>
                <a:defRPr/>
              </a:pPr>
              <a:t>34</a:t>
            </a:fld>
            <a:endParaRPr lang="en-GB"/>
          </a:p>
        </p:txBody>
      </p:sp>
    </p:spTree>
    <p:extLst>
      <p:ext uri="{BB962C8B-B14F-4D97-AF65-F5344CB8AC3E}">
        <p14:creationId xmlns:p14="http://schemas.microsoft.com/office/powerpoint/2010/main" val="441871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it-IT" smtClean="0"/>
          </a:p>
        </p:txBody>
      </p:sp>
      <p:sp>
        <p:nvSpPr>
          <p:cNvPr id="4" name="Slide Number Placeholder 3"/>
          <p:cNvSpPr>
            <a:spLocks noGrp="1"/>
          </p:cNvSpPr>
          <p:nvPr>
            <p:ph type="sldNum" sz="quarter" idx="5"/>
          </p:nvPr>
        </p:nvSpPr>
        <p:spPr/>
        <p:txBody>
          <a:bodyPr/>
          <a:lstStyle/>
          <a:p>
            <a:pPr>
              <a:defRPr/>
            </a:pPr>
            <a:fld id="{B13FCE4C-E09E-4893-8E6A-21B2C2A7E7FB}" type="slidenum">
              <a:rPr lang="en-GB" smtClean="0"/>
              <a:pPr>
                <a:defRPr/>
              </a:pPr>
              <a:t>35</a:t>
            </a:fld>
            <a:endParaRPr lang="en-GB"/>
          </a:p>
        </p:txBody>
      </p:sp>
    </p:spTree>
    <p:extLst>
      <p:ext uri="{BB962C8B-B14F-4D97-AF65-F5344CB8AC3E}">
        <p14:creationId xmlns:p14="http://schemas.microsoft.com/office/powerpoint/2010/main" val="209844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2542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it-IT" smtClean="0"/>
          </a:p>
        </p:txBody>
      </p:sp>
      <p:sp>
        <p:nvSpPr>
          <p:cNvPr id="4" name="Slide Number Placeholder 3"/>
          <p:cNvSpPr>
            <a:spLocks noGrp="1"/>
          </p:cNvSpPr>
          <p:nvPr>
            <p:ph type="sldNum" sz="quarter" idx="5"/>
          </p:nvPr>
        </p:nvSpPr>
        <p:spPr/>
        <p:txBody>
          <a:bodyPr/>
          <a:lstStyle/>
          <a:p>
            <a:pPr>
              <a:defRPr/>
            </a:pPr>
            <a:fld id="{B13FCE4C-E09E-4893-8E6A-21B2C2A7E7FB}" type="slidenum">
              <a:rPr lang="en-GB" smtClean="0"/>
              <a:pPr>
                <a:defRPr/>
              </a:pPr>
              <a:t>36</a:t>
            </a:fld>
            <a:endParaRPr lang="en-GB"/>
          </a:p>
        </p:txBody>
      </p:sp>
    </p:spTree>
    <p:extLst>
      <p:ext uri="{BB962C8B-B14F-4D97-AF65-F5344CB8AC3E}">
        <p14:creationId xmlns:p14="http://schemas.microsoft.com/office/powerpoint/2010/main" val="943983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it-IT" smtClean="0"/>
          </a:p>
        </p:txBody>
      </p:sp>
      <p:sp>
        <p:nvSpPr>
          <p:cNvPr id="4" name="Slide Number Placeholder 3"/>
          <p:cNvSpPr>
            <a:spLocks noGrp="1"/>
          </p:cNvSpPr>
          <p:nvPr>
            <p:ph type="sldNum" sz="quarter" idx="5"/>
          </p:nvPr>
        </p:nvSpPr>
        <p:spPr/>
        <p:txBody>
          <a:bodyPr/>
          <a:lstStyle/>
          <a:p>
            <a:pPr>
              <a:defRPr/>
            </a:pPr>
            <a:fld id="{B13FCE4C-E09E-4893-8E6A-21B2C2A7E7FB}" type="slidenum">
              <a:rPr lang="en-GB" smtClean="0"/>
              <a:pPr>
                <a:defRPr/>
              </a:pPr>
              <a:t>37</a:t>
            </a:fld>
            <a:endParaRPr lang="en-GB"/>
          </a:p>
        </p:txBody>
      </p:sp>
    </p:spTree>
    <p:extLst>
      <p:ext uri="{BB962C8B-B14F-4D97-AF65-F5344CB8AC3E}">
        <p14:creationId xmlns:p14="http://schemas.microsoft.com/office/powerpoint/2010/main" val="3110019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3BE0EA-66D1-4D7B-80F2-F229D7DC115E}" type="slidenum">
              <a:rPr lang="en-GB" smtClean="0"/>
              <a:pPr>
                <a:defRPr/>
              </a:pPr>
              <a:t>38</a:t>
            </a:fld>
            <a:endParaRPr lang="en-GB"/>
          </a:p>
        </p:txBody>
      </p:sp>
    </p:spTree>
    <p:extLst>
      <p:ext uri="{BB962C8B-B14F-4D97-AF65-F5344CB8AC3E}">
        <p14:creationId xmlns:p14="http://schemas.microsoft.com/office/powerpoint/2010/main" val="899665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he-IL" smtClean="0"/>
          </a:p>
        </p:txBody>
      </p:sp>
      <p:sp>
        <p:nvSpPr>
          <p:cNvPr id="4" name="Slide Number Placeholder 3"/>
          <p:cNvSpPr>
            <a:spLocks noGrp="1"/>
          </p:cNvSpPr>
          <p:nvPr>
            <p:ph type="sldNum" sz="quarter" idx="5"/>
          </p:nvPr>
        </p:nvSpPr>
        <p:spPr/>
        <p:txBody>
          <a:bodyPr/>
          <a:lstStyle/>
          <a:p>
            <a:pPr>
              <a:defRPr/>
            </a:pPr>
            <a:fld id="{C17FA4D1-089F-4B1D-A8A8-882BA5DD14D7}" type="slidenum">
              <a:rPr lang="en-GB" smtClean="0"/>
              <a:pPr>
                <a:defRPr/>
              </a:pPr>
              <a:t>40</a:t>
            </a:fld>
            <a:endParaRPr lang="en-GB"/>
          </a:p>
        </p:txBody>
      </p:sp>
    </p:spTree>
    <p:extLst>
      <p:ext uri="{BB962C8B-B14F-4D97-AF65-F5344CB8AC3E}">
        <p14:creationId xmlns:p14="http://schemas.microsoft.com/office/powerpoint/2010/main" val="3124363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he-IL" smtClean="0"/>
          </a:p>
        </p:txBody>
      </p:sp>
      <p:sp>
        <p:nvSpPr>
          <p:cNvPr id="4" name="Slide Number Placeholder 3"/>
          <p:cNvSpPr>
            <a:spLocks noGrp="1"/>
          </p:cNvSpPr>
          <p:nvPr>
            <p:ph type="sldNum" sz="quarter" idx="5"/>
          </p:nvPr>
        </p:nvSpPr>
        <p:spPr/>
        <p:txBody>
          <a:bodyPr/>
          <a:lstStyle/>
          <a:p>
            <a:pPr>
              <a:defRPr/>
            </a:pPr>
            <a:fld id="{C17FA4D1-089F-4B1D-A8A8-882BA5DD14D7}" type="slidenum">
              <a:rPr lang="en-GB" smtClean="0"/>
              <a:pPr>
                <a:defRPr/>
              </a:pPr>
              <a:t>41</a:t>
            </a:fld>
            <a:endParaRPr lang="en-GB"/>
          </a:p>
        </p:txBody>
      </p:sp>
    </p:spTree>
    <p:extLst>
      <p:ext uri="{BB962C8B-B14F-4D97-AF65-F5344CB8AC3E}">
        <p14:creationId xmlns:p14="http://schemas.microsoft.com/office/powerpoint/2010/main" val="208339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2908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altLang="ko-KR" smtClean="0">
              <a:ea typeface="굴림" pitchFamily="34" charset="-127"/>
            </a:endParaRPr>
          </a:p>
        </p:txBody>
      </p:sp>
      <p:sp>
        <p:nvSpPr>
          <p:cNvPr id="16388" name="Slide Number Placeholder 3"/>
          <p:cNvSpPr>
            <a:spLocks noGrp="1"/>
          </p:cNvSpPr>
          <p:nvPr>
            <p:ph type="sldNum" sz="quarter" idx="5"/>
          </p:nvPr>
        </p:nvSpPr>
        <p:spPr>
          <a:noFill/>
        </p:spPr>
        <p:txBody>
          <a:bodyPr/>
          <a:lstStyle/>
          <a:p>
            <a:fld id="{E751E0E3-69A1-4F66-8B96-3CE137E25641}" type="slidenum">
              <a:rPr lang="en-CA" altLang="ko-KR"/>
              <a:pPr/>
              <a:t>5</a:t>
            </a:fld>
            <a:endParaRPr lang="en-CA" altLang="ko-KR"/>
          </a:p>
        </p:txBody>
      </p:sp>
    </p:spTree>
    <p:extLst>
      <p:ext uri="{BB962C8B-B14F-4D97-AF65-F5344CB8AC3E}">
        <p14:creationId xmlns:p14="http://schemas.microsoft.com/office/powerpoint/2010/main" val="118763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846B768-129F-4EBA-92E4-B7DDA2B16D52}" type="slidenum">
              <a:rPr lang="en-GB" smtClean="0"/>
              <a:pPr>
                <a:defRPr/>
              </a:pPr>
              <a:t>7</a:t>
            </a:fld>
            <a:endParaRPr lang="en-GB"/>
          </a:p>
        </p:txBody>
      </p:sp>
    </p:spTree>
    <p:extLst>
      <p:ext uri="{BB962C8B-B14F-4D97-AF65-F5344CB8AC3E}">
        <p14:creationId xmlns:p14="http://schemas.microsoft.com/office/powerpoint/2010/main" val="351012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5124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022725" y="9721850"/>
            <a:ext cx="3076575" cy="512763"/>
          </a:xfrm>
          <a:prstGeom prst="rect">
            <a:avLst/>
          </a:prstGeom>
          <a:noFill/>
          <a:ln w="9525">
            <a:noFill/>
            <a:miter lim="800000"/>
            <a:headEnd/>
            <a:tailEnd/>
          </a:ln>
        </p:spPr>
        <p:txBody>
          <a:bodyPr lIns="96239" tIns="48120" rIns="96239" bIns="48120" anchor="b"/>
          <a:lstStyle/>
          <a:p>
            <a:pPr algn="r" defTabSz="962025" eaLnBrk="1" hangingPunct="1">
              <a:lnSpc>
                <a:spcPct val="100000"/>
              </a:lnSpc>
              <a:spcBef>
                <a:spcPct val="0"/>
              </a:spcBef>
              <a:buClrTx/>
            </a:pPr>
            <a:fld id="{AEA9017F-8548-4799-828E-A72DB45E40ED}" type="slidenum">
              <a:rPr lang="en-GB" sz="1200">
                <a:latin typeface="Times New Roman" pitchFamily="18" charset="0"/>
              </a:rPr>
              <a:pPr algn="r" defTabSz="962025" eaLnBrk="1" hangingPunct="1">
                <a:lnSpc>
                  <a:spcPct val="100000"/>
                </a:lnSpc>
                <a:spcBef>
                  <a:spcPct val="0"/>
                </a:spcBef>
                <a:buClrTx/>
              </a:pPr>
              <a:t>9</a:t>
            </a:fld>
            <a:endParaRPr lang="en-GB" sz="1200">
              <a:latin typeface="Times New Roman" pitchFamily="18" charset="0"/>
            </a:endParaRPr>
          </a:p>
        </p:txBody>
      </p:sp>
      <p:sp>
        <p:nvSpPr>
          <p:cNvPr id="68611" name="Rectangle 2"/>
          <p:cNvSpPr>
            <a:spLocks noGrp="1" noRot="1" noChangeAspect="1" noChangeArrowheads="1" noTextEdit="1"/>
          </p:cNvSpPr>
          <p:nvPr>
            <p:ph type="sldImg"/>
          </p:nvPr>
        </p:nvSpPr>
        <p:spPr>
          <a:xfrm>
            <a:off x="881063" y="871538"/>
            <a:ext cx="5251450" cy="3938587"/>
          </a:xfrm>
          <a:ln/>
        </p:spPr>
      </p:sp>
    </p:spTree>
    <p:extLst>
      <p:ext uri="{BB962C8B-B14F-4D97-AF65-F5344CB8AC3E}">
        <p14:creationId xmlns:p14="http://schemas.microsoft.com/office/powerpoint/2010/main" val="62304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947982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תמונה 6" descr="open-slide.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42950" y="4981193"/>
            <a:ext cx="8067675" cy="684277"/>
          </a:xfrm>
        </p:spPr>
        <p:txBody>
          <a:bodyPr anchor="t"/>
          <a:lstStyle>
            <a:lvl1pPr algn="l">
              <a:defRPr sz="2800" b="1" cap="all"/>
            </a:lvl1pPr>
          </a:lstStyle>
          <a:p>
            <a:r>
              <a:rPr lang="en-US" dirty="0" smtClean="0"/>
              <a:t>Click to edit Master title style</a:t>
            </a:r>
            <a:endParaRPr lang="en-GB" dirty="0"/>
          </a:p>
        </p:txBody>
      </p:sp>
      <p:sp>
        <p:nvSpPr>
          <p:cNvPr id="8" name="Text Placeholder 2"/>
          <p:cNvSpPr>
            <a:spLocks noGrp="1"/>
          </p:cNvSpPr>
          <p:nvPr>
            <p:ph type="body" idx="1"/>
          </p:nvPr>
        </p:nvSpPr>
        <p:spPr>
          <a:xfrm>
            <a:off x="742949" y="5474970"/>
            <a:ext cx="8081011" cy="514350"/>
          </a:xfr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Text Placeholder 2"/>
          <p:cNvSpPr>
            <a:spLocks noGrp="1"/>
          </p:cNvSpPr>
          <p:nvPr>
            <p:ph type="body" idx="11"/>
          </p:nvPr>
        </p:nvSpPr>
        <p:spPr>
          <a:xfrm>
            <a:off x="742949" y="6000768"/>
            <a:ext cx="8088631" cy="514350"/>
          </a:xfrm>
        </p:spPr>
        <p:txBody>
          <a:bodyPr anchor="ctr"/>
          <a:lstStyle>
            <a:lvl1pPr marL="0" indent="0" algn="l">
              <a:buNone/>
              <a:defRPr sz="16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2"/>
          </p:nvPr>
        </p:nvSpPr>
        <p:spPr>
          <a:xfrm>
            <a:off x="436880" y="6588125"/>
            <a:ext cx="520509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smtClean="0"/>
              <a:t>© ETSI 2016. All rights reserved</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15025" cy="4552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8"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2"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Footer Placeholder 4"/>
          <p:cNvSpPr>
            <a:spLocks noGrp="1"/>
          </p:cNvSpPr>
          <p:nvPr>
            <p:ph type="ftr" sz="quarter" idx="11"/>
          </p:nvPr>
        </p:nvSpPr>
        <p:spPr>
          <a:xfrm>
            <a:off x="431800" y="6588125"/>
            <a:ext cx="52101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dirty="0" smtClean="0"/>
              <a:t>© ETSI 2016. All rights reserved</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Footer Placeholder 4"/>
          <p:cNvSpPr>
            <a:spLocks noGrp="1"/>
          </p:cNvSpPr>
          <p:nvPr>
            <p:ph type="ftr" sz="quarter" idx="11"/>
          </p:nvPr>
        </p:nvSpPr>
        <p:spPr>
          <a:xfrm>
            <a:off x="431800" y="6588125"/>
            <a:ext cx="52101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smtClean="0"/>
              <a:t>© ETSI 2016. All rights reserved</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10"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10"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10"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10"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10"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8"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10"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4"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5"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440000"/>
            <a:ext cx="8308800" cy="47472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0" name="Title 1"/>
          <p:cNvSpPr>
            <a:spLocks noGrp="1"/>
          </p:cNvSpPr>
          <p:nvPr>
            <p:ph type="title" hasCustomPrompt="1"/>
          </p:nvPr>
        </p:nvSpPr>
        <p:spPr>
          <a:xfrm>
            <a:off x="417600" y="372332"/>
            <a:ext cx="8308800" cy="4128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11" name="Text Placeholder 2"/>
          <p:cNvSpPr>
            <a:spLocks noGrp="1"/>
          </p:cNvSpPr>
          <p:nvPr>
            <p:ph type="body" sz="quarter" idx="10" hasCustomPrompt="1"/>
          </p:nvPr>
        </p:nvSpPr>
        <p:spPr>
          <a:xfrm>
            <a:off x="417512" y="787200"/>
            <a:ext cx="8308800" cy="4128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
        <p:nvSpPr>
          <p:cNvPr id="7" name="Footer Placeholder 4"/>
          <p:cNvSpPr txBox="1">
            <a:spLocks/>
          </p:cNvSpPr>
          <p:nvPr userDrawn="1"/>
        </p:nvSpPr>
        <p:spPr>
          <a:xfrm>
            <a:off x="441702" y="6588125"/>
            <a:ext cx="5200273" cy="269875"/>
          </a:xfrm>
          <a:prstGeom prst="rect">
            <a:avLst/>
          </a:prstGeom>
        </p:spPr>
        <p:txBody>
          <a:bodyPr/>
          <a:lstStyle>
            <a:defPPr>
              <a:defRPr lang="en-GB"/>
            </a:defPPr>
            <a:lvl1pPr algn="l" rtl="0" fontAlgn="base">
              <a:spcBef>
                <a:spcPct val="0"/>
              </a:spcBef>
              <a:spcAft>
                <a:spcPct val="0"/>
              </a:spcAft>
              <a:defRPr sz="800" kern="1200">
                <a:solidFill>
                  <a:srgbClr val="898989"/>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 ETSI 2016. All rights reserved</a:t>
            </a:r>
            <a:endParaRPr lang="en-US" dirty="0"/>
          </a:p>
        </p:txBody>
      </p:sp>
      <p:sp>
        <p:nvSpPr>
          <p:cNvPr id="9"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extLst>
      <p:ext uri="{BB962C8B-B14F-4D97-AF65-F5344CB8AC3E}">
        <p14:creationId xmlns:p14="http://schemas.microsoft.com/office/powerpoint/2010/main" val="23268996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Nokia Whit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3" y="717055"/>
            <a:ext cx="8227649" cy="402167"/>
          </a:xfrm>
          <a:prstGeom prst="rect">
            <a:avLst/>
          </a:prstGeo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
        <p:nvSpPr>
          <p:cNvPr id="4"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5"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extLst>
      <p:ext uri="{BB962C8B-B14F-4D97-AF65-F5344CB8AC3E}">
        <p14:creationId xmlns:p14="http://schemas.microsoft.com/office/powerpoint/2010/main" val="20139159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Nokia Whit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3" y="717055"/>
            <a:ext cx="8227649" cy="402167"/>
          </a:xfrm>
          <a:prstGeom prst="rect">
            <a:avLst/>
          </a:prstGeo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
        <p:nvSpPr>
          <p:cNvPr id="4"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5"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extLst>
      <p:ext uri="{BB962C8B-B14F-4D97-AF65-F5344CB8AC3E}">
        <p14:creationId xmlns:p14="http://schemas.microsoft.com/office/powerpoint/2010/main" val="42069899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Nokia Whit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3" y="717055"/>
            <a:ext cx="8227649" cy="402167"/>
          </a:xfrm>
          <a:prstGeom prst="rect">
            <a:avLst/>
          </a:prstGeo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
        <p:nvSpPr>
          <p:cNvPr id="4"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5"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extLst>
      <p:ext uri="{BB962C8B-B14F-4D97-AF65-F5344CB8AC3E}">
        <p14:creationId xmlns:p14="http://schemas.microsoft.com/office/powerpoint/2010/main" val="41796941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9"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91225" cy="4819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5"/>
          <p:cNvSpPr>
            <a:spLocks noGrp="1"/>
          </p:cNvSpPr>
          <p:nvPr>
            <p:ph type="sldNum" sz="quarter" idx="10"/>
          </p:nvPr>
        </p:nvSpPr>
        <p:spPr>
          <a:xfrm>
            <a:off x="0" y="6588125"/>
            <a:ext cx="276225" cy="269875"/>
          </a:xfrm>
          <a:prstGeom prst="rect">
            <a:avLst/>
          </a:prstGeom>
        </p:spPr>
        <p:txBody>
          <a:bodyPr/>
          <a:lstStyle>
            <a:lvl1pPr>
              <a:defRPr/>
            </a:lvl1pPr>
          </a:lstStyle>
          <a:p>
            <a:pPr>
              <a:defRPr/>
            </a:pPr>
            <a:fld id="{453A38C1-9B1B-4767-B57C-3C4BEAE5DFC3}" type="slidenum">
              <a:rPr lang="en-GB"/>
              <a:pPr>
                <a:defRPr/>
              </a:pPr>
              <a:t>‹#›</a:t>
            </a:fld>
            <a:endParaRPr lang="en-GB"/>
          </a:p>
        </p:txBody>
      </p:sp>
      <p:sp>
        <p:nvSpPr>
          <p:cNvPr id="8" name="Footer Placeholder 4"/>
          <p:cNvSpPr>
            <a:spLocks noGrp="1"/>
          </p:cNvSpPr>
          <p:nvPr>
            <p:ph type="ftr" sz="quarter" idx="11"/>
          </p:nvPr>
        </p:nvSpPr>
        <p:spPr>
          <a:xfrm>
            <a:off x="457200" y="6588125"/>
            <a:ext cx="51847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smtClean="0"/>
              <a:t>© ETSI 2016. All rights reserved</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733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5"/>
          <p:cNvSpPr>
            <a:spLocks noGrp="1"/>
          </p:cNvSpPr>
          <p:nvPr>
            <p:ph type="sldNum" sz="quarter" idx="10"/>
          </p:nvPr>
        </p:nvSpPr>
        <p:spPr>
          <a:xfrm>
            <a:off x="0" y="6588125"/>
            <a:ext cx="276225" cy="269875"/>
          </a:xfrm>
          <a:prstGeom prst="rect">
            <a:avLst/>
          </a:prstGeom>
        </p:spPr>
        <p:txBody>
          <a:bodyPr/>
          <a:lstStyle>
            <a:lvl1pPr>
              <a:defRPr/>
            </a:lvl1pPr>
          </a:lstStyle>
          <a:p>
            <a:pPr>
              <a:defRPr/>
            </a:pPr>
            <a:fld id="{453A38C1-9B1B-4767-B57C-3C4BEAE5DFC3}" type="slidenum">
              <a:rPr lang="en-GB"/>
              <a:pPr>
                <a:defRPr/>
              </a:pPr>
              <a:t>‹#›</a:t>
            </a:fld>
            <a:endParaRPr lang="en-GB"/>
          </a:p>
        </p:txBody>
      </p:sp>
      <p:sp>
        <p:nvSpPr>
          <p:cNvPr id="8" name="Footer Placeholder 4"/>
          <p:cNvSpPr>
            <a:spLocks noGrp="1"/>
          </p:cNvSpPr>
          <p:nvPr>
            <p:ph type="ftr" sz="quarter" idx="11"/>
          </p:nvPr>
        </p:nvSpPr>
        <p:spPr>
          <a:xfrm>
            <a:off x="457200" y="6588125"/>
            <a:ext cx="51847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smtClean="0"/>
              <a:t>© ETSI 2016. All rights reserved</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76925"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5"/>
          <p:cNvSpPr>
            <a:spLocks noGrp="1"/>
          </p:cNvSpPr>
          <p:nvPr>
            <p:ph type="sldNum" sz="quarter" idx="10"/>
          </p:nvPr>
        </p:nvSpPr>
        <p:spPr>
          <a:xfrm>
            <a:off x="0" y="6588125"/>
            <a:ext cx="276225" cy="269875"/>
          </a:xfrm>
          <a:prstGeom prst="rect">
            <a:avLst/>
          </a:prstGeom>
        </p:spPr>
        <p:txBody>
          <a:bodyPr/>
          <a:lstStyle>
            <a:lvl1pPr>
              <a:defRPr/>
            </a:lvl1pPr>
          </a:lstStyle>
          <a:p>
            <a:pPr>
              <a:defRPr/>
            </a:pPr>
            <a:fld id="{453A38C1-9B1B-4767-B57C-3C4BEAE5DFC3}" type="slidenum">
              <a:rPr lang="en-GB"/>
              <a:pPr>
                <a:defRPr/>
              </a:pPr>
              <a:t>‹#›</a:t>
            </a:fld>
            <a:endParaRPr lang="en-GB"/>
          </a:p>
        </p:txBody>
      </p:sp>
      <p:sp>
        <p:nvSpPr>
          <p:cNvPr id="8" name="Footer Placeholder 4"/>
          <p:cNvSpPr>
            <a:spLocks noGrp="1"/>
          </p:cNvSpPr>
          <p:nvPr>
            <p:ph type="ftr" sz="quarter" idx="11"/>
          </p:nvPr>
        </p:nvSpPr>
        <p:spPr>
          <a:xfrm>
            <a:off x="457200" y="6588125"/>
            <a:ext cx="51847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smtClean="0"/>
              <a:t>© ETSI 2016. All rights reserved</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05500" cy="4610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5"/>
          <p:cNvSpPr>
            <a:spLocks noGrp="1"/>
          </p:cNvSpPr>
          <p:nvPr>
            <p:ph type="sldNum" sz="quarter" idx="10"/>
          </p:nvPr>
        </p:nvSpPr>
        <p:spPr>
          <a:xfrm>
            <a:off x="0" y="6588125"/>
            <a:ext cx="276225" cy="269875"/>
          </a:xfrm>
          <a:prstGeom prst="rect">
            <a:avLst/>
          </a:prstGeom>
        </p:spPr>
        <p:txBody>
          <a:bodyPr/>
          <a:lstStyle>
            <a:lvl1pPr>
              <a:defRPr/>
            </a:lvl1pPr>
          </a:lstStyle>
          <a:p>
            <a:pPr>
              <a:defRPr/>
            </a:pPr>
            <a:fld id="{453A38C1-9B1B-4767-B57C-3C4BEAE5DFC3}" type="slidenum">
              <a:rPr lang="en-GB"/>
              <a:pPr>
                <a:defRPr/>
              </a:pPr>
              <a:t>‹#›</a:t>
            </a:fld>
            <a:endParaRPr lang="en-GB"/>
          </a:p>
        </p:txBody>
      </p:sp>
      <p:sp>
        <p:nvSpPr>
          <p:cNvPr id="8" name="Footer Placeholder 4"/>
          <p:cNvSpPr>
            <a:spLocks noGrp="1"/>
          </p:cNvSpPr>
          <p:nvPr>
            <p:ph type="ftr" sz="quarter" idx="11"/>
          </p:nvPr>
        </p:nvSpPr>
        <p:spPr>
          <a:xfrm>
            <a:off x="457200" y="6588125"/>
            <a:ext cx="51847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smtClean="0"/>
              <a:t>© ETSI 2016. All rights reserved</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5624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a:xfrm>
            <a:off x="0" y="6588125"/>
            <a:ext cx="276225" cy="269875"/>
          </a:xfrm>
          <a:prstGeom prst="rect">
            <a:avLst/>
          </a:prstGeom>
        </p:spPr>
        <p:txBody>
          <a:bodyPr/>
          <a:lstStyle>
            <a:lvl1pPr>
              <a:defRPr/>
            </a:lvl1pPr>
          </a:lstStyle>
          <a:p>
            <a:pPr>
              <a:defRPr/>
            </a:pPr>
            <a:fld id="{453A38C1-9B1B-4767-B57C-3C4BEAE5DFC3}" type="slidenum">
              <a:rPr lang="en-GB"/>
              <a:pPr>
                <a:defRPr/>
              </a:pPr>
              <a:t>‹#›</a:t>
            </a:fld>
            <a:endParaRPr lang="en-GB"/>
          </a:p>
        </p:txBody>
      </p:sp>
      <p:sp>
        <p:nvSpPr>
          <p:cNvPr id="6" name="Footer Placeholder 4"/>
          <p:cNvSpPr>
            <a:spLocks noGrp="1"/>
          </p:cNvSpPr>
          <p:nvPr>
            <p:ph type="ftr" sz="quarter" idx="11"/>
          </p:nvPr>
        </p:nvSpPr>
        <p:spPr>
          <a:xfrm>
            <a:off x="457200" y="6588125"/>
            <a:ext cx="51847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smtClean="0"/>
              <a:t>© ETSI 2016. All rights reserved</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86450" cy="460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8"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fld id="{A9E4752A-C8DF-47E7-9C61-4CF91F8B41A5}" type="slidenum">
              <a:rPr lang="en-GB"/>
              <a:pPr>
                <a:defRPr/>
              </a:pPr>
              <a:t>‹#›</a:t>
            </a:fld>
            <a:endParaRPr lang="en-GB"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תמונה 6" descr="content-slide.jpg"/>
          <p:cNvPicPr>
            <a:picLocks noChangeAspect="1"/>
          </p:cNvPicPr>
          <p:nvPr userDrawn="1"/>
        </p:nvPicPr>
        <p:blipFill>
          <a:blip r:embed="rId26"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276225"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Slide Number Placeholder 5"/>
          <p:cNvSpPr>
            <a:spLocks noGrp="1"/>
          </p:cNvSpPr>
          <p:nvPr>
            <p:ph type="sldNum" sz="quarter" idx="10"/>
          </p:nvPr>
        </p:nvSpPr>
        <p:spPr>
          <a:xfrm>
            <a:off x="-2" y="6588125"/>
            <a:ext cx="353717" cy="269875"/>
          </a:xfrm>
          <a:prstGeom prst="rect">
            <a:avLst/>
          </a:prstGeom>
        </p:spPr>
        <p:txBody>
          <a:bodyPr/>
          <a:lstStyle>
            <a:lvl1pPr>
              <a:defRPr sz="800"/>
            </a:lvl1pPr>
          </a:lstStyle>
          <a:p>
            <a:pPr>
              <a:defRPr/>
            </a:pPr>
            <a:fld id="{453A38C1-9B1B-4767-B57C-3C4BEAE5DFC3}" type="slidenum">
              <a:rPr lang="en-GB" smtClean="0"/>
              <a:pPr>
                <a:defRPr/>
              </a:pPr>
              <a:t>‹#›</a:t>
            </a:fld>
            <a:endParaRPr lang="en-GB" dirty="0"/>
          </a:p>
        </p:txBody>
      </p:sp>
      <p:sp>
        <p:nvSpPr>
          <p:cNvPr id="8" name="Footer Placeholder 4"/>
          <p:cNvSpPr>
            <a:spLocks noGrp="1"/>
          </p:cNvSpPr>
          <p:nvPr>
            <p:ph type="ftr" sz="quarter" idx="11"/>
          </p:nvPr>
        </p:nvSpPr>
        <p:spPr>
          <a:xfrm>
            <a:off x="457200" y="6588125"/>
            <a:ext cx="5184775" cy="269875"/>
          </a:xfrm>
          <a:prstGeom prst="rect">
            <a:avLst/>
          </a:prstGeom>
        </p:spPr>
        <p:txBody>
          <a:bodyPr/>
          <a:lstStyle>
            <a:lvl1pPr>
              <a:defRPr sz="800">
                <a:solidFill>
                  <a:srgbClr val="898989"/>
                </a:solidFill>
                <a:latin typeface="Calibri" pitchFamily="34" charset="0"/>
                <a:cs typeface="Calibri" pitchFamily="34" charset="0"/>
              </a:defRPr>
            </a:lvl1pPr>
          </a:lstStyle>
          <a:p>
            <a:pPr>
              <a:defRPr/>
            </a:pPr>
            <a:r>
              <a:rPr lang="en-US" smtClean="0"/>
              <a:t>© ETSI 2016. All rights reserved</a:t>
            </a:r>
            <a:endParaRPr lang="en-US" dirty="0"/>
          </a:p>
        </p:txBody>
      </p:sp>
    </p:spTree>
  </p:cSld>
  <p:clrMap bg1="lt1" tx1="dk1" bg2="lt2" tx2="dk2" accent1="accent1" accent2="accent2" accent3="accent3" accent4="accent4" accent5="accent5" accent6="accent6" hlink="hlink" folHlink="folHlink"/>
  <p:sldLayoutIdLst>
    <p:sldLayoutId id="2147485436" r:id="rId1"/>
    <p:sldLayoutId id="2147485437" r:id="rId2"/>
    <p:sldLayoutId id="2147485438" r:id="rId3"/>
    <p:sldLayoutId id="2147485439" r:id="rId4"/>
    <p:sldLayoutId id="2147485440" r:id="rId5"/>
    <p:sldLayoutId id="2147485441" r:id="rId6"/>
    <p:sldLayoutId id="2147485442" r:id="rId7"/>
    <p:sldLayoutId id="2147485443" r:id="rId8"/>
    <p:sldLayoutId id="2147485444" r:id="rId9"/>
    <p:sldLayoutId id="2147485445" r:id="rId10"/>
    <p:sldLayoutId id="2147485446" r:id="rId11"/>
    <p:sldLayoutId id="2147485447" r:id="rId12"/>
    <p:sldLayoutId id="2147485448" r:id="rId13"/>
    <p:sldLayoutId id="2147485449" r:id="rId14"/>
    <p:sldLayoutId id="2147485450" r:id="rId15"/>
    <p:sldLayoutId id="2147485451" r:id="rId16"/>
    <p:sldLayoutId id="2147485452" r:id="rId17"/>
    <p:sldLayoutId id="2147485453" r:id="rId18"/>
    <p:sldLayoutId id="2147485454" r:id="rId19"/>
    <p:sldLayoutId id="2147485455" r:id="rId20"/>
    <p:sldLayoutId id="2147485456" r:id="rId21"/>
    <p:sldLayoutId id="2147485457" r:id="rId22"/>
    <p:sldLayoutId id="2147485458" r:id="rId23"/>
    <p:sldLayoutId id="2147485459" r:id="rId24"/>
  </p:sldLayoutIdLst>
  <p:transition>
    <p:wipe dir="r"/>
  </p:transition>
  <p:timing>
    <p:tnLst>
      <p:par>
        <p:cTn id="1" dur="indefinite" restart="never" nodeType="tmRoot"/>
      </p:par>
    </p:tnLst>
  </p:timing>
  <p:hf hdr="0" dt="0"/>
  <p:txStyles>
    <p:titleStyle>
      <a:lvl1pPr algn="l" rtl="0" eaLnBrk="0" fontAlgn="base" hangingPunct="0">
        <a:spcBef>
          <a:spcPct val="0"/>
        </a:spcBef>
        <a:spcAft>
          <a:spcPct val="0"/>
        </a:spcAft>
        <a:defRPr sz="2800" b="1" kern="1200">
          <a:solidFill>
            <a:schemeClr val="tx2"/>
          </a:solidFill>
          <a:latin typeface="Calibri"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90000"/>
        <a:buBlip>
          <a:blip r:embed="rId27"/>
        </a:buBlip>
        <a:defRPr sz="2400" kern="1200">
          <a:solidFill>
            <a:srgbClr val="404040"/>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Calibri" pitchFamily="34" charset="0"/>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etsi.org/images/files/Brochures/ETSI_LTS%20Brochure_WEB.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3gpp.org/" TargetMode="External"/><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onem2m.org/" TargetMode="External"/><Relationship Id="rId5" Type="http://schemas.openxmlformats.org/officeDocument/2006/relationships/hyperlink" Target="http://www.etsi.org/images/files/AnnualReports/etsi-annual-report-april-2016.pdf" TargetMode="External"/><Relationship Id="rId4" Type="http://schemas.openxmlformats.org/officeDocument/2006/relationships/hyperlink" Target="http://www.etsi.org/images/files/WorkProgramme/etsi-work-programme-2016-2017.pdf" TargetMode="External"/><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hyperlink" Target="http://www.etsi.org/technologies-clusters/clusters" TargetMode="External"/><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3gpp.org/" TargetMode="External"/><Relationship Id="rId7"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gif"/><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hyperlink" Target="http://onem2m.org/"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39.jpeg"/><Relationship Id="rId12" Type="http://schemas.openxmlformats.org/officeDocument/2006/relationships/image" Target="../media/image46.png"/><Relationship Id="rId17" Type="http://schemas.openxmlformats.org/officeDocument/2006/relationships/image" Target="../media/image51.jpeg"/><Relationship Id="rId2" Type="http://schemas.openxmlformats.org/officeDocument/2006/relationships/notesSlide" Target="../notesSlides/notesSlide17.xml"/><Relationship Id="rId16" Type="http://schemas.openxmlformats.org/officeDocument/2006/relationships/image" Target="../media/image50.png"/><Relationship Id="rId1" Type="http://schemas.openxmlformats.org/officeDocument/2006/relationships/slideLayout" Target="../slideLayouts/slideLayout24.xml"/><Relationship Id="rId6" Type="http://schemas.openxmlformats.org/officeDocument/2006/relationships/image" Target="../media/image38.jpeg"/><Relationship Id="rId11" Type="http://schemas.openxmlformats.org/officeDocument/2006/relationships/image" Target="../media/image42.png"/><Relationship Id="rId5" Type="http://schemas.openxmlformats.org/officeDocument/2006/relationships/image" Target="../media/image37.jpeg"/><Relationship Id="rId15" Type="http://schemas.openxmlformats.org/officeDocument/2006/relationships/image" Target="../media/image49.png"/><Relationship Id="rId10" Type="http://schemas.openxmlformats.org/officeDocument/2006/relationships/image" Target="../media/image45.png"/><Relationship Id="rId4" Type="http://schemas.openxmlformats.org/officeDocument/2006/relationships/image" Target="../media/image36.gif"/><Relationship Id="rId9" Type="http://schemas.openxmlformats.org/officeDocument/2006/relationships/image" Target="../media/image41.png"/><Relationship Id="rId1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www.etsi.org/images/files/ETSIWhitePapers/etsi_wp18_CyberSecurity_Ed1_FINAL.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mailto:Dirk.weiler@nokia.co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mailto:info@etsi.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Dirk.weiler@nokia.co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mailto:info@etsi.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standardsinfo.net/info/benefits/benefits_s1.html" TargetMode="External"/><Relationship Id="rId2" Type="http://schemas.openxmlformats.org/officeDocument/2006/relationships/hyperlink" Target="http://alt.din.de/sixcms_upload/media/2896/GNN_2011_engl_FINAL.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gsmaintelligence.com/" TargetMode="External"/><Relationship Id="rId3" Type="http://schemas.openxmlformats.org/officeDocument/2006/relationships/hyperlink" Target="https://5g-ppp.eu/wp-content/uploads/2016/02/BROCHURE_5PPP_BAT2_PL.pdf" TargetMode="External"/><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742950" y="4891899"/>
            <a:ext cx="8067675" cy="806653"/>
          </a:xfrm>
        </p:spPr>
        <p:txBody>
          <a:bodyPr/>
          <a:lstStyle/>
          <a:p>
            <a:r>
              <a:rPr lang="en-US" sz="2400" dirty="0" smtClean="0"/>
              <a:t>ETSI – Standards FOR Information And Communication technologies</a:t>
            </a:r>
            <a:endParaRPr lang="en-US" sz="2400" dirty="0"/>
          </a:p>
        </p:txBody>
      </p:sp>
      <p:sp>
        <p:nvSpPr>
          <p:cNvPr id="6" name="מציין מיקום טקסט 5"/>
          <p:cNvSpPr>
            <a:spLocks noGrp="1"/>
          </p:cNvSpPr>
          <p:nvPr>
            <p:ph type="body" idx="1"/>
          </p:nvPr>
        </p:nvSpPr>
        <p:spPr>
          <a:xfrm>
            <a:off x="780490" y="5819739"/>
            <a:ext cx="8080375" cy="447340"/>
          </a:xfrm>
        </p:spPr>
        <p:txBody>
          <a:bodyPr/>
          <a:lstStyle/>
          <a:p>
            <a:pPr>
              <a:defRPr/>
            </a:pPr>
            <a:r>
              <a:rPr lang="en-US" sz="1800" dirty="0" smtClean="0"/>
              <a:t>Dirk Weiler, Chairman of the Board and IPR Special </a:t>
            </a:r>
            <a:r>
              <a:rPr lang="en-US" sz="1800" dirty="0"/>
              <a:t>Committee, </a:t>
            </a:r>
            <a:r>
              <a:rPr lang="en-US" sz="1800" dirty="0" smtClean="0"/>
              <a:t>ETSI</a:t>
            </a:r>
            <a:br>
              <a:rPr lang="en-US" sz="1800" dirty="0" smtClean="0"/>
            </a:br>
            <a:r>
              <a:rPr lang="en-US" sz="1800" dirty="0" smtClean="0"/>
              <a:t>	     Head of Standards Policy, Nokia</a:t>
            </a:r>
          </a:p>
        </p:txBody>
      </p:sp>
      <p:sp>
        <p:nvSpPr>
          <p:cNvPr id="7" name="מציין מיקום טקסט 5"/>
          <p:cNvSpPr>
            <a:spLocks noGrp="1"/>
          </p:cNvSpPr>
          <p:nvPr>
            <p:ph type="body" idx="1"/>
          </p:nvPr>
        </p:nvSpPr>
        <p:spPr>
          <a:xfrm>
            <a:off x="638978" y="6378766"/>
            <a:ext cx="8361803" cy="407625"/>
          </a:xfrm>
        </p:spPr>
        <p:txBody>
          <a:bodyPr/>
          <a:lstStyle/>
          <a:p>
            <a:r>
              <a:rPr lang="de-DE" sz="1600" dirty="0" smtClean="0"/>
              <a:t>Vortrag in der Reihe „Datenschutz und IT-Sicherheit“ , Hochschule München, 21. Dezember 2016</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1" name="AutoShape 11"/>
          <p:cNvSpPr>
            <a:spLocks noChangeArrowheads="1"/>
          </p:cNvSpPr>
          <p:nvPr/>
        </p:nvSpPr>
        <p:spPr bwMode="auto">
          <a:xfrm>
            <a:off x="1309382" y="3848260"/>
            <a:ext cx="262996" cy="2016950"/>
          </a:xfrm>
          <a:prstGeom prst="upDownArrow">
            <a:avLst>
              <a:gd name="adj1" fmla="val 50000"/>
              <a:gd name="adj2" fmla="val 153382"/>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FFFFFF"/>
              </a:solidFill>
              <a:ea typeface="ＭＳ Ｐゴシック" pitchFamily="34" charset="-128"/>
            </a:endParaRPr>
          </a:p>
        </p:txBody>
      </p:sp>
      <p:sp>
        <p:nvSpPr>
          <p:cNvPr id="153613" name="AutoShape 13"/>
          <p:cNvSpPr>
            <a:spLocks noChangeArrowheads="1"/>
          </p:cNvSpPr>
          <p:nvPr/>
        </p:nvSpPr>
        <p:spPr bwMode="auto">
          <a:xfrm>
            <a:off x="4437359" y="3914247"/>
            <a:ext cx="254392" cy="1950963"/>
          </a:xfrm>
          <a:prstGeom prst="upDownArrow">
            <a:avLst>
              <a:gd name="adj1" fmla="val 50000"/>
              <a:gd name="adj2" fmla="val 153382"/>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FFFFFF"/>
              </a:solidFill>
              <a:ea typeface="ＭＳ Ｐゴシック" pitchFamily="34" charset="-128"/>
            </a:endParaRPr>
          </a:p>
        </p:txBody>
      </p:sp>
      <p:sp>
        <p:nvSpPr>
          <p:cNvPr id="153614" name="Rectangle 14"/>
          <p:cNvSpPr>
            <a:spLocks noChangeArrowheads="1"/>
          </p:cNvSpPr>
          <p:nvPr/>
        </p:nvSpPr>
        <p:spPr bwMode="auto">
          <a:xfrm>
            <a:off x="1020829" y="6023748"/>
            <a:ext cx="984250" cy="6032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eaLnBrk="1" hangingPunct="1">
              <a:lnSpc>
                <a:spcPct val="100000"/>
              </a:lnSpc>
              <a:spcBef>
                <a:spcPct val="0"/>
              </a:spcBef>
              <a:buClrTx/>
            </a:pPr>
            <a:endParaRPr lang="de-DE">
              <a:solidFill>
                <a:srgbClr val="FFFFFF"/>
              </a:solidFill>
              <a:ea typeface="ＭＳ Ｐゴシック" pitchFamily="34" charset="-128"/>
            </a:endParaRPr>
          </a:p>
        </p:txBody>
      </p:sp>
      <p:sp>
        <p:nvSpPr>
          <p:cNvPr id="153616" name="Rectangle 16"/>
          <p:cNvSpPr>
            <a:spLocks noChangeArrowheads="1"/>
          </p:cNvSpPr>
          <p:nvPr/>
        </p:nvSpPr>
        <p:spPr bwMode="auto">
          <a:xfrm>
            <a:off x="6855513" y="6020573"/>
            <a:ext cx="1119188" cy="6254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lnSpc>
                <a:spcPct val="100000"/>
              </a:lnSpc>
              <a:spcBef>
                <a:spcPct val="0"/>
              </a:spcBef>
              <a:buClrTx/>
              <a:defRPr/>
            </a:pPr>
            <a:r>
              <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ahoma" pitchFamily="34" charset="0"/>
              </a:rPr>
              <a:t>ITU </a:t>
            </a:r>
          </a:p>
          <a:p>
            <a:pPr algn="ctr" eaLnBrk="1" hangingPunct="1">
              <a:lnSpc>
                <a:spcPct val="100000"/>
              </a:lnSpc>
              <a:spcBef>
                <a:spcPct val="0"/>
              </a:spcBef>
              <a:buClrTx/>
              <a:defRPr/>
            </a:pPr>
            <a:r>
              <a:rPr lang="fr-F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ahoma" pitchFamily="34" charset="0"/>
              </a:rPr>
              <a:t>(</a:t>
            </a:r>
            <a:r>
              <a:rPr lang="fr-F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ahoma" pitchFamily="34" charset="0"/>
              </a:rPr>
              <a:t>T, </a:t>
            </a:r>
            <a:r>
              <a:rPr lang="fr-F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ahoma" pitchFamily="34" charset="0"/>
              </a:rPr>
              <a:t>R &amp; D)</a:t>
            </a:r>
            <a:endParaRPr lang="en-GB"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ahoma" pitchFamily="34" charset="0"/>
            </a:endParaRPr>
          </a:p>
        </p:txBody>
      </p:sp>
      <p:sp>
        <p:nvSpPr>
          <p:cNvPr id="153617" name="Text Box 17"/>
          <p:cNvSpPr txBox="1">
            <a:spLocks noChangeArrowheads="1"/>
          </p:cNvSpPr>
          <p:nvPr/>
        </p:nvSpPr>
        <p:spPr bwMode="auto">
          <a:xfrm>
            <a:off x="1196648" y="6134873"/>
            <a:ext cx="625475" cy="400050"/>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defRPr/>
            </a:pP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Tahoma" pitchFamily="34" charset="0"/>
              </a:rPr>
              <a:t>ISO</a:t>
            </a:r>
            <a:endParaRPr lang="en-GB"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Tahoma" pitchFamily="34" charset="0"/>
            </a:endParaRPr>
          </a:p>
        </p:txBody>
      </p:sp>
      <p:sp>
        <p:nvSpPr>
          <p:cNvPr id="153618" name="Text Box 18"/>
          <p:cNvSpPr txBox="1">
            <a:spLocks noChangeArrowheads="1"/>
          </p:cNvSpPr>
          <p:nvPr/>
        </p:nvSpPr>
        <p:spPr bwMode="auto">
          <a:xfrm>
            <a:off x="4259263" y="6259056"/>
            <a:ext cx="184150" cy="396875"/>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pPr>
            <a:endParaRPr lang="de-DE" sz="2000" b="1">
              <a:solidFill>
                <a:srgbClr val="5F5F5F"/>
              </a:solidFill>
              <a:cs typeface="Tahoma" pitchFamily="34" charset="0"/>
            </a:endParaRPr>
          </a:p>
        </p:txBody>
      </p:sp>
      <p:sp>
        <p:nvSpPr>
          <p:cNvPr id="153619" name="Text Box 19"/>
          <p:cNvSpPr txBox="1">
            <a:spLocks noChangeArrowheads="1"/>
          </p:cNvSpPr>
          <p:nvPr/>
        </p:nvSpPr>
        <p:spPr bwMode="auto">
          <a:xfrm>
            <a:off x="6635750" y="6266994"/>
            <a:ext cx="184150" cy="396875"/>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pPr>
            <a:endParaRPr lang="de-DE" sz="2000" b="1">
              <a:solidFill>
                <a:srgbClr val="5F5F5F"/>
              </a:solidFill>
              <a:cs typeface="Tahoma" pitchFamily="34" charset="0"/>
            </a:endParaRPr>
          </a:p>
        </p:txBody>
      </p:sp>
      <p:sp>
        <p:nvSpPr>
          <p:cNvPr id="153621" name="Text Box 21"/>
          <p:cNvSpPr txBox="1">
            <a:spLocks noChangeArrowheads="1"/>
          </p:cNvSpPr>
          <p:nvPr/>
        </p:nvSpPr>
        <p:spPr bwMode="auto">
          <a:xfrm>
            <a:off x="308336" y="4379778"/>
            <a:ext cx="2389188" cy="708025"/>
          </a:xfrm>
          <a:prstGeom prst="rect">
            <a:avLst/>
          </a:prstGeom>
          <a:noFill/>
          <a:ln w="9525">
            <a:noFill/>
            <a:miter lim="800000"/>
            <a:headEnd/>
            <a:tailEnd/>
          </a:ln>
          <a:effectLst/>
        </p:spPr>
        <p:txBody>
          <a:bodyPr wrap="none">
            <a:spAutoFit/>
          </a:bodyPr>
          <a:lstStyle/>
          <a:p>
            <a:pPr algn="ctr" eaLnBrk="1" hangingPunct="1">
              <a:lnSpc>
                <a:spcPct val="100000"/>
              </a:lnSpc>
              <a:spcBef>
                <a:spcPct val="0"/>
              </a:spcBef>
              <a:buClrTx/>
              <a:defRPr/>
            </a:pPr>
            <a:r>
              <a:rPr lang="en-US" sz="2000" b="1" i="1" dirty="0" smtClean="0">
                <a:ln w="12700">
                  <a:solidFill>
                    <a:schemeClr val="tx2">
                      <a:satMod val="155000"/>
                    </a:schemeClr>
                  </a:solidFill>
                  <a:prstDash val="solid"/>
                </a:ln>
                <a:solidFill>
                  <a:srgbClr val="00B0F0"/>
                </a:solidFill>
                <a:latin typeface="+mn-lt"/>
                <a:ea typeface="+mn-ea"/>
                <a:cs typeface="Tahoma" pitchFamily="34" charset="0"/>
              </a:rPr>
              <a:t>Vienna agreement</a:t>
            </a:r>
          </a:p>
          <a:p>
            <a:pPr algn="ctr" eaLnBrk="1" hangingPunct="1">
              <a:lnSpc>
                <a:spcPct val="100000"/>
              </a:lnSpc>
              <a:spcBef>
                <a:spcPct val="0"/>
              </a:spcBef>
              <a:buClrTx/>
              <a:defRPr/>
            </a:pPr>
            <a:r>
              <a:rPr lang="en-US" sz="2000" b="1" i="1" dirty="0" smtClean="0">
                <a:ln w="12700">
                  <a:solidFill>
                    <a:schemeClr val="tx2">
                      <a:satMod val="155000"/>
                    </a:schemeClr>
                  </a:solidFill>
                  <a:prstDash val="solid"/>
                </a:ln>
                <a:solidFill>
                  <a:srgbClr val="00B0F0"/>
                </a:solidFill>
                <a:latin typeface="+mn-lt"/>
                <a:ea typeface="+mn-ea"/>
                <a:cs typeface="Tahoma" pitchFamily="34" charset="0"/>
              </a:rPr>
              <a:t>1991</a:t>
            </a:r>
            <a:endParaRPr lang="en-US" sz="2000" b="1" i="1" dirty="0">
              <a:ln w="12700">
                <a:solidFill>
                  <a:schemeClr val="tx2">
                    <a:satMod val="155000"/>
                  </a:schemeClr>
                </a:solidFill>
                <a:prstDash val="solid"/>
              </a:ln>
              <a:solidFill>
                <a:srgbClr val="00B0F0"/>
              </a:solidFill>
              <a:latin typeface="+mn-lt"/>
              <a:ea typeface="+mn-ea"/>
              <a:cs typeface="Tahoma" pitchFamily="34" charset="0"/>
            </a:endParaRPr>
          </a:p>
        </p:txBody>
      </p:sp>
      <p:sp>
        <p:nvSpPr>
          <p:cNvPr id="153622" name="Text Box 22"/>
          <p:cNvSpPr txBox="1">
            <a:spLocks noChangeArrowheads="1"/>
          </p:cNvSpPr>
          <p:nvPr/>
        </p:nvSpPr>
        <p:spPr bwMode="auto">
          <a:xfrm>
            <a:off x="3398042" y="4417485"/>
            <a:ext cx="2408032" cy="1015663"/>
          </a:xfrm>
          <a:prstGeom prst="rect">
            <a:avLst/>
          </a:prstGeom>
          <a:noFill/>
          <a:ln w="9525">
            <a:noFill/>
            <a:miter lim="800000"/>
            <a:headEnd/>
            <a:tailEnd/>
          </a:ln>
          <a:effectLst/>
        </p:spPr>
        <p:txBody>
          <a:bodyPr wrap="none">
            <a:spAutoFit/>
          </a:bodyPr>
          <a:lstStyle/>
          <a:p>
            <a:pPr algn="ctr">
              <a:defRPr/>
            </a:pPr>
            <a:r>
              <a:rPr lang="en-US" sz="2000" b="1" i="1" dirty="0" smtClean="0">
                <a:ln w="12700">
                  <a:solidFill>
                    <a:schemeClr val="tx2">
                      <a:satMod val="155000"/>
                    </a:schemeClr>
                  </a:solidFill>
                  <a:prstDash val="solid"/>
                </a:ln>
                <a:solidFill>
                  <a:srgbClr val="00B0F0"/>
                </a:solidFill>
                <a:latin typeface="+mn-lt"/>
                <a:cs typeface="Tahoma" pitchFamily="34" charset="0"/>
              </a:rPr>
              <a:t>Dresden/Frankfurt</a:t>
            </a:r>
          </a:p>
          <a:p>
            <a:pPr algn="ctr">
              <a:defRPr/>
            </a:pPr>
            <a:r>
              <a:rPr lang="en-US" sz="2000" b="1" i="1" dirty="0" smtClean="0">
                <a:ln w="12700">
                  <a:solidFill>
                    <a:schemeClr val="tx2">
                      <a:satMod val="155000"/>
                    </a:schemeClr>
                  </a:solidFill>
                  <a:prstDash val="solid"/>
                </a:ln>
                <a:solidFill>
                  <a:srgbClr val="00B0F0"/>
                </a:solidFill>
                <a:latin typeface="+mn-lt"/>
                <a:cs typeface="Tahoma" pitchFamily="34" charset="0"/>
              </a:rPr>
              <a:t> agreement</a:t>
            </a:r>
          </a:p>
          <a:p>
            <a:pPr algn="ctr">
              <a:defRPr/>
            </a:pPr>
            <a:r>
              <a:rPr lang="en-US" sz="2000" b="1" i="1" dirty="0" smtClean="0">
                <a:ln w="12700">
                  <a:solidFill>
                    <a:schemeClr val="tx2">
                      <a:satMod val="155000"/>
                    </a:schemeClr>
                  </a:solidFill>
                  <a:prstDash val="solid"/>
                </a:ln>
                <a:solidFill>
                  <a:srgbClr val="00B0F0"/>
                </a:solidFill>
                <a:latin typeface="+mn-lt"/>
                <a:cs typeface="Tahoma" pitchFamily="34" charset="0"/>
              </a:rPr>
              <a:t>1996/2016</a:t>
            </a:r>
            <a:endParaRPr lang="en-US" sz="2000" b="1" i="1" dirty="0">
              <a:ln w="12700">
                <a:solidFill>
                  <a:schemeClr val="tx2">
                    <a:satMod val="155000"/>
                  </a:schemeClr>
                </a:solidFill>
                <a:prstDash val="solid"/>
              </a:ln>
              <a:solidFill>
                <a:srgbClr val="00B0F0"/>
              </a:solidFill>
              <a:latin typeface="+mn-lt"/>
              <a:cs typeface="Tahoma" pitchFamily="34" charset="0"/>
            </a:endParaRPr>
          </a:p>
        </p:txBody>
      </p:sp>
      <p:sp>
        <p:nvSpPr>
          <p:cNvPr id="153623" name="Text Box 23"/>
          <p:cNvSpPr txBox="1">
            <a:spLocks noChangeArrowheads="1"/>
          </p:cNvSpPr>
          <p:nvPr/>
        </p:nvSpPr>
        <p:spPr bwMode="auto">
          <a:xfrm>
            <a:off x="6591162" y="4445765"/>
            <a:ext cx="1779653" cy="707886"/>
          </a:xfrm>
          <a:prstGeom prst="rect">
            <a:avLst/>
          </a:prstGeom>
          <a:noFill/>
          <a:ln w="9525">
            <a:noFill/>
            <a:miter lim="800000"/>
            <a:headEnd/>
            <a:tailEnd/>
          </a:ln>
          <a:effectLst/>
        </p:spPr>
        <p:txBody>
          <a:bodyPr wrap="none">
            <a:spAutoFit/>
          </a:bodyPr>
          <a:lstStyle/>
          <a:p>
            <a:pPr algn="ctr" eaLnBrk="1" hangingPunct="1">
              <a:lnSpc>
                <a:spcPct val="100000"/>
              </a:lnSpc>
              <a:spcBef>
                <a:spcPct val="0"/>
              </a:spcBef>
              <a:buClrTx/>
              <a:defRPr/>
            </a:pPr>
            <a:r>
              <a:rPr lang="en-US" sz="2000" b="1" i="1" dirty="0" smtClean="0">
                <a:ln w="12700">
                  <a:solidFill>
                    <a:schemeClr val="tx2">
                      <a:satMod val="155000"/>
                    </a:schemeClr>
                  </a:solidFill>
                  <a:prstDash val="solid"/>
                </a:ln>
                <a:solidFill>
                  <a:srgbClr val="00B0F0"/>
                </a:solidFill>
                <a:latin typeface="+mn-lt"/>
                <a:cs typeface="Tahoma" pitchFamily="34" charset="0"/>
              </a:rPr>
              <a:t>Working </a:t>
            </a:r>
          </a:p>
          <a:p>
            <a:pPr algn="ctr" eaLnBrk="1" hangingPunct="1">
              <a:lnSpc>
                <a:spcPct val="100000"/>
              </a:lnSpc>
              <a:spcBef>
                <a:spcPct val="0"/>
              </a:spcBef>
              <a:buClrTx/>
              <a:defRPr/>
            </a:pPr>
            <a:r>
              <a:rPr lang="en-US" sz="2000" b="1" i="1" dirty="0" smtClean="0">
                <a:ln w="12700">
                  <a:solidFill>
                    <a:schemeClr val="tx2">
                      <a:satMod val="155000"/>
                    </a:schemeClr>
                  </a:solidFill>
                  <a:prstDash val="solid"/>
                </a:ln>
                <a:solidFill>
                  <a:srgbClr val="00B0F0"/>
                </a:solidFill>
                <a:latin typeface="+mn-lt"/>
                <a:cs typeface="Tahoma" pitchFamily="34" charset="0"/>
              </a:rPr>
              <a:t>relationships</a:t>
            </a:r>
            <a:endParaRPr lang="en-US" sz="2000" b="1" i="1" dirty="0">
              <a:ln w="12700">
                <a:solidFill>
                  <a:schemeClr val="tx2">
                    <a:satMod val="155000"/>
                  </a:schemeClr>
                </a:solidFill>
                <a:prstDash val="solid"/>
              </a:ln>
              <a:solidFill>
                <a:srgbClr val="00B0F0"/>
              </a:solidFill>
              <a:latin typeface="+mn-lt"/>
              <a:cs typeface="Tahoma" pitchFamily="34" charset="0"/>
            </a:endParaRPr>
          </a:p>
        </p:txBody>
      </p:sp>
      <p:sp>
        <p:nvSpPr>
          <p:cNvPr id="153605" name="Text Box 5"/>
          <p:cNvSpPr txBox="1">
            <a:spLocks noChangeArrowheads="1"/>
          </p:cNvSpPr>
          <p:nvPr/>
        </p:nvSpPr>
        <p:spPr bwMode="auto">
          <a:xfrm>
            <a:off x="392474" y="2356364"/>
            <a:ext cx="2305050" cy="14465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lnSpc>
                <a:spcPct val="100000"/>
              </a:lnSpc>
              <a:spcBef>
                <a:spcPct val="0"/>
              </a:spcBef>
              <a:buClrTx/>
              <a:defRPr/>
            </a:pPr>
            <a:r>
              <a:rPr lang="en-US" b="1" dirty="0">
                <a:ln w="1905"/>
                <a:solidFill>
                  <a:srgbClr val="1A4669"/>
                </a:solidFill>
                <a:effectLst>
                  <a:innerShdw blurRad="69850" dist="43180" dir="5400000">
                    <a:srgbClr val="000000">
                      <a:alpha val="65000"/>
                    </a:srgbClr>
                  </a:innerShdw>
                </a:effectLst>
                <a:cs typeface="Tahoma" pitchFamily="34" charset="0"/>
              </a:rPr>
              <a:t>CEN</a:t>
            </a:r>
            <a:r>
              <a:rPr lang="en-US" sz="1600" b="1" dirty="0">
                <a:ln w="1905"/>
                <a:solidFill>
                  <a:srgbClr val="1A4669"/>
                </a:solidFill>
                <a:effectLst>
                  <a:innerShdw blurRad="69850" dist="43180" dir="5400000">
                    <a:srgbClr val="000000">
                      <a:alpha val="65000"/>
                    </a:srgbClr>
                  </a:innerShdw>
                </a:effectLst>
                <a:cs typeface="Tahoma" pitchFamily="34" charset="0"/>
              </a:rPr>
              <a:t> </a:t>
            </a:r>
          </a:p>
          <a:p>
            <a:pPr algn="ctr">
              <a:defRPr/>
            </a:pPr>
            <a:r>
              <a:rPr lang="fr-FR" sz="1400" b="1" dirty="0" smtClean="0">
                <a:ln w="1905"/>
                <a:solidFill>
                  <a:srgbClr val="1A4669"/>
                </a:solidFill>
                <a:cs typeface="Tahoma" pitchFamily="34" charset="0"/>
              </a:rPr>
              <a:t>Comité</a:t>
            </a:r>
            <a:r>
              <a:rPr lang="fr-FR" sz="1400" b="1" dirty="0" smtClean="0">
                <a:ln w="1905"/>
                <a:solidFill>
                  <a:srgbClr val="1A4669"/>
                </a:solidFill>
                <a:effectLst>
                  <a:innerShdw blurRad="69850" dist="43180" dir="5400000">
                    <a:srgbClr val="000000">
                      <a:alpha val="65000"/>
                    </a:srgbClr>
                  </a:innerShdw>
                </a:effectLst>
                <a:cs typeface="Tahoma" pitchFamily="34" charset="0"/>
              </a:rPr>
              <a:t> </a:t>
            </a:r>
            <a:r>
              <a:rPr lang="fr-FR" sz="1400" b="1" dirty="0" smtClean="0">
                <a:ln w="1905"/>
                <a:solidFill>
                  <a:srgbClr val="1A4669"/>
                </a:solidFill>
                <a:cs typeface="Tahoma" pitchFamily="34" charset="0"/>
              </a:rPr>
              <a:t>Européen </a:t>
            </a:r>
          </a:p>
          <a:p>
            <a:pPr algn="ctr">
              <a:defRPr/>
            </a:pPr>
            <a:r>
              <a:rPr lang="fr-FR" sz="1400" b="1" dirty="0" smtClean="0">
                <a:ln w="1905"/>
                <a:solidFill>
                  <a:srgbClr val="1A4669"/>
                </a:solidFill>
                <a:cs typeface="Tahoma" pitchFamily="34" charset="0"/>
              </a:rPr>
              <a:t>de Normalisation</a:t>
            </a:r>
          </a:p>
          <a:p>
            <a:pPr algn="ctr">
              <a:defRPr/>
            </a:pPr>
            <a:r>
              <a:rPr lang="en-US" sz="1400" b="1" dirty="0">
                <a:ln w="1905"/>
                <a:solidFill>
                  <a:srgbClr val="1A4669"/>
                </a:solidFill>
                <a:effectLst>
                  <a:innerShdw blurRad="69850" dist="43180" dir="5400000">
                    <a:srgbClr val="000000">
                      <a:alpha val="65000"/>
                    </a:srgbClr>
                  </a:innerShdw>
                </a:effectLst>
                <a:cs typeface="Tahoma" pitchFamily="34" charset="0"/>
              </a:rPr>
              <a:t/>
            </a:r>
            <a:br>
              <a:rPr lang="en-US" sz="1400" b="1" dirty="0">
                <a:ln w="1905"/>
                <a:solidFill>
                  <a:srgbClr val="1A4669"/>
                </a:solidFill>
                <a:effectLst>
                  <a:innerShdw blurRad="69850" dist="43180" dir="5400000">
                    <a:srgbClr val="000000">
                      <a:alpha val="65000"/>
                    </a:srgbClr>
                  </a:innerShdw>
                </a:effectLst>
                <a:cs typeface="Tahoma" pitchFamily="34" charset="0"/>
              </a:rPr>
            </a:br>
            <a:r>
              <a:rPr lang="en-US" sz="1400" b="1" dirty="0">
                <a:solidFill>
                  <a:srgbClr val="127092"/>
                </a:solidFill>
                <a:cs typeface="Tahoma" pitchFamily="34" charset="0"/>
              </a:rPr>
              <a:t>- </a:t>
            </a:r>
            <a:r>
              <a:rPr lang="en-US" sz="1400" b="1" dirty="0" smtClean="0">
                <a:solidFill>
                  <a:srgbClr val="127092"/>
                </a:solidFill>
                <a:cs typeface="Tahoma" pitchFamily="34" charset="0"/>
              </a:rPr>
              <a:t>All other domains</a:t>
            </a:r>
            <a:br>
              <a:rPr lang="en-US" sz="1400" b="1" dirty="0" smtClean="0">
                <a:solidFill>
                  <a:srgbClr val="127092"/>
                </a:solidFill>
                <a:cs typeface="Tahoma" pitchFamily="34" charset="0"/>
              </a:rPr>
            </a:br>
            <a:r>
              <a:rPr lang="en-US" sz="1400" b="1" dirty="0" smtClean="0">
                <a:solidFill>
                  <a:srgbClr val="127092"/>
                </a:solidFill>
                <a:cs typeface="Tahoma" pitchFamily="34" charset="0"/>
              </a:rPr>
              <a:t>- National delegation</a:t>
            </a:r>
            <a:endParaRPr lang="en-US" sz="1600" b="1" dirty="0">
              <a:solidFill>
                <a:srgbClr val="000099"/>
              </a:solidFill>
              <a:cs typeface="Tahoma" pitchFamily="34" charset="0"/>
            </a:endParaRPr>
          </a:p>
        </p:txBody>
      </p:sp>
      <p:sp>
        <p:nvSpPr>
          <p:cNvPr id="153609" name="Text Box 9"/>
          <p:cNvSpPr txBox="1">
            <a:spLocks noChangeArrowheads="1"/>
          </p:cNvSpPr>
          <p:nvPr/>
        </p:nvSpPr>
        <p:spPr bwMode="auto">
          <a:xfrm>
            <a:off x="3382946" y="2356364"/>
            <a:ext cx="2294085" cy="14465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lnSpc>
                <a:spcPct val="100000"/>
              </a:lnSpc>
              <a:spcBef>
                <a:spcPct val="0"/>
              </a:spcBef>
              <a:buClrTx/>
              <a:defRPr/>
            </a:pPr>
            <a:r>
              <a:rPr lang="en-US" b="1" dirty="0">
                <a:ln w="1905"/>
                <a:solidFill>
                  <a:srgbClr val="1A4669"/>
                </a:solidFill>
                <a:effectLst>
                  <a:innerShdw blurRad="69850" dist="43180" dir="5400000">
                    <a:srgbClr val="000000">
                      <a:alpha val="65000"/>
                    </a:srgbClr>
                  </a:innerShdw>
                </a:effectLst>
                <a:cs typeface="Tahoma" pitchFamily="34" charset="0"/>
              </a:rPr>
              <a:t>CENELEC</a:t>
            </a:r>
          </a:p>
          <a:p>
            <a:pPr algn="ctr" eaLnBrk="1" hangingPunct="1">
              <a:lnSpc>
                <a:spcPct val="100000"/>
              </a:lnSpc>
              <a:spcBef>
                <a:spcPct val="0"/>
              </a:spcBef>
              <a:buClrTx/>
              <a:defRPr/>
            </a:pPr>
            <a:r>
              <a:rPr lang="fr-FR" sz="1400" b="1" dirty="0" smtClean="0">
                <a:ln w="1905"/>
                <a:solidFill>
                  <a:srgbClr val="1A4669"/>
                </a:solidFill>
                <a:cs typeface="Tahoma" pitchFamily="34" charset="0"/>
              </a:rPr>
              <a:t>Comité Européen </a:t>
            </a:r>
          </a:p>
          <a:p>
            <a:pPr algn="ctr" eaLnBrk="1" hangingPunct="1">
              <a:lnSpc>
                <a:spcPct val="100000"/>
              </a:lnSpc>
              <a:spcBef>
                <a:spcPct val="0"/>
              </a:spcBef>
              <a:buClrTx/>
              <a:defRPr/>
            </a:pPr>
            <a:r>
              <a:rPr lang="fr-FR" sz="1400" b="1" dirty="0" smtClean="0">
                <a:ln w="1905"/>
                <a:solidFill>
                  <a:srgbClr val="1A4669"/>
                </a:solidFill>
                <a:cs typeface="Tahoma" pitchFamily="34" charset="0"/>
              </a:rPr>
              <a:t>de Normalisation Électrotechnique</a:t>
            </a:r>
          </a:p>
          <a:p>
            <a:pPr algn="ctr" eaLnBrk="1" hangingPunct="1">
              <a:lnSpc>
                <a:spcPct val="100000"/>
              </a:lnSpc>
              <a:spcBef>
                <a:spcPct val="0"/>
              </a:spcBef>
              <a:buClrTx/>
              <a:defRPr/>
            </a:pPr>
            <a:r>
              <a:rPr lang="en-US" sz="1400" b="1" dirty="0" smtClean="0">
                <a:solidFill>
                  <a:srgbClr val="127092"/>
                </a:solidFill>
                <a:cs typeface="Tahoma" pitchFamily="34" charset="0"/>
              </a:rPr>
              <a:t>- </a:t>
            </a:r>
            <a:r>
              <a:rPr lang="en-US" sz="1400" b="1" dirty="0">
                <a:solidFill>
                  <a:srgbClr val="127092"/>
                </a:solidFill>
                <a:cs typeface="Tahoma" pitchFamily="34" charset="0"/>
              </a:rPr>
              <a:t>Electro-technical</a:t>
            </a:r>
            <a:br>
              <a:rPr lang="en-US" sz="1400" b="1" dirty="0">
                <a:solidFill>
                  <a:srgbClr val="127092"/>
                </a:solidFill>
                <a:cs typeface="Tahoma" pitchFamily="34" charset="0"/>
              </a:rPr>
            </a:br>
            <a:r>
              <a:rPr lang="en-US" sz="1400" b="1" dirty="0" smtClean="0">
                <a:solidFill>
                  <a:srgbClr val="127092"/>
                </a:solidFill>
                <a:cs typeface="Tahoma" pitchFamily="34" charset="0"/>
              </a:rPr>
              <a:t>- </a:t>
            </a:r>
            <a:r>
              <a:rPr lang="en-US" sz="1400" b="1" dirty="0">
                <a:solidFill>
                  <a:srgbClr val="127092"/>
                </a:solidFill>
                <a:cs typeface="Tahoma" pitchFamily="34" charset="0"/>
              </a:rPr>
              <a:t>National delegation</a:t>
            </a:r>
            <a:endParaRPr lang="en-GB" sz="1400" b="1" dirty="0">
              <a:solidFill>
                <a:srgbClr val="127092"/>
              </a:solidFill>
              <a:cs typeface="Tahoma" pitchFamily="34" charset="0"/>
            </a:endParaRPr>
          </a:p>
        </p:txBody>
      </p:sp>
      <p:sp>
        <p:nvSpPr>
          <p:cNvPr id="153624" name="AutoShape 24"/>
          <p:cNvSpPr>
            <a:spLocks noChangeArrowheads="1"/>
          </p:cNvSpPr>
          <p:nvPr/>
        </p:nvSpPr>
        <p:spPr bwMode="auto">
          <a:xfrm>
            <a:off x="2651125" y="2987452"/>
            <a:ext cx="720725" cy="217488"/>
          </a:xfrm>
          <a:prstGeom prst="leftRightArrow">
            <a:avLst>
              <a:gd name="adj1" fmla="val 50000"/>
              <a:gd name="adj2" fmla="val 6627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eaLnBrk="1" hangingPunct="1">
              <a:lnSpc>
                <a:spcPct val="100000"/>
              </a:lnSpc>
              <a:spcBef>
                <a:spcPct val="0"/>
              </a:spcBef>
              <a:buClrTx/>
            </a:pPr>
            <a:endParaRPr lang="de-DE" sz="1600">
              <a:solidFill>
                <a:srgbClr val="1582A8"/>
              </a:solidFill>
              <a:ea typeface="ＭＳ Ｐゴシック" pitchFamily="34" charset="-128"/>
            </a:endParaRPr>
          </a:p>
        </p:txBody>
      </p:sp>
      <p:sp>
        <p:nvSpPr>
          <p:cNvPr id="153625" name="AutoShape 25"/>
          <p:cNvSpPr>
            <a:spLocks noChangeArrowheads="1"/>
          </p:cNvSpPr>
          <p:nvPr/>
        </p:nvSpPr>
        <p:spPr bwMode="auto">
          <a:xfrm>
            <a:off x="5641975" y="2949352"/>
            <a:ext cx="792163" cy="217488"/>
          </a:xfrm>
          <a:prstGeom prst="leftRightArrow">
            <a:avLst>
              <a:gd name="adj1" fmla="val 50000"/>
              <a:gd name="adj2" fmla="val 7284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eaLnBrk="1" hangingPunct="1">
              <a:lnSpc>
                <a:spcPct val="100000"/>
              </a:lnSpc>
              <a:spcBef>
                <a:spcPct val="0"/>
              </a:spcBef>
              <a:buClrTx/>
            </a:pPr>
            <a:endParaRPr lang="de-DE" sz="1600">
              <a:solidFill>
                <a:srgbClr val="1582A8"/>
              </a:solidFill>
              <a:ea typeface="ＭＳ Ｐゴシック" pitchFamily="34" charset="-128"/>
            </a:endParaRPr>
          </a:p>
        </p:txBody>
      </p:sp>
      <p:sp>
        <p:nvSpPr>
          <p:cNvPr id="28" name="Rectangle 14"/>
          <p:cNvSpPr>
            <a:spLocks noChangeArrowheads="1"/>
          </p:cNvSpPr>
          <p:nvPr/>
        </p:nvSpPr>
        <p:spPr bwMode="auto">
          <a:xfrm>
            <a:off x="4123179" y="6052876"/>
            <a:ext cx="983745" cy="60403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lnSpc>
                <a:spcPct val="100000"/>
              </a:lnSpc>
              <a:spcBef>
                <a:spcPct val="0"/>
              </a:spcBef>
              <a:buClrTx/>
              <a:defRPr/>
            </a:pPr>
            <a:r>
              <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ahoma" pitchFamily="34" charset="0"/>
              </a:rPr>
              <a:t>IEC</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ahoma" pitchFamily="34" charset="0"/>
            </a:endParaRPr>
          </a:p>
        </p:txBody>
      </p:sp>
      <p:grpSp>
        <p:nvGrpSpPr>
          <p:cNvPr id="32" name="Right Arrow 31"/>
          <p:cNvGrpSpPr>
            <a:grpSpLocks/>
          </p:cNvGrpSpPr>
          <p:nvPr/>
        </p:nvGrpSpPr>
        <p:grpSpPr bwMode="auto">
          <a:xfrm>
            <a:off x="7213600" y="3884443"/>
            <a:ext cx="311150" cy="639763"/>
            <a:chOff x="4608" y="2446"/>
            <a:chExt cx="196" cy="403"/>
          </a:xfrm>
        </p:grpSpPr>
        <p:pic>
          <p:nvPicPr>
            <p:cNvPr id="69658" name="Right Arrow 31"/>
            <p:cNvPicPr>
              <a:picLocks noChangeArrowheads="1"/>
            </p:cNvPicPr>
            <p:nvPr/>
          </p:nvPicPr>
          <p:blipFill>
            <a:blip r:embed="rId2"/>
            <a:srcRect/>
            <a:stretch>
              <a:fillRect/>
            </a:stretch>
          </p:blipFill>
          <p:spPr bwMode="auto">
            <a:xfrm>
              <a:off x="4608" y="2446"/>
              <a:ext cx="196" cy="403"/>
            </a:xfrm>
            <a:prstGeom prst="rect">
              <a:avLst/>
            </a:prstGeom>
            <a:noFill/>
          </p:spPr>
        </p:pic>
        <p:sp>
          <p:nvSpPr>
            <p:cNvPr id="69659" name="Text Box 27"/>
            <p:cNvSpPr txBox="1">
              <a:spLocks noChangeArrowheads="1"/>
            </p:cNvSpPr>
            <p:nvPr/>
          </p:nvSpPr>
          <p:spPr bwMode="auto">
            <a:xfrm rot="16200000">
              <a:off x="4555" y="2620"/>
              <a:ext cx="305" cy="61"/>
            </a:xfrm>
            <a:prstGeom prst="rect">
              <a:avLst/>
            </a:prstGeom>
            <a:noFill/>
            <a:ln w="9525">
              <a:noFill/>
              <a:miter lim="800000"/>
              <a:headEnd/>
              <a:tailEnd/>
            </a:ln>
          </p:spPr>
          <p:txBody>
            <a:bodyPr vert="eaVert" anchor="ctr"/>
            <a:lstStyle/>
            <a:p>
              <a:pPr algn="ctr" eaLnBrk="1" hangingPunct="1">
                <a:lnSpc>
                  <a:spcPct val="100000"/>
                </a:lnSpc>
                <a:spcBef>
                  <a:spcPct val="0"/>
                </a:spcBef>
                <a:buClrTx/>
              </a:pPr>
              <a:endParaRPr lang="de-DE">
                <a:solidFill>
                  <a:srgbClr val="FFFFFF"/>
                </a:solidFill>
              </a:endParaRPr>
            </a:p>
          </p:txBody>
        </p:sp>
      </p:grpSp>
      <p:grpSp>
        <p:nvGrpSpPr>
          <p:cNvPr id="33" name="Right Arrow 32"/>
          <p:cNvGrpSpPr>
            <a:grpSpLocks/>
          </p:cNvGrpSpPr>
          <p:nvPr/>
        </p:nvGrpSpPr>
        <p:grpSpPr bwMode="auto">
          <a:xfrm>
            <a:off x="7237413" y="5122693"/>
            <a:ext cx="330200" cy="517525"/>
            <a:chOff x="4623" y="3226"/>
            <a:chExt cx="208" cy="326"/>
          </a:xfrm>
        </p:grpSpPr>
        <p:pic>
          <p:nvPicPr>
            <p:cNvPr id="69661" name="Right Arrow 32"/>
            <p:cNvPicPr>
              <a:picLocks noChangeArrowheads="1"/>
            </p:cNvPicPr>
            <p:nvPr/>
          </p:nvPicPr>
          <p:blipFill>
            <a:blip r:embed="rId3"/>
            <a:srcRect/>
            <a:stretch>
              <a:fillRect/>
            </a:stretch>
          </p:blipFill>
          <p:spPr bwMode="auto">
            <a:xfrm>
              <a:off x="4623" y="3226"/>
              <a:ext cx="208" cy="326"/>
            </a:xfrm>
            <a:prstGeom prst="rect">
              <a:avLst/>
            </a:prstGeom>
            <a:noFill/>
          </p:spPr>
        </p:pic>
        <p:sp>
          <p:nvSpPr>
            <p:cNvPr id="69662" name="Text Box 30"/>
            <p:cNvSpPr txBox="1">
              <a:spLocks noChangeArrowheads="1"/>
            </p:cNvSpPr>
            <p:nvPr/>
          </p:nvSpPr>
          <p:spPr bwMode="auto">
            <a:xfrm rot="5400000">
              <a:off x="4616" y="3327"/>
              <a:ext cx="226" cy="68"/>
            </a:xfrm>
            <a:prstGeom prst="rect">
              <a:avLst/>
            </a:prstGeom>
            <a:noFill/>
            <a:ln w="9525">
              <a:noFill/>
              <a:miter lim="800000"/>
              <a:headEnd/>
              <a:tailEnd/>
            </a:ln>
          </p:spPr>
          <p:txBody>
            <a:bodyPr rot="10800000" vert="eaVert" anchor="ctr"/>
            <a:lstStyle/>
            <a:p>
              <a:pPr algn="ctr" eaLnBrk="1" hangingPunct="1">
                <a:lnSpc>
                  <a:spcPct val="100000"/>
                </a:lnSpc>
                <a:spcBef>
                  <a:spcPct val="0"/>
                </a:spcBef>
                <a:buClrTx/>
              </a:pPr>
              <a:endParaRPr lang="de-DE">
                <a:solidFill>
                  <a:srgbClr val="FFFFFF"/>
                </a:solidFill>
              </a:endParaRPr>
            </a:p>
          </p:txBody>
        </p:sp>
      </p:grpSp>
      <p:sp>
        <p:nvSpPr>
          <p:cNvPr id="2" name="Title 1"/>
          <p:cNvSpPr>
            <a:spLocks noGrp="1"/>
          </p:cNvSpPr>
          <p:nvPr>
            <p:ph type="title"/>
          </p:nvPr>
        </p:nvSpPr>
        <p:spPr>
          <a:xfrm>
            <a:off x="25221" y="-11171"/>
            <a:ext cx="8229600" cy="1143000"/>
          </a:xfrm>
        </p:spPr>
        <p:txBody>
          <a:bodyPr/>
          <a:lstStyle/>
          <a:p>
            <a:r>
              <a:rPr lang="en-US" dirty="0" smtClean="0"/>
              <a:t>European Standardization </a:t>
            </a:r>
            <a:r>
              <a:rPr lang="en-US" dirty="0" err="1" smtClean="0"/>
              <a:t>Organisations</a:t>
            </a:r>
            <a:r>
              <a:rPr lang="en-US" dirty="0" smtClean="0"/>
              <a:t> (ESO)</a:t>
            </a:r>
            <a:r>
              <a:rPr lang="en-US" dirty="0"/>
              <a:t/>
            </a:r>
            <a:br>
              <a:rPr lang="en-US" dirty="0"/>
            </a:br>
            <a:r>
              <a:rPr lang="en-US" dirty="0" smtClean="0"/>
              <a:t>(EU Regulation 1025/2012)</a:t>
            </a:r>
            <a:endParaRPr lang="en-US" dirty="0"/>
          </a:p>
        </p:txBody>
      </p:sp>
      <p:sp>
        <p:nvSpPr>
          <p:cNvPr id="26" name="Text Box 9"/>
          <p:cNvSpPr txBox="1">
            <a:spLocks noChangeArrowheads="1"/>
          </p:cNvSpPr>
          <p:nvPr/>
        </p:nvSpPr>
        <p:spPr bwMode="auto">
          <a:xfrm>
            <a:off x="6434138" y="2356364"/>
            <a:ext cx="2294085" cy="14465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b="1" dirty="0">
                <a:ln w="1905"/>
                <a:solidFill>
                  <a:srgbClr val="1A4669"/>
                </a:solidFill>
                <a:effectLst>
                  <a:innerShdw blurRad="69850" dist="43180" dir="5400000">
                    <a:srgbClr val="000000">
                      <a:alpha val="65000"/>
                    </a:srgbClr>
                  </a:innerShdw>
                </a:effectLst>
                <a:cs typeface="Tahoma" pitchFamily="34" charset="0"/>
              </a:rPr>
              <a:t>ETSI</a:t>
            </a: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ahoma" pitchFamily="34" charset="0"/>
              </a:rPr>
              <a:t> </a:t>
            </a:r>
          </a:p>
          <a:p>
            <a:pPr algn="ctr">
              <a:defRPr/>
            </a:pPr>
            <a:r>
              <a:rPr lang="en-US" sz="1400" b="1" dirty="0">
                <a:ln w="1905"/>
                <a:solidFill>
                  <a:srgbClr val="1A4669"/>
                </a:solidFill>
                <a:cs typeface="Tahoma" pitchFamily="34" charset="0"/>
              </a:rPr>
              <a:t>European </a:t>
            </a:r>
            <a:r>
              <a:rPr lang="en-US" sz="1400" b="1" dirty="0" smtClean="0">
                <a:ln w="1905"/>
                <a:solidFill>
                  <a:srgbClr val="1A4669"/>
                </a:solidFill>
                <a:cs typeface="Tahoma" pitchFamily="34" charset="0"/>
              </a:rPr>
              <a:t>Telecommunications </a:t>
            </a:r>
            <a:r>
              <a:rPr lang="en-US" sz="1400" b="1" dirty="0">
                <a:ln w="1905"/>
                <a:solidFill>
                  <a:srgbClr val="1A4669"/>
                </a:solidFill>
                <a:cs typeface="Tahoma" pitchFamily="34" charset="0"/>
              </a:rPr>
              <a:t>Standards Institute</a:t>
            </a:r>
            <a:br>
              <a:rPr lang="en-US" sz="1400" b="1" dirty="0">
                <a:ln w="1905"/>
                <a:solidFill>
                  <a:srgbClr val="1A4669"/>
                </a:solidFill>
                <a:cs typeface="Tahoma" pitchFamily="34" charset="0"/>
              </a:rPr>
            </a:br>
            <a:r>
              <a:rPr lang="en-US" sz="1400" b="1" dirty="0">
                <a:solidFill>
                  <a:srgbClr val="127092"/>
                </a:solidFill>
                <a:cs typeface="Tahoma" pitchFamily="34" charset="0"/>
              </a:rPr>
              <a:t>- ICT</a:t>
            </a:r>
            <a:br>
              <a:rPr lang="en-US" sz="1400" b="1" dirty="0">
                <a:solidFill>
                  <a:srgbClr val="127092"/>
                </a:solidFill>
                <a:cs typeface="Tahoma" pitchFamily="34" charset="0"/>
              </a:rPr>
            </a:br>
            <a:r>
              <a:rPr lang="en-US" sz="1400" b="1" dirty="0">
                <a:solidFill>
                  <a:srgbClr val="127092"/>
                </a:solidFill>
                <a:cs typeface="Tahoma" pitchFamily="34" charset="0"/>
              </a:rPr>
              <a:t>- Direct participation</a:t>
            </a:r>
          </a:p>
        </p:txBody>
      </p:sp>
      <p:sp>
        <p:nvSpPr>
          <p:cNvPr id="27" name="Text Box 5"/>
          <p:cNvSpPr txBox="1">
            <a:spLocks noChangeArrowheads="1"/>
          </p:cNvSpPr>
          <p:nvPr/>
        </p:nvSpPr>
        <p:spPr bwMode="auto">
          <a:xfrm>
            <a:off x="493503" y="1328232"/>
            <a:ext cx="2305050" cy="800219"/>
          </a:xfrm>
          <a:prstGeom prst="rect">
            <a:avLst/>
          </a:prstGeom>
          <a:gradFill>
            <a:gsLst>
              <a:gs pos="100000">
                <a:srgbClr val="000000"/>
              </a:gs>
              <a:gs pos="100000">
                <a:schemeClr val="accent3">
                  <a:shade val="94000"/>
                  <a:satMod val="135000"/>
                </a:schemeClr>
              </a:gs>
            </a:gsLst>
          </a:gra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lnSpc>
                <a:spcPct val="100000"/>
              </a:lnSpc>
              <a:spcBef>
                <a:spcPct val="0"/>
              </a:spcBef>
              <a:buClrTx/>
              <a:defRPr/>
            </a:pPr>
            <a:r>
              <a:rPr lang="en-US" b="1" dirty="0" smtClean="0">
                <a:ln w="1905"/>
                <a:solidFill>
                  <a:srgbClr val="DD0000"/>
                </a:solidFill>
                <a:effectLst>
                  <a:innerShdw blurRad="69850" dist="43180" dir="5400000">
                    <a:srgbClr val="000000">
                      <a:alpha val="65000"/>
                    </a:srgbClr>
                  </a:innerShdw>
                </a:effectLst>
                <a:cs typeface="Tahoma" pitchFamily="34" charset="0"/>
              </a:rPr>
              <a:t>DIN</a:t>
            </a:r>
            <a:r>
              <a:rPr lang="en-US" sz="1600" b="1" dirty="0" smtClean="0">
                <a:ln w="1905"/>
                <a:solidFill>
                  <a:srgbClr val="C00000"/>
                </a:solidFill>
                <a:effectLst>
                  <a:innerShdw blurRad="69850" dist="43180" dir="5400000">
                    <a:srgbClr val="000000">
                      <a:alpha val="65000"/>
                    </a:srgbClr>
                  </a:innerShdw>
                </a:effectLst>
                <a:cs typeface="Tahoma" pitchFamily="34" charset="0"/>
              </a:rPr>
              <a:t> </a:t>
            </a:r>
            <a:endParaRPr lang="en-US" sz="1600" b="1" dirty="0">
              <a:ln w="1905"/>
              <a:solidFill>
                <a:srgbClr val="C00000"/>
              </a:solidFill>
              <a:effectLst>
                <a:innerShdw blurRad="69850" dist="43180" dir="5400000">
                  <a:srgbClr val="000000">
                    <a:alpha val="65000"/>
                  </a:srgbClr>
                </a:innerShdw>
              </a:effectLst>
              <a:cs typeface="Tahoma" pitchFamily="34" charset="0"/>
            </a:endParaRPr>
          </a:p>
          <a:p>
            <a:pPr algn="ctr">
              <a:defRPr/>
            </a:pPr>
            <a:r>
              <a:rPr lang="de-DE" sz="1400" b="1" dirty="0" smtClean="0">
                <a:ln w="1905"/>
                <a:solidFill>
                  <a:srgbClr val="FFCE00"/>
                </a:solidFill>
                <a:cs typeface="Tahoma" pitchFamily="34" charset="0"/>
              </a:rPr>
              <a:t>Deutsches Institut </a:t>
            </a:r>
          </a:p>
          <a:p>
            <a:pPr algn="ctr">
              <a:defRPr/>
            </a:pPr>
            <a:r>
              <a:rPr lang="de-DE" sz="1400" b="1" dirty="0" smtClean="0">
                <a:ln w="1905"/>
                <a:solidFill>
                  <a:srgbClr val="FFCE00"/>
                </a:solidFill>
                <a:cs typeface="Tahoma" pitchFamily="34" charset="0"/>
              </a:rPr>
              <a:t>für Normung e.V.</a:t>
            </a:r>
          </a:p>
        </p:txBody>
      </p:sp>
      <p:sp>
        <p:nvSpPr>
          <p:cNvPr id="29" name="Text Box 5"/>
          <p:cNvSpPr txBox="1">
            <a:spLocks noChangeArrowheads="1"/>
          </p:cNvSpPr>
          <p:nvPr/>
        </p:nvSpPr>
        <p:spPr bwMode="auto">
          <a:xfrm>
            <a:off x="3371849" y="1332966"/>
            <a:ext cx="5356373" cy="800219"/>
          </a:xfrm>
          <a:prstGeom prst="rect">
            <a:avLst/>
          </a:prstGeom>
          <a:gradFill flip="none" rotWithShape="1">
            <a:gsLst>
              <a:gs pos="22000">
                <a:srgbClr val="000000"/>
              </a:gs>
              <a:gs pos="100000">
                <a:schemeClr val="bg1"/>
              </a:gs>
              <a:gs pos="55000">
                <a:schemeClr val="tx1">
                  <a:lumMod val="50000"/>
                  <a:lumOff val="50000"/>
                </a:schemeClr>
              </a:gs>
            </a:gsLst>
            <a:lin ang="0" scaled="1"/>
            <a:tileRect/>
          </a:gra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1" hangingPunct="1">
              <a:lnSpc>
                <a:spcPct val="100000"/>
              </a:lnSpc>
              <a:spcBef>
                <a:spcPct val="0"/>
              </a:spcBef>
              <a:buClrTx/>
              <a:defRPr/>
            </a:pPr>
            <a:r>
              <a:rPr lang="en-US" b="1" dirty="0" smtClean="0">
                <a:ln w="1905"/>
                <a:solidFill>
                  <a:srgbClr val="DD0000"/>
                </a:solidFill>
                <a:effectLst>
                  <a:innerShdw blurRad="69850" dist="43180" dir="5400000">
                    <a:srgbClr val="000000">
                      <a:alpha val="65000"/>
                    </a:srgbClr>
                  </a:innerShdw>
                </a:effectLst>
                <a:cs typeface="Tahoma" pitchFamily="34" charset="0"/>
              </a:rPr>
              <a:t>DKE</a:t>
            </a:r>
            <a:r>
              <a:rPr lang="en-US" sz="1600" b="1" dirty="0" smtClean="0">
                <a:ln w="1905"/>
                <a:solidFill>
                  <a:srgbClr val="C00000"/>
                </a:solidFill>
                <a:effectLst>
                  <a:innerShdw blurRad="69850" dist="43180" dir="5400000">
                    <a:srgbClr val="000000">
                      <a:alpha val="65000"/>
                    </a:srgbClr>
                  </a:innerShdw>
                </a:effectLst>
                <a:cs typeface="Tahoma" pitchFamily="34" charset="0"/>
              </a:rPr>
              <a:t> </a:t>
            </a:r>
            <a:endParaRPr lang="en-US" sz="1600" b="1" dirty="0">
              <a:ln w="1905"/>
              <a:solidFill>
                <a:srgbClr val="C00000"/>
              </a:solidFill>
              <a:effectLst>
                <a:innerShdw blurRad="69850" dist="43180" dir="5400000">
                  <a:srgbClr val="000000">
                    <a:alpha val="65000"/>
                  </a:srgbClr>
                </a:innerShdw>
              </a:effectLst>
              <a:cs typeface="Tahoma" pitchFamily="34" charset="0"/>
            </a:endParaRPr>
          </a:p>
          <a:p>
            <a:pPr>
              <a:defRPr/>
            </a:pPr>
            <a:r>
              <a:rPr lang="de-DE" sz="1400" b="1" dirty="0">
                <a:ln w="1905"/>
                <a:solidFill>
                  <a:srgbClr val="FFCE00"/>
                </a:solidFill>
                <a:cs typeface="Tahoma" pitchFamily="34" charset="0"/>
              </a:rPr>
              <a:t>Deutsche Kommission Elektrotechnik Elektronik Informationstechnik in DIN und VDE.</a:t>
            </a:r>
            <a:endParaRPr lang="de-DE" sz="1400" b="1" dirty="0" smtClean="0">
              <a:ln w="1905"/>
              <a:solidFill>
                <a:srgbClr val="FFCE00"/>
              </a:solidFill>
              <a:cs typeface="Tahoma" pitchFamily="34" charset="0"/>
            </a:endParaRPr>
          </a:p>
        </p:txBody>
      </p:sp>
      <p:sp>
        <p:nvSpPr>
          <p:cNvPr id="30" name="Footer Placeholder 1"/>
          <p:cNvSpPr>
            <a:spLocks noGrp="1"/>
          </p:cNvSpPr>
          <p:nvPr>
            <p:ph type="ftr" sz="quarter" idx="10"/>
          </p:nvPr>
        </p:nvSpPr>
        <p:spPr>
          <a:xfrm>
            <a:off x="431800" y="6646048"/>
            <a:ext cx="5210175" cy="211952"/>
          </a:xfrm>
        </p:spPr>
        <p:txBody>
          <a:bodyPr/>
          <a:lstStyle/>
          <a:p>
            <a:pPr>
              <a:defRPr/>
            </a:pPr>
            <a:r>
              <a:rPr lang="en-US" dirty="0" smtClean="0"/>
              <a:t>© ETSI 2016. All rights reserved</a:t>
            </a:r>
            <a:endParaRPr lang="en-US" dirty="0"/>
          </a:p>
        </p:txBody>
      </p:sp>
      <p:sp>
        <p:nvSpPr>
          <p:cNvPr id="3" name="Slide Number Placeholder 2"/>
          <p:cNvSpPr>
            <a:spLocks noGrp="1"/>
          </p:cNvSpPr>
          <p:nvPr>
            <p:ph type="sldNum" sz="quarter" idx="11"/>
          </p:nvPr>
        </p:nvSpPr>
        <p:spPr/>
        <p:txBody>
          <a:bodyPr/>
          <a:lstStyle/>
          <a:p>
            <a:pPr>
              <a:defRPr/>
            </a:pPr>
            <a:fld id="{A9E4752A-C8DF-47E7-9C61-4CF91F8B41A5}" type="slidenum">
              <a:rPr lang="en-GB" smtClean="0"/>
              <a:pPr>
                <a:defRPr/>
              </a:pPr>
              <a:t>10</a:t>
            </a:fld>
            <a:endParaRPr lang="en-GB" dirty="0"/>
          </a:p>
        </p:txBody>
      </p:sp>
    </p:spTree>
    <p:extLst>
      <p:ext uri="{BB962C8B-B14F-4D97-AF65-F5344CB8AC3E}">
        <p14:creationId xmlns:p14="http://schemas.microsoft.com/office/powerpoint/2010/main" val="150077222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lIns="91440" tIns="45720" rIns="91440" bIns="45720" anchor="ctr"/>
          <a:lstStyle/>
          <a:p>
            <a:pPr eaLnBrk="1" hangingPunct="1"/>
            <a:r>
              <a:rPr lang="fr-FR" smtClean="0">
                <a:solidFill>
                  <a:srgbClr val="777777"/>
                </a:solidFill>
              </a:rPr>
              <a:t>The three dimensions of ETSI business</a:t>
            </a:r>
            <a:endParaRPr lang="en-GB" smtClean="0">
              <a:solidFill>
                <a:srgbClr val="777777"/>
              </a:solidFill>
            </a:endParaRPr>
          </a:p>
        </p:txBody>
      </p:sp>
      <p:sp>
        <p:nvSpPr>
          <p:cNvPr id="45" name="Text Box 13"/>
          <p:cNvSpPr txBox="1">
            <a:spLocks noChangeArrowheads="1"/>
          </p:cNvSpPr>
          <p:nvPr/>
        </p:nvSpPr>
        <p:spPr bwMode="auto">
          <a:xfrm>
            <a:off x="904973" y="2857574"/>
            <a:ext cx="2185295" cy="52322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1" fontAlgn="auto" hangingPunct="1">
              <a:lnSpc>
                <a:spcPct val="100000"/>
              </a:lnSpc>
              <a:spcBef>
                <a:spcPts val="0"/>
              </a:spcBef>
              <a:spcAft>
                <a:spcPts val="0"/>
              </a:spcAft>
              <a:buClrTx/>
              <a:defRPr/>
            </a:pPr>
            <a:r>
              <a:rPr lang="en-US" sz="1400" b="1" kern="0" dirty="0">
                <a:solidFill>
                  <a:srgbClr val="003366"/>
                </a:solidFill>
              </a:rPr>
              <a:t>Standards in support of EU regulation</a:t>
            </a:r>
          </a:p>
        </p:txBody>
      </p:sp>
      <p:pic>
        <p:nvPicPr>
          <p:cNvPr id="6152" name="Picture 5" descr="MPj03994060000[1]"/>
          <p:cNvPicPr>
            <a:picLocks noChangeAspect="1" noChangeArrowheads="1"/>
          </p:cNvPicPr>
          <p:nvPr/>
        </p:nvPicPr>
        <p:blipFill>
          <a:blip r:embed="rId2" cstate="print"/>
          <a:srcRect/>
          <a:stretch>
            <a:fillRect/>
          </a:stretch>
        </p:blipFill>
        <p:spPr bwMode="auto">
          <a:xfrm>
            <a:off x="1384279" y="1797436"/>
            <a:ext cx="1246640" cy="961954"/>
          </a:xfrm>
          <a:prstGeom prst="rect">
            <a:avLst/>
          </a:prstGeom>
          <a:ln>
            <a:headEnd/>
            <a:tailEnd/>
          </a:ln>
        </p:spPr>
        <p:style>
          <a:lnRef idx="0">
            <a:schemeClr val="accent2"/>
          </a:lnRef>
          <a:fillRef idx="3">
            <a:schemeClr val="accent2"/>
          </a:fillRef>
          <a:effectRef idx="3">
            <a:schemeClr val="accent2"/>
          </a:effectRef>
          <a:fontRef idx="minor">
            <a:schemeClr val="lt1"/>
          </a:fontRef>
        </p:style>
      </p:pic>
      <p:pic>
        <p:nvPicPr>
          <p:cNvPr id="102411" name="Picture 34" descr="Globe-for-Web.jpg Shipping Worldewide image by Darmon9"/>
          <p:cNvPicPr>
            <a:picLocks noChangeAspect="1" noChangeArrowheads="1"/>
          </p:cNvPicPr>
          <p:nvPr/>
        </p:nvPicPr>
        <p:blipFill>
          <a:blip r:embed="rId3"/>
          <a:srcRect/>
          <a:stretch>
            <a:fillRect/>
          </a:stretch>
        </p:blipFill>
        <p:spPr bwMode="auto">
          <a:xfrm>
            <a:off x="6499225" y="1597025"/>
            <a:ext cx="1452563" cy="1401763"/>
          </a:xfrm>
          <a:prstGeom prst="rect">
            <a:avLst/>
          </a:prstGeom>
          <a:noFill/>
          <a:ln w="9525">
            <a:noFill/>
            <a:miter lim="800000"/>
            <a:headEnd/>
            <a:tailEnd/>
          </a:ln>
        </p:spPr>
      </p:pic>
      <p:sp>
        <p:nvSpPr>
          <p:cNvPr id="47" name="Text Box 15"/>
          <p:cNvSpPr txBox="1">
            <a:spLocks noChangeArrowheads="1"/>
          </p:cNvSpPr>
          <p:nvPr/>
        </p:nvSpPr>
        <p:spPr bwMode="auto">
          <a:xfrm>
            <a:off x="3636416" y="4912429"/>
            <a:ext cx="2153922" cy="33855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1" fontAlgn="auto" hangingPunct="1">
              <a:lnSpc>
                <a:spcPct val="100000"/>
              </a:lnSpc>
              <a:spcBef>
                <a:spcPts val="0"/>
              </a:spcBef>
              <a:spcAft>
                <a:spcPts val="0"/>
              </a:spcAft>
              <a:buClrTx/>
              <a:defRPr/>
            </a:pPr>
            <a:r>
              <a:rPr lang="en-US" sz="1600" b="1" kern="0" dirty="0">
                <a:solidFill>
                  <a:srgbClr val="003366"/>
                </a:solidFill>
              </a:rPr>
              <a:t>Service provision</a:t>
            </a:r>
          </a:p>
        </p:txBody>
      </p:sp>
      <p:sp>
        <p:nvSpPr>
          <p:cNvPr id="44" name="Text Box 12"/>
          <p:cNvSpPr txBox="1">
            <a:spLocks noChangeArrowheads="1"/>
          </p:cNvSpPr>
          <p:nvPr/>
        </p:nvSpPr>
        <p:spPr bwMode="auto">
          <a:xfrm>
            <a:off x="6150693" y="2928931"/>
            <a:ext cx="2022347" cy="52322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1" fontAlgn="auto" hangingPunct="1">
              <a:lnSpc>
                <a:spcPct val="100000"/>
              </a:lnSpc>
              <a:spcBef>
                <a:spcPts val="0"/>
              </a:spcBef>
              <a:spcAft>
                <a:spcPts val="0"/>
              </a:spcAft>
              <a:buClrTx/>
              <a:defRPr/>
            </a:pPr>
            <a:r>
              <a:rPr lang="en-US" sz="1400" b="1" kern="0" dirty="0">
                <a:solidFill>
                  <a:srgbClr val="003366"/>
                </a:solidFill>
              </a:rPr>
              <a:t>Standards for global ICT markets</a:t>
            </a:r>
          </a:p>
        </p:txBody>
      </p:sp>
      <p:pic>
        <p:nvPicPr>
          <p:cNvPr id="24" name="Picture 3" descr="Logetsi_transp"/>
          <p:cNvPicPr>
            <a:picLocks noChangeAspect="1" noChangeArrowheads="1"/>
          </p:cNvPicPr>
          <p:nvPr/>
        </p:nvPicPr>
        <p:blipFill>
          <a:blip r:embed="rId4" cstate="print"/>
          <a:srcRect/>
          <a:stretch>
            <a:fillRect/>
          </a:stretch>
        </p:blipFill>
        <p:spPr bwMode="auto">
          <a:xfrm>
            <a:off x="3842102" y="3133394"/>
            <a:ext cx="1494047" cy="435426"/>
          </a:xfrm>
          <a:prstGeom prst="rect">
            <a:avLst/>
          </a:prstGeom>
          <a:noFill/>
          <a:ln w="9525">
            <a:noFill/>
            <a:miter lim="800000"/>
            <a:headEnd/>
            <a:tailEnd/>
          </a:ln>
          <a:scene3d>
            <a:camera prst="orthographicFront"/>
            <a:lightRig rig="threePt" dir="t"/>
          </a:scene3d>
          <a:sp3d>
            <a:bevelT/>
          </a:sp3d>
        </p:spPr>
      </p:pic>
      <p:sp>
        <p:nvSpPr>
          <p:cNvPr id="17" name="AutoShape 7"/>
          <p:cNvSpPr>
            <a:spLocks noChangeArrowheads="1"/>
          </p:cNvSpPr>
          <p:nvPr/>
        </p:nvSpPr>
        <p:spPr bwMode="invGray">
          <a:xfrm rot="19786075">
            <a:off x="5164376" y="2529216"/>
            <a:ext cx="1069869" cy="266438"/>
          </a:xfrm>
          <a:prstGeom prst="rightArrow">
            <a:avLst>
              <a:gd name="adj1" fmla="val 35167"/>
              <a:gd name="adj2" fmla="val 111029"/>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000000"/>
              </a:solidFill>
              <a:ea typeface="ＭＳ Ｐゴシック" pitchFamily="34" charset="-128"/>
            </a:endParaRPr>
          </a:p>
        </p:txBody>
      </p:sp>
      <p:sp>
        <p:nvSpPr>
          <p:cNvPr id="18" name="AutoShape 7"/>
          <p:cNvSpPr>
            <a:spLocks noChangeArrowheads="1"/>
          </p:cNvSpPr>
          <p:nvPr/>
        </p:nvSpPr>
        <p:spPr bwMode="invGray">
          <a:xfrm rot="12792191">
            <a:off x="3163689" y="2522065"/>
            <a:ext cx="1069869" cy="266438"/>
          </a:xfrm>
          <a:prstGeom prst="rightArrow">
            <a:avLst>
              <a:gd name="adj1" fmla="val 35167"/>
              <a:gd name="adj2" fmla="val 111029"/>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000000"/>
              </a:solidFill>
              <a:ea typeface="ＭＳ Ｐゴシック" pitchFamily="34" charset="-128"/>
            </a:endParaRPr>
          </a:p>
        </p:txBody>
      </p:sp>
      <p:sp>
        <p:nvSpPr>
          <p:cNvPr id="19" name="AutoShape 7"/>
          <p:cNvSpPr>
            <a:spLocks noChangeArrowheads="1"/>
          </p:cNvSpPr>
          <p:nvPr/>
        </p:nvSpPr>
        <p:spPr bwMode="invGray">
          <a:xfrm rot="5400000">
            <a:off x="4187409" y="4057053"/>
            <a:ext cx="1069869" cy="266438"/>
          </a:xfrm>
          <a:prstGeom prst="rightArrow">
            <a:avLst>
              <a:gd name="adj1" fmla="val 35167"/>
              <a:gd name="adj2" fmla="val 111029"/>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000000"/>
              </a:solidFill>
              <a:ea typeface="ＭＳ Ｐゴシック" pitchFamily="34" charset="-128"/>
            </a:endParaRPr>
          </a:p>
        </p:txBody>
      </p:sp>
      <p:sp>
        <p:nvSpPr>
          <p:cNvPr id="20" name="Footer Placeholder 1"/>
          <p:cNvSpPr>
            <a:spLocks noGrp="1"/>
          </p:cNvSpPr>
          <p:nvPr>
            <p:ph type="ftr" sz="quarter" idx="10"/>
          </p:nvPr>
        </p:nvSpPr>
        <p:spPr>
          <a:xfrm>
            <a:off x="431800" y="6646048"/>
            <a:ext cx="5210175" cy="211952"/>
          </a:xfrm>
        </p:spPr>
        <p:txBody>
          <a:bodyPr/>
          <a:lstStyle/>
          <a:p>
            <a:pPr>
              <a:defRPr/>
            </a:pPr>
            <a:r>
              <a:rPr lang="en-US" dirty="0" smtClean="0"/>
              <a:t>© ETSI 2016. All rights reserved</a:t>
            </a:r>
            <a:endParaRPr lang="en-US" dirty="0"/>
          </a:p>
        </p:txBody>
      </p:sp>
      <p:sp>
        <p:nvSpPr>
          <p:cNvPr id="2" name="Slide Number Placeholder 1"/>
          <p:cNvSpPr>
            <a:spLocks noGrp="1"/>
          </p:cNvSpPr>
          <p:nvPr>
            <p:ph type="sldNum" sz="quarter" idx="11"/>
          </p:nvPr>
        </p:nvSpPr>
        <p:spPr/>
        <p:txBody>
          <a:bodyPr/>
          <a:lstStyle/>
          <a:p>
            <a:pPr>
              <a:defRPr/>
            </a:pPr>
            <a:fld id="{A9E4752A-C8DF-47E7-9C61-4CF91F8B41A5}" type="slidenum">
              <a:rPr lang="en-GB" smtClean="0"/>
              <a:pPr>
                <a:defRPr/>
              </a:pPr>
              <a:t>11</a:t>
            </a:fld>
            <a:endParaRPr lang="en-GB" dirty="0"/>
          </a:p>
        </p:txBody>
      </p:sp>
    </p:spTree>
    <p:extLst>
      <p:ext uri="{BB962C8B-B14F-4D97-AF65-F5344CB8AC3E}">
        <p14:creationId xmlns:p14="http://schemas.microsoft.com/office/powerpoint/2010/main" val="18629340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תמונה 7" descr="Imag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1390650"/>
            <a:ext cx="260032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p:cNvSpPr>
            <a:spLocks noGrp="1"/>
          </p:cNvSpPr>
          <p:nvPr>
            <p:ph type="title"/>
          </p:nvPr>
        </p:nvSpPr>
        <p:spPr/>
        <p:txBody>
          <a:bodyPr/>
          <a:lstStyle/>
          <a:p>
            <a:pPr eaLnBrk="1" hangingPunct="1"/>
            <a:r>
              <a:rPr lang="en-GB" altLang="en-US" sz="3600" dirty="0" smtClean="0"/>
              <a:t>ETSI’s Basic Principles</a:t>
            </a:r>
          </a:p>
        </p:txBody>
      </p:sp>
      <p:sp>
        <p:nvSpPr>
          <p:cNvPr id="33796" name="Rectangle 3"/>
          <p:cNvSpPr>
            <a:spLocks noGrp="1"/>
          </p:cNvSpPr>
          <p:nvPr>
            <p:ph type="body" idx="1"/>
          </p:nvPr>
        </p:nvSpPr>
        <p:spPr>
          <a:xfrm>
            <a:off x="384175" y="1412427"/>
            <a:ext cx="6620782" cy="4886325"/>
          </a:xfrm>
        </p:spPr>
        <p:txBody>
          <a:bodyPr/>
          <a:lstStyle/>
          <a:p>
            <a:r>
              <a:rPr lang="en-US" sz="1600" dirty="0"/>
              <a:t>ETSI's fundamental values with regard to the work it undertakes are timeliness, quality and responsiveness to market needs</a:t>
            </a:r>
          </a:p>
          <a:p>
            <a:r>
              <a:rPr lang="en-US" sz="1600" dirty="0"/>
              <a:t>ETSI is inclusive with a global membership representing a wide range of stakeholders, a global network of partnerships and a consensus approach in its working methods</a:t>
            </a:r>
          </a:p>
          <a:p>
            <a:r>
              <a:rPr lang="en-US" sz="1600" dirty="0"/>
              <a:t>ETSI is fully compliant with WTO/TBT provisions and EU Regulation (EU) 1025/2012</a:t>
            </a:r>
          </a:p>
          <a:p>
            <a:r>
              <a:rPr lang="en-US" sz="1600" dirty="0"/>
              <a:t>ETSI works across all sectors of industry and society that make, use or rely on ICT technology</a:t>
            </a:r>
          </a:p>
          <a:p>
            <a:r>
              <a:rPr lang="en-US" sz="1600" dirty="0"/>
              <a:t>ETSI works at the forefront of developing and emerging technologies</a:t>
            </a:r>
          </a:p>
          <a:p>
            <a:r>
              <a:rPr lang="en-US" sz="1600" dirty="0"/>
              <a:t>ETSI produces technical standards aimed at being adopted by the most competitive markets</a:t>
            </a:r>
          </a:p>
          <a:p>
            <a:r>
              <a:rPr lang="en-US" sz="1600" dirty="0"/>
              <a:t>ETSI promotes the adoption of its technical standards worldwide for the benefit of its members' competitiveness</a:t>
            </a:r>
          </a:p>
          <a:p>
            <a:r>
              <a:rPr lang="en-US" sz="1600" dirty="0"/>
              <a:t>ETSI, in its role as an ESO, provides technical standards supporting EU regulatory requirements and policy</a:t>
            </a:r>
          </a:p>
          <a:p>
            <a:r>
              <a:rPr lang="en-US" sz="1600" dirty="0"/>
              <a:t>ETSI produces technical standards that use spectrum effectively, </a:t>
            </a:r>
            <a:r>
              <a:rPr lang="en-US" sz="1600" dirty="0" err="1"/>
              <a:t>minimise</a:t>
            </a:r>
            <a:r>
              <a:rPr lang="en-US" sz="1600" dirty="0"/>
              <a:t> interference and avoid undesirable effects, in accord with appropriate regulatory </a:t>
            </a:r>
            <a:r>
              <a:rPr lang="en-US" sz="1600" dirty="0" smtClean="0"/>
              <a:t>frameworks</a:t>
            </a:r>
            <a:endParaRPr lang="en-US" sz="1600" dirty="0"/>
          </a:p>
        </p:txBody>
      </p:sp>
      <p:sp>
        <p:nvSpPr>
          <p:cNvPr id="65541" name="מציין מיקום של כותרת תחתונה 4"/>
          <p:cNvSpPr>
            <a:spLocks noGrp="1"/>
          </p:cNvSpPr>
          <p:nvPr>
            <p:ph type="ftr" sz="quarter" idx="10"/>
          </p:nvPr>
        </p:nvSpPr>
        <p:spPr bwMode="auto">
          <a:xfrm>
            <a:off x="431800" y="6604454"/>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4"/>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
        <p:nvSpPr>
          <p:cNvPr id="7" name="מלבן 6"/>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he-IL"/>
          </a:p>
        </p:txBody>
      </p:sp>
      <p:sp>
        <p:nvSpPr>
          <p:cNvPr id="2" name="Slide Number Placeholder 1"/>
          <p:cNvSpPr>
            <a:spLocks noGrp="1"/>
          </p:cNvSpPr>
          <p:nvPr>
            <p:ph type="sldNum" sz="quarter" idx="11"/>
          </p:nvPr>
        </p:nvSpPr>
        <p:spPr>
          <a:xfrm>
            <a:off x="-5446" y="6588125"/>
            <a:ext cx="381000" cy="269875"/>
          </a:xfrm>
        </p:spPr>
        <p:txBody>
          <a:bodyPr/>
          <a:lstStyle/>
          <a:p>
            <a:pPr>
              <a:defRPr/>
            </a:pPr>
            <a:fld id="{7762E548-6DAA-47A0-AD72-CD39B547D565}" type="slidenum">
              <a:rPr lang="en-GB" smtClean="0"/>
              <a:pPr>
                <a:defRPr/>
              </a:pPr>
              <a:t>12</a:t>
            </a:fld>
            <a:endParaRPr lang="en-GB" dirty="0"/>
          </a:p>
        </p:txBody>
      </p:sp>
    </p:spTree>
    <p:extLst>
      <p:ext uri="{BB962C8B-B14F-4D97-AF65-F5344CB8AC3E}">
        <p14:creationId xmlns:p14="http://schemas.microsoft.com/office/powerpoint/2010/main" val="118134619"/>
      </p:ext>
    </p:extLst>
  </p:cSld>
  <p:clrMapOvr>
    <a:masterClrMapping/>
  </p:clrMapOvr>
  <p:transition advClick="0" advTm="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p:cNvSpPr>
          <p:nvPr>
            <p:ph type="title"/>
          </p:nvPr>
        </p:nvSpPr>
        <p:spPr/>
        <p:txBody>
          <a:bodyPr/>
          <a:lstStyle/>
          <a:p>
            <a:pPr eaLnBrk="1" hangingPunct="1"/>
            <a:r>
              <a:rPr lang="en-GB" altLang="en-US" dirty="0" smtClean="0"/>
              <a:t>ETSI’s Vison, Mission and Strategic Objectives</a:t>
            </a:r>
          </a:p>
        </p:txBody>
      </p:sp>
      <p:sp>
        <p:nvSpPr>
          <p:cNvPr id="33796" name="Rectangle 3"/>
          <p:cNvSpPr>
            <a:spLocks noGrp="1"/>
          </p:cNvSpPr>
          <p:nvPr>
            <p:ph type="body" idx="1"/>
          </p:nvPr>
        </p:nvSpPr>
        <p:spPr>
          <a:xfrm>
            <a:off x="384175" y="4694464"/>
            <a:ext cx="5355318" cy="1870982"/>
          </a:xfrm>
        </p:spPr>
        <p:txBody>
          <a:bodyPr/>
          <a:lstStyle/>
          <a:p>
            <a:pPr marL="0" indent="0">
              <a:buNone/>
            </a:pPr>
            <a:r>
              <a:rPr lang="en-US" sz="1600" b="1" u="sng" dirty="0" smtClean="0"/>
              <a:t>Strategic Objectives</a:t>
            </a:r>
          </a:p>
          <a:p>
            <a:r>
              <a:rPr lang="en-US" sz="1600" dirty="0" smtClean="0"/>
              <a:t>Being </a:t>
            </a:r>
            <a:r>
              <a:rPr lang="en-US" sz="1600" dirty="0"/>
              <a:t>at the Heart of Digital</a:t>
            </a:r>
          </a:p>
          <a:p>
            <a:r>
              <a:rPr lang="en-US" sz="1600" dirty="0"/>
              <a:t>Being an Enabler of Standards</a:t>
            </a:r>
          </a:p>
          <a:p>
            <a:r>
              <a:rPr lang="en-US" sz="1600" dirty="0"/>
              <a:t>Being Global</a:t>
            </a:r>
          </a:p>
          <a:p>
            <a:r>
              <a:rPr lang="en-US" sz="1600" dirty="0"/>
              <a:t>Being Versatile</a:t>
            </a:r>
          </a:p>
          <a:p>
            <a:r>
              <a:rPr lang="en-US" sz="1600" dirty="0"/>
              <a:t>Being Inclusive</a:t>
            </a:r>
          </a:p>
        </p:txBody>
      </p:sp>
      <p:sp>
        <p:nvSpPr>
          <p:cNvPr id="65541" name="מציין מיקום של כותרת תחתונה 4"/>
          <p:cNvSpPr>
            <a:spLocks noGrp="1"/>
          </p:cNvSpPr>
          <p:nvPr>
            <p:ph type="ftr" sz="quarter" idx="10"/>
          </p:nvPr>
        </p:nvSpPr>
        <p:spPr bwMode="auto">
          <a:xfrm>
            <a:off x="431800" y="6604454"/>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
        <p:nvSpPr>
          <p:cNvPr id="7" name="מלבן 6"/>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he-IL"/>
          </a:p>
        </p:txBody>
      </p:sp>
      <p:sp>
        <p:nvSpPr>
          <p:cNvPr id="2" name="Slide Number Placeholder 1"/>
          <p:cNvSpPr>
            <a:spLocks noGrp="1"/>
          </p:cNvSpPr>
          <p:nvPr>
            <p:ph type="sldNum" sz="quarter" idx="11"/>
          </p:nvPr>
        </p:nvSpPr>
        <p:spPr>
          <a:xfrm>
            <a:off x="-5446" y="6588125"/>
            <a:ext cx="381000" cy="269875"/>
          </a:xfrm>
        </p:spPr>
        <p:txBody>
          <a:bodyPr/>
          <a:lstStyle/>
          <a:p>
            <a:pPr>
              <a:defRPr/>
            </a:pPr>
            <a:fld id="{7762E548-6DAA-47A0-AD72-CD39B547D565}" type="slidenum">
              <a:rPr lang="en-GB" smtClean="0"/>
              <a:pPr>
                <a:defRPr/>
              </a:pPr>
              <a:t>13</a:t>
            </a:fld>
            <a:endParaRPr lang="en-GB" dirty="0"/>
          </a:p>
        </p:txBody>
      </p:sp>
      <p:sp>
        <p:nvSpPr>
          <p:cNvPr id="4" name="TextBox 3"/>
          <p:cNvSpPr txBox="1"/>
          <p:nvPr/>
        </p:nvSpPr>
        <p:spPr>
          <a:xfrm>
            <a:off x="431799" y="1451524"/>
            <a:ext cx="4605565" cy="1169551"/>
          </a:xfrm>
          <a:prstGeom prst="rect">
            <a:avLst/>
          </a:prstGeom>
          <a:noFill/>
        </p:spPr>
        <p:txBody>
          <a:bodyPr wrap="square" rtlCol="0">
            <a:spAutoFit/>
          </a:bodyPr>
          <a:lstStyle/>
          <a:p>
            <a:pPr algn="ctr"/>
            <a:r>
              <a:rPr lang="en-US" sz="1400" b="1" dirty="0" smtClean="0"/>
              <a:t>VISION</a:t>
            </a:r>
            <a:endParaRPr lang="en-US" sz="1400" b="1" dirty="0"/>
          </a:p>
          <a:p>
            <a:endParaRPr lang="en-US" sz="1400" dirty="0" smtClean="0"/>
          </a:p>
          <a:p>
            <a:r>
              <a:rPr lang="en-US" sz="1400" dirty="0" smtClean="0"/>
              <a:t>ETSI </a:t>
            </a:r>
            <a:r>
              <a:rPr lang="en-US" sz="1400" dirty="0"/>
              <a:t>is a leading standardization organization for</a:t>
            </a:r>
          </a:p>
          <a:p>
            <a:r>
              <a:rPr lang="en-US" sz="1400" dirty="0"/>
              <a:t>Information and Communication Technology (ICT)</a:t>
            </a:r>
          </a:p>
          <a:p>
            <a:r>
              <a:rPr lang="en-US" sz="1400" dirty="0"/>
              <a:t>standards fulfilling European and global market </a:t>
            </a:r>
            <a:r>
              <a:rPr lang="en-US" sz="1400" dirty="0" smtClean="0"/>
              <a:t>needs</a:t>
            </a:r>
            <a:endParaRPr lang="en-US" sz="1400" dirty="0"/>
          </a:p>
        </p:txBody>
      </p:sp>
      <p:sp>
        <p:nvSpPr>
          <p:cNvPr id="10" name="TextBox 9"/>
          <p:cNvSpPr txBox="1"/>
          <p:nvPr/>
        </p:nvSpPr>
        <p:spPr>
          <a:xfrm>
            <a:off x="375554" y="2947254"/>
            <a:ext cx="4808767" cy="1384995"/>
          </a:xfrm>
          <a:prstGeom prst="rect">
            <a:avLst/>
          </a:prstGeom>
          <a:noFill/>
        </p:spPr>
        <p:txBody>
          <a:bodyPr wrap="square" rtlCol="0">
            <a:spAutoFit/>
          </a:bodyPr>
          <a:lstStyle/>
          <a:p>
            <a:pPr algn="ctr"/>
            <a:r>
              <a:rPr lang="en-US" sz="1400" b="1" dirty="0" smtClean="0"/>
              <a:t>MISSION</a:t>
            </a:r>
            <a:endParaRPr lang="en-US" sz="1400" b="1" dirty="0"/>
          </a:p>
          <a:p>
            <a:endParaRPr lang="en-US" sz="1400" dirty="0" smtClean="0"/>
          </a:p>
          <a:p>
            <a:r>
              <a:rPr lang="en-US" sz="1400" dirty="0" smtClean="0"/>
              <a:t>To </a:t>
            </a:r>
            <a:r>
              <a:rPr lang="en-US" sz="1400" dirty="0"/>
              <a:t>provide the platforms where interested parties come</a:t>
            </a:r>
          </a:p>
          <a:p>
            <a:r>
              <a:rPr lang="en-US" sz="1400" dirty="0"/>
              <a:t>together and collaborate on the production of standards</a:t>
            </a:r>
          </a:p>
          <a:p>
            <a:r>
              <a:rPr lang="en-US" sz="1400" dirty="0"/>
              <a:t>for Information and Communication Technology (ICT)</a:t>
            </a:r>
          </a:p>
          <a:p>
            <a:r>
              <a:rPr lang="en-US" sz="1400" dirty="0"/>
              <a:t>systems and services that are used globally</a:t>
            </a:r>
          </a:p>
        </p:txBody>
      </p:sp>
      <p:pic>
        <p:nvPicPr>
          <p:cNvPr id="5" name="Picture 4"/>
          <p:cNvPicPr>
            <a:picLocks noChangeAspect="1"/>
          </p:cNvPicPr>
          <p:nvPr/>
        </p:nvPicPr>
        <p:blipFill>
          <a:blip r:embed="rId4"/>
          <a:stretch>
            <a:fillRect/>
          </a:stretch>
        </p:blipFill>
        <p:spPr>
          <a:xfrm>
            <a:off x="697409" y="1394178"/>
            <a:ext cx="695238" cy="542857"/>
          </a:xfrm>
          <a:prstGeom prst="rect">
            <a:avLst/>
          </a:prstGeom>
        </p:spPr>
      </p:pic>
      <p:pic>
        <p:nvPicPr>
          <p:cNvPr id="6" name="Picture 5"/>
          <p:cNvPicPr>
            <a:picLocks noChangeAspect="1"/>
          </p:cNvPicPr>
          <p:nvPr/>
        </p:nvPicPr>
        <p:blipFill>
          <a:blip r:embed="rId5"/>
          <a:stretch>
            <a:fillRect/>
          </a:stretch>
        </p:blipFill>
        <p:spPr>
          <a:xfrm>
            <a:off x="697409" y="2901057"/>
            <a:ext cx="676190" cy="552381"/>
          </a:xfrm>
          <a:prstGeom prst="rect">
            <a:avLst/>
          </a:prstGeom>
        </p:spPr>
      </p:pic>
      <p:pic>
        <p:nvPicPr>
          <p:cNvPr id="8" name="Picture 7"/>
          <p:cNvPicPr>
            <a:picLocks noChangeAspect="1"/>
          </p:cNvPicPr>
          <p:nvPr/>
        </p:nvPicPr>
        <p:blipFill>
          <a:blip r:embed="rId6"/>
          <a:stretch>
            <a:fillRect/>
          </a:stretch>
        </p:blipFill>
        <p:spPr>
          <a:xfrm>
            <a:off x="5630058" y="1289759"/>
            <a:ext cx="3513942" cy="4973018"/>
          </a:xfrm>
          <a:prstGeom prst="rect">
            <a:avLst/>
          </a:prstGeom>
        </p:spPr>
      </p:pic>
      <p:sp>
        <p:nvSpPr>
          <p:cNvPr id="9" name="TextBox 8"/>
          <p:cNvSpPr txBox="1"/>
          <p:nvPr/>
        </p:nvSpPr>
        <p:spPr>
          <a:xfrm>
            <a:off x="6696776" y="6319225"/>
            <a:ext cx="1380506" cy="246221"/>
          </a:xfrm>
          <a:prstGeom prst="rect">
            <a:avLst/>
          </a:prstGeom>
          <a:noFill/>
        </p:spPr>
        <p:txBody>
          <a:bodyPr wrap="none" rtlCol="0">
            <a:spAutoFit/>
          </a:bodyPr>
          <a:lstStyle/>
          <a:p>
            <a:r>
              <a:rPr lang="en-US" sz="1000" dirty="0" smtClean="0">
                <a:hlinkClick r:id="rId7"/>
              </a:rPr>
              <a:t>ETSI LTS 2016-2021</a:t>
            </a:r>
            <a:endParaRPr lang="en-US" sz="1000" dirty="0"/>
          </a:p>
        </p:txBody>
      </p:sp>
    </p:spTree>
    <p:extLst>
      <p:ext uri="{BB962C8B-B14F-4D97-AF65-F5344CB8AC3E}">
        <p14:creationId xmlns:p14="http://schemas.microsoft.com/office/powerpoint/2010/main" val="1562203582"/>
      </p:ext>
    </p:extLst>
  </p:cSld>
  <p:clrMapOvr>
    <a:masterClrMapping/>
  </p:clrMapOvr>
  <p:transition advClick="0" advTm="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ETSI’s Product, services and collaboration</a:t>
            </a:r>
            <a:endParaRPr lang="en-US" sz="2400" dirty="0" smtClean="0"/>
          </a:p>
        </p:txBody>
      </p:sp>
      <p:sp>
        <p:nvSpPr>
          <p:cNvPr id="4" name="Slide Number Placeholder 3"/>
          <p:cNvSpPr>
            <a:spLocks noGrp="1"/>
          </p:cNvSpPr>
          <p:nvPr>
            <p:ph type="sldNum" sz="quarter" idx="10"/>
          </p:nvPr>
        </p:nvSpPr>
        <p:spPr>
          <a:xfrm>
            <a:off x="0" y="6588125"/>
            <a:ext cx="342900" cy="269875"/>
          </a:xfrm>
        </p:spPr>
        <p:txBody>
          <a:bodyPr/>
          <a:lstStyle/>
          <a:p>
            <a:pPr>
              <a:defRPr/>
            </a:pPr>
            <a:fld id="{B217E75E-F94E-448B-95A7-572D1E1E47ED}" type="slidenum">
              <a:rPr lang="en-GB" smtClean="0"/>
              <a:pPr>
                <a:defRPr/>
              </a:pPr>
              <a:t>14</a:t>
            </a:fld>
            <a:endParaRPr lang="en-GB" dirty="0"/>
          </a:p>
        </p:txBody>
      </p:sp>
      <p:sp>
        <p:nvSpPr>
          <p:cNvPr id="6" name="Rectangle 3"/>
          <p:cNvSpPr txBox="1">
            <a:spLocks/>
          </p:cNvSpPr>
          <p:nvPr/>
        </p:nvSpPr>
        <p:spPr bwMode="auto">
          <a:xfrm>
            <a:off x="457199" y="1600200"/>
            <a:ext cx="6604907" cy="4514850"/>
          </a:xfrm>
          <a:prstGeom prst="rect">
            <a:avLst/>
          </a:prstGeom>
          <a:noFill/>
          <a:ln w="9525">
            <a:noFill/>
            <a:miter lim="800000"/>
            <a:headEnd/>
            <a:tailEnd/>
          </a:ln>
        </p:spPr>
        <p:txBody>
          <a:bodyPr/>
          <a:lstStyle/>
          <a:p>
            <a:pPr marL="342900" indent="-342900">
              <a:spcBef>
                <a:spcPct val="20000"/>
              </a:spcBef>
              <a:buSzPct val="90000"/>
              <a:buFontTx/>
              <a:buBlip>
                <a:blip r:embed="rId2"/>
              </a:buBlip>
              <a:defRPr/>
            </a:pPr>
            <a:r>
              <a:rPr lang="en-US" sz="2400" b="1" dirty="0" smtClean="0">
                <a:solidFill>
                  <a:srgbClr val="404040"/>
                </a:solidFill>
                <a:latin typeface="+mn-lt"/>
                <a:cs typeface="+mn-cs"/>
              </a:rPr>
              <a:t>Technical specifications and standards </a:t>
            </a:r>
            <a:r>
              <a:rPr lang="en-US" sz="2400" dirty="0" smtClean="0">
                <a:solidFill>
                  <a:srgbClr val="404040"/>
                </a:solidFill>
                <a:latin typeface="+mn-lt"/>
                <a:cs typeface="+mn-cs"/>
              </a:rPr>
              <a:t>with global application</a:t>
            </a:r>
          </a:p>
          <a:p>
            <a:pPr marL="342900" indent="-342900">
              <a:spcBef>
                <a:spcPct val="20000"/>
              </a:spcBef>
              <a:buSzPct val="90000"/>
              <a:buFontTx/>
              <a:buBlip>
                <a:blip r:embed="rId2"/>
              </a:buBlip>
              <a:defRPr/>
            </a:pPr>
            <a:endParaRPr lang="en-US" sz="2400" dirty="0" smtClean="0">
              <a:solidFill>
                <a:srgbClr val="404040"/>
              </a:solidFill>
              <a:latin typeface="+mn-lt"/>
              <a:cs typeface="+mn-cs"/>
            </a:endParaRPr>
          </a:p>
          <a:p>
            <a:pPr marL="342900" indent="-342900">
              <a:spcBef>
                <a:spcPct val="20000"/>
              </a:spcBef>
              <a:buSzPct val="90000"/>
              <a:buFontTx/>
              <a:buBlip>
                <a:blip r:embed="rId2"/>
              </a:buBlip>
              <a:defRPr/>
            </a:pPr>
            <a:r>
              <a:rPr lang="en-US" sz="2400" dirty="0" smtClean="0">
                <a:solidFill>
                  <a:srgbClr val="404040"/>
                </a:solidFill>
                <a:latin typeface="+mn-lt"/>
                <a:cs typeface="+mn-cs"/>
              </a:rPr>
              <a:t>Support to industry and European </a:t>
            </a:r>
            <a:r>
              <a:rPr lang="en-US" sz="2400" b="1" dirty="0" smtClean="0">
                <a:solidFill>
                  <a:srgbClr val="404040"/>
                </a:solidFill>
                <a:latin typeface="+mn-lt"/>
                <a:cs typeface="+mn-cs"/>
              </a:rPr>
              <a:t>regulation</a:t>
            </a:r>
          </a:p>
          <a:p>
            <a:pPr marL="342900" indent="-342900">
              <a:spcBef>
                <a:spcPct val="20000"/>
              </a:spcBef>
              <a:buSzPct val="90000"/>
              <a:buFontTx/>
              <a:buBlip>
                <a:blip r:embed="rId2"/>
              </a:buBlip>
              <a:defRPr/>
            </a:pPr>
            <a:endParaRPr lang="en-US" sz="2400" dirty="0" smtClean="0">
              <a:solidFill>
                <a:srgbClr val="404040"/>
              </a:solidFill>
              <a:latin typeface="+mn-lt"/>
              <a:cs typeface="+mn-cs"/>
            </a:endParaRPr>
          </a:p>
          <a:p>
            <a:pPr marL="342900" indent="-342900">
              <a:spcBef>
                <a:spcPct val="20000"/>
              </a:spcBef>
              <a:buSzPct val="90000"/>
              <a:buFontTx/>
              <a:buBlip>
                <a:blip r:embed="rId2"/>
              </a:buBlip>
              <a:defRPr/>
            </a:pPr>
            <a:r>
              <a:rPr lang="en-US" sz="2400" dirty="0" smtClean="0">
                <a:solidFill>
                  <a:srgbClr val="404040"/>
                </a:solidFill>
                <a:latin typeface="+mn-lt"/>
                <a:cs typeface="+mn-cs"/>
              </a:rPr>
              <a:t>Specification &amp; testing </a:t>
            </a:r>
            <a:r>
              <a:rPr lang="en-US" sz="2400" b="1" dirty="0" smtClean="0">
                <a:solidFill>
                  <a:srgbClr val="404040"/>
                </a:solidFill>
                <a:latin typeface="+mn-lt"/>
                <a:cs typeface="+mn-cs"/>
              </a:rPr>
              <a:t>methodologies</a:t>
            </a:r>
          </a:p>
          <a:p>
            <a:pPr marL="342900" indent="-342900">
              <a:spcBef>
                <a:spcPct val="20000"/>
              </a:spcBef>
              <a:buSzPct val="90000"/>
              <a:buFontTx/>
              <a:buBlip>
                <a:blip r:embed="rId2"/>
              </a:buBlip>
              <a:defRPr/>
            </a:pPr>
            <a:endParaRPr lang="en-US" sz="2400" b="1" dirty="0" smtClean="0">
              <a:solidFill>
                <a:srgbClr val="404040"/>
              </a:solidFill>
              <a:latin typeface="+mn-lt"/>
              <a:cs typeface="+mn-cs"/>
            </a:endParaRPr>
          </a:p>
          <a:p>
            <a:pPr marL="342900" indent="-342900">
              <a:spcBef>
                <a:spcPct val="20000"/>
              </a:spcBef>
              <a:buSzPct val="90000"/>
              <a:buFontTx/>
              <a:buBlip>
                <a:blip r:embed="rId2"/>
              </a:buBlip>
              <a:defRPr/>
            </a:pPr>
            <a:r>
              <a:rPr lang="en-US" sz="2400" b="1" dirty="0" smtClean="0">
                <a:solidFill>
                  <a:srgbClr val="404040"/>
                </a:solidFill>
                <a:latin typeface="+mn-lt"/>
                <a:cs typeface="+mn-cs"/>
              </a:rPr>
              <a:t>Interoperability </a:t>
            </a:r>
            <a:r>
              <a:rPr lang="en-US" sz="2400" dirty="0" smtClean="0">
                <a:solidFill>
                  <a:srgbClr val="404040"/>
                </a:solidFill>
                <a:latin typeface="+mn-lt"/>
                <a:cs typeface="+mn-cs"/>
              </a:rPr>
              <a:t>testing</a:t>
            </a:r>
          </a:p>
          <a:p>
            <a:pPr marL="342900" indent="-342900">
              <a:spcBef>
                <a:spcPct val="20000"/>
              </a:spcBef>
              <a:buSzPct val="90000"/>
              <a:buFontTx/>
              <a:buBlip>
                <a:blip r:embed="rId2"/>
              </a:buBlip>
              <a:defRPr/>
            </a:pPr>
            <a:endParaRPr lang="en-US" sz="2400" b="1" dirty="0">
              <a:solidFill>
                <a:srgbClr val="404040"/>
              </a:solidFill>
              <a:latin typeface="+mn-lt"/>
              <a:cs typeface="+mn-cs"/>
            </a:endParaRPr>
          </a:p>
          <a:p>
            <a:pPr marL="342900" indent="-342900">
              <a:spcBef>
                <a:spcPct val="20000"/>
              </a:spcBef>
              <a:buSzPct val="90000"/>
              <a:buFontTx/>
              <a:buBlip>
                <a:blip r:embed="rId2"/>
              </a:buBlip>
              <a:defRPr/>
            </a:pPr>
            <a:r>
              <a:rPr lang="en-US" sz="2400" b="1" dirty="0" smtClean="0">
                <a:solidFill>
                  <a:srgbClr val="404040"/>
                </a:solidFill>
                <a:latin typeface="+mn-lt"/>
                <a:cs typeface="+mn-cs"/>
              </a:rPr>
              <a:t>112 Partnership agreements</a:t>
            </a:r>
            <a:endParaRPr lang="en-US" sz="2400" b="1" dirty="0">
              <a:solidFill>
                <a:srgbClr val="404040"/>
              </a:solidFill>
              <a:latin typeface="+mn-lt"/>
              <a:cs typeface="+mn-cs"/>
            </a:endParaRPr>
          </a:p>
        </p:txBody>
      </p:sp>
      <p:sp>
        <p:nvSpPr>
          <p:cNvPr id="3" name="Footer Placeholder 2"/>
          <p:cNvSpPr>
            <a:spLocks noGrp="1"/>
          </p:cNvSpPr>
          <p:nvPr>
            <p:ph type="ftr" sz="quarter" idx="11"/>
          </p:nvPr>
        </p:nvSpPr>
        <p:spPr/>
        <p:txBody>
          <a:bodyPr/>
          <a:lstStyle/>
          <a:p>
            <a:pPr>
              <a:defRPr/>
            </a:pPr>
            <a:r>
              <a:rPr lang="en-US" smtClean="0"/>
              <a:t>© ETSI 2016. All rights reserved</a:t>
            </a:r>
            <a:endParaRPr lang="en-US" dirty="0"/>
          </a:p>
        </p:txBody>
      </p:sp>
    </p:spTree>
    <p:extLst>
      <p:ext uri="{BB962C8B-B14F-4D97-AF65-F5344CB8AC3E}">
        <p14:creationId xmlns:p14="http://schemas.microsoft.com/office/powerpoint/2010/main" val="3474415433"/>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תמונה 6" descr="Imag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1390650"/>
            <a:ext cx="260032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p:cNvSpPr>
          <p:nvPr>
            <p:ph type="title"/>
          </p:nvPr>
        </p:nvSpPr>
        <p:spPr/>
        <p:txBody>
          <a:bodyPr/>
          <a:lstStyle/>
          <a:p>
            <a:pPr eaLnBrk="1" hangingPunct="1"/>
            <a:r>
              <a:rPr lang="en-GB" altLang="en-US" sz="3600" dirty="0" smtClean="0"/>
              <a:t>ETSI Membership</a:t>
            </a:r>
          </a:p>
        </p:txBody>
      </p:sp>
      <p:sp>
        <p:nvSpPr>
          <p:cNvPr id="32772" name="Text Box 4"/>
          <p:cNvSpPr txBox="1">
            <a:spLocks noChangeArrowheads="1"/>
          </p:cNvSpPr>
          <p:nvPr/>
        </p:nvSpPr>
        <p:spPr bwMode="auto">
          <a:xfrm>
            <a:off x="4937125" y="7699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eaLnBrk="1" hangingPunct="1">
              <a:spcBef>
                <a:spcPct val="0"/>
              </a:spcBef>
              <a:buSzTx/>
              <a:buFontTx/>
              <a:buNone/>
            </a:pPr>
            <a:endParaRPr lang="en-US" altLang="en-US" sz="1800">
              <a:solidFill>
                <a:schemeClr val="tx1"/>
              </a:solidFill>
              <a:latin typeface="Arial" panose="020B0604020202020204" pitchFamily="34" charset="0"/>
            </a:endParaRPr>
          </a:p>
        </p:txBody>
      </p:sp>
      <p:sp>
        <p:nvSpPr>
          <p:cNvPr id="32773" name="מציין מיקום של כותרת תחתונה 6"/>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4"/>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pic>
        <p:nvPicPr>
          <p:cNvPr id="17415" name="תמונה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50013" y="1400175"/>
            <a:ext cx="2693987"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0"/>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he-IL"/>
          </a:p>
        </p:txBody>
      </p:sp>
      <p:sp>
        <p:nvSpPr>
          <p:cNvPr id="2" name="Rectangle 3"/>
          <p:cNvSpPr>
            <a:spLocks noGrp="1"/>
          </p:cNvSpPr>
          <p:nvPr>
            <p:ph type="body" idx="1"/>
          </p:nvPr>
        </p:nvSpPr>
        <p:spPr>
          <a:xfrm>
            <a:off x="457200" y="1566863"/>
            <a:ext cx="5819775" cy="1189037"/>
          </a:xfrm>
        </p:spPr>
        <p:txBody>
          <a:bodyPr/>
          <a:lstStyle/>
          <a:p>
            <a:pPr eaLnBrk="1" hangingPunct="1"/>
            <a:r>
              <a:rPr lang="en-US" altLang="en-US" sz="2800" b="1" dirty="0" smtClean="0"/>
              <a:t>800+ members</a:t>
            </a:r>
            <a:r>
              <a:rPr lang="en-US" altLang="en-US" sz="2800" dirty="0" smtClean="0"/>
              <a:t>, big and small, from </a:t>
            </a:r>
            <a:r>
              <a:rPr lang="en-US" altLang="en-US" sz="2800" b="1" dirty="0" smtClean="0"/>
              <a:t>68</a:t>
            </a:r>
            <a:r>
              <a:rPr lang="en-US" altLang="en-US" sz="2800" dirty="0" smtClean="0"/>
              <a:t> </a:t>
            </a:r>
            <a:r>
              <a:rPr lang="en-US" altLang="en-US" sz="2800" b="1" dirty="0" smtClean="0"/>
              <a:t>countries</a:t>
            </a:r>
            <a:r>
              <a:rPr lang="en-US" altLang="en-US" sz="2800" dirty="0" smtClean="0"/>
              <a:t> on </a:t>
            </a:r>
            <a:r>
              <a:rPr lang="en-US" altLang="en-US" sz="2800" b="1" dirty="0" smtClean="0"/>
              <a:t>5 continents</a:t>
            </a:r>
            <a:endParaRPr lang="en-US" altLang="en-US" sz="2800" dirty="0" smtClean="0"/>
          </a:p>
        </p:txBody>
      </p:sp>
      <p:sp>
        <p:nvSpPr>
          <p:cNvPr id="8" name="מלבן מעוגל 6"/>
          <p:cNvSpPr/>
          <p:nvPr/>
        </p:nvSpPr>
        <p:spPr>
          <a:xfrm>
            <a:off x="1206500" y="5373688"/>
            <a:ext cx="4489450" cy="1222375"/>
          </a:xfrm>
          <a:prstGeom prst="roundRect">
            <a:avLst>
              <a:gd name="adj" fmla="val 10735"/>
            </a:avLst>
          </a:prstGeom>
          <a:solidFill>
            <a:srgbClr val="1A466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fr-FR" sz="2800" dirty="0">
                <a:latin typeface="Calibri" pitchFamily="34" charset="0"/>
                <a:cs typeface="Calibri" pitchFamily="34" charset="0"/>
              </a:rPr>
              <a:t>A powerful and dynamic mix of </a:t>
            </a:r>
            <a:r>
              <a:rPr lang="fr-FR" sz="2800" b="1" dirty="0">
                <a:latin typeface="Calibri" pitchFamily="34" charset="0"/>
                <a:cs typeface="Calibri" pitchFamily="34" charset="0"/>
              </a:rPr>
              <a:t>skills, resources and ambitions</a:t>
            </a:r>
          </a:p>
        </p:txBody>
      </p:sp>
      <p:sp>
        <p:nvSpPr>
          <p:cNvPr id="10" name="Rectangle 3"/>
          <p:cNvSpPr txBox="1">
            <a:spLocks/>
          </p:cNvSpPr>
          <p:nvPr/>
        </p:nvSpPr>
        <p:spPr bwMode="auto">
          <a:xfrm>
            <a:off x="457200" y="2638424"/>
            <a:ext cx="5819775" cy="263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90000"/>
              <a:buBlip>
                <a:blip r:embed="rId4"/>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eaLnBrk="1" hangingPunct="1">
              <a:buFontTx/>
              <a:buBlip>
                <a:blip r:embed="rId6"/>
              </a:buBlip>
            </a:pPr>
            <a:r>
              <a:rPr lang="en-US" altLang="en-US" sz="2800" dirty="0" smtClean="0"/>
              <a:t>Manufacturers, network operators, service and content providers, national administrations, ministries, universities, research bodies, consultancies, user and societal organizations</a:t>
            </a:r>
            <a:endParaRPr lang="en-US" altLang="en-US" sz="2800" dirty="0"/>
          </a:p>
        </p:txBody>
      </p:sp>
      <p:sp>
        <p:nvSpPr>
          <p:cNvPr id="3" name="Slide Number Placeholder 2"/>
          <p:cNvSpPr>
            <a:spLocks noGrp="1"/>
          </p:cNvSpPr>
          <p:nvPr>
            <p:ph type="sldNum" sz="quarter" idx="11"/>
          </p:nvPr>
        </p:nvSpPr>
        <p:spPr>
          <a:xfrm>
            <a:off x="10882" y="6588125"/>
            <a:ext cx="381000" cy="269875"/>
          </a:xfrm>
        </p:spPr>
        <p:txBody>
          <a:bodyPr/>
          <a:lstStyle/>
          <a:p>
            <a:pPr>
              <a:defRPr/>
            </a:pPr>
            <a:fld id="{7762E548-6DAA-47A0-AD72-CD39B547D565}" type="slidenum">
              <a:rPr lang="en-GB" smtClean="0"/>
              <a:pPr>
                <a:defRPr/>
              </a:pPr>
              <a:t>15</a:t>
            </a:fld>
            <a:endParaRPr lang="en-GB" dirty="0"/>
          </a:p>
        </p:txBody>
      </p:sp>
    </p:spTree>
    <p:extLst>
      <p:ext uri="{BB962C8B-B14F-4D97-AF65-F5344CB8AC3E}">
        <p14:creationId xmlns:p14="http://schemas.microsoft.com/office/powerpoint/2010/main" val="1912457053"/>
      </p:ext>
    </p:extLst>
  </p:cSld>
  <p:clrMapOvr>
    <a:masterClrMapping/>
  </p:clrMapOvr>
  <p:transition advClick="0" advTm="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6617735" cy="1143000"/>
          </a:xfrm>
        </p:spPr>
        <p:txBody>
          <a:bodyPr/>
          <a:lstStyle/>
          <a:p>
            <a:r>
              <a:rPr lang="en-US" dirty="0" smtClean="0"/>
              <a:t>ETSI membership</a:t>
            </a:r>
            <a:br>
              <a:rPr lang="en-US" dirty="0" smtClean="0"/>
            </a:br>
            <a:r>
              <a:rPr lang="en-US" dirty="0"/>
              <a:t>-</a:t>
            </a:r>
            <a:r>
              <a:rPr lang="en-US" dirty="0" smtClean="0"/>
              <a:t> research, university, security</a:t>
            </a:r>
            <a:endParaRPr lang="en-US" dirty="0"/>
          </a:p>
        </p:txBody>
      </p:sp>
      <p:sp>
        <p:nvSpPr>
          <p:cNvPr id="3" name="Content Placeholder 2"/>
          <p:cNvSpPr>
            <a:spLocks noGrp="1"/>
          </p:cNvSpPr>
          <p:nvPr>
            <p:ph idx="1"/>
          </p:nvPr>
        </p:nvSpPr>
        <p:spPr/>
        <p:txBody>
          <a:bodyPr/>
          <a:lstStyle/>
          <a:p>
            <a:r>
              <a:rPr lang="en-US" dirty="0" smtClean="0"/>
              <a:t>82 Research organizations, 40 Universities</a:t>
            </a:r>
          </a:p>
          <a:p>
            <a:r>
              <a:rPr lang="en-US" dirty="0" smtClean="0"/>
              <a:t>Universities Bremen, Dresden, Erlangen, </a:t>
            </a:r>
            <a:r>
              <a:rPr lang="en-US" dirty="0" err="1" smtClean="0"/>
              <a:t>Göttingen</a:t>
            </a:r>
            <a:r>
              <a:rPr lang="en-US" dirty="0" smtClean="0"/>
              <a:t>, Kaiserslautern</a:t>
            </a:r>
          </a:p>
          <a:p>
            <a:r>
              <a:rPr lang="de-DE" dirty="0" smtClean="0"/>
              <a:t>Hochschulen </a:t>
            </a:r>
            <a:r>
              <a:rPr lang="de-DE" dirty="0"/>
              <a:t>für Technik und Wirtschaft </a:t>
            </a:r>
            <a:r>
              <a:rPr lang="en-US" dirty="0" smtClean="0"/>
              <a:t> Dresden, Saarland </a:t>
            </a:r>
          </a:p>
          <a:p>
            <a:r>
              <a:rPr lang="en-US" dirty="0" err="1" smtClean="0"/>
              <a:t>Fraunhofer</a:t>
            </a:r>
            <a:r>
              <a:rPr lang="en-US" dirty="0" smtClean="0"/>
              <a:t> </a:t>
            </a:r>
            <a:r>
              <a:rPr lang="en-US" dirty="0" err="1" smtClean="0"/>
              <a:t>Gesellschaft</a:t>
            </a:r>
            <a:r>
              <a:rPr lang="en-US" dirty="0" smtClean="0"/>
              <a:t>, </a:t>
            </a:r>
            <a:r>
              <a:rPr lang="en-US" dirty="0" err="1" smtClean="0"/>
              <a:t>Fraunhofer</a:t>
            </a:r>
            <a:r>
              <a:rPr lang="en-US" dirty="0" smtClean="0"/>
              <a:t> AISEC, ESK, FOKUS, HHI, IMW, IIS, SIT</a:t>
            </a:r>
          </a:p>
          <a:p>
            <a:r>
              <a:rPr lang="en-US" dirty="0" err="1" smtClean="0"/>
              <a:t>BfV</a:t>
            </a:r>
            <a:r>
              <a:rPr lang="en-US" dirty="0"/>
              <a:t>, </a:t>
            </a:r>
            <a:r>
              <a:rPr lang="en-US" dirty="0" smtClean="0"/>
              <a:t>LKA Bayern, LKA NRW, E-Codex, </a:t>
            </a:r>
            <a:r>
              <a:rPr lang="en-US" dirty="0" err="1" smtClean="0"/>
              <a:t>Zollkriminalamt</a:t>
            </a:r>
            <a:endParaRPr lang="en-US" dirty="0" smtClean="0"/>
          </a:p>
          <a:p>
            <a:r>
              <a:rPr lang="en-US" dirty="0" smtClean="0"/>
              <a:t>CESG (UK), ANSSI (FR), </a:t>
            </a:r>
            <a:r>
              <a:rPr lang="en-US" dirty="0"/>
              <a:t>SSIS (HU)</a:t>
            </a:r>
            <a:r>
              <a:rPr lang="en-US" dirty="0" smtClean="0"/>
              <a:t> </a:t>
            </a:r>
          </a:p>
          <a:p>
            <a:r>
              <a:rPr lang="en-US" dirty="0" err="1" smtClean="0"/>
              <a:t>Teletrust</a:t>
            </a:r>
            <a:r>
              <a:rPr lang="en-US" dirty="0" smtClean="0"/>
              <a:t>, BSIA (UK), JNSA (JP) </a:t>
            </a:r>
          </a:p>
          <a:p>
            <a:pPr marL="0" indent="0">
              <a:buNone/>
            </a:pPr>
            <a:endParaRPr lang="en-US" dirty="0"/>
          </a:p>
        </p:txBody>
      </p:sp>
      <p:sp>
        <p:nvSpPr>
          <p:cNvPr id="4" name="Footer Placeholder 3"/>
          <p:cNvSpPr>
            <a:spLocks noGrp="1"/>
          </p:cNvSpPr>
          <p:nvPr>
            <p:ph type="ftr" sz="quarter" idx="10"/>
          </p:nvPr>
        </p:nvSpPr>
        <p:spPr>
          <a:xfrm>
            <a:off x="457200" y="6588125"/>
            <a:ext cx="5184775" cy="269875"/>
          </a:xfrm>
        </p:spPr>
        <p:txBody>
          <a:bodyPr/>
          <a:lstStyle/>
          <a:p>
            <a:pPr>
              <a:defRPr/>
            </a:pPr>
            <a:r>
              <a:rPr lang="en-US" smtClean="0"/>
              <a:t>© ETSI 2016. All rights reserved</a:t>
            </a:r>
            <a:endParaRPr lang="en-US" dirty="0"/>
          </a:p>
        </p:txBody>
      </p:sp>
      <p:sp>
        <p:nvSpPr>
          <p:cNvPr id="5" name="Slide Number Placeholder 4"/>
          <p:cNvSpPr>
            <a:spLocks noGrp="1"/>
          </p:cNvSpPr>
          <p:nvPr>
            <p:ph type="sldNum" sz="quarter" idx="11"/>
          </p:nvPr>
        </p:nvSpPr>
        <p:spPr>
          <a:xfrm>
            <a:off x="0" y="6588125"/>
            <a:ext cx="351064" cy="269875"/>
          </a:xfrm>
        </p:spPr>
        <p:txBody>
          <a:bodyPr/>
          <a:lstStyle/>
          <a:p>
            <a:pPr>
              <a:defRPr/>
            </a:pPr>
            <a:fld id="{7762E548-6DAA-47A0-AD72-CD39B547D565}" type="slidenum">
              <a:rPr lang="en-GB" smtClean="0"/>
              <a:pPr>
                <a:defRPr/>
              </a:pPr>
              <a:t>16</a:t>
            </a:fld>
            <a:endParaRPr lang="en-GB" dirty="0"/>
          </a:p>
        </p:txBody>
      </p:sp>
    </p:spTree>
    <p:extLst>
      <p:ext uri="{BB962C8B-B14F-4D97-AF65-F5344CB8AC3E}">
        <p14:creationId xmlns:p14="http://schemas.microsoft.com/office/powerpoint/2010/main" val="410258975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67"/>
          <p:cNvSpPr>
            <a:spLocks noGrp="1"/>
          </p:cNvSpPr>
          <p:nvPr>
            <p:ph type="title"/>
          </p:nvPr>
        </p:nvSpPr>
        <p:spPr/>
        <p:txBody>
          <a:bodyPr/>
          <a:lstStyle/>
          <a:p>
            <a:pPr eaLnBrk="1" hangingPunct="1"/>
            <a:r>
              <a:rPr lang="en-GB" sz="3200" smtClean="0">
                <a:solidFill>
                  <a:srgbClr val="1A4669"/>
                </a:solidFill>
              </a:rPr>
              <a:t>The ETSI structure</a:t>
            </a:r>
            <a:endParaRPr lang="en-GB" sz="3200" smtClean="0"/>
          </a:p>
        </p:txBody>
      </p:sp>
      <p:sp>
        <p:nvSpPr>
          <p:cNvPr id="37891" name="Line 2"/>
          <p:cNvSpPr>
            <a:spLocks noChangeShapeType="1"/>
          </p:cNvSpPr>
          <p:nvPr/>
        </p:nvSpPr>
        <p:spPr bwMode="auto">
          <a:xfrm>
            <a:off x="2084833" y="2100263"/>
            <a:ext cx="0" cy="1260475"/>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7892" name="Line 3"/>
          <p:cNvSpPr>
            <a:spLocks noChangeShapeType="1"/>
          </p:cNvSpPr>
          <p:nvPr/>
        </p:nvSpPr>
        <p:spPr bwMode="auto">
          <a:xfrm>
            <a:off x="3177010" y="2769241"/>
            <a:ext cx="4943408" cy="1255"/>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7893" name="Line 4"/>
          <p:cNvSpPr>
            <a:spLocks noChangeShapeType="1"/>
          </p:cNvSpPr>
          <p:nvPr/>
        </p:nvSpPr>
        <p:spPr bwMode="auto">
          <a:xfrm>
            <a:off x="5718619" y="2770188"/>
            <a:ext cx="2911" cy="586966"/>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7894" name="Line 5"/>
          <p:cNvSpPr>
            <a:spLocks noChangeShapeType="1"/>
          </p:cNvSpPr>
          <p:nvPr/>
        </p:nvSpPr>
        <p:spPr bwMode="auto">
          <a:xfrm>
            <a:off x="2327720" y="4503738"/>
            <a:ext cx="0" cy="2587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7895" name="Freeform 6"/>
          <p:cNvSpPr>
            <a:spLocks/>
          </p:cNvSpPr>
          <p:nvPr/>
        </p:nvSpPr>
        <p:spPr bwMode="auto">
          <a:xfrm>
            <a:off x="2951608" y="3687763"/>
            <a:ext cx="39687" cy="76200"/>
          </a:xfrm>
          <a:custGeom>
            <a:avLst/>
            <a:gdLst>
              <a:gd name="T0" fmla="*/ 0 w 25"/>
              <a:gd name="T1" fmla="*/ 2147483647 h 48"/>
              <a:gd name="T2" fmla="*/ 2147483647 w 25"/>
              <a:gd name="T3" fmla="*/ 2147483647 h 48"/>
              <a:gd name="T4" fmla="*/ 2147483647 w 25"/>
              <a:gd name="T5" fmla="*/ 2147483647 h 48"/>
              <a:gd name="T6" fmla="*/ 2147483647 w 25"/>
              <a:gd name="T7" fmla="*/ 2147483647 h 48"/>
              <a:gd name="T8" fmla="*/ 2147483647 w 25"/>
              <a:gd name="T9" fmla="*/ 2147483647 h 48"/>
              <a:gd name="T10" fmla="*/ 2147483647 w 25"/>
              <a:gd name="T11" fmla="*/ 2147483647 h 48"/>
              <a:gd name="T12" fmla="*/ 2147483647 w 25"/>
              <a:gd name="T13" fmla="*/ 2147483647 h 48"/>
              <a:gd name="T14" fmla="*/ 2147483647 w 25"/>
              <a:gd name="T15" fmla="*/ 2147483647 h 48"/>
              <a:gd name="T16" fmla="*/ 2147483647 w 25"/>
              <a:gd name="T17" fmla="*/ 2147483647 h 48"/>
              <a:gd name="T18" fmla="*/ 2147483647 w 25"/>
              <a:gd name="T19" fmla="*/ 2147483647 h 48"/>
              <a:gd name="T20" fmla="*/ 2147483647 w 25"/>
              <a:gd name="T21" fmla="*/ 2147483647 h 48"/>
              <a:gd name="T22" fmla="*/ 2147483647 w 25"/>
              <a:gd name="T23" fmla="*/ 2147483647 h 48"/>
              <a:gd name="T24" fmla="*/ 2147483647 w 25"/>
              <a:gd name="T25" fmla="*/ 2147483647 h 48"/>
              <a:gd name="T26" fmla="*/ 2147483647 w 25"/>
              <a:gd name="T27" fmla="*/ 2147483647 h 48"/>
              <a:gd name="T28" fmla="*/ 2147483647 w 25"/>
              <a:gd name="T29" fmla="*/ 2147483647 h 48"/>
              <a:gd name="T30" fmla="*/ 2147483647 w 25"/>
              <a:gd name="T31" fmla="*/ 2147483647 h 48"/>
              <a:gd name="T32" fmla="*/ 2147483647 w 25"/>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48"/>
              <a:gd name="T53" fmla="*/ 25 w 25"/>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48">
                <a:moveTo>
                  <a:pt x="0" y="46"/>
                </a:moveTo>
                <a:lnTo>
                  <a:pt x="3" y="46"/>
                </a:lnTo>
                <a:lnTo>
                  <a:pt x="6" y="47"/>
                </a:lnTo>
                <a:lnTo>
                  <a:pt x="8" y="46"/>
                </a:lnTo>
                <a:lnTo>
                  <a:pt x="11" y="45"/>
                </a:lnTo>
                <a:lnTo>
                  <a:pt x="13" y="44"/>
                </a:lnTo>
                <a:lnTo>
                  <a:pt x="15" y="42"/>
                </a:lnTo>
                <a:lnTo>
                  <a:pt x="17" y="39"/>
                </a:lnTo>
                <a:lnTo>
                  <a:pt x="18" y="36"/>
                </a:lnTo>
                <a:lnTo>
                  <a:pt x="20" y="33"/>
                </a:lnTo>
                <a:lnTo>
                  <a:pt x="21" y="30"/>
                </a:lnTo>
                <a:lnTo>
                  <a:pt x="22" y="25"/>
                </a:lnTo>
                <a:lnTo>
                  <a:pt x="22" y="21"/>
                </a:lnTo>
                <a:lnTo>
                  <a:pt x="23" y="15"/>
                </a:lnTo>
                <a:lnTo>
                  <a:pt x="23" y="11"/>
                </a:lnTo>
                <a:lnTo>
                  <a:pt x="23" y="6"/>
                </a:lnTo>
                <a:lnTo>
                  <a:pt x="24" y="0"/>
                </a:lnTo>
              </a:path>
            </a:pathLst>
          </a:custGeom>
          <a:noFill/>
          <a:ln w="12700" cap="rnd">
            <a:solidFill>
              <a:schemeClr val="tx1"/>
            </a:solidFill>
            <a:round/>
            <a:headEnd type="none" w="sm" len="sm"/>
            <a:tailEnd type="none" w="sm" len="sm"/>
          </a:ln>
        </p:spPr>
        <p:txBody>
          <a:bodyPr/>
          <a:lstStyle/>
          <a:p>
            <a:endParaRPr lang="en-US"/>
          </a:p>
        </p:txBody>
      </p:sp>
      <p:sp>
        <p:nvSpPr>
          <p:cNvPr id="37896" name="Freeform 7"/>
          <p:cNvSpPr>
            <a:spLocks/>
          </p:cNvSpPr>
          <p:nvPr/>
        </p:nvSpPr>
        <p:spPr bwMode="auto">
          <a:xfrm>
            <a:off x="2950020" y="3459163"/>
            <a:ext cx="41275" cy="230187"/>
          </a:xfrm>
          <a:custGeom>
            <a:avLst/>
            <a:gdLst>
              <a:gd name="T0" fmla="*/ 2147483647 w 26"/>
              <a:gd name="T1" fmla="*/ 2147483647 h 145"/>
              <a:gd name="T2" fmla="*/ 2147483647 w 26"/>
              <a:gd name="T3" fmla="*/ 2147483647 h 145"/>
              <a:gd name="T4" fmla="*/ 2147483647 w 26"/>
              <a:gd name="T5" fmla="*/ 2147483647 h 145"/>
              <a:gd name="T6" fmla="*/ 2147483647 w 26"/>
              <a:gd name="T7" fmla="*/ 2147483647 h 145"/>
              <a:gd name="T8" fmla="*/ 2147483647 w 26"/>
              <a:gd name="T9" fmla="*/ 2147483647 h 145"/>
              <a:gd name="T10" fmla="*/ 2147483647 w 26"/>
              <a:gd name="T11" fmla="*/ 2147483647 h 145"/>
              <a:gd name="T12" fmla="*/ 2147483647 w 26"/>
              <a:gd name="T13" fmla="*/ 2147483647 h 145"/>
              <a:gd name="T14" fmla="*/ 2147483647 w 26"/>
              <a:gd name="T15" fmla="*/ 2147483647 h 145"/>
              <a:gd name="T16" fmla="*/ 2147483647 w 26"/>
              <a:gd name="T17" fmla="*/ 2147483647 h 145"/>
              <a:gd name="T18" fmla="*/ 2147483647 w 26"/>
              <a:gd name="T19" fmla="*/ 2147483647 h 145"/>
              <a:gd name="T20" fmla="*/ 2147483647 w 26"/>
              <a:gd name="T21" fmla="*/ 2147483647 h 145"/>
              <a:gd name="T22" fmla="*/ 2147483647 w 26"/>
              <a:gd name="T23" fmla="*/ 2147483647 h 145"/>
              <a:gd name="T24" fmla="*/ 2147483647 w 26"/>
              <a:gd name="T25" fmla="*/ 2147483647 h 145"/>
              <a:gd name="T26" fmla="*/ 2147483647 w 26"/>
              <a:gd name="T27" fmla="*/ 2147483647 h 145"/>
              <a:gd name="T28" fmla="*/ 2147483647 w 26"/>
              <a:gd name="T29" fmla="*/ 2147483647 h 145"/>
              <a:gd name="T30" fmla="*/ 0 w 26"/>
              <a:gd name="T31" fmla="*/ 2147483647 h 145"/>
              <a:gd name="T32" fmla="*/ 0 w 26"/>
              <a:gd name="T33" fmla="*/ 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45"/>
              <a:gd name="T53" fmla="*/ 26 w 26"/>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45">
                <a:moveTo>
                  <a:pt x="25" y="144"/>
                </a:moveTo>
                <a:lnTo>
                  <a:pt x="24" y="139"/>
                </a:lnTo>
                <a:lnTo>
                  <a:pt x="24" y="133"/>
                </a:lnTo>
                <a:lnTo>
                  <a:pt x="23" y="127"/>
                </a:lnTo>
                <a:lnTo>
                  <a:pt x="21" y="120"/>
                </a:lnTo>
                <a:lnTo>
                  <a:pt x="20" y="114"/>
                </a:lnTo>
                <a:lnTo>
                  <a:pt x="18" y="106"/>
                </a:lnTo>
                <a:lnTo>
                  <a:pt x="16" y="98"/>
                </a:lnTo>
                <a:lnTo>
                  <a:pt x="14" y="90"/>
                </a:lnTo>
                <a:lnTo>
                  <a:pt x="11" y="81"/>
                </a:lnTo>
                <a:lnTo>
                  <a:pt x="9" y="71"/>
                </a:lnTo>
                <a:lnTo>
                  <a:pt x="6" y="60"/>
                </a:lnTo>
                <a:lnTo>
                  <a:pt x="5" y="49"/>
                </a:lnTo>
                <a:lnTo>
                  <a:pt x="3" y="38"/>
                </a:lnTo>
                <a:lnTo>
                  <a:pt x="2" y="26"/>
                </a:lnTo>
                <a:lnTo>
                  <a:pt x="0" y="13"/>
                </a:lnTo>
                <a:lnTo>
                  <a:pt x="0" y="0"/>
                </a:lnTo>
              </a:path>
            </a:pathLst>
          </a:custGeom>
          <a:noFill/>
          <a:ln w="12700" cap="rnd">
            <a:solidFill>
              <a:schemeClr val="tx1"/>
            </a:solidFill>
            <a:round/>
            <a:headEnd type="none" w="sm" len="sm"/>
            <a:tailEnd type="none" w="sm" len="sm"/>
          </a:ln>
        </p:spPr>
        <p:txBody>
          <a:bodyPr/>
          <a:lstStyle/>
          <a:p>
            <a:endParaRPr lang="en-US"/>
          </a:p>
        </p:txBody>
      </p:sp>
      <p:sp>
        <p:nvSpPr>
          <p:cNvPr id="37897" name="Freeform 8"/>
          <p:cNvSpPr>
            <a:spLocks/>
          </p:cNvSpPr>
          <p:nvPr/>
        </p:nvSpPr>
        <p:spPr bwMode="auto">
          <a:xfrm>
            <a:off x="2926208" y="2960688"/>
            <a:ext cx="26987" cy="496887"/>
          </a:xfrm>
          <a:custGeom>
            <a:avLst/>
            <a:gdLst>
              <a:gd name="T0" fmla="*/ 2147483647 w 17"/>
              <a:gd name="T1" fmla="*/ 2147483647 h 313"/>
              <a:gd name="T2" fmla="*/ 2147483647 w 17"/>
              <a:gd name="T3" fmla="*/ 2147483647 h 313"/>
              <a:gd name="T4" fmla="*/ 2147483647 w 17"/>
              <a:gd name="T5" fmla="*/ 2147483647 h 313"/>
              <a:gd name="T6" fmla="*/ 2147483647 w 17"/>
              <a:gd name="T7" fmla="*/ 2147483647 h 313"/>
              <a:gd name="T8" fmla="*/ 2147483647 w 17"/>
              <a:gd name="T9" fmla="*/ 2147483647 h 313"/>
              <a:gd name="T10" fmla="*/ 2147483647 w 17"/>
              <a:gd name="T11" fmla="*/ 2147483647 h 313"/>
              <a:gd name="T12" fmla="*/ 0 w 17"/>
              <a:gd name="T13" fmla="*/ 2147483647 h 313"/>
              <a:gd name="T14" fmla="*/ 0 w 17"/>
              <a:gd name="T15" fmla="*/ 2147483647 h 313"/>
              <a:gd name="T16" fmla="*/ 0 w 17"/>
              <a:gd name="T17" fmla="*/ 2147483647 h 313"/>
              <a:gd name="T18" fmla="*/ 0 w 17"/>
              <a:gd name="T19" fmla="*/ 2147483647 h 313"/>
              <a:gd name="T20" fmla="*/ 0 w 17"/>
              <a:gd name="T21" fmla="*/ 2147483647 h 313"/>
              <a:gd name="T22" fmla="*/ 0 w 17"/>
              <a:gd name="T23" fmla="*/ 2147483647 h 313"/>
              <a:gd name="T24" fmla="*/ 2147483647 w 17"/>
              <a:gd name="T25" fmla="*/ 2147483647 h 313"/>
              <a:gd name="T26" fmla="*/ 2147483647 w 17"/>
              <a:gd name="T27" fmla="*/ 2147483647 h 313"/>
              <a:gd name="T28" fmla="*/ 2147483647 w 17"/>
              <a:gd name="T29" fmla="*/ 2147483647 h 313"/>
              <a:gd name="T30" fmla="*/ 2147483647 w 17"/>
              <a:gd name="T31" fmla="*/ 2147483647 h 313"/>
              <a:gd name="T32" fmla="*/ 2147483647 w 17"/>
              <a:gd name="T33" fmla="*/ 0 h 3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13"/>
              <a:gd name="T53" fmla="*/ 17 w 17"/>
              <a:gd name="T54" fmla="*/ 313 h 3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13">
                <a:moveTo>
                  <a:pt x="13" y="312"/>
                </a:moveTo>
                <a:lnTo>
                  <a:pt x="10" y="297"/>
                </a:lnTo>
                <a:lnTo>
                  <a:pt x="8" y="279"/>
                </a:lnTo>
                <a:lnTo>
                  <a:pt x="8" y="262"/>
                </a:lnTo>
                <a:lnTo>
                  <a:pt x="2" y="241"/>
                </a:lnTo>
                <a:lnTo>
                  <a:pt x="2" y="220"/>
                </a:lnTo>
                <a:lnTo>
                  <a:pt x="0" y="200"/>
                </a:lnTo>
                <a:lnTo>
                  <a:pt x="0" y="177"/>
                </a:lnTo>
                <a:lnTo>
                  <a:pt x="0" y="155"/>
                </a:lnTo>
                <a:lnTo>
                  <a:pt x="0" y="132"/>
                </a:lnTo>
                <a:lnTo>
                  <a:pt x="0" y="110"/>
                </a:lnTo>
                <a:lnTo>
                  <a:pt x="0" y="88"/>
                </a:lnTo>
                <a:lnTo>
                  <a:pt x="2" y="68"/>
                </a:lnTo>
                <a:lnTo>
                  <a:pt x="2" y="49"/>
                </a:lnTo>
                <a:lnTo>
                  <a:pt x="8" y="31"/>
                </a:lnTo>
                <a:lnTo>
                  <a:pt x="10" y="14"/>
                </a:lnTo>
                <a:lnTo>
                  <a:pt x="16" y="0"/>
                </a:lnTo>
              </a:path>
            </a:pathLst>
          </a:custGeom>
          <a:noFill/>
          <a:ln w="12700" cap="rnd">
            <a:solidFill>
              <a:schemeClr val="tx1"/>
            </a:solidFill>
            <a:round/>
            <a:headEnd type="none" w="sm" len="sm"/>
            <a:tailEnd type="none" w="sm" len="sm"/>
          </a:ln>
        </p:spPr>
        <p:txBody>
          <a:bodyPr/>
          <a:lstStyle/>
          <a:p>
            <a:endParaRPr lang="en-US"/>
          </a:p>
        </p:txBody>
      </p:sp>
      <p:sp>
        <p:nvSpPr>
          <p:cNvPr id="37898" name="Freeform 9"/>
          <p:cNvSpPr>
            <a:spLocks/>
          </p:cNvSpPr>
          <p:nvPr/>
        </p:nvSpPr>
        <p:spPr bwMode="auto">
          <a:xfrm>
            <a:off x="2951608" y="2770188"/>
            <a:ext cx="60325" cy="195262"/>
          </a:xfrm>
          <a:custGeom>
            <a:avLst/>
            <a:gdLst>
              <a:gd name="T0" fmla="*/ 0 w 38"/>
              <a:gd name="T1" fmla="*/ 2147483647 h 123"/>
              <a:gd name="T2" fmla="*/ 2147483647 w 38"/>
              <a:gd name="T3" fmla="*/ 2147483647 h 123"/>
              <a:gd name="T4" fmla="*/ 2147483647 w 38"/>
              <a:gd name="T5" fmla="*/ 2147483647 h 123"/>
              <a:gd name="T6" fmla="*/ 2147483647 w 38"/>
              <a:gd name="T7" fmla="*/ 2147483647 h 123"/>
              <a:gd name="T8" fmla="*/ 2147483647 w 38"/>
              <a:gd name="T9" fmla="*/ 2147483647 h 123"/>
              <a:gd name="T10" fmla="*/ 2147483647 w 38"/>
              <a:gd name="T11" fmla="*/ 2147483647 h 123"/>
              <a:gd name="T12" fmla="*/ 2147483647 w 38"/>
              <a:gd name="T13" fmla="*/ 2147483647 h 123"/>
              <a:gd name="T14" fmla="*/ 2147483647 w 38"/>
              <a:gd name="T15" fmla="*/ 2147483647 h 123"/>
              <a:gd name="T16" fmla="*/ 2147483647 w 38"/>
              <a:gd name="T17" fmla="*/ 2147483647 h 123"/>
              <a:gd name="T18" fmla="*/ 2147483647 w 38"/>
              <a:gd name="T19" fmla="*/ 2147483647 h 123"/>
              <a:gd name="T20" fmla="*/ 2147483647 w 38"/>
              <a:gd name="T21" fmla="*/ 2147483647 h 123"/>
              <a:gd name="T22" fmla="*/ 2147483647 w 38"/>
              <a:gd name="T23" fmla="*/ 2147483647 h 123"/>
              <a:gd name="T24" fmla="*/ 2147483647 w 38"/>
              <a:gd name="T25" fmla="*/ 2147483647 h 123"/>
              <a:gd name="T26" fmla="*/ 2147483647 w 38"/>
              <a:gd name="T27" fmla="*/ 2147483647 h 123"/>
              <a:gd name="T28" fmla="*/ 2147483647 w 38"/>
              <a:gd name="T29" fmla="*/ 2147483647 h 123"/>
              <a:gd name="T30" fmla="*/ 2147483647 w 38"/>
              <a:gd name="T31" fmla="*/ 2147483647 h 123"/>
              <a:gd name="T32" fmla="*/ 2147483647 w 38"/>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23"/>
              <a:gd name="T53" fmla="*/ 38 w 38"/>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23">
                <a:moveTo>
                  <a:pt x="0" y="122"/>
                </a:moveTo>
                <a:lnTo>
                  <a:pt x="1" y="109"/>
                </a:lnTo>
                <a:lnTo>
                  <a:pt x="3" y="96"/>
                </a:lnTo>
                <a:lnTo>
                  <a:pt x="5" y="84"/>
                </a:lnTo>
                <a:lnTo>
                  <a:pt x="6" y="73"/>
                </a:lnTo>
                <a:lnTo>
                  <a:pt x="8" y="63"/>
                </a:lnTo>
                <a:lnTo>
                  <a:pt x="9" y="53"/>
                </a:lnTo>
                <a:lnTo>
                  <a:pt x="11" y="45"/>
                </a:lnTo>
                <a:lnTo>
                  <a:pt x="13" y="36"/>
                </a:lnTo>
                <a:lnTo>
                  <a:pt x="15" y="28"/>
                </a:lnTo>
                <a:lnTo>
                  <a:pt x="17" y="22"/>
                </a:lnTo>
                <a:lnTo>
                  <a:pt x="19" y="16"/>
                </a:lnTo>
                <a:lnTo>
                  <a:pt x="22" y="11"/>
                </a:lnTo>
                <a:lnTo>
                  <a:pt x="25" y="6"/>
                </a:lnTo>
                <a:lnTo>
                  <a:pt x="28" y="3"/>
                </a:lnTo>
                <a:lnTo>
                  <a:pt x="32" y="1"/>
                </a:lnTo>
                <a:lnTo>
                  <a:pt x="37" y="0"/>
                </a:lnTo>
              </a:path>
            </a:pathLst>
          </a:custGeom>
          <a:noFill/>
          <a:ln w="12700" cap="rnd">
            <a:solidFill>
              <a:schemeClr val="tx1"/>
            </a:solidFill>
            <a:round/>
            <a:headEnd type="none" w="sm" len="sm"/>
            <a:tailEnd type="none" w="sm" len="sm"/>
          </a:ln>
        </p:spPr>
        <p:txBody>
          <a:bodyPr/>
          <a:lstStyle/>
          <a:p>
            <a:endParaRPr lang="en-US"/>
          </a:p>
        </p:txBody>
      </p:sp>
      <p:sp>
        <p:nvSpPr>
          <p:cNvPr id="37899" name="Freeform 10"/>
          <p:cNvSpPr>
            <a:spLocks/>
          </p:cNvSpPr>
          <p:nvPr/>
        </p:nvSpPr>
        <p:spPr bwMode="auto">
          <a:xfrm>
            <a:off x="2951608" y="1778000"/>
            <a:ext cx="39687" cy="76200"/>
          </a:xfrm>
          <a:custGeom>
            <a:avLst/>
            <a:gdLst>
              <a:gd name="T0" fmla="*/ 0 w 25"/>
              <a:gd name="T1" fmla="*/ 2147483647 h 48"/>
              <a:gd name="T2" fmla="*/ 2147483647 w 25"/>
              <a:gd name="T3" fmla="*/ 2147483647 h 48"/>
              <a:gd name="T4" fmla="*/ 2147483647 w 25"/>
              <a:gd name="T5" fmla="*/ 0 h 48"/>
              <a:gd name="T6" fmla="*/ 2147483647 w 25"/>
              <a:gd name="T7" fmla="*/ 2147483647 h 48"/>
              <a:gd name="T8" fmla="*/ 2147483647 w 25"/>
              <a:gd name="T9" fmla="*/ 2147483647 h 48"/>
              <a:gd name="T10" fmla="*/ 2147483647 w 25"/>
              <a:gd name="T11" fmla="*/ 2147483647 h 48"/>
              <a:gd name="T12" fmla="*/ 2147483647 w 25"/>
              <a:gd name="T13" fmla="*/ 2147483647 h 48"/>
              <a:gd name="T14" fmla="*/ 2147483647 w 25"/>
              <a:gd name="T15" fmla="*/ 2147483647 h 48"/>
              <a:gd name="T16" fmla="*/ 2147483647 w 25"/>
              <a:gd name="T17" fmla="*/ 2147483647 h 48"/>
              <a:gd name="T18" fmla="*/ 2147483647 w 25"/>
              <a:gd name="T19" fmla="*/ 2147483647 h 48"/>
              <a:gd name="T20" fmla="*/ 2147483647 w 25"/>
              <a:gd name="T21" fmla="*/ 2147483647 h 48"/>
              <a:gd name="T22" fmla="*/ 2147483647 w 25"/>
              <a:gd name="T23" fmla="*/ 2147483647 h 48"/>
              <a:gd name="T24" fmla="*/ 2147483647 w 25"/>
              <a:gd name="T25" fmla="*/ 2147483647 h 48"/>
              <a:gd name="T26" fmla="*/ 2147483647 w 25"/>
              <a:gd name="T27" fmla="*/ 2147483647 h 48"/>
              <a:gd name="T28" fmla="*/ 2147483647 w 25"/>
              <a:gd name="T29" fmla="*/ 2147483647 h 48"/>
              <a:gd name="T30" fmla="*/ 2147483647 w 25"/>
              <a:gd name="T31" fmla="*/ 2147483647 h 48"/>
              <a:gd name="T32" fmla="*/ 2147483647 w 25"/>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48"/>
              <a:gd name="T53" fmla="*/ 25 w 25"/>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48">
                <a:moveTo>
                  <a:pt x="0" y="2"/>
                </a:moveTo>
                <a:lnTo>
                  <a:pt x="3" y="1"/>
                </a:lnTo>
                <a:lnTo>
                  <a:pt x="6" y="0"/>
                </a:lnTo>
                <a:lnTo>
                  <a:pt x="9" y="1"/>
                </a:lnTo>
                <a:lnTo>
                  <a:pt x="11" y="1"/>
                </a:lnTo>
                <a:lnTo>
                  <a:pt x="13" y="3"/>
                </a:lnTo>
                <a:lnTo>
                  <a:pt x="15" y="4"/>
                </a:lnTo>
                <a:lnTo>
                  <a:pt x="17" y="7"/>
                </a:lnTo>
                <a:lnTo>
                  <a:pt x="19" y="10"/>
                </a:lnTo>
                <a:lnTo>
                  <a:pt x="20" y="13"/>
                </a:lnTo>
                <a:lnTo>
                  <a:pt x="21" y="17"/>
                </a:lnTo>
                <a:lnTo>
                  <a:pt x="22" y="20"/>
                </a:lnTo>
                <a:lnTo>
                  <a:pt x="22" y="25"/>
                </a:lnTo>
                <a:lnTo>
                  <a:pt x="23" y="30"/>
                </a:lnTo>
                <a:lnTo>
                  <a:pt x="23" y="35"/>
                </a:lnTo>
                <a:lnTo>
                  <a:pt x="23" y="40"/>
                </a:lnTo>
                <a:lnTo>
                  <a:pt x="24" y="47"/>
                </a:lnTo>
              </a:path>
            </a:pathLst>
          </a:custGeom>
          <a:noFill/>
          <a:ln w="12700" cap="rnd">
            <a:solidFill>
              <a:schemeClr val="tx1"/>
            </a:solidFill>
            <a:round/>
            <a:headEnd type="none" w="sm" len="sm"/>
            <a:tailEnd type="none" w="sm" len="sm"/>
          </a:ln>
        </p:spPr>
        <p:txBody>
          <a:bodyPr/>
          <a:lstStyle/>
          <a:p>
            <a:endParaRPr lang="en-US"/>
          </a:p>
        </p:txBody>
      </p:sp>
      <p:sp>
        <p:nvSpPr>
          <p:cNvPr id="37900" name="Freeform 11"/>
          <p:cNvSpPr>
            <a:spLocks/>
          </p:cNvSpPr>
          <p:nvPr/>
        </p:nvSpPr>
        <p:spPr bwMode="auto">
          <a:xfrm>
            <a:off x="2950020" y="1852613"/>
            <a:ext cx="41275" cy="231775"/>
          </a:xfrm>
          <a:custGeom>
            <a:avLst/>
            <a:gdLst>
              <a:gd name="T0" fmla="*/ 2147483647 w 26"/>
              <a:gd name="T1" fmla="*/ 0 h 146"/>
              <a:gd name="T2" fmla="*/ 2147483647 w 26"/>
              <a:gd name="T3" fmla="*/ 2147483647 h 146"/>
              <a:gd name="T4" fmla="*/ 2147483647 w 26"/>
              <a:gd name="T5" fmla="*/ 2147483647 h 146"/>
              <a:gd name="T6" fmla="*/ 2147483647 w 26"/>
              <a:gd name="T7" fmla="*/ 2147483647 h 146"/>
              <a:gd name="T8" fmla="*/ 2147483647 w 26"/>
              <a:gd name="T9" fmla="*/ 2147483647 h 146"/>
              <a:gd name="T10" fmla="*/ 2147483647 w 26"/>
              <a:gd name="T11" fmla="*/ 2147483647 h 146"/>
              <a:gd name="T12" fmla="*/ 2147483647 w 26"/>
              <a:gd name="T13" fmla="*/ 2147483647 h 146"/>
              <a:gd name="T14" fmla="*/ 2147483647 w 26"/>
              <a:gd name="T15" fmla="*/ 2147483647 h 146"/>
              <a:gd name="T16" fmla="*/ 2147483647 w 26"/>
              <a:gd name="T17" fmla="*/ 2147483647 h 146"/>
              <a:gd name="T18" fmla="*/ 2147483647 w 26"/>
              <a:gd name="T19" fmla="*/ 2147483647 h 146"/>
              <a:gd name="T20" fmla="*/ 2147483647 w 26"/>
              <a:gd name="T21" fmla="*/ 2147483647 h 146"/>
              <a:gd name="T22" fmla="*/ 2147483647 w 26"/>
              <a:gd name="T23" fmla="*/ 2147483647 h 146"/>
              <a:gd name="T24" fmla="*/ 2147483647 w 26"/>
              <a:gd name="T25" fmla="*/ 2147483647 h 146"/>
              <a:gd name="T26" fmla="*/ 2147483647 w 26"/>
              <a:gd name="T27" fmla="*/ 2147483647 h 146"/>
              <a:gd name="T28" fmla="*/ 2147483647 w 26"/>
              <a:gd name="T29" fmla="*/ 2147483647 h 146"/>
              <a:gd name="T30" fmla="*/ 0 w 26"/>
              <a:gd name="T31" fmla="*/ 2147483647 h 146"/>
              <a:gd name="T32" fmla="*/ 0 w 26"/>
              <a:gd name="T33" fmla="*/ 2147483647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46"/>
              <a:gd name="T53" fmla="*/ 26 w 26"/>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46">
                <a:moveTo>
                  <a:pt x="25" y="0"/>
                </a:moveTo>
                <a:lnTo>
                  <a:pt x="24" y="4"/>
                </a:lnTo>
                <a:lnTo>
                  <a:pt x="24" y="11"/>
                </a:lnTo>
                <a:lnTo>
                  <a:pt x="23" y="16"/>
                </a:lnTo>
                <a:lnTo>
                  <a:pt x="21" y="23"/>
                </a:lnTo>
                <a:lnTo>
                  <a:pt x="20" y="30"/>
                </a:lnTo>
                <a:lnTo>
                  <a:pt x="18" y="38"/>
                </a:lnTo>
                <a:lnTo>
                  <a:pt x="16" y="45"/>
                </a:lnTo>
                <a:lnTo>
                  <a:pt x="14" y="54"/>
                </a:lnTo>
                <a:lnTo>
                  <a:pt x="11" y="63"/>
                </a:lnTo>
                <a:lnTo>
                  <a:pt x="9" y="73"/>
                </a:lnTo>
                <a:lnTo>
                  <a:pt x="6" y="84"/>
                </a:lnTo>
                <a:lnTo>
                  <a:pt x="5" y="95"/>
                </a:lnTo>
                <a:lnTo>
                  <a:pt x="3" y="105"/>
                </a:lnTo>
                <a:lnTo>
                  <a:pt x="2" y="117"/>
                </a:lnTo>
                <a:lnTo>
                  <a:pt x="0" y="131"/>
                </a:lnTo>
                <a:lnTo>
                  <a:pt x="0" y="145"/>
                </a:lnTo>
              </a:path>
            </a:pathLst>
          </a:custGeom>
          <a:noFill/>
          <a:ln w="12700" cap="rnd">
            <a:solidFill>
              <a:schemeClr val="tx1"/>
            </a:solidFill>
            <a:round/>
            <a:headEnd type="none" w="sm" len="sm"/>
            <a:tailEnd type="none" w="sm" len="sm"/>
          </a:ln>
        </p:spPr>
        <p:txBody>
          <a:bodyPr/>
          <a:lstStyle/>
          <a:p>
            <a:endParaRPr lang="en-US"/>
          </a:p>
        </p:txBody>
      </p:sp>
      <p:sp>
        <p:nvSpPr>
          <p:cNvPr id="37901" name="Freeform 12"/>
          <p:cNvSpPr>
            <a:spLocks/>
          </p:cNvSpPr>
          <p:nvPr/>
        </p:nvSpPr>
        <p:spPr bwMode="auto">
          <a:xfrm>
            <a:off x="2923033" y="2084388"/>
            <a:ext cx="26987" cy="496887"/>
          </a:xfrm>
          <a:custGeom>
            <a:avLst/>
            <a:gdLst>
              <a:gd name="T0" fmla="*/ 2147483647 w 17"/>
              <a:gd name="T1" fmla="*/ 0 h 313"/>
              <a:gd name="T2" fmla="*/ 2147483647 w 17"/>
              <a:gd name="T3" fmla="*/ 2147483647 h 313"/>
              <a:gd name="T4" fmla="*/ 2147483647 w 17"/>
              <a:gd name="T5" fmla="*/ 2147483647 h 313"/>
              <a:gd name="T6" fmla="*/ 2147483647 w 17"/>
              <a:gd name="T7" fmla="*/ 2147483647 h 313"/>
              <a:gd name="T8" fmla="*/ 2147483647 w 17"/>
              <a:gd name="T9" fmla="*/ 2147483647 h 313"/>
              <a:gd name="T10" fmla="*/ 2147483647 w 17"/>
              <a:gd name="T11" fmla="*/ 2147483647 h 313"/>
              <a:gd name="T12" fmla="*/ 0 w 17"/>
              <a:gd name="T13" fmla="*/ 2147483647 h 313"/>
              <a:gd name="T14" fmla="*/ 0 w 17"/>
              <a:gd name="T15" fmla="*/ 2147483647 h 313"/>
              <a:gd name="T16" fmla="*/ 0 w 17"/>
              <a:gd name="T17" fmla="*/ 2147483647 h 313"/>
              <a:gd name="T18" fmla="*/ 0 w 17"/>
              <a:gd name="T19" fmla="*/ 2147483647 h 313"/>
              <a:gd name="T20" fmla="*/ 0 w 17"/>
              <a:gd name="T21" fmla="*/ 2147483647 h 313"/>
              <a:gd name="T22" fmla="*/ 0 w 17"/>
              <a:gd name="T23" fmla="*/ 2147483647 h 313"/>
              <a:gd name="T24" fmla="*/ 2147483647 w 17"/>
              <a:gd name="T25" fmla="*/ 2147483647 h 313"/>
              <a:gd name="T26" fmla="*/ 2147483647 w 17"/>
              <a:gd name="T27" fmla="*/ 2147483647 h 313"/>
              <a:gd name="T28" fmla="*/ 2147483647 w 17"/>
              <a:gd name="T29" fmla="*/ 2147483647 h 313"/>
              <a:gd name="T30" fmla="*/ 2147483647 w 17"/>
              <a:gd name="T31" fmla="*/ 2147483647 h 313"/>
              <a:gd name="T32" fmla="*/ 2147483647 w 17"/>
              <a:gd name="T33" fmla="*/ 2147483647 h 3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13"/>
              <a:gd name="T53" fmla="*/ 17 w 17"/>
              <a:gd name="T54" fmla="*/ 313 h 3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13">
                <a:moveTo>
                  <a:pt x="13" y="0"/>
                </a:moveTo>
                <a:lnTo>
                  <a:pt x="10" y="14"/>
                </a:lnTo>
                <a:lnTo>
                  <a:pt x="8" y="31"/>
                </a:lnTo>
                <a:lnTo>
                  <a:pt x="8" y="49"/>
                </a:lnTo>
                <a:lnTo>
                  <a:pt x="2" y="70"/>
                </a:lnTo>
                <a:lnTo>
                  <a:pt x="2" y="90"/>
                </a:lnTo>
                <a:lnTo>
                  <a:pt x="0" y="111"/>
                </a:lnTo>
                <a:lnTo>
                  <a:pt x="0" y="134"/>
                </a:lnTo>
                <a:lnTo>
                  <a:pt x="0" y="156"/>
                </a:lnTo>
                <a:lnTo>
                  <a:pt x="0" y="179"/>
                </a:lnTo>
                <a:lnTo>
                  <a:pt x="0" y="200"/>
                </a:lnTo>
                <a:lnTo>
                  <a:pt x="0" y="222"/>
                </a:lnTo>
                <a:lnTo>
                  <a:pt x="2" y="243"/>
                </a:lnTo>
                <a:lnTo>
                  <a:pt x="2" y="262"/>
                </a:lnTo>
                <a:lnTo>
                  <a:pt x="8" y="280"/>
                </a:lnTo>
                <a:lnTo>
                  <a:pt x="10" y="296"/>
                </a:lnTo>
                <a:lnTo>
                  <a:pt x="16" y="312"/>
                </a:lnTo>
              </a:path>
            </a:pathLst>
          </a:custGeom>
          <a:noFill/>
          <a:ln w="12700" cap="rnd">
            <a:solidFill>
              <a:schemeClr val="tx1"/>
            </a:solidFill>
            <a:round/>
            <a:headEnd type="none" w="sm" len="sm"/>
            <a:tailEnd type="none" w="sm" len="sm"/>
          </a:ln>
        </p:spPr>
        <p:txBody>
          <a:bodyPr/>
          <a:lstStyle/>
          <a:p>
            <a:endParaRPr lang="en-US"/>
          </a:p>
        </p:txBody>
      </p:sp>
      <p:sp>
        <p:nvSpPr>
          <p:cNvPr id="37902" name="Freeform 13"/>
          <p:cNvSpPr>
            <a:spLocks/>
          </p:cNvSpPr>
          <p:nvPr/>
        </p:nvSpPr>
        <p:spPr bwMode="auto">
          <a:xfrm>
            <a:off x="2951608" y="2578100"/>
            <a:ext cx="60325" cy="193675"/>
          </a:xfrm>
          <a:custGeom>
            <a:avLst/>
            <a:gdLst>
              <a:gd name="T0" fmla="*/ 0 w 38"/>
              <a:gd name="T1" fmla="*/ 0 h 122"/>
              <a:gd name="T2" fmla="*/ 2147483647 w 38"/>
              <a:gd name="T3" fmla="*/ 2147483647 h 122"/>
              <a:gd name="T4" fmla="*/ 2147483647 w 38"/>
              <a:gd name="T5" fmla="*/ 2147483647 h 122"/>
              <a:gd name="T6" fmla="*/ 2147483647 w 38"/>
              <a:gd name="T7" fmla="*/ 2147483647 h 122"/>
              <a:gd name="T8" fmla="*/ 2147483647 w 38"/>
              <a:gd name="T9" fmla="*/ 2147483647 h 122"/>
              <a:gd name="T10" fmla="*/ 2147483647 w 38"/>
              <a:gd name="T11" fmla="*/ 2147483647 h 122"/>
              <a:gd name="T12" fmla="*/ 2147483647 w 38"/>
              <a:gd name="T13" fmla="*/ 2147483647 h 122"/>
              <a:gd name="T14" fmla="*/ 2147483647 w 38"/>
              <a:gd name="T15" fmla="*/ 2147483647 h 122"/>
              <a:gd name="T16" fmla="*/ 2147483647 w 38"/>
              <a:gd name="T17" fmla="*/ 2147483647 h 122"/>
              <a:gd name="T18" fmla="*/ 2147483647 w 38"/>
              <a:gd name="T19" fmla="*/ 2147483647 h 122"/>
              <a:gd name="T20" fmla="*/ 2147483647 w 38"/>
              <a:gd name="T21" fmla="*/ 2147483647 h 122"/>
              <a:gd name="T22" fmla="*/ 2147483647 w 38"/>
              <a:gd name="T23" fmla="*/ 2147483647 h 122"/>
              <a:gd name="T24" fmla="*/ 2147483647 w 38"/>
              <a:gd name="T25" fmla="*/ 2147483647 h 122"/>
              <a:gd name="T26" fmla="*/ 2147483647 w 38"/>
              <a:gd name="T27" fmla="*/ 2147483647 h 122"/>
              <a:gd name="T28" fmla="*/ 2147483647 w 38"/>
              <a:gd name="T29" fmla="*/ 2147483647 h 122"/>
              <a:gd name="T30" fmla="*/ 2147483647 w 38"/>
              <a:gd name="T31" fmla="*/ 2147483647 h 122"/>
              <a:gd name="T32" fmla="*/ 2147483647 w 38"/>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22"/>
              <a:gd name="T53" fmla="*/ 38 w 38"/>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22">
                <a:moveTo>
                  <a:pt x="0" y="0"/>
                </a:moveTo>
                <a:lnTo>
                  <a:pt x="1" y="12"/>
                </a:lnTo>
                <a:lnTo>
                  <a:pt x="3" y="25"/>
                </a:lnTo>
                <a:lnTo>
                  <a:pt x="5" y="36"/>
                </a:lnTo>
                <a:lnTo>
                  <a:pt x="6" y="48"/>
                </a:lnTo>
                <a:lnTo>
                  <a:pt x="8" y="58"/>
                </a:lnTo>
                <a:lnTo>
                  <a:pt x="9" y="67"/>
                </a:lnTo>
                <a:lnTo>
                  <a:pt x="11" y="76"/>
                </a:lnTo>
                <a:lnTo>
                  <a:pt x="13" y="85"/>
                </a:lnTo>
                <a:lnTo>
                  <a:pt x="15" y="91"/>
                </a:lnTo>
                <a:lnTo>
                  <a:pt x="17" y="98"/>
                </a:lnTo>
                <a:lnTo>
                  <a:pt x="19" y="105"/>
                </a:lnTo>
                <a:lnTo>
                  <a:pt x="22" y="109"/>
                </a:lnTo>
                <a:lnTo>
                  <a:pt x="25" y="113"/>
                </a:lnTo>
                <a:lnTo>
                  <a:pt x="28" y="117"/>
                </a:lnTo>
                <a:lnTo>
                  <a:pt x="32" y="119"/>
                </a:lnTo>
                <a:lnTo>
                  <a:pt x="37" y="121"/>
                </a:lnTo>
              </a:path>
            </a:pathLst>
          </a:custGeom>
          <a:noFill/>
          <a:ln w="12700" cap="rnd">
            <a:solidFill>
              <a:schemeClr val="tx1"/>
            </a:solidFill>
            <a:round/>
            <a:headEnd type="none" w="sm" len="sm"/>
            <a:tailEnd type="none" w="sm" len="sm"/>
          </a:ln>
        </p:spPr>
        <p:txBody>
          <a:bodyPr/>
          <a:lstStyle/>
          <a:p>
            <a:endParaRPr lang="en-US"/>
          </a:p>
        </p:txBody>
      </p:sp>
      <p:sp>
        <p:nvSpPr>
          <p:cNvPr id="37903" name="Rectangle 14"/>
          <p:cNvSpPr>
            <a:spLocks noChangeArrowheads="1"/>
          </p:cNvSpPr>
          <p:nvPr/>
        </p:nvSpPr>
        <p:spPr bwMode="auto">
          <a:xfrm rot="3205017">
            <a:off x="131082" y="5257392"/>
            <a:ext cx="1528763" cy="581025"/>
          </a:xfrm>
          <a:prstGeom prst="rect">
            <a:avLst/>
          </a:prstGeom>
          <a:noFill/>
          <a:ln w="9525">
            <a:noFill/>
            <a:miter lim="800000"/>
            <a:headEnd/>
            <a:tailEnd/>
          </a:ln>
        </p:spPr>
        <p:txBody>
          <a:bodyPr wrap="none" lIns="92075" tIns="46038" rIns="92075" bIns="46038">
            <a:spAutoFit/>
          </a:bodyPr>
          <a:lstStyle/>
          <a:p>
            <a:pPr algn="ctr" defTabSz="762000" eaLnBrk="0" hangingPunct="0"/>
            <a:r>
              <a:rPr lang="en-GB" sz="1600" b="1" dirty="0">
                <a:solidFill>
                  <a:srgbClr val="1A4669"/>
                </a:solidFill>
                <a:latin typeface="Arial" charset="0"/>
              </a:rPr>
              <a:t>“Technical </a:t>
            </a:r>
            <a:br>
              <a:rPr lang="en-GB" sz="1600" b="1" dirty="0">
                <a:solidFill>
                  <a:srgbClr val="1A4669"/>
                </a:solidFill>
                <a:latin typeface="Arial" charset="0"/>
              </a:rPr>
            </a:br>
            <a:r>
              <a:rPr lang="en-GB" sz="1600" b="1" dirty="0">
                <a:solidFill>
                  <a:srgbClr val="1A4669"/>
                </a:solidFill>
                <a:latin typeface="Arial" charset="0"/>
              </a:rPr>
              <a:t>Organization”</a:t>
            </a:r>
          </a:p>
        </p:txBody>
      </p:sp>
      <p:sp>
        <p:nvSpPr>
          <p:cNvPr id="37904" name="Line 15"/>
          <p:cNvSpPr>
            <a:spLocks noChangeShapeType="1"/>
          </p:cNvSpPr>
          <p:nvPr/>
        </p:nvSpPr>
        <p:spPr bwMode="auto">
          <a:xfrm flipV="1">
            <a:off x="2324545" y="4517408"/>
            <a:ext cx="4048959" cy="5379"/>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7905" name="Line 16"/>
          <p:cNvSpPr>
            <a:spLocks noChangeShapeType="1"/>
          </p:cNvSpPr>
          <p:nvPr/>
        </p:nvSpPr>
        <p:spPr bwMode="auto">
          <a:xfrm>
            <a:off x="4548633" y="2771775"/>
            <a:ext cx="0" cy="1979613"/>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7906" name="Rectangle 17"/>
          <p:cNvSpPr>
            <a:spLocks noChangeArrowheads="1"/>
          </p:cNvSpPr>
          <p:nvPr/>
        </p:nvSpPr>
        <p:spPr bwMode="auto">
          <a:xfrm>
            <a:off x="612775" y="6369050"/>
            <a:ext cx="7986713" cy="336550"/>
          </a:xfrm>
          <a:prstGeom prst="rect">
            <a:avLst/>
          </a:prstGeom>
          <a:noFill/>
          <a:ln w="9525">
            <a:noFill/>
            <a:miter lim="800000"/>
            <a:headEnd/>
            <a:tailEnd/>
          </a:ln>
        </p:spPr>
        <p:txBody>
          <a:bodyPr wrap="none" lIns="92075" tIns="46038" rIns="92075" bIns="46038">
            <a:spAutoFit/>
          </a:bodyPr>
          <a:lstStyle/>
          <a:p>
            <a:pPr defTabSz="762000" eaLnBrk="0" hangingPunct="0"/>
            <a:r>
              <a:rPr lang="en-GB" sz="1600" b="1">
                <a:solidFill>
                  <a:srgbClr val="1A4669"/>
                </a:solidFill>
                <a:latin typeface="Arial" charset="0"/>
              </a:rPr>
              <a:t>The ETSI Secretariat gives support to all the different entities in the Organization</a:t>
            </a:r>
          </a:p>
        </p:txBody>
      </p:sp>
      <p:grpSp>
        <p:nvGrpSpPr>
          <p:cNvPr id="2" name="Group 19"/>
          <p:cNvGrpSpPr>
            <a:grpSpLocks/>
          </p:cNvGrpSpPr>
          <p:nvPr/>
        </p:nvGrpSpPr>
        <p:grpSpPr bwMode="auto">
          <a:xfrm flipH="1">
            <a:off x="1366968" y="4395788"/>
            <a:ext cx="88900" cy="1985962"/>
            <a:chOff x="2618" y="1094"/>
            <a:chExt cx="56" cy="1251"/>
          </a:xfrm>
        </p:grpSpPr>
        <p:sp>
          <p:nvSpPr>
            <p:cNvPr id="37948" name="Freeform 20"/>
            <p:cNvSpPr>
              <a:spLocks/>
            </p:cNvSpPr>
            <p:nvPr/>
          </p:nvSpPr>
          <p:spPr bwMode="auto">
            <a:xfrm>
              <a:off x="2636" y="2297"/>
              <a:ext cx="25" cy="48"/>
            </a:xfrm>
            <a:custGeom>
              <a:avLst/>
              <a:gdLst>
                <a:gd name="T0" fmla="*/ 0 w 25"/>
                <a:gd name="T1" fmla="*/ 46 h 48"/>
                <a:gd name="T2" fmla="*/ 3 w 25"/>
                <a:gd name="T3" fmla="*/ 46 h 48"/>
                <a:gd name="T4" fmla="*/ 6 w 25"/>
                <a:gd name="T5" fmla="*/ 47 h 48"/>
                <a:gd name="T6" fmla="*/ 8 w 25"/>
                <a:gd name="T7" fmla="*/ 46 h 48"/>
                <a:gd name="T8" fmla="*/ 11 w 25"/>
                <a:gd name="T9" fmla="*/ 45 h 48"/>
                <a:gd name="T10" fmla="*/ 13 w 25"/>
                <a:gd name="T11" fmla="*/ 44 h 48"/>
                <a:gd name="T12" fmla="*/ 15 w 25"/>
                <a:gd name="T13" fmla="*/ 42 h 48"/>
                <a:gd name="T14" fmla="*/ 17 w 25"/>
                <a:gd name="T15" fmla="*/ 39 h 48"/>
                <a:gd name="T16" fmla="*/ 18 w 25"/>
                <a:gd name="T17" fmla="*/ 36 h 48"/>
                <a:gd name="T18" fmla="*/ 20 w 25"/>
                <a:gd name="T19" fmla="*/ 33 h 48"/>
                <a:gd name="T20" fmla="*/ 21 w 25"/>
                <a:gd name="T21" fmla="*/ 30 h 48"/>
                <a:gd name="T22" fmla="*/ 22 w 25"/>
                <a:gd name="T23" fmla="*/ 25 h 48"/>
                <a:gd name="T24" fmla="*/ 22 w 25"/>
                <a:gd name="T25" fmla="*/ 21 h 48"/>
                <a:gd name="T26" fmla="*/ 23 w 25"/>
                <a:gd name="T27" fmla="*/ 15 h 48"/>
                <a:gd name="T28" fmla="*/ 23 w 25"/>
                <a:gd name="T29" fmla="*/ 11 h 48"/>
                <a:gd name="T30" fmla="*/ 23 w 25"/>
                <a:gd name="T31" fmla="*/ 6 h 48"/>
                <a:gd name="T32" fmla="*/ 24 w 25"/>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48"/>
                <a:gd name="T53" fmla="*/ 25 w 25"/>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48">
                  <a:moveTo>
                    <a:pt x="0" y="46"/>
                  </a:moveTo>
                  <a:lnTo>
                    <a:pt x="3" y="46"/>
                  </a:lnTo>
                  <a:lnTo>
                    <a:pt x="6" y="47"/>
                  </a:lnTo>
                  <a:lnTo>
                    <a:pt x="8" y="46"/>
                  </a:lnTo>
                  <a:lnTo>
                    <a:pt x="11" y="45"/>
                  </a:lnTo>
                  <a:lnTo>
                    <a:pt x="13" y="44"/>
                  </a:lnTo>
                  <a:lnTo>
                    <a:pt x="15" y="42"/>
                  </a:lnTo>
                  <a:lnTo>
                    <a:pt x="17" y="39"/>
                  </a:lnTo>
                  <a:lnTo>
                    <a:pt x="18" y="36"/>
                  </a:lnTo>
                  <a:lnTo>
                    <a:pt x="20" y="33"/>
                  </a:lnTo>
                  <a:lnTo>
                    <a:pt x="21" y="30"/>
                  </a:lnTo>
                  <a:lnTo>
                    <a:pt x="22" y="25"/>
                  </a:lnTo>
                  <a:lnTo>
                    <a:pt x="22" y="21"/>
                  </a:lnTo>
                  <a:lnTo>
                    <a:pt x="23" y="15"/>
                  </a:lnTo>
                  <a:lnTo>
                    <a:pt x="23" y="11"/>
                  </a:lnTo>
                  <a:lnTo>
                    <a:pt x="23" y="6"/>
                  </a:lnTo>
                  <a:lnTo>
                    <a:pt x="24" y="0"/>
                  </a:lnTo>
                </a:path>
              </a:pathLst>
            </a:custGeom>
            <a:noFill/>
            <a:ln w="12700" cap="rnd">
              <a:solidFill>
                <a:schemeClr val="tx1"/>
              </a:solidFill>
              <a:round/>
              <a:headEnd type="none" w="sm" len="sm"/>
              <a:tailEnd type="none" w="sm" len="sm"/>
            </a:ln>
          </p:spPr>
          <p:txBody>
            <a:bodyPr/>
            <a:lstStyle/>
            <a:p>
              <a:endParaRPr lang="en-US"/>
            </a:p>
          </p:txBody>
        </p:sp>
        <p:sp>
          <p:nvSpPr>
            <p:cNvPr id="37949" name="Freeform 21"/>
            <p:cNvSpPr>
              <a:spLocks/>
            </p:cNvSpPr>
            <p:nvPr/>
          </p:nvSpPr>
          <p:spPr bwMode="auto">
            <a:xfrm>
              <a:off x="2635" y="2153"/>
              <a:ext cx="26" cy="145"/>
            </a:xfrm>
            <a:custGeom>
              <a:avLst/>
              <a:gdLst>
                <a:gd name="T0" fmla="*/ 25 w 26"/>
                <a:gd name="T1" fmla="*/ 144 h 145"/>
                <a:gd name="T2" fmla="*/ 24 w 26"/>
                <a:gd name="T3" fmla="*/ 139 h 145"/>
                <a:gd name="T4" fmla="*/ 24 w 26"/>
                <a:gd name="T5" fmla="*/ 133 h 145"/>
                <a:gd name="T6" fmla="*/ 23 w 26"/>
                <a:gd name="T7" fmla="*/ 127 h 145"/>
                <a:gd name="T8" fmla="*/ 21 w 26"/>
                <a:gd name="T9" fmla="*/ 120 h 145"/>
                <a:gd name="T10" fmla="*/ 20 w 26"/>
                <a:gd name="T11" fmla="*/ 114 h 145"/>
                <a:gd name="T12" fmla="*/ 18 w 26"/>
                <a:gd name="T13" fmla="*/ 106 h 145"/>
                <a:gd name="T14" fmla="*/ 16 w 26"/>
                <a:gd name="T15" fmla="*/ 98 h 145"/>
                <a:gd name="T16" fmla="*/ 14 w 26"/>
                <a:gd name="T17" fmla="*/ 90 h 145"/>
                <a:gd name="T18" fmla="*/ 11 w 26"/>
                <a:gd name="T19" fmla="*/ 81 h 145"/>
                <a:gd name="T20" fmla="*/ 9 w 26"/>
                <a:gd name="T21" fmla="*/ 71 h 145"/>
                <a:gd name="T22" fmla="*/ 6 w 26"/>
                <a:gd name="T23" fmla="*/ 60 h 145"/>
                <a:gd name="T24" fmla="*/ 5 w 26"/>
                <a:gd name="T25" fmla="*/ 49 h 145"/>
                <a:gd name="T26" fmla="*/ 3 w 26"/>
                <a:gd name="T27" fmla="*/ 38 h 145"/>
                <a:gd name="T28" fmla="*/ 2 w 26"/>
                <a:gd name="T29" fmla="*/ 26 h 145"/>
                <a:gd name="T30" fmla="*/ 0 w 26"/>
                <a:gd name="T31" fmla="*/ 13 h 145"/>
                <a:gd name="T32" fmla="*/ 0 w 26"/>
                <a:gd name="T33" fmla="*/ 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45"/>
                <a:gd name="T53" fmla="*/ 26 w 26"/>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45">
                  <a:moveTo>
                    <a:pt x="25" y="144"/>
                  </a:moveTo>
                  <a:lnTo>
                    <a:pt x="24" y="139"/>
                  </a:lnTo>
                  <a:lnTo>
                    <a:pt x="24" y="133"/>
                  </a:lnTo>
                  <a:lnTo>
                    <a:pt x="23" y="127"/>
                  </a:lnTo>
                  <a:lnTo>
                    <a:pt x="21" y="120"/>
                  </a:lnTo>
                  <a:lnTo>
                    <a:pt x="20" y="114"/>
                  </a:lnTo>
                  <a:lnTo>
                    <a:pt x="18" y="106"/>
                  </a:lnTo>
                  <a:lnTo>
                    <a:pt x="16" y="98"/>
                  </a:lnTo>
                  <a:lnTo>
                    <a:pt x="14" y="90"/>
                  </a:lnTo>
                  <a:lnTo>
                    <a:pt x="11" y="81"/>
                  </a:lnTo>
                  <a:lnTo>
                    <a:pt x="9" y="71"/>
                  </a:lnTo>
                  <a:lnTo>
                    <a:pt x="6" y="60"/>
                  </a:lnTo>
                  <a:lnTo>
                    <a:pt x="5" y="49"/>
                  </a:lnTo>
                  <a:lnTo>
                    <a:pt x="3" y="38"/>
                  </a:lnTo>
                  <a:lnTo>
                    <a:pt x="2" y="26"/>
                  </a:lnTo>
                  <a:lnTo>
                    <a:pt x="0" y="13"/>
                  </a:lnTo>
                  <a:lnTo>
                    <a:pt x="0" y="0"/>
                  </a:lnTo>
                </a:path>
              </a:pathLst>
            </a:custGeom>
            <a:noFill/>
            <a:ln w="12700" cap="rnd">
              <a:solidFill>
                <a:schemeClr val="tx1"/>
              </a:solidFill>
              <a:round/>
              <a:headEnd type="none" w="sm" len="sm"/>
              <a:tailEnd type="none" w="sm" len="sm"/>
            </a:ln>
          </p:spPr>
          <p:txBody>
            <a:bodyPr/>
            <a:lstStyle/>
            <a:p>
              <a:endParaRPr lang="en-US"/>
            </a:p>
          </p:txBody>
        </p:sp>
        <p:sp>
          <p:nvSpPr>
            <p:cNvPr id="37950" name="Freeform 22"/>
            <p:cNvSpPr>
              <a:spLocks/>
            </p:cNvSpPr>
            <p:nvPr/>
          </p:nvSpPr>
          <p:spPr bwMode="auto">
            <a:xfrm>
              <a:off x="2620" y="1839"/>
              <a:ext cx="17" cy="313"/>
            </a:xfrm>
            <a:custGeom>
              <a:avLst/>
              <a:gdLst>
                <a:gd name="T0" fmla="*/ 13 w 17"/>
                <a:gd name="T1" fmla="*/ 312 h 313"/>
                <a:gd name="T2" fmla="*/ 10 w 17"/>
                <a:gd name="T3" fmla="*/ 297 h 313"/>
                <a:gd name="T4" fmla="*/ 8 w 17"/>
                <a:gd name="T5" fmla="*/ 279 h 313"/>
                <a:gd name="T6" fmla="*/ 8 w 17"/>
                <a:gd name="T7" fmla="*/ 262 h 313"/>
                <a:gd name="T8" fmla="*/ 2 w 17"/>
                <a:gd name="T9" fmla="*/ 241 h 313"/>
                <a:gd name="T10" fmla="*/ 2 w 17"/>
                <a:gd name="T11" fmla="*/ 220 h 313"/>
                <a:gd name="T12" fmla="*/ 0 w 17"/>
                <a:gd name="T13" fmla="*/ 200 h 313"/>
                <a:gd name="T14" fmla="*/ 0 w 17"/>
                <a:gd name="T15" fmla="*/ 177 h 313"/>
                <a:gd name="T16" fmla="*/ 0 w 17"/>
                <a:gd name="T17" fmla="*/ 155 h 313"/>
                <a:gd name="T18" fmla="*/ 0 w 17"/>
                <a:gd name="T19" fmla="*/ 132 h 313"/>
                <a:gd name="T20" fmla="*/ 0 w 17"/>
                <a:gd name="T21" fmla="*/ 110 h 313"/>
                <a:gd name="T22" fmla="*/ 0 w 17"/>
                <a:gd name="T23" fmla="*/ 88 h 313"/>
                <a:gd name="T24" fmla="*/ 2 w 17"/>
                <a:gd name="T25" fmla="*/ 68 h 313"/>
                <a:gd name="T26" fmla="*/ 2 w 17"/>
                <a:gd name="T27" fmla="*/ 49 h 313"/>
                <a:gd name="T28" fmla="*/ 8 w 17"/>
                <a:gd name="T29" fmla="*/ 31 h 313"/>
                <a:gd name="T30" fmla="*/ 10 w 17"/>
                <a:gd name="T31" fmla="*/ 14 h 313"/>
                <a:gd name="T32" fmla="*/ 16 w 17"/>
                <a:gd name="T33" fmla="*/ 0 h 3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13"/>
                <a:gd name="T53" fmla="*/ 17 w 17"/>
                <a:gd name="T54" fmla="*/ 313 h 3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13">
                  <a:moveTo>
                    <a:pt x="13" y="312"/>
                  </a:moveTo>
                  <a:lnTo>
                    <a:pt x="10" y="297"/>
                  </a:lnTo>
                  <a:lnTo>
                    <a:pt x="8" y="279"/>
                  </a:lnTo>
                  <a:lnTo>
                    <a:pt x="8" y="262"/>
                  </a:lnTo>
                  <a:lnTo>
                    <a:pt x="2" y="241"/>
                  </a:lnTo>
                  <a:lnTo>
                    <a:pt x="2" y="220"/>
                  </a:lnTo>
                  <a:lnTo>
                    <a:pt x="0" y="200"/>
                  </a:lnTo>
                  <a:lnTo>
                    <a:pt x="0" y="177"/>
                  </a:lnTo>
                  <a:lnTo>
                    <a:pt x="0" y="155"/>
                  </a:lnTo>
                  <a:lnTo>
                    <a:pt x="0" y="132"/>
                  </a:lnTo>
                  <a:lnTo>
                    <a:pt x="0" y="110"/>
                  </a:lnTo>
                  <a:lnTo>
                    <a:pt x="0" y="88"/>
                  </a:lnTo>
                  <a:lnTo>
                    <a:pt x="2" y="68"/>
                  </a:lnTo>
                  <a:lnTo>
                    <a:pt x="2" y="49"/>
                  </a:lnTo>
                  <a:lnTo>
                    <a:pt x="8" y="31"/>
                  </a:lnTo>
                  <a:lnTo>
                    <a:pt x="10" y="14"/>
                  </a:lnTo>
                  <a:lnTo>
                    <a:pt x="16" y="0"/>
                  </a:lnTo>
                </a:path>
              </a:pathLst>
            </a:custGeom>
            <a:noFill/>
            <a:ln w="12700" cap="rnd">
              <a:solidFill>
                <a:schemeClr val="tx1"/>
              </a:solidFill>
              <a:round/>
              <a:headEnd type="none" w="sm" len="sm"/>
              <a:tailEnd type="none" w="sm" len="sm"/>
            </a:ln>
          </p:spPr>
          <p:txBody>
            <a:bodyPr/>
            <a:lstStyle/>
            <a:p>
              <a:endParaRPr lang="en-US"/>
            </a:p>
          </p:txBody>
        </p:sp>
        <p:sp>
          <p:nvSpPr>
            <p:cNvPr id="37951" name="Freeform 23"/>
            <p:cNvSpPr>
              <a:spLocks/>
            </p:cNvSpPr>
            <p:nvPr/>
          </p:nvSpPr>
          <p:spPr bwMode="auto">
            <a:xfrm>
              <a:off x="2636" y="1719"/>
              <a:ext cx="38" cy="123"/>
            </a:xfrm>
            <a:custGeom>
              <a:avLst/>
              <a:gdLst>
                <a:gd name="T0" fmla="*/ 0 w 38"/>
                <a:gd name="T1" fmla="*/ 122 h 123"/>
                <a:gd name="T2" fmla="*/ 1 w 38"/>
                <a:gd name="T3" fmla="*/ 109 h 123"/>
                <a:gd name="T4" fmla="*/ 3 w 38"/>
                <a:gd name="T5" fmla="*/ 96 h 123"/>
                <a:gd name="T6" fmla="*/ 5 w 38"/>
                <a:gd name="T7" fmla="*/ 84 h 123"/>
                <a:gd name="T8" fmla="*/ 6 w 38"/>
                <a:gd name="T9" fmla="*/ 73 h 123"/>
                <a:gd name="T10" fmla="*/ 8 w 38"/>
                <a:gd name="T11" fmla="*/ 63 h 123"/>
                <a:gd name="T12" fmla="*/ 9 w 38"/>
                <a:gd name="T13" fmla="*/ 53 h 123"/>
                <a:gd name="T14" fmla="*/ 11 w 38"/>
                <a:gd name="T15" fmla="*/ 45 h 123"/>
                <a:gd name="T16" fmla="*/ 13 w 38"/>
                <a:gd name="T17" fmla="*/ 36 h 123"/>
                <a:gd name="T18" fmla="*/ 15 w 38"/>
                <a:gd name="T19" fmla="*/ 28 h 123"/>
                <a:gd name="T20" fmla="*/ 17 w 38"/>
                <a:gd name="T21" fmla="*/ 22 h 123"/>
                <a:gd name="T22" fmla="*/ 19 w 38"/>
                <a:gd name="T23" fmla="*/ 16 h 123"/>
                <a:gd name="T24" fmla="*/ 22 w 38"/>
                <a:gd name="T25" fmla="*/ 11 h 123"/>
                <a:gd name="T26" fmla="*/ 25 w 38"/>
                <a:gd name="T27" fmla="*/ 6 h 123"/>
                <a:gd name="T28" fmla="*/ 28 w 38"/>
                <a:gd name="T29" fmla="*/ 3 h 123"/>
                <a:gd name="T30" fmla="*/ 32 w 38"/>
                <a:gd name="T31" fmla="*/ 1 h 123"/>
                <a:gd name="T32" fmla="*/ 37 w 38"/>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23"/>
                <a:gd name="T53" fmla="*/ 38 w 38"/>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23">
                  <a:moveTo>
                    <a:pt x="0" y="122"/>
                  </a:moveTo>
                  <a:lnTo>
                    <a:pt x="1" y="109"/>
                  </a:lnTo>
                  <a:lnTo>
                    <a:pt x="3" y="96"/>
                  </a:lnTo>
                  <a:lnTo>
                    <a:pt x="5" y="84"/>
                  </a:lnTo>
                  <a:lnTo>
                    <a:pt x="6" y="73"/>
                  </a:lnTo>
                  <a:lnTo>
                    <a:pt x="8" y="63"/>
                  </a:lnTo>
                  <a:lnTo>
                    <a:pt x="9" y="53"/>
                  </a:lnTo>
                  <a:lnTo>
                    <a:pt x="11" y="45"/>
                  </a:lnTo>
                  <a:lnTo>
                    <a:pt x="13" y="36"/>
                  </a:lnTo>
                  <a:lnTo>
                    <a:pt x="15" y="28"/>
                  </a:lnTo>
                  <a:lnTo>
                    <a:pt x="17" y="22"/>
                  </a:lnTo>
                  <a:lnTo>
                    <a:pt x="19" y="16"/>
                  </a:lnTo>
                  <a:lnTo>
                    <a:pt x="22" y="11"/>
                  </a:lnTo>
                  <a:lnTo>
                    <a:pt x="25" y="6"/>
                  </a:lnTo>
                  <a:lnTo>
                    <a:pt x="28" y="3"/>
                  </a:lnTo>
                  <a:lnTo>
                    <a:pt x="32" y="1"/>
                  </a:lnTo>
                  <a:lnTo>
                    <a:pt x="37" y="0"/>
                  </a:lnTo>
                </a:path>
              </a:pathLst>
            </a:custGeom>
            <a:noFill/>
            <a:ln w="12700" cap="rnd">
              <a:solidFill>
                <a:schemeClr val="tx1"/>
              </a:solidFill>
              <a:round/>
              <a:headEnd type="none" w="sm" len="sm"/>
              <a:tailEnd type="none" w="sm" len="sm"/>
            </a:ln>
          </p:spPr>
          <p:txBody>
            <a:bodyPr/>
            <a:lstStyle/>
            <a:p>
              <a:endParaRPr lang="en-US"/>
            </a:p>
          </p:txBody>
        </p:sp>
        <p:sp>
          <p:nvSpPr>
            <p:cNvPr id="37952" name="Freeform 24"/>
            <p:cNvSpPr>
              <a:spLocks/>
            </p:cNvSpPr>
            <p:nvPr/>
          </p:nvSpPr>
          <p:spPr bwMode="auto">
            <a:xfrm>
              <a:off x="2636" y="1094"/>
              <a:ext cx="25" cy="48"/>
            </a:xfrm>
            <a:custGeom>
              <a:avLst/>
              <a:gdLst>
                <a:gd name="T0" fmla="*/ 0 w 25"/>
                <a:gd name="T1" fmla="*/ 2 h 48"/>
                <a:gd name="T2" fmla="*/ 3 w 25"/>
                <a:gd name="T3" fmla="*/ 1 h 48"/>
                <a:gd name="T4" fmla="*/ 6 w 25"/>
                <a:gd name="T5" fmla="*/ 0 h 48"/>
                <a:gd name="T6" fmla="*/ 9 w 25"/>
                <a:gd name="T7" fmla="*/ 1 h 48"/>
                <a:gd name="T8" fmla="*/ 11 w 25"/>
                <a:gd name="T9" fmla="*/ 1 h 48"/>
                <a:gd name="T10" fmla="*/ 13 w 25"/>
                <a:gd name="T11" fmla="*/ 3 h 48"/>
                <a:gd name="T12" fmla="*/ 15 w 25"/>
                <a:gd name="T13" fmla="*/ 4 h 48"/>
                <a:gd name="T14" fmla="*/ 17 w 25"/>
                <a:gd name="T15" fmla="*/ 7 h 48"/>
                <a:gd name="T16" fmla="*/ 19 w 25"/>
                <a:gd name="T17" fmla="*/ 10 h 48"/>
                <a:gd name="T18" fmla="*/ 20 w 25"/>
                <a:gd name="T19" fmla="*/ 13 h 48"/>
                <a:gd name="T20" fmla="*/ 21 w 25"/>
                <a:gd name="T21" fmla="*/ 17 h 48"/>
                <a:gd name="T22" fmla="*/ 22 w 25"/>
                <a:gd name="T23" fmla="*/ 20 h 48"/>
                <a:gd name="T24" fmla="*/ 22 w 25"/>
                <a:gd name="T25" fmla="*/ 25 h 48"/>
                <a:gd name="T26" fmla="*/ 23 w 25"/>
                <a:gd name="T27" fmla="*/ 30 h 48"/>
                <a:gd name="T28" fmla="*/ 23 w 25"/>
                <a:gd name="T29" fmla="*/ 35 h 48"/>
                <a:gd name="T30" fmla="*/ 23 w 25"/>
                <a:gd name="T31" fmla="*/ 40 h 48"/>
                <a:gd name="T32" fmla="*/ 24 w 25"/>
                <a:gd name="T33" fmla="*/ 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48"/>
                <a:gd name="T53" fmla="*/ 25 w 25"/>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48">
                  <a:moveTo>
                    <a:pt x="0" y="2"/>
                  </a:moveTo>
                  <a:lnTo>
                    <a:pt x="3" y="1"/>
                  </a:lnTo>
                  <a:lnTo>
                    <a:pt x="6" y="0"/>
                  </a:lnTo>
                  <a:lnTo>
                    <a:pt x="9" y="1"/>
                  </a:lnTo>
                  <a:lnTo>
                    <a:pt x="11" y="1"/>
                  </a:lnTo>
                  <a:lnTo>
                    <a:pt x="13" y="3"/>
                  </a:lnTo>
                  <a:lnTo>
                    <a:pt x="15" y="4"/>
                  </a:lnTo>
                  <a:lnTo>
                    <a:pt x="17" y="7"/>
                  </a:lnTo>
                  <a:lnTo>
                    <a:pt x="19" y="10"/>
                  </a:lnTo>
                  <a:lnTo>
                    <a:pt x="20" y="13"/>
                  </a:lnTo>
                  <a:lnTo>
                    <a:pt x="21" y="17"/>
                  </a:lnTo>
                  <a:lnTo>
                    <a:pt x="22" y="20"/>
                  </a:lnTo>
                  <a:lnTo>
                    <a:pt x="22" y="25"/>
                  </a:lnTo>
                  <a:lnTo>
                    <a:pt x="23" y="30"/>
                  </a:lnTo>
                  <a:lnTo>
                    <a:pt x="23" y="35"/>
                  </a:lnTo>
                  <a:lnTo>
                    <a:pt x="23" y="40"/>
                  </a:lnTo>
                  <a:lnTo>
                    <a:pt x="24" y="47"/>
                  </a:lnTo>
                </a:path>
              </a:pathLst>
            </a:custGeom>
            <a:noFill/>
            <a:ln w="12700" cap="rnd">
              <a:solidFill>
                <a:schemeClr val="tx1"/>
              </a:solidFill>
              <a:round/>
              <a:headEnd type="none" w="sm" len="sm"/>
              <a:tailEnd type="none" w="sm" len="sm"/>
            </a:ln>
          </p:spPr>
          <p:txBody>
            <a:bodyPr/>
            <a:lstStyle/>
            <a:p>
              <a:endParaRPr lang="en-US"/>
            </a:p>
          </p:txBody>
        </p:sp>
        <p:sp>
          <p:nvSpPr>
            <p:cNvPr id="37953" name="Freeform 25"/>
            <p:cNvSpPr>
              <a:spLocks/>
            </p:cNvSpPr>
            <p:nvPr/>
          </p:nvSpPr>
          <p:spPr bwMode="auto">
            <a:xfrm>
              <a:off x="2635" y="1141"/>
              <a:ext cx="26" cy="146"/>
            </a:xfrm>
            <a:custGeom>
              <a:avLst/>
              <a:gdLst>
                <a:gd name="T0" fmla="*/ 25 w 26"/>
                <a:gd name="T1" fmla="*/ 0 h 146"/>
                <a:gd name="T2" fmla="*/ 24 w 26"/>
                <a:gd name="T3" fmla="*/ 4 h 146"/>
                <a:gd name="T4" fmla="*/ 24 w 26"/>
                <a:gd name="T5" fmla="*/ 11 h 146"/>
                <a:gd name="T6" fmla="*/ 23 w 26"/>
                <a:gd name="T7" fmla="*/ 16 h 146"/>
                <a:gd name="T8" fmla="*/ 21 w 26"/>
                <a:gd name="T9" fmla="*/ 23 h 146"/>
                <a:gd name="T10" fmla="*/ 20 w 26"/>
                <a:gd name="T11" fmla="*/ 30 h 146"/>
                <a:gd name="T12" fmla="*/ 18 w 26"/>
                <a:gd name="T13" fmla="*/ 38 h 146"/>
                <a:gd name="T14" fmla="*/ 16 w 26"/>
                <a:gd name="T15" fmla="*/ 45 h 146"/>
                <a:gd name="T16" fmla="*/ 14 w 26"/>
                <a:gd name="T17" fmla="*/ 54 h 146"/>
                <a:gd name="T18" fmla="*/ 11 w 26"/>
                <a:gd name="T19" fmla="*/ 63 h 146"/>
                <a:gd name="T20" fmla="*/ 9 w 26"/>
                <a:gd name="T21" fmla="*/ 73 h 146"/>
                <a:gd name="T22" fmla="*/ 6 w 26"/>
                <a:gd name="T23" fmla="*/ 84 h 146"/>
                <a:gd name="T24" fmla="*/ 5 w 26"/>
                <a:gd name="T25" fmla="*/ 95 h 146"/>
                <a:gd name="T26" fmla="*/ 3 w 26"/>
                <a:gd name="T27" fmla="*/ 105 h 146"/>
                <a:gd name="T28" fmla="*/ 2 w 26"/>
                <a:gd name="T29" fmla="*/ 117 h 146"/>
                <a:gd name="T30" fmla="*/ 0 w 26"/>
                <a:gd name="T31" fmla="*/ 131 h 146"/>
                <a:gd name="T32" fmla="*/ 0 w 26"/>
                <a:gd name="T33" fmla="*/ 145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46"/>
                <a:gd name="T53" fmla="*/ 26 w 26"/>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46">
                  <a:moveTo>
                    <a:pt x="25" y="0"/>
                  </a:moveTo>
                  <a:lnTo>
                    <a:pt x="24" y="4"/>
                  </a:lnTo>
                  <a:lnTo>
                    <a:pt x="24" y="11"/>
                  </a:lnTo>
                  <a:lnTo>
                    <a:pt x="23" y="16"/>
                  </a:lnTo>
                  <a:lnTo>
                    <a:pt x="21" y="23"/>
                  </a:lnTo>
                  <a:lnTo>
                    <a:pt x="20" y="30"/>
                  </a:lnTo>
                  <a:lnTo>
                    <a:pt x="18" y="38"/>
                  </a:lnTo>
                  <a:lnTo>
                    <a:pt x="16" y="45"/>
                  </a:lnTo>
                  <a:lnTo>
                    <a:pt x="14" y="54"/>
                  </a:lnTo>
                  <a:lnTo>
                    <a:pt x="11" y="63"/>
                  </a:lnTo>
                  <a:lnTo>
                    <a:pt x="9" y="73"/>
                  </a:lnTo>
                  <a:lnTo>
                    <a:pt x="6" y="84"/>
                  </a:lnTo>
                  <a:lnTo>
                    <a:pt x="5" y="95"/>
                  </a:lnTo>
                  <a:lnTo>
                    <a:pt x="3" y="105"/>
                  </a:lnTo>
                  <a:lnTo>
                    <a:pt x="2" y="117"/>
                  </a:lnTo>
                  <a:lnTo>
                    <a:pt x="0" y="131"/>
                  </a:lnTo>
                  <a:lnTo>
                    <a:pt x="0" y="145"/>
                  </a:lnTo>
                </a:path>
              </a:pathLst>
            </a:custGeom>
            <a:noFill/>
            <a:ln w="12700" cap="rnd">
              <a:solidFill>
                <a:schemeClr val="tx1"/>
              </a:solidFill>
              <a:round/>
              <a:headEnd type="none" w="sm" len="sm"/>
              <a:tailEnd type="none" w="sm" len="sm"/>
            </a:ln>
          </p:spPr>
          <p:txBody>
            <a:bodyPr/>
            <a:lstStyle/>
            <a:p>
              <a:endParaRPr lang="en-US"/>
            </a:p>
          </p:txBody>
        </p:sp>
        <p:sp>
          <p:nvSpPr>
            <p:cNvPr id="37954" name="Freeform 26"/>
            <p:cNvSpPr>
              <a:spLocks/>
            </p:cNvSpPr>
            <p:nvPr/>
          </p:nvSpPr>
          <p:spPr bwMode="auto">
            <a:xfrm>
              <a:off x="2618" y="1287"/>
              <a:ext cx="17" cy="313"/>
            </a:xfrm>
            <a:custGeom>
              <a:avLst/>
              <a:gdLst>
                <a:gd name="T0" fmla="*/ 13 w 17"/>
                <a:gd name="T1" fmla="*/ 0 h 313"/>
                <a:gd name="T2" fmla="*/ 10 w 17"/>
                <a:gd name="T3" fmla="*/ 14 h 313"/>
                <a:gd name="T4" fmla="*/ 8 w 17"/>
                <a:gd name="T5" fmla="*/ 31 h 313"/>
                <a:gd name="T6" fmla="*/ 8 w 17"/>
                <a:gd name="T7" fmla="*/ 49 h 313"/>
                <a:gd name="T8" fmla="*/ 2 w 17"/>
                <a:gd name="T9" fmla="*/ 70 h 313"/>
                <a:gd name="T10" fmla="*/ 2 w 17"/>
                <a:gd name="T11" fmla="*/ 90 h 313"/>
                <a:gd name="T12" fmla="*/ 0 w 17"/>
                <a:gd name="T13" fmla="*/ 111 h 313"/>
                <a:gd name="T14" fmla="*/ 0 w 17"/>
                <a:gd name="T15" fmla="*/ 134 h 313"/>
                <a:gd name="T16" fmla="*/ 0 w 17"/>
                <a:gd name="T17" fmla="*/ 156 h 313"/>
                <a:gd name="T18" fmla="*/ 0 w 17"/>
                <a:gd name="T19" fmla="*/ 179 h 313"/>
                <a:gd name="T20" fmla="*/ 0 w 17"/>
                <a:gd name="T21" fmla="*/ 200 h 313"/>
                <a:gd name="T22" fmla="*/ 0 w 17"/>
                <a:gd name="T23" fmla="*/ 222 h 313"/>
                <a:gd name="T24" fmla="*/ 2 w 17"/>
                <a:gd name="T25" fmla="*/ 243 h 313"/>
                <a:gd name="T26" fmla="*/ 2 w 17"/>
                <a:gd name="T27" fmla="*/ 262 h 313"/>
                <a:gd name="T28" fmla="*/ 8 w 17"/>
                <a:gd name="T29" fmla="*/ 280 h 313"/>
                <a:gd name="T30" fmla="*/ 10 w 17"/>
                <a:gd name="T31" fmla="*/ 296 h 313"/>
                <a:gd name="T32" fmla="*/ 16 w 17"/>
                <a:gd name="T33" fmla="*/ 312 h 3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13"/>
                <a:gd name="T53" fmla="*/ 17 w 17"/>
                <a:gd name="T54" fmla="*/ 313 h 3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13">
                  <a:moveTo>
                    <a:pt x="13" y="0"/>
                  </a:moveTo>
                  <a:lnTo>
                    <a:pt x="10" y="14"/>
                  </a:lnTo>
                  <a:lnTo>
                    <a:pt x="8" y="31"/>
                  </a:lnTo>
                  <a:lnTo>
                    <a:pt x="8" y="49"/>
                  </a:lnTo>
                  <a:lnTo>
                    <a:pt x="2" y="70"/>
                  </a:lnTo>
                  <a:lnTo>
                    <a:pt x="2" y="90"/>
                  </a:lnTo>
                  <a:lnTo>
                    <a:pt x="0" y="111"/>
                  </a:lnTo>
                  <a:lnTo>
                    <a:pt x="0" y="134"/>
                  </a:lnTo>
                  <a:lnTo>
                    <a:pt x="0" y="156"/>
                  </a:lnTo>
                  <a:lnTo>
                    <a:pt x="0" y="179"/>
                  </a:lnTo>
                  <a:lnTo>
                    <a:pt x="0" y="200"/>
                  </a:lnTo>
                  <a:lnTo>
                    <a:pt x="0" y="222"/>
                  </a:lnTo>
                  <a:lnTo>
                    <a:pt x="2" y="243"/>
                  </a:lnTo>
                  <a:lnTo>
                    <a:pt x="2" y="262"/>
                  </a:lnTo>
                  <a:lnTo>
                    <a:pt x="8" y="280"/>
                  </a:lnTo>
                  <a:lnTo>
                    <a:pt x="10" y="296"/>
                  </a:lnTo>
                  <a:lnTo>
                    <a:pt x="16" y="312"/>
                  </a:lnTo>
                </a:path>
              </a:pathLst>
            </a:custGeom>
            <a:noFill/>
            <a:ln w="12700" cap="rnd">
              <a:solidFill>
                <a:schemeClr val="tx1"/>
              </a:solidFill>
              <a:round/>
              <a:headEnd type="none" w="sm" len="sm"/>
              <a:tailEnd type="none" w="sm" len="sm"/>
            </a:ln>
          </p:spPr>
          <p:txBody>
            <a:bodyPr/>
            <a:lstStyle/>
            <a:p>
              <a:endParaRPr lang="en-US"/>
            </a:p>
          </p:txBody>
        </p:sp>
        <p:sp>
          <p:nvSpPr>
            <p:cNvPr id="37955" name="Freeform 27"/>
            <p:cNvSpPr>
              <a:spLocks/>
            </p:cNvSpPr>
            <p:nvPr/>
          </p:nvSpPr>
          <p:spPr bwMode="auto">
            <a:xfrm>
              <a:off x="2636" y="1598"/>
              <a:ext cx="38" cy="122"/>
            </a:xfrm>
            <a:custGeom>
              <a:avLst/>
              <a:gdLst>
                <a:gd name="T0" fmla="*/ 0 w 38"/>
                <a:gd name="T1" fmla="*/ 0 h 122"/>
                <a:gd name="T2" fmla="*/ 1 w 38"/>
                <a:gd name="T3" fmla="*/ 12 h 122"/>
                <a:gd name="T4" fmla="*/ 3 w 38"/>
                <a:gd name="T5" fmla="*/ 25 h 122"/>
                <a:gd name="T6" fmla="*/ 5 w 38"/>
                <a:gd name="T7" fmla="*/ 36 h 122"/>
                <a:gd name="T8" fmla="*/ 6 w 38"/>
                <a:gd name="T9" fmla="*/ 48 h 122"/>
                <a:gd name="T10" fmla="*/ 8 w 38"/>
                <a:gd name="T11" fmla="*/ 58 h 122"/>
                <a:gd name="T12" fmla="*/ 9 w 38"/>
                <a:gd name="T13" fmla="*/ 67 h 122"/>
                <a:gd name="T14" fmla="*/ 11 w 38"/>
                <a:gd name="T15" fmla="*/ 76 h 122"/>
                <a:gd name="T16" fmla="*/ 13 w 38"/>
                <a:gd name="T17" fmla="*/ 85 h 122"/>
                <a:gd name="T18" fmla="*/ 15 w 38"/>
                <a:gd name="T19" fmla="*/ 91 h 122"/>
                <a:gd name="T20" fmla="*/ 17 w 38"/>
                <a:gd name="T21" fmla="*/ 98 h 122"/>
                <a:gd name="T22" fmla="*/ 19 w 38"/>
                <a:gd name="T23" fmla="*/ 105 h 122"/>
                <a:gd name="T24" fmla="*/ 22 w 38"/>
                <a:gd name="T25" fmla="*/ 109 h 122"/>
                <a:gd name="T26" fmla="*/ 25 w 38"/>
                <a:gd name="T27" fmla="*/ 113 h 122"/>
                <a:gd name="T28" fmla="*/ 28 w 38"/>
                <a:gd name="T29" fmla="*/ 117 h 122"/>
                <a:gd name="T30" fmla="*/ 32 w 38"/>
                <a:gd name="T31" fmla="*/ 119 h 122"/>
                <a:gd name="T32" fmla="*/ 37 w 38"/>
                <a:gd name="T33" fmla="*/ 121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22"/>
                <a:gd name="T53" fmla="*/ 38 w 38"/>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22">
                  <a:moveTo>
                    <a:pt x="0" y="0"/>
                  </a:moveTo>
                  <a:lnTo>
                    <a:pt x="1" y="12"/>
                  </a:lnTo>
                  <a:lnTo>
                    <a:pt x="3" y="25"/>
                  </a:lnTo>
                  <a:lnTo>
                    <a:pt x="5" y="36"/>
                  </a:lnTo>
                  <a:lnTo>
                    <a:pt x="6" y="48"/>
                  </a:lnTo>
                  <a:lnTo>
                    <a:pt x="8" y="58"/>
                  </a:lnTo>
                  <a:lnTo>
                    <a:pt x="9" y="67"/>
                  </a:lnTo>
                  <a:lnTo>
                    <a:pt x="11" y="76"/>
                  </a:lnTo>
                  <a:lnTo>
                    <a:pt x="13" y="85"/>
                  </a:lnTo>
                  <a:lnTo>
                    <a:pt x="15" y="91"/>
                  </a:lnTo>
                  <a:lnTo>
                    <a:pt x="17" y="98"/>
                  </a:lnTo>
                  <a:lnTo>
                    <a:pt x="19" y="105"/>
                  </a:lnTo>
                  <a:lnTo>
                    <a:pt x="22" y="109"/>
                  </a:lnTo>
                  <a:lnTo>
                    <a:pt x="25" y="113"/>
                  </a:lnTo>
                  <a:lnTo>
                    <a:pt x="28" y="117"/>
                  </a:lnTo>
                  <a:lnTo>
                    <a:pt x="32" y="119"/>
                  </a:lnTo>
                  <a:lnTo>
                    <a:pt x="37" y="121"/>
                  </a:lnTo>
                </a:path>
              </a:pathLst>
            </a:custGeom>
            <a:noFill/>
            <a:ln w="12700" cap="rnd">
              <a:solidFill>
                <a:schemeClr val="tx1"/>
              </a:solidFill>
              <a:round/>
              <a:headEnd type="none" w="sm" len="sm"/>
              <a:tailEnd type="none" w="sm" len="sm"/>
            </a:ln>
          </p:spPr>
          <p:txBody>
            <a:bodyPr/>
            <a:lstStyle/>
            <a:p>
              <a:endParaRPr lang="en-US"/>
            </a:p>
          </p:txBody>
        </p:sp>
      </p:grpSp>
      <p:sp>
        <p:nvSpPr>
          <p:cNvPr id="37908" name="Rectangle 28"/>
          <p:cNvSpPr>
            <a:spLocks noChangeArrowheads="1"/>
          </p:cNvSpPr>
          <p:nvPr/>
        </p:nvSpPr>
        <p:spPr bwMode="auto">
          <a:xfrm>
            <a:off x="1649858" y="5972175"/>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09" name="Rectangle 29"/>
          <p:cNvSpPr>
            <a:spLocks noChangeArrowheads="1"/>
          </p:cNvSpPr>
          <p:nvPr/>
        </p:nvSpPr>
        <p:spPr bwMode="auto">
          <a:xfrm>
            <a:off x="1880045" y="5972175"/>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10" name="Rectangle 30"/>
          <p:cNvSpPr>
            <a:spLocks noChangeArrowheads="1"/>
          </p:cNvSpPr>
          <p:nvPr/>
        </p:nvSpPr>
        <p:spPr bwMode="auto">
          <a:xfrm>
            <a:off x="2110233" y="5972175"/>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11" name="Rectangle 31"/>
          <p:cNvSpPr>
            <a:spLocks noChangeArrowheads="1"/>
          </p:cNvSpPr>
          <p:nvPr/>
        </p:nvSpPr>
        <p:spPr bwMode="auto">
          <a:xfrm>
            <a:off x="2326133" y="5972175"/>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12" name="Rectangle 32"/>
          <p:cNvSpPr>
            <a:spLocks noChangeArrowheads="1"/>
          </p:cNvSpPr>
          <p:nvPr/>
        </p:nvSpPr>
        <p:spPr bwMode="auto">
          <a:xfrm>
            <a:off x="2551558" y="5972175"/>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13" name="Rectangle 33"/>
          <p:cNvSpPr>
            <a:spLocks noChangeArrowheads="1"/>
          </p:cNvSpPr>
          <p:nvPr/>
        </p:nvSpPr>
        <p:spPr bwMode="auto">
          <a:xfrm>
            <a:off x="2770633" y="5972175"/>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14" name="Rectangle 34"/>
          <p:cNvSpPr>
            <a:spLocks noChangeArrowheads="1"/>
          </p:cNvSpPr>
          <p:nvPr/>
        </p:nvSpPr>
        <p:spPr bwMode="auto">
          <a:xfrm>
            <a:off x="3870770" y="5972175"/>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15" name="Rectangle 35"/>
          <p:cNvSpPr>
            <a:spLocks noChangeArrowheads="1"/>
          </p:cNvSpPr>
          <p:nvPr/>
        </p:nvSpPr>
        <p:spPr bwMode="auto">
          <a:xfrm>
            <a:off x="4086670" y="5972175"/>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16" name="Rectangle 36"/>
          <p:cNvSpPr>
            <a:spLocks noChangeArrowheads="1"/>
          </p:cNvSpPr>
          <p:nvPr/>
        </p:nvSpPr>
        <p:spPr bwMode="auto">
          <a:xfrm>
            <a:off x="4312095" y="5972175"/>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17" name="Rectangle 37"/>
          <p:cNvSpPr>
            <a:spLocks noChangeArrowheads="1"/>
          </p:cNvSpPr>
          <p:nvPr/>
        </p:nvSpPr>
        <p:spPr bwMode="auto">
          <a:xfrm>
            <a:off x="4547045" y="5972175"/>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18" name="Rectangle 38"/>
          <p:cNvSpPr>
            <a:spLocks noChangeArrowheads="1"/>
          </p:cNvSpPr>
          <p:nvPr/>
        </p:nvSpPr>
        <p:spPr bwMode="auto">
          <a:xfrm>
            <a:off x="4772470" y="5972175"/>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19" name="Rectangle 39"/>
          <p:cNvSpPr>
            <a:spLocks noChangeArrowheads="1"/>
          </p:cNvSpPr>
          <p:nvPr/>
        </p:nvSpPr>
        <p:spPr bwMode="auto">
          <a:xfrm>
            <a:off x="4991545" y="5972175"/>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20" name="Text Box 40"/>
          <p:cNvSpPr txBox="1">
            <a:spLocks noChangeArrowheads="1"/>
          </p:cNvSpPr>
          <p:nvPr/>
        </p:nvSpPr>
        <p:spPr bwMode="auto">
          <a:xfrm>
            <a:off x="2489645" y="5681663"/>
            <a:ext cx="1789113" cy="581025"/>
          </a:xfrm>
          <a:prstGeom prst="rect">
            <a:avLst/>
          </a:prstGeom>
          <a:noFill/>
          <a:ln w="9525">
            <a:noFill/>
            <a:miter lim="800000"/>
            <a:headEnd/>
            <a:tailEnd/>
          </a:ln>
        </p:spPr>
        <p:txBody>
          <a:bodyPr>
            <a:spAutoFit/>
          </a:bodyPr>
          <a:lstStyle/>
          <a:p>
            <a:pPr algn="ctr">
              <a:spcBef>
                <a:spcPct val="50000"/>
              </a:spcBef>
            </a:pPr>
            <a:r>
              <a:rPr lang="en-GB" sz="1600" b="1">
                <a:latin typeface="Arial" charset="0"/>
              </a:rPr>
              <a:t>Working </a:t>
            </a:r>
            <a:br>
              <a:rPr lang="en-GB" sz="1600" b="1">
                <a:latin typeface="Arial" charset="0"/>
              </a:rPr>
            </a:br>
            <a:r>
              <a:rPr lang="en-GB" sz="1600" b="1">
                <a:latin typeface="Arial" charset="0"/>
              </a:rPr>
              <a:t>Groups</a:t>
            </a:r>
          </a:p>
        </p:txBody>
      </p:sp>
      <p:sp>
        <p:nvSpPr>
          <p:cNvPr id="37921" name="Line 41"/>
          <p:cNvSpPr>
            <a:spLocks noChangeShapeType="1"/>
          </p:cNvSpPr>
          <p:nvPr/>
        </p:nvSpPr>
        <p:spPr bwMode="auto">
          <a:xfrm flipH="1" flipV="1">
            <a:off x="5177283" y="6069013"/>
            <a:ext cx="307975" cy="1587"/>
          </a:xfrm>
          <a:prstGeom prst="line">
            <a:avLst/>
          </a:prstGeom>
          <a:noFill/>
          <a:ln w="25400">
            <a:solidFill>
              <a:schemeClr val="tx1"/>
            </a:solidFill>
            <a:prstDash val="sysDot"/>
            <a:round/>
            <a:headEnd/>
            <a:tailEnd/>
          </a:ln>
        </p:spPr>
        <p:txBody>
          <a:bodyPr/>
          <a:lstStyle/>
          <a:p>
            <a:endParaRPr lang="en-US"/>
          </a:p>
        </p:txBody>
      </p:sp>
      <p:sp>
        <p:nvSpPr>
          <p:cNvPr id="37922" name="Text Box 42"/>
          <p:cNvSpPr txBox="1">
            <a:spLocks noChangeArrowheads="1"/>
          </p:cNvSpPr>
          <p:nvPr/>
        </p:nvSpPr>
        <p:spPr bwMode="auto">
          <a:xfrm>
            <a:off x="1362520" y="1719263"/>
            <a:ext cx="1466850" cy="714375"/>
          </a:xfrm>
          <a:prstGeom prst="rect">
            <a:avLst/>
          </a:prstGeom>
          <a:solidFill>
            <a:srgbClr val="99CCFF"/>
          </a:solidFill>
          <a:ln w="12700" algn="ctr">
            <a:solidFill>
              <a:schemeClr val="tx1"/>
            </a:solidFill>
            <a:miter lim="800000"/>
            <a:headEnd/>
            <a:tailEnd/>
          </a:ln>
        </p:spPr>
        <p:txBody>
          <a:bodyPr>
            <a:spAutoFit/>
          </a:bodyPr>
          <a:lstStyle/>
          <a:p>
            <a:pPr algn="ctr">
              <a:spcBef>
                <a:spcPct val="50000"/>
              </a:spcBef>
            </a:pPr>
            <a:r>
              <a:rPr lang="en-GB" sz="2000" b="1" dirty="0">
                <a:latin typeface="Arial" charset="0"/>
              </a:rPr>
              <a:t>General Assembly</a:t>
            </a:r>
          </a:p>
        </p:txBody>
      </p:sp>
      <p:sp>
        <p:nvSpPr>
          <p:cNvPr id="37923" name="Text Box 43"/>
          <p:cNvSpPr txBox="1">
            <a:spLocks noChangeArrowheads="1"/>
          </p:cNvSpPr>
          <p:nvPr/>
        </p:nvSpPr>
        <p:spPr bwMode="auto">
          <a:xfrm>
            <a:off x="1360933" y="3138488"/>
            <a:ext cx="1466850" cy="714375"/>
          </a:xfrm>
          <a:prstGeom prst="rect">
            <a:avLst/>
          </a:prstGeom>
          <a:solidFill>
            <a:srgbClr val="99CCFF"/>
          </a:solidFill>
          <a:ln w="12700" algn="ctr">
            <a:solidFill>
              <a:schemeClr val="tx1"/>
            </a:solidFill>
            <a:miter lim="800000"/>
            <a:headEnd/>
            <a:tailEnd/>
          </a:ln>
        </p:spPr>
        <p:txBody>
          <a:bodyPr>
            <a:spAutoFit/>
          </a:bodyPr>
          <a:lstStyle/>
          <a:p>
            <a:pPr algn="ctr">
              <a:spcBef>
                <a:spcPct val="50000"/>
              </a:spcBef>
            </a:pPr>
            <a:r>
              <a:rPr lang="en-GB" sz="2000" b="1">
                <a:latin typeface="Arial" charset="0"/>
              </a:rPr>
              <a:t>ETSI Board</a:t>
            </a:r>
          </a:p>
        </p:txBody>
      </p:sp>
      <p:sp>
        <p:nvSpPr>
          <p:cNvPr id="37924" name="Text Box 44"/>
          <p:cNvSpPr txBox="1">
            <a:spLocks noChangeArrowheads="1"/>
          </p:cNvSpPr>
          <p:nvPr/>
        </p:nvSpPr>
        <p:spPr bwMode="auto">
          <a:xfrm>
            <a:off x="4962970" y="3351666"/>
            <a:ext cx="1466850" cy="654050"/>
          </a:xfrm>
          <a:prstGeom prst="rect">
            <a:avLst/>
          </a:prstGeom>
          <a:solidFill>
            <a:srgbClr val="99CCFF"/>
          </a:solidFill>
          <a:ln w="12700" algn="ctr">
            <a:solidFill>
              <a:schemeClr val="tx1"/>
            </a:solidFill>
            <a:miter lim="800000"/>
            <a:headEnd/>
            <a:tailEnd/>
          </a:ln>
        </p:spPr>
        <p:txBody>
          <a:bodyPr lIns="18000" rIns="18000">
            <a:spAutoFit/>
          </a:bodyPr>
          <a:lstStyle/>
          <a:p>
            <a:pPr algn="ctr">
              <a:spcBef>
                <a:spcPct val="50000"/>
              </a:spcBef>
            </a:pPr>
            <a:r>
              <a:rPr lang="en-GB" sz="1800" b="1" dirty="0">
                <a:latin typeface="Arial" charset="0"/>
              </a:rPr>
              <a:t>Special Committees</a:t>
            </a:r>
          </a:p>
        </p:txBody>
      </p:sp>
      <p:sp>
        <p:nvSpPr>
          <p:cNvPr id="37925" name="Text Box 45"/>
          <p:cNvSpPr txBox="1">
            <a:spLocks noChangeArrowheads="1"/>
          </p:cNvSpPr>
          <p:nvPr/>
        </p:nvSpPr>
        <p:spPr bwMode="auto">
          <a:xfrm>
            <a:off x="1583183" y="4741863"/>
            <a:ext cx="1466850" cy="654050"/>
          </a:xfrm>
          <a:prstGeom prst="rect">
            <a:avLst/>
          </a:prstGeom>
          <a:solidFill>
            <a:srgbClr val="99CCFF"/>
          </a:solidFill>
          <a:ln w="12700" algn="ctr">
            <a:solidFill>
              <a:schemeClr val="tx1"/>
            </a:solidFill>
            <a:miter lim="800000"/>
            <a:headEnd/>
            <a:tailEnd/>
          </a:ln>
        </p:spPr>
        <p:txBody>
          <a:bodyPr lIns="18000" rIns="18000">
            <a:spAutoFit/>
          </a:bodyPr>
          <a:lstStyle/>
          <a:p>
            <a:pPr algn="ctr">
              <a:spcBef>
                <a:spcPct val="50000"/>
              </a:spcBef>
            </a:pPr>
            <a:r>
              <a:rPr lang="en-GB" sz="1800" b="1">
                <a:latin typeface="Arial" charset="0"/>
              </a:rPr>
              <a:t>Technical Committees</a:t>
            </a:r>
          </a:p>
        </p:txBody>
      </p:sp>
      <p:sp>
        <p:nvSpPr>
          <p:cNvPr id="37926" name="Text Box 46"/>
          <p:cNvSpPr txBox="1">
            <a:spLocks noChangeArrowheads="1"/>
          </p:cNvSpPr>
          <p:nvPr/>
        </p:nvSpPr>
        <p:spPr bwMode="auto">
          <a:xfrm>
            <a:off x="3851720" y="4729163"/>
            <a:ext cx="1466850" cy="654050"/>
          </a:xfrm>
          <a:prstGeom prst="rect">
            <a:avLst/>
          </a:prstGeom>
          <a:solidFill>
            <a:srgbClr val="99CCFF"/>
          </a:solidFill>
          <a:ln w="12700" algn="ctr">
            <a:solidFill>
              <a:schemeClr val="tx1"/>
            </a:solidFill>
            <a:miter lim="800000"/>
            <a:headEnd/>
            <a:tailEnd/>
          </a:ln>
        </p:spPr>
        <p:txBody>
          <a:bodyPr>
            <a:spAutoFit/>
          </a:bodyPr>
          <a:lstStyle/>
          <a:p>
            <a:pPr algn="ctr">
              <a:spcBef>
                <a:spcPct val="50000"/>
              </a:spcBef>
            </a:pPr>
            <a:r>
              <a:rPr lang="en-GB" sz="1800" b="1">
                <a:latin typeface="Arial" charset="0"/>
              </a:rPr>
              <a:t>ETSI Projects</a:t>
            </a:r>
          </a:p>
        </p:txBody>
      </p:sp>
      <p:grpSp>
        <p:nvGrpSpPr>
          <p:cNvPr id="3" name="Group 47"/>
          <p:cNvGrpSpPr>
            <a:grpSpLocks/>
          </p:cNvGrpSpPr>
          <p:nvPr/>
        </p:nvGrpSpPr>
        <p:grpSpPr bwMode="auto">
          <a:xfrm>
            <a:off x="4146995" y="5451475"/>
            <a:ext cx="839788" cy="254000"/>
            <a:chOff x="4457" y="3304"/>
            <a:chExt cx="529" cy="142"/>
          </a:xfrm>
        </p:grpSpPr>
        <p:sp>
          <p:nvSpPr>
            <p:cNvPr id="37946" name="Line 48"/>
            <p:cNvSpPr>
              <a:spLocks noChangeShapeType="1"/>
            </p:cNvSpPr>
            <p:nvPr/>
          </p:nvSpPr>
          <p:spPr bwMode="auto">
            <a:xfrm>
              <a:off x="4721" y="3304"/>
              <a:ext cx="0" cy="142"/>
            </a:xfrm>
            <a:prstGeom prst="line">
              <a:avLst/>
            </a:prstGeom>
            <a:noFill/>
            <a:ln w="25400">
              <a:solidFill>
                <a:schemeClr val="tx1"/>
              </a:solidFill>
              <a:round/>
              <a:headEnd/>
              <a:tailEnd/>
            </a:ln>
          </p:spPr>
          <p:txBody>
            <a:bodyPr wrap="none" anchor="ctr"/>
            <a:lstStyle/>
            <a:p>
              <a:endParaRPr lang="en-US"/>
            </a:p>
          </p:txBody>
        </p:sp>
        <p:sp>
          <p:nvSpPr>
            <p:cNvPr id="37947" name="Line 49"/>
            <p:cNvSpPr>
              <a:spLocks noChangeShapeType="1"/>
            </p:cNvSpPr>
            <p:nvPr/>
          </p:nvSpPr>
          <p:spPr bwMode="auto">
            <a:xfrm>
              <a:off x="4457" y="3437"/>
              <a:ext cx="529" cy="0"/>
            </a:xfrm>
            <a:prstGeom prst="line">
              <a:avLst/>
            </a:prstGeom>
            <a:noFill/>
            <a:ln w="25400">
              <a:solidFill>
                <a:schemeClr val="tx1"/>
              </a:solidFill>
              <a:round/>
              <a:headEnd/>
              <a:tailEnd/>
            </a:ln>
          </p:spPr>
          <p:txBody>
            <a:bodyPr wrap="none" anchor="ctr"/>
            <a:lstStyle/>
            <a:p>
              <a:endParaRPr lang="en-US"/>
            </a:p>
          </p:txBody>
        </p:sp>
      </p:grpSp>
      <p:grpSp>
        <p:nvGrpSpPr>
          <p:cNvPr id="4" name="Group 50"/>
          <p:cNvGrpSpPr>
            <a:grpSpLocks/>
          </p:cNvGrpSpPr>
          <p:nvPr/>
        </p:nvGrpSpPr>
        <p:grpSpPr bwMode="auto">
          <a:xfrm>
            <a:off x="1910208" y="5451475"/>
            <a:ext cx="839787" cy="254000"/>
            <a:chOff x="4457" y="3304"/>
            <a:chExt cx="529" cy="142"/>
          </a:xfrm>
        </p:grpSpPr>
        <p:sp>
          <p:nvSpPr>
            <p:cNvPr id="37944" name="Line 51"/>
            <p:cNvSpPr>
              <a:spLocks noChangeShapeType="1"/>
            </p:cNvSpPr>
            <p:nvPr/>
          </p:nvSpPr>
          <p:spPr bwMode="auto">
            <a:xfrm>
              <a:off x="4721" y="3304"/>
              <a:ext cx="0" cy="142"/>
            </a:xfrm>
            <a:prstGeom prst="line">
              <a:avLst/>
            </a:prstGeom>
            <a:noFill/>
            <a:ln w="25400">
              <a:solidFill>
                <a:schemeClr val="tx1"/>
              </a:solidFill>
              <a:round/>
              <a:headEnd/>
              <a:tailEnd/>
            </a:ln>
          </p:spPr>
          <p:txBody>
            <a:bodyPr wrap="none" anchor="ctr"/>
            <a:lstStyle/>
            <a:p>
              <a:endParaRPr lang="en-US"/>
            </a:p>
          </p:txBody>
        </p:sp>
        <p:sp>
          <p:nvSpPr>
            <p:cNvPr id="37945" name="Line 52"/>
            <p:cNvSpPr>
              <a:spLocks noChangeShapeType="1"/>
            </p:cNvSpPr>
            <p:nvPr/>
          </p:nvSpPr>
          <p:spPr bwMode="auto">
            <a:xfrm>
              <a:off x="4457" y="3437"/>
              <a:ext cx="529" cy="0"/>
            </a:xfrm>
            <a:prstGeom prst="line">
              <a:avLst/>
            </a:prstGeom>
            <a:noFill/>
            <a:ln w="25400">
              <a:solidFill>
                <a:schemeClr val="tx1"/>
              </a:solidFill>
              <a:round/>
              <a:headEnd/>
              <a:tailEnd/>
            </a:ln>
          </p:spPr>
          <p:txBody>
            <a:bodyPr wrap="none" anchor="ctr"/>
            <a:lstStyle/>
            <a:p>
              <a:endParaRPr lang="en-US"/>
            </a:p>
          </p:txBody>
        </p:sp>
      </p:grpSp>
      <p:sp>
        <p:nvSpPr>
          <p:cNvPr id="37929" name="Line 53"/>
          <p:cNvSpPr>
            <a:spLocks noChangeShapeType="1"/>
          </p:cNvSpPr>
          <p:nvPr/>
        </p:nvSpPr>
        <p:spPr bwMode="auto">
          <a:xfrm flipH="1">
            <a:off x="8106770" y="2756849"/>
            <a:ext cx="13648" cy="195163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7930" name="Text Box 54"/>
          <p:cNvSpPr txBox="1">
            <a:spLocks noChangeArrowheads="1"/>
          </p:cNvSpPr>
          <p:nvPr/>
        </p:nvSpPr>
        <p:spPr bwMode="auto">
          <a:xfrm>
            <a:off x="7379917" y="4718055"/>
            <a:ext cx="1466850" cy="830997"/>
          </a:xfrm>
          <a:prstGeom prst="rect">
            <a:avLst/>
          </a:prstGeom>
          <a:solidFill>
            <a:srgbClr val="99CCFF"/>
          </a:solidFill>
          <a:ln w="12700" algn="ctr">
            <a:solidFill>
              <a:schemeClr val="tx1"/>
            </a:solidFill>
            <a:miter lim="800000"/>
            <a:headEnd/>
            <a:tailEnd/>
          </a:ln>
        </p:spPr>
        <p:txBody>
          <a:bodyPr lIns="0" rIns="0">
            <a:spAutoFit/>
          </a:bodyPr>
          <a:lstStyle/>
          <a:p>
            <a:pPr algn="ctr">
              <a:spcBef>
                <a:spcPct val="50000"/>
              </a:spcBef>
            </a:pPr>
            <a:r>
              <a:rPr lang="en-GB" sz="1600" b="1" dirty="0">
                <a:latin typeface="Arial" charset="0"/>
              </a:rPr>
              <a:t>Industry Specification Groups</a:t>
            </a:r>
          </a:p>
        </p:txBody>
      </p:sp>
      <p:sp>
        <p:nvSpPr>
          <p:cNvPr id="37931" name="Rectangle 55"/>
          <p:cNvSpPr>
            <a:spLocks noChangeArrowheads="1"/>
          </p:cNvSpPr>
          <p:nvPr/>
        </p:nvSpPr>
        <p:spPr bwMode="auto">
          <a:xfrm>
            <a:off x="5766245" y="5973763"/>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32" name="Rectangle 56"/>
          <p:cNvSpPr>
            <a:spLocks noChangeArrowheads="1"/>
          </p:cNvSpPr>
          <p:nvPr/>
        </p:nvSpPr>
        <p:spPr bwMode="auto">
          <a:xfrm>
            <a:off x="5982145" y="5973763"/>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33" name="Rectangle 57"/>
          <p:cNvSpPr>
            <a:spLocks noChangeArrowheads="1"/>
          </p:cNvSpPr>
          <p:nvPr/>
        </p:nvSpPr>
        <p:spPr bwMode="auto">
          <a:xfrm>
            <a:off x="6207570" y="5973763"/>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34" name="Rectangle 58"/>
          <p:cNvSpPr>
            <a:spLocks noChangeArrowheads="1"/>
          </p:cNvSpPr>
          <p:nvPr/>
        </p:nvSpPr>
        <p:spPr bwMode="auto">
          <a:xfrm>
            <a:off x="6442520" y="5973763"/>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35" name="Rectangle 59"/>
          <p:cNvSpPr>
            <a:spLocks noChangeArrowheads="1"/>
          </p:cNvSpPr>
          <p:nvPr/>
        </p:nvSpPr>
        <p:spPr bwMode="auto">
          <a:xfrm>
            <a:off x="6667945" y="5973763"/>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36" name="Rectangle 60"/>
          <p:cNvSpPr>
            <a:spLocks noChangeArrowheads="1"/>
          </p:cNvSpPr>
          <p:nvPr/>
        </p:nvSpPr>
        <p:spPr bwMode="auto">
          <a:xfrm>
            <a:off x="6887020" y="5973763"/>
            <a:ext cx="171450" cy="209550"/>
          </a:xfrm>
          <a:prstGeom prst="rect">
            <a:avLst/>
          </a:prstGeom>
          <a:solidFill>
            <a:srgbClr val="99CCFF"/>
          </a:solidFill>
          <a:ln w="12700" algn="ctr">
            <a:solidFill>
              <a:schemeClr val="tx1"/>
            </a:solidFill>
            <a:miter lim="800000"/>
            <a:headEnd/>
            <a:tailEnd/>
          </a:ln>
        </p:spPr>
        <p:txBody>
          <a:bodyPr>
            <a:spAutoFit/>
          </a:bodyPr>
          <a:lstStyle/>
          <a:p>
            <a:endParaRPr lang="en-US"/>
          </a:p>
        </p:txBody>
      </p:sp>
      <p:sp>
        <p:nvSpPr>
          <p:cNvPr id="37937" name="Line 61"/>
          <p:cNvSpPr>
            <a:spLocks noChangeShapeType="1"/>
          </p:cNvSpPr>
          <p:nvPr/>
        </p:nvSpPr>
        <p:spPr bwMode="auto">
          <a:xfrm flipH="1" flipV="1">
            <a:off x="7072758" y="6070600"/>
            <a:ext cx="307975" cy="1588"/>
          </a:xfrm>
          <a:prstGeom prst="line">
            <a:avLst/>
          </a:prstGeom>
          <a:noFill/>
          <a:ln w="25400">
            <a:solidFill>
              <a:schemeClr val="tx1"/>
            </a:solidFill>
            <a:prstDash val="sysDot"/>
            <a:round/>
            <a:headEnd/>
            <a:tailEnd/>
          </a:ln>
        </p:spPr>
        <p:txBody>
          <a:bodyPr/>
          <a:lstStyle/>
          <a:p>
            <a:endParaRPr lang="en-US"/>
          </a:p>
        </p:txBody>
      </p:sp>
      <p:sp>
        <p:nvSpPr>
          <p:cNvPr id="37938" name="Line 66"/>
          <p:cNvSpPr>
            <a:spLocks noChangeShapeType="1"/>
          </p:cNvSpPr>
          <p:nvPr/>
        </p:nvSpPr>
        <p:spPr bwMode="auto">
          <a:xfrm>
            <a:off x="6375845" y="4503738"/>
            <a:ext cx="0" cy="258762"/>
          </a:xfrm>
          <a:prstGeom prst="line">
            <a:avLst/>
          </a:prstGeom>
          <a:noFill/>
          <a:ln w="25400">
            <a:solidFill>
              <a:schemeClr val="tx1"/>
            </a:solidFill>
            <a:round/>
            <a:headEnd type="none" w="sm" len="sm"/>
            <a:tailEnd type="none" w="sm" len="sm"/>
          </a:ln>
        </p:spPr>
        <p:txBody>
          <a:bodyPr wrap="none" anchor="ctr"/>
          <a:lstStyle/>
          <a:p>
            <a:endParaRPr lang="en-US"/>
          </a:p>
        </p:txBody>
      </p:sp>
      <p:grpSp>
        <p:nvGrpSpPr>
          <p:cNvPr id="5" name="Group 63"/>
          <p:cNvGrpSpPr>
            <a:grpSpLocks/>
          </p:cNvGrpSpPr>
          <p:nvPr/>
        </p:nvGrpSpPr>
        <p:grpSpPr bwMode="auto">
          <a:xfrm>
            <a:off x="6042470" y="5581650"/>
            <a:ext cx="839788" cy="254000"/>
            <a:chOff x="4457" y="3304"/>
            <a:chExt cx="529" cy="142"/>
          </a:xfrm>
        </p:grpSpPr>
        <p:sp>
          <p:nvSpPr>
            <p:cNvPr id="37942" name="Line 64"/>
            <p:cNvSpPr>
              <a:spLocks noChangeShapeType="1"/>
            </p:cNvSpPr>
            <p:nvPr/>
          </p:nvSpPr>
          <p:spPr bwMode="auto">
            <a:xfrm>
              <a:off x="4721" y="3304"/>
              <a:ext cx="0" cy="142"/>
            </a:xfrm>
            <a:prstGeom prst="line">
              <a:avLst/>
            </a:prstGeom>
            <a:noFill/>
            <a:ln w="25400">
              <a:solidFill>
                <a:schemeClr val="tx1"/>
              </a:solidFill>
              <a:round/>
              <a:headEnd/>
              <a:tailEnd/>
            </a:ln>
          </p:spPr>
          <p:txBody>
            <a:bodyPr wrap="none" anchor="ctr"/>
            <a:lstStyle/>
            <a:p>
              <a:endParaRPr lang="en-US"/>
            </a:p>
          </p:txBody>
        </p:sp>
        <p:sp>
          <p:nvSpPr>
            <p:cNvPr id="37943" name="Line 65"/>
            <p:cNvSpPr>
              <a:spLocks noChangeShapeType="1"/>
            </p:cNvSpPr>
            <p:nvPr/>
          </p:nvSpPr>
          <p:spPr bwMode="auto">
            <a:xfrm>
              <a:off x="4457" y="3437"/>
              <a:ext cx="529" cy="0"/>
            </a:xfrm>
            <a:prstGeom prst="line">
              <a:avLst/>
            </a:prstGeom>
            <a:noFill/>
            <a:ln w="25400">
              <a:solidFill>
                <a:schemeClr val="tx1"/>
              </a:solidFill>
              <a:round/>
              <a:headEnd/>
              <a:tailEnd/>
            </a:ln>
          </p:spPr>
          <p:txBody>
            <a:bodyPr wrap="none" anchor="ctr"/>
            <a:lstStyle/>
            <a:p>
              <a:endParaRPr lang="en-US"/>
            </a:p>
          </p:txBody>
        </p:sp>
      </p:grpSp>
      <p:sp>
        <p:nvSpPr>
          <p:cNvPr id="37940" name="Text Box 62"/>
          <p:cNvSpPr txBox="1">
            <a:spLocks noChangeArrowheads="1"/>
          </p:cNvSpPr>
          <p:nvPr/>
        </p:nvSpPr>
        <p:spPr bwMode="auto">
          <a:xfrm>
            <a:off x="5747195" y="4730750"/>
            <a:ext cx="1466850" cy="838200"/>
          </a:xfrm>
          <a:prstGeom prst="rect">
            <a:avLst/>
          </a:prstGeom>
          <a:solidFill>
            <a:srgbClr val="99CCFF"/>
          </a:solidFill>
          <a:ln w="12700" algn="ctr">
            <a:solidFill>
              <a:schemeClr val="tx1"/>
            </a:solidFill>
            <a:miter lim="800000"/>
            <a:headEnd/>
            <a:tailEnd/>
          </a:ln>
        </p:spPr>
        <p:txBody>
          <a:bodyPr>
            <a:spAutoFit/>
          </a:bodyPr>
          <a:lstStyle/>
          <a:p>
            <a:pPr algn="ctr">
              <a:spcBef>
                <a:spcPct val="50000"/>
              </a:spcBef>
            </a:pPr>
            <a:r>
              <a:rPr lang="en-GB" sz="1600" b="1" dirty="0">
                <a:latin typeface="Arial" charset="0"/>
              </a:rPr>
              <a:t>ETSI Partnership Projects</a:t>
            </a:r>
          </a:p>
        </p:txBody>
      </p:sp>
      <p:sp>
        <p:nvSpPr>
          <p:cNvPr id="37941" name="Footer Placeholder 67"/>
          <p:cNvSpPr>
            <a:spLocks noGrp="1"/>
          </p:cNvSpPr>
          <p:nvPr>
            <p:ph type="ftr" sz="quarter" idx="10"/>
          </p:nvPr>
        </p:nvSpPr>
        <p:spPr bwMode="auto">
          <a:xfrm>
            <a:off x="390856" y="6547181"/>
            <a:ext cx="5210175" cy="365125"/>
          </a:xfrm>
          <a:noFill/>
          <a:ln>
            <a:miter lim="800000"/>
            <a:headEnd/>
            <a:tailEnd/>
          </a:ln>
        </p:spPr>
        <p:txBody>
          <a:bodyPr/>
          <a:lstStyle/>
          <a:p>
            <a:r>
              <a:rPr lang="en-US" smtClean="0"/>
              <a:t>© ETSI 2016. All rights reserved</a:t>
            </a:r>
            <a:endParaRPr lang="en-GB" dirty="0" smtClean="0"/>
          </a:p>
        </p:txBody>
      </p:sp>
      <p:sp>
        <p:nvSpPr>
          <p:cNvPr id="6" name="Slide Number Placeholder 5"/>
          <p:cNvSpPr>
            <a:spLocks noGrp="1"/>
          </p:cNvSpPr>
          <p:nvPr>
            <p:ph type="sldNum" sz="quarter" idx="11"/>
          </p:nvPr>
        </p:nvSpPr>
        <p:spPr>
          <a:xfrm>
            <a:off x="0" y="6570662"/>
            <a:ext cx="356461" cy="269875"/>
          </a:xfrm>
        </p:spPr>
        <p:txBody>
          <a:bodyPr/>
          <a:lstStyle/>
          <a:p>
            <a:pPr>
              <a:defRPr/>
            </a:pPr>
            <a:fld id="{A9E4752A-C8DF-47E7-9C61-4CF91F8B41A5}" type="slidenum">
              <a:rPr lang="en-GB" smtClean="0"/>
              <a:pPr>
                <a:defRPr/>
              </a:pPr>
              <a:t>17</a:t>
            </a:fld>
            <a:endParaRPr lang="en-GB" dirty="0"/>
          </a:p>
        </p:txBody>
      </p:sp>
    </p:spTree>
    <p:extLst>
      <p:ext uri="{BB962C8B-B14F-4D97-AF65-F5344CB8AC3E}">
        <p14:creationId xmlns:p14="http://schemas.microsoft.com/office/powerpoint/2010/main" val="1783583410"/>
      </p:ext>
    </p:extLst>
  </p:cSld>
  <p:clrMapOvr>
    <a:masterClrMapping/>
  </p:clrMapOvr>
  <p:transition advClick="0" advTm="10000">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p:cNvSpPr>
          <p:nvPr>
            <p:ph type="title"/>
          </p:nvPr>
        </p:nvSpPr>
        <p:spPr/>
        <p:txBody>
          <a:bodyPr/>
          <a:lstStyle/>
          <a:p>
            <a:pPr eaLnBrk="1" hangingPunct="1"/>
            <a:r>
              <a:rPr lang="en-GB" altLang="en-US" sz="3200" dirty="0" smtClean="0"/>
              <a:t>ETSI is the home of many </a:t>
            </a:r>
            <a:br>
              <a:rPr lang="en-GB" altLang="en-US" sz="3200" dirty="0" smtClean="0"/>
            </a:br>
            <a:r>
              <a:rPr lang="en-GB" altLang="en-US" sz="3200" dirty="0" smtClean="0"/>
              <a:t>diverse technologies</a:t>
            </a:r>
          </a:p>
        </p:txBody>
      </p:sp>
      <p:sp>
        <p:nvSpPr>
          <p:cNvPr id="3" name="Content Placeholder 2"/>
          <p:cNvSpPr>
            <a:spLocks noGrp="1"/>
          </p:cNvSpPr>
          <p:nvPr>
            <p:ph sz="half" idx="1"/>
          </p:nvPr>
        </p:nvSpPr>
        <p:spPr>
          <a:xfrm>
            <a:off x="276225" y="1393375"/>
            <a:ext cx="2445201" cy="4142011"/>
          </a:xfrm>
        </p:spPr>
        <p:txBody>
          <a:bodyPr/>
          <a:lstStyle/>
          <a:p>
            <a:r>
              <a:rPr lang="it-IT" sz="1100" dirty="0" smtClean="0"/>
              <a:t>2G</a:t>
            </a:r>
            <a:r>
              <a:rPr lang="it-IT" sz="1100" dirty="0"/>
              <a:t>, 3G, 4G, 5G Mobile </a:t>
            </a:r>
            <a:r>
              <a:rPr lang="it-IT" sz="1100" dirty="0" smtClean="0"/>
              <a:t>Communications</a:t>
            </a:r>
            <a:endParaRPr lang="it-IT" sz="1100" dirty="0"/>
          </a:p>
          <a:p>
            <a:r>
              <a:rPr lang="en-US" sz="1100" dirty="0" smtClean="0"/>
              <a:t>Air Traffic </a:t>
            </a:r>
            <a:r>
              <a:rPr lang="en-US" sz="1100" dirty="0"/>
              <a:t>Management</a:t>
            </a:r>
          </a:p>
          <a:p>
            <a:r>
              <a:rPr lang="en-US" sz="1100" dirty="0" smtClean="0"/>
              <a:t>Automotive </a:t>
            </a:r>
            <a:r>
              <a:rPr lang="en-US" sz="1100" dirty="0"/>
              <a:t>Radar</a:t>
            </a:r>
          </a:p>
          <a:p>
            <a:r>
              <a:rPr lang="en-US" sz="1100" dirty="0" smtClean="0"/>
              <a:t>Autonomic </a:t>
            </a:r>
            <a:r>
              <a:rPr lang="en-US" sz="1100" dirty="0"/>
              <a:t>Systems</a:t>
            </a:r>
          </a:p>
          <a:p>
            <a:r>
              <a:rPr lang="en-US" sz="1100" dirty="0" smtClean="0"/>
              <a:t>Body </a:t>
            </a:r>
            <a:r>
              <a:rPr lang="en-US" sz="1100" dirty="0"/>
              <a:t>Area Networks</a:t>
            </a:r>
          </a:p>
          <a:p>
            <a:r>
              <a:rPr lang="en-US" sz="1100" dirty="0" smtClean="0"/>
              <a:t>Broadband </a:t>
            </a:r>
            <a:r>
              <a:rPr lang="en-US" sz="1100" dirty="0"/>
              <a:t>Wireless Access</a:t>
            </a:r>
          </a:p>
          <a:p>
            <a:r>
              <a:rPr lang="en-US" sz="1100" dirty="0" smtClean="0"/>
              <a:t>Broadcasting</a:t>
            </a:r>
            <a:endParaRPr lang="en-US" sz="1100" dirty="0"/>
          </a:p>
          <a:p>
            <a:r>
              <a:rPr lang="en-US" sz="1100" dirty="0" smtClean="0"/>
              <a:t>Cable </a:t>
            </a:r>
            <a:r>
              <a:rPr lang="en-US" sz="1100" dirty="0"/>
              <a:t>Networks</a:t>
            </a:r>
          </a:p>
          <a:p>
            <a:r>
              <a:rPr lang="en-US" sz="1100" dirty="0" smtClean="0"/>
              <a:t>Cloud </a:t>
            </a:r>
            <a:r>
              <a:rPr lang="en-US" sz="1100" dirty="0"/>
              <a:t>Technology</a:t>
            </a:r>
          </a:p>
          <a:p>
            <a:r>
              <a:rPr lang="en-US" sz="1100" dirty="0" smtClean="0"/>
              <a:t>Cognitive Radio</a:t>
            </a:r>
            <a:endParaRPr lang="en-US" sz="1100" dirty="0"/>
          </a:p>
          <a:p>
            <a:r>
              <a:rPr lang="en-US" sz="1100" dirty="0" smtClean="0"/>
              <a:t>Content </a:t>
            </a:r>
            <a:r>
              <a:rPr lang="en-US" sz="1100" dirty="0"/>
              <a:t>Delivery</a:t>
            </a:r>
          </a:p>
          <a:p>
            <a:r>
              <a:rPr lang="en-US" sz="1100" dirty="0" smtClean="0"/>
              <a:t>Cyber </a:t>
            </a:r>
            <a:r>
              <a:rPr lang="en-US" sz="1100" dirty="0"/>
              <a:t>Security</a:t>
            </a:r>
          </a:p>
          <a:p>
            <a:r>
              <a:rPr lang="en-US" sz="1100" dirty="0" smtClean="0"/>
              <a:t>DECT</a:t>
            </a:r>
            <a:r>
              <a:rPr lang="en-US" sz="1100" dirty="0"/>
              <a:t>™</a:t>
            </a:r>
          </a:p>
          <a:p>
            <a:r>
              <a:rPr lang="en-US" sz="1100" dirty="0" smtClean="0"/>
              <a:t>Digital </a:t>
            </a:r>
            <a:r>
              <a:rPr lang="en-US" sz="1100" dirty="0"/>
              <a:t>Mobile Radio</a:t>
            </a:r>
          </a:p>
          <a:p>
            <a:r>
              <a:rPr lang="en-US" sz="1100" dirty="0" smtClean="0"/>
              <a:t>Digital </a:t>
            </a:r>
            <a:r>
              <a:rPr lang="en-US" sz="1100" dirty="0"/>
              <a:t>Rights Management</a:t>
            </a:r>
          </a:p>
          <a:p>
            <a:r>
              <a:rPr lang="en-US" sz="1100" dirty="0" smtClean="0"/>
              <a:t>eHealth</a:t>
            </a:r>
            <a:endParaRPr lang="en-US" sz="1100" dirty="0"/>
          </a:p>
          <a:p>
            <a:r>
              <a:rPr lang="en-US" sz="1100" dirty="0" smtClean="0"/>
              <a:t>Electromagnetic Compatibility</a:t>
            </a:r>
            <a:endParaRPr lang="en-US" sz="1100" dirty="0"/>
          </a:p>
          <a:p>
            <a:r>
              <a:rPr lang="en-US" sz="1100" dirty="0" smtClean="0"/>
              <a:t>Electronic </a:t>
            </a:r>
            <a:r>
              <a:rPr lang="en-US" sz="1100" dirty="0"/>
              <a:t>Signatures</a:t>
            </a:r>
          </a:p>
          <a:p>
            <a:r>
              <a:rPr lang="en-US" sz="1100" dirty="0" smtClean="0"/>
              <a:t>Emergency Communications</a:t>
            </a:r>
            <a:endParaRPr lang="en-US" sz="1100" dirty="0"/>
          </a:p>
        </p:txBody>
      </p:sp>
      <p:sp>
        <p:nvSpPr>
          <p:cNvPr id="65541" name="מציין מיקום של כותרת תחתונה 4"/>
          <p:cNvSpPr>
            <a:spLocks noGrp="1"/>
          </p:cNvSpPr>
          <p:nvPr>
            <p:ph type="ftr" sz="quarter" idx="10"/>
          </p:nvPr>
        </p:nvSpPr>
        <p:spPr bwMode="auto">
          <a:xfrm>
            <a:off x="441702" y="6579957"/>
            <a:ext cx="5200273"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7762E548-6DAA-47A0-AD72-CD39B547D565}" type="slidenum">
              <a:rPr lang="en-GB" smtClean="0"/>
              <a:pPr>
                <a:defRPr/>
              </a:pPr>
              <a:t>18</a:t>
            </a:fld>
            <a:endParaRPr lang="en-GB" dirty="0"/>
          </a:p>
        </p:txBody>
      </p:sp>
      <p:sp>
        <p:nvSpPr>
          <p:cNvPr id="4" name="TextBox 3"/>
          <p:cNvSpPr txBox="1"/>
          <p:nvPr/>
        </p:nvSpPr>
        <p:spPr>
          <a:xfrm>
            <a:off x="350784" y="6128628"/>
            <a:ext cx="6700672" cy="369332"/>
          </a:xfrm>
          <a:prstGeom prst="rect">
            <a:avLst/>
          </a:prstGeom>
          <a:noFill/>
        </p:spPr>
        <p:txBody>
          <a:bodyPr wrap="square" rtlCol="0">
            <a:noAutofit/>
          </a:bodyPr>
          <a:lstStyle/>
          <a:p>
            <a:r>
              <a:rPr lang="en-US" dirty="0" smtClean="0">
                <a:hlinkClick r:id="rId4"/>
              </a:rPr>
              <a:t>Work program </a:t>
            </a:r>
            <a:r>
              <a:rPr lang="en-US" sz="1000" dirty="0" smtClean="0">
                <a:hlinkClick r:id="rId4"/>
              </a:rPr>
              <a:t>(http://www.etsi.org/images/files/WorkProgramme/etsi-work-programme-2016-2017.pdf)</a:t>
            </a:r>
            <a:endParaRPr lang="en-US" sz="1000" dirty="0"/>
          </a:p>
        </p:txBody>
      </p:sp>
      <p:sp>
        <p:nvSpPr>
          <p:cNvPr id="5" name="TextBox 4"/>
          <p:cNvSpPr txBox="1"/>
          <p:nvPr/>
        </p:nvSpPr>
        <p:spPr>
          <a:xfrm>
            <a:off x="370156" y="5655407"/>
            <a:ext cx="6256675" cy="369332"/>
          </a:xfrm>
          <a:prstGeom prst="rect">
            <a:avLst/>
          </a:prstGeom>
          <a:noFill/>
        </p:spPr>
        <p:txBody>
          <a:bodyPr wrap="square" rtlCol="0">
            <a:spAutoFit/>
          </a:bodyPr>
          <a:lstStyle/>
          <a:p>
            <a:r>
              <a:rPr lang="en-US" dirty="0" smtClean="0">
                <a:hlinkClick r:id="rId5"/>
              </a:rPr>
              <a:t>Annual report </a:t>
            </a:r>
            <a:r>
              <a:rPr lang="en-US" sz="1000" dirty="0" smtClean="0">
                <a:hlinkClick r:id="rId5"/>
              </a:rPr>
              <a:t>(http://www.etsi.org/images/files/AnnualReports/etsi-annual-report-april-2016.pdf)</a:t>
            </a:r>
            <a:endParaRPr lang="en-US" sz="1000" dirty="0"/>
          </a:p>
        </p:txBody>
      </p:sp>
      <p:pic>
        <p:nvPicPr>
          <p:cNvPr id="2050" name="Picture 2" descr="oneM2M Logo transparent 196x130">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9103" y="3379801"/>
            <a:ext cx="459030" cy="304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8"/>
          </p:cNvPr>
          <p:cNvPicPr>
            <a:picLocks noChangeAspect="1"/>
          </p:cNvPicPr>
          <p:nvPr/>
        </p:nvPicPr>
        <p:blipFill>
          <a:blip r:embed="rId9"/>
          <a:stretch>
            <a:fillRect/>
          </a:stretch>
        </p:blipFill>
        <p:spPr>
          <a:xfrm>
            <a:off x="2061182" y="1458459"/>
            <a:ext cx="508342" cy="332470"/>
          </a:xfrm>
          <a:prstGeom prst="rect">
            <a:avLst/>
          </a:prstGeom>
        </p:spPr>
      </p:pic>
      <p:sp>
        <p:nvSpPr>
          <p:cNvPr id="13" name="Content Placeholder 2"/>
          <p:cNvSpPr>
            <a:spLocks noGrp="1"/>
          </p:cNvSpPr>
          <p:nvPr>
            <p:ph sz="half" idx="1"/>
          </p:nvPr>
        </p:nvSpPr>
        <p:spPr>
          <a:xfrm>
            <a:off x="6308273" y="1393375"/>
            <a:ext cx="2509156" cy="4142011"/>
          </a:xfrm>
        </p:spPr>
        <p:txBody>
          <a:bodyPr/>
          <a:lstStyle/>
          <a:p>
            <a:r>
              <a:rPr lang="en-US" sz="1100" dirty="0"/>
              <a:t>Protocols</a:t>
            </a:r>
          </a:p>
          <a:p>
            <a:r>
              <a:rPr lang="en-US" sz="1100" dirty="0" smtClean="0"/>
              <a:t>Public </a:t>
            </a:r>
            <a:r>
              <a:rPr lang="en-US" sz="1100" dirty="0"/>
              <a:t>Safety Systems</a:t>
            </a:r>
          </a:p>
          <a:p>
            <a:r>
              <a:rPr lang="en-US" sz="1100" dirty="0"/>
              <a:t>Quality of Service</a:t>
            </a:r>
          </a:p>
          <a:p>
            <a:r>
              <a:rPr lang="en-US" sz="1100" dirty="0" smtClean="0"/>
              <a:t>Quantum </a:t>
            </a:r>
            <a:r>
              <a:rPr lang="en-US" sz="1100" dirty="0"/>
              <a:t>Key </a:t>
            </a:r>
            <a:r>
              <a:rPr lang="en-US" sz="1100" dirty="0" err="1"/>
              <a:t>Distributi</a:t>
            </a:r>
            <a:r>
              <a:rPr lang="en-US" sz="1100" dirty="0"/>
              <a:t> on</a:t>
            </a:r>
          </a:p>
          <a:p>
            <a:r>
              <a:rPr lang="en-US" sz="1100" dirty="0"/>
              <a:t>Quantum-Safe Cryptography</a:t>
            </a:r>
          </a:p>
          <a:p>
            <a:r>
              <a:rPr lang="en-US" sz="1100" dirty="0" smtClean="0"/>
              <a:t>Radio </a:t>
            </a:r>
            <a:r>
              <a:rPr lang="en-US" sz="1100" dirty="0"/>
              <a:t>Regulations</a:t>
            </a:r>
          </a:p>
          <a:p>
            <a:r>
              <a:rPr lang="en-US" sz="1100" dirty="0" smtClean="0"/>
              <a:t>Radio </a:t>
            </a:r>
            <a:r>
              <a:rPr lang="en-US" sz="1100" dirty="0"/>
              <a:t>Systems</a:t>
            </a:r>
          </a:p>
          <a:p>
            <a:r>
              <a:rPr lang="en-US" sz="1100" dirty="0" smtClean="0"/>
              <a:t>Railway Communications</a:t>
            </a:r>
            <a:endParaRPr lang="en-US" sz="1100" dirty="0"/>
          </a:p>
          <a:p>
            <a:r>
              <a:rPr lang="en-US" sz="1100" dirty="0" smtClean="0"/>
              <a:t>Safety</a:t>
            </a:r>
            <a:endParaRPr lang="en-US" sz="1100" dirty="0"/>
          </a:p>
          <a:p>
            <a:r>
              <a:rPr lang="en-US" sz="1100" dirty="0" smtClean="0"/>
              <a:t>Satellite Communications</a:t>
            </a:r>
            <a:endParaRPr lang="en-US" sz="1100" dirty="0"/>
          </a:p>
          <a:p>
            <a:r>
              <a:rPr lang="en-US" sz="1100" dirty="0" smtClean="0"/>
              <a:t>Security </a:t>
            </a:r>
            <a:r>
              <a:rPr lang="en-US" sz="1100" dirty="0"/>
              <a:t>Algorithms</a:t>
            </a:r>
          </a:p>
          <a:p>
            <a:r>
              <a:rPr lang="en-US" sz="1100" dirty="0" smtClean="0"/>
              <a:t>Short-range </a:t>
            </a:r>
            <a:r>
              <a:rPr lang="en-US" sz="1100" dirty="0"/>
              <a:t>Radio</a:t>
            </a:r>
          </a:p>
          <a:p>
            <a:r>
              <a:rPr lang="en-US" sz="1100" dirty="0" smtClean="0"/>
              <a:t>Smart </a:t>
            </a:r>
            <a:r>
              <a:rPr lang="en-US" sz="1100" dirty="0"/>
              <a:t>Appliances</a:t>
            </a:r>
          </a:p>
          <a:p>
            <a:r>
              <a:rPr lang="en-US" sz="1100" dirty="0" smtClean="0"/>
              <a:t>Smart </a:t>
            </a:r>
            <a:r>
              <a:rPr lang="en-US" sz="1100" dirty="0"/>
              <a:t>Cards</a:t>
            </a:r>
          </a:p>
          <a:p>
            <a:r>
              <a:rPr lang="en-US" sz="1100" dirty="0" smtClean="0"/>
              <a:t>Soft </a:t>
            </a:r>
            <a:r>
              <a:rPr lang="en-US" sz="1100" dirty="0"/>
              <a:t>ware </a:t>
            </a:r>
            <a:r>
              <a:rPr lang="en-US" sz="1100" dirty="0" smtClean="0"/>
              <a:t>Defined </a:t>
            </a:r>
            <a:r>
              <a:rPr lang="en-US" sz="1100" dirty="0"/>
              <a:t>Radio</a:t>
            </a:r>
          </a:p>
          <a:p>
            <a:r>
              <a:rPr lang="en-US" sz="1100" dirty="0" smtClean="0"/>
              <a:t>Telemedicine</a:t>
            </a:r>
            <a:endParaRPr lang="en-US" sz="1100" dirty="0"/>
          </a:p>
          <a:p>
            <a:r>
              <a:rPr lang="en-US" sz="1100" dirty="0" smtClean="0"/>
              <a:t>Testing</a:t>
            </a:r>
            <a:endParaRPr lang="en-US" sz="1100" dirty="0"/>
          </a:p>
          <a:p>
            <a:r>
              <a:rPr lang="en-US" sz="1100" dirty="0" smtClean="0"/>
              <a:t>Terrestrial </a:t>
            </a:r>
            <a:r>
              <a:rPr lang="en-US" sz="1100" dirty="0"/>
              <a:t>Trunked Radio (TETRA)</a:t>
            </a:r>
          </a:p>
          <a:p>
            <a:r>
              <a:rPr lang="en-US" sz="1100" dirty="0" smtClean="0"/>
              <a:t>Wireless </a:t>
            </a:r>
            <a:r>
              <a:rPr lang="en-US" sz="1100" dirty="0"/>
              <a:t>Medical Devices</a:t>
            </a:r>
          </a:p>
          <a:p>
            <a:r>
              <a:rPr lang="en-US" sz="1100" dirty="0"/>
              <a:t>DECT</a:t>
            </a:r>
          </a:p>
        </p:txBody>
      </p:sp>
      <p:sp>
        <p:nvSpPr>
          <p:cNvPr id="14" name="Content Placeholder 2"/>
          <p:cNvSpPr>
            <a:spLocks noGrp="1"/>
          </p:cNvSpPr>
          <p:nvPr>
            <p:ph sz="half" idx="1"/>
          </p:nvPr>
        </p:nvSpPr>
        <p:spPr>
          <a:xfrm>
            <a:off x="2852055" y="1393375"/>
            <a:ext cx="3283043" cy="4142011"/>
          </a:xfrm>
        </p:spPr>
        <p:txBody>
          <a:bodyPr/>
          <a:lstStyle/>
          <a:p>
            <a:r>
              <a:rPr lang="en-US" sz="1100" dirty="0"/>
              <a:t>Energy Saving</a:t>
            </a:r>
          </a:p>
          <a:p>
            <a:r>
              <a:rPr lang="en-US" sz="1100" dirty="0" smtClean="0"/>
              <a:t>Environmental </a:t>
            </a:r>
            <a:r>
              <a:rPr lang="en-US" sz="1100" dirty="0"/>
              <a:t>Aspects</a:t>
            </a:r>
          </a:p>
          <a:p>
            <a:r>
              <a:rPr lang="en-US" sz="1100" dirty="0" smtClean="0"/>
              <a:t>Fixed-line </a:t>
            </a:r>
            <a:r>
              <a:rPr lang="en-US" sz="1100" dirty="0"/>
              <a:t>Access</a:t>
            </a:r>
          </a:p>
          <a:p>
            <a:r>
              <a:rPr lang="en-US" sz="1100" dirty="0"/>
              <a:t>Fixed Radio Links</a:t>
            </a:r>
          </a:p>
          <a:p>
            <a:r>
              <a:rPr lang="en-US" sz="1100" dirty="0" smtClean="0"/>
              <a:t>Human Factors</a:t>
            </a:r>
          </a:p>
          <a:p>
            <a:r>
              <a:rPr lang="en-US" sz="1100" dirty="0" smtClean="0"/>
              <a:t>IMS </a:t>
            </a:r>
            <a:r>
              <a:rPr lang="en-US" sz="1100" dirty="0"/>
              <a:t>Network </a:t>
            </a:r>
            <a:r>
              <a:rPr lang="en-US" sz="1100" dirty="0" smtClean="0"/>
              <a:t>Testing</a:t>
            </a:r>
            <a:endParaRPr lang="en-US" sz="1100" dirty="0"/>
          </a:p>
          <a:p>
            <a:r>
              <a:rPr lang="en-US" sz="1100" dirty="0" smtClean="0"/>
              <a:t>Intelligent </a:t>
            </a:r>
            <a:r>
              <a:rPr lang="en-US" sz="1100" dirty="0"/>
              <a:t>Transport</a:t>
            </a:r>
          </a:p>
          <a:p>
            <a:r>
              <a:rPr lang="en-US" sz="1100" dirty="0" smtClean="0"/>
              <a:t>Internet </a:t>
            </a:r>
            <a:r>
              <a:rPr lang="en-US" sz="1100" dirty="0"/>
              <a:t>of Things</a:t>
            </a:r>
          </a:p>
          <a:p>
            <a:r>
              <a:rPr lang="en-US" sz="1100" dirty="0" smtClean="0"/>
              <a:t>Interoperability</a:t>
            </a:r>
            <a:endParaRPr lang="en-US" sz="1100" dirty="0"/>
          </a:p>
          <a:p>
            <a:r>
              <a:rPr lang="en-US" sz="1100" dirty="0" smtClean="0"/>
              <a:t>Lawful Interception</a:t>
            </a:r>
            <a:endParaRPr lang="en-US" sz="1100" dirty="0"/>
          </a:p>
          <a:p>
            <a:r>
              <a:rPr lang="en-US" sz="1100" dirty="0" smtClean="0"/>
              <a:t>Low </a:t>
            </a:r>
            <a:r>
              <a:rPr lang="en-US" sz="1100" dirty="0"/>
              <a:t>Power Radio</a:t>
            </a:r>
          </a:p>
          <a:p>
            <a:r>
              <a:rPr lang="en-US" sz="1100" dirty="0" smtClean="0"/>
              <a:t>Machine-to-Machine Communications</a:t>
            </a:r>
            <a:endParaRPr lang="en-US" sz="1100" dirty="0"/>
          </a:p>
          <a:p>
            <a:r>
              <a:rPr lang="en-US" sz="1100" dirty="0" smtClean="0"/>
              <a:t>Maritime Communications</a:t>
            </a:r>
            <a:endParaRPr lang="en-US" sz="1100" dirty="0"/>
          </a:p>
          <a:p>
            <a:r>
              <a:rPr lang="en-US" sz="1100" dirty="0" smtClean="0"/>
              <a:t>Media </a:t>
            </a:r>
            <a:r>
              <a:rPr lang="en-US" sz="1100" dirty="0"/>
              <a:t>Content </a:t>
            </a:r>
            <a:r>
              <a:rPr lang="en-US" sz="1100" dirty="0" smtClean="0"/>
              <a:t>Distribution</a:t>
            </a:r>
            <a:endParaRPr lang="en-US" sz="1100" dirty="0"/>
          </a:p>
          <a:p>
            <a:r>
              <a:rPr lang="en-US" sz="1100" dirty="0" smtClean="0"/>
              <a:t>Millimeter </a:t>
            </a:r>
            <a:r>
              <a:rPr lang="en-US" sz="1100" dirty="0"/>
              <a:t>Wave Transmission</a:t>
            </a:r>
          </a:p>
          <a:p>
            <a:r>
              <a:rPr lang="en-US" sz="1100" dirty="0" smtClean="0"/>
              <a:t>Mobile-Edge Computing</a:t>
            </a:r>
            <a:endParaRPr lang="en-US" sz="1100" dirty="0"/>
          </a:p>
          <a:p>
            <a:r>
              <a:rPr lang="en-US" sz="1100" dirty="0" smtClean="0"/>
              <a:t>Network Functions </a:t>
            </a:r>
            <a:r>
              <a:rPr lang="en-US" sz="1100" dirty="0" err="1" smtClean="0"/>
              <a:t>Virtualisation</a:t>
            </a:r>
            <a:endParaRPr lang="en-US" sz="1100" dirty="0"/>
          </a:p>
          <a:p>
            <a:r>
              <a:rPr lang="en-US" sz="1100" dirty="0" smtClean="0"/>
              <a:t>Next Generation </a:t>
            </a:r>
            <a:r>
              <a:rPr lang="en-US" sz="1100" dirty="0"/>
              <a:t>Networks</a:t>
            </a:r>
          </a:p>
          <a:p>
            <a:r>
              <a:rPr lang="en-US" sz="1100" dirty="0" smtClean="0"/>
              <a:t>Open </a:t>
            </a:r>
            <a:r>
              <a:rPr lang="en-US" sz="1100" dirty="0"/>
              <a:t>Source </a:t>
            </a:r>
            <a:r>
              <a:rPr lang="en-US" sz="1100" dirty="0" smtClean="0"/>
              <a:t>Software</a:t>
            </a:r>
            <a:endParaRPr lang="en-US" sz="1100" dirty="0"/>
          </a:p>
          <a:p>
            <a:r>
              <a:rPr lang="en-US" sz="1100" dirty="0" smtClean="0"/>
              <a:t>Powerline Communications</a:t>
            </a:r>
            <a:endParaRPr lang="en-US" sz="1100" dirty="0"/>
          </a:p>
          <a:p>
            <a:pPr marL="0" indent="0">
              <a:buNone/>
            </a:pPr>
            <a:endParaRPr lang="en-US" sz="1100" dirty="0"/>
          </a:p>
        </p:txBody>
      </p:sp>
    </p:spTree>
    <p:extLst>
      <p:ext uri="{BB962C8B-B14F-4D97-AF65-F5344CB8AC3E}">
        <p14:creationId xmlns:p14="http://schemas.microsoft.com/office/powerpoint/2010/main" val="1729585299"/>
      </p:ext>
    </p:extLst>
  </p:cSld>
  <p:clrMapOvr>
    <a:masterClrMapping/>
  </p:clrMapOvr>
  <p:transition advClick="0" advTm="0">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mtClean="0"/>
              <a:t>ETSI Clusters</a:t>
            </a:r>
            <a:endParaRPr lang="en-US" smtClean="0"/>
          </a:p>
        </p:txBody>
      </p:sp>
      <p:sp>
        <p:nvSpPr>
          <p:cNvPr id="4" name="Slide Number Placeholder 3"/>
          <p:cNvSpPr>
            <a:spLocks noGrp="1"/>
          </p:cNvSpPr>
          <p:nvPr>
            <p:ph type="sldNum" sz="quarter" idx="10"/>
          </p:nvPr>
        </p:nvSpPr>
        <p:spPr/>
        <p:txBody>
          <a:bodyPr/>
          <a:lstStyle/>
          <a:p>
            <a:pPr>
              <a:defRPr/>
            </a:pPr>
            <a:fld id="{F7777CB7-1085-4FD7-BA0A-1E696E7EE676}" type="slidenum">
              <a:rPr lang="en-GB" smtClean="0"/>
              <a:pPr>
                <a:defRPr/>
              </a:pPr>
              <a:t>19</a:t>
            </a:fld>
            <a:endParaRPr lang="en-GB"/>
          </a:p>
        </p:txBody>
      </p:sp>
      <p:pic>
        <p:nvPicPr>
          <p:cNvPr id="27652" name="Picture 2"/>
          <p:cNvPicPr>
            <a:picLocks noChangeAspect="1" noChangeArrowheads="1"/>
          </p:cNvPicPr>
          <p:nvPr/>
        </p:nvPicPr>
        <p:blipFill>
          <a:blip r:embed="rId2" cstate="print"/>
          <a:srcRect/>
          <a:stretch>
            <a:fillRect/>
          </a:stretch>
        </p:blipFill>
        <p:spPr bwMode="auto">
          <a:xfrm>
            <a:off x="420688" y="1654175"/>
            <a:ext cx="5653087" cy="3976688"/>
          </a:xfrm>
          <a:prstGeom prst="rect">
            <a:avLst/>
          </a:prstGeom>
          <a:noFill/>
          <a:ln w="9525">
            <a:noFill/>
            <a:miter lim="800000"/>
            <a:headEnd/>
            <a:tailEnd/>
          </a:ln>
        </p:spPr>
      </p:pic>
      <p:sp>
        <p:nvSpPr>
          <p:cNvPr id="27653" name="Rectangle 6"/>
          <p:cNvSpPr>
            <a:spLocks noChangeArrowheads="1"/>
          </p:cNvSpPr>
          <p:nvPr/>
        </p:nvSpPr>
        <p:spPr bwMode="auto">
          <a:xfrm>
            <a:off x="587375" y="6037263"/>
            <a:ext cx="6394450" cy="369887"/>
          </a:xfrm>
          <a:prstGeom prst="rect">
            <a:avLst/>
          </a:prstGeom>
          <a:noFill/>
          <a:ln w="9525">
            <a:noFill/>
            <a:miter lim="800000"/>
            <a:headEnd/>
            <a:tailEnd/>
          </a:ln>
        </p:spPr>
        <p:txBody>
          <a:bodyPr>
            <a:spAutoFit/>
          </a:bodyPr>
          <a:lstStyle/>
          <a:p>
            <a:r>
              <a:rPr lang="en-US">
                <a:hlinkClick r:id="rId3"/>
              </a:rPr>
              <a:t>http://www.etsi.org/technologies-clusters/clusters</a:t>
            </a:r>
            <a:r>
              <a:rPr lang="en-US"/>
              <a:t> </a:t>
            </a:r>
          </a:p>
        </p:txBody>
      </p:sp>
    </p:spTree>
    <p:extLst>
      <p:ext uri="{BB962C8B-B14F-4D97-AF65-F5344CB8AC3E}">
        <p14:creationId xmlns:p14="http://schemas.microsoft.com/office/powerpoint/2010/main" val="2298761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276225" y="0"/>
            <a:ext cx="6552087" cy="990600"/>
          </a:xfrm>
        </p:spPr>
        <p:txBody>
          <a:bodyPr/>
          <a:lstStyle/>
          <a:p>
            <a:r>
              <a:rPr lang="en-US" sz="2400" cap="all" dirty="0">
                <a:solidFill>
                  <a:srgbClr val="1F497D"/>
                </a:solidFill>
              </a:rPr>
              <a:t>ETSI – Standards FOR Information And</a:t>
            </a:r>
            <a:br>
              <a:rPr lang="en-US" sz="2400" cap="all" dirty="0">
                <a:solidFill>
                  <a:srgbClr val="1F497D"/>
                </a:solidFill>
              </a:rPr>
            </a:br>
            <a:r>
              <a:rPr lang="en-US" sz="2400" cap="all" dirty="0">
                <a:solidFill>
                  <a:srgbClr val="1F497D"/>
                </a:solidFill>
              </a:rPr>
              <a:t>Communication technologies</a:t>
            </a:r>
            <a:endParaRPr lang="en-US" sz="3600" dirty="0"/>
          </a:p>
        </p:txBody>
      </p:sp>
      <p:sp>
        <p:nvSpPr>
          <p:cNvPr id="15363" name="Rectangle 3"/>
          <p:cNvSpPr>
            <a:spLocks noGrp="1"/>
          </p:cNvSpPr>
          <p:nvPr>
            <p:ph type="body" idx="1"/>
          </p:nvPr>
        </p:nvSpPr>
        <p:spPr>
          <a:xfrm>
            <a:off x="261257" y="1600200"/>
            <a:ext cx="6400800" cy="4857750"/>
          </a:xfrm>
        </p:spPr>
        <p:txBody>
          <a:bodyPr/>
          <a:lstStyle/>
          <a:p>
            <a:r>
              <a:rPr lang="en-US" sz="2800" dirty="0" smtClean="0">
                <a:solidFill>
                  <a:srgbClr val="FF0000"/>
                </a:solidFill>
              </a:rPr>
              <a:t>Standardization</a:t>
            </a:r>
          </a:p>
          <a:p>
            <a:endParaRPr lang="en-US" sz="2800" dirty="0" smtClean="0"/>
          </a:p>
          <a:p>
            <a:r>
              <a:rPr lang="en-US" sz="2800" dirty="0" smtClean="0"/>
              <a:t>Overview of ETSI</a:t>
            </a:r>
          </a:p>
          <a:p>
            <a:endParaRPr lang="en-US" sz="2800" dirty="0" smtClean="0"/>
          </a:p>
          <a:p>
            <a:r>
              <a:rPr lang="en-US" sz="2800" dirty="0" smtClean="0"/>
              <a:t>Security in ETSI</a:t>
            </a:r>
          </a:p>
          <a:p>
            <a:endParaRPr lang="en-US" sz="2800" dirty="0" smtClean="0"/>
          </a:p>
        </p:txBody>
      </p:sp>
      <p:pic>
        <p:nvPicPr>
          <p:cNvPr id="24582" name="תמונה 6" descr="Image1.jpg"/>
          <p:cNvPicPr>
            <a:picLocks noChangeAspect="1"/>
          </p:cNvPicPr>
          <p:nvPr/>
        </p:nvPicPr>
        <p:blipFill>
          <a:blip r:embed="rId3" cstate="print"/>
          <a:srcRect/>
          <a:stretch>
            <a:fillRect/>
          </a:stretch>
        </p:blipFill>
        <p:spPr bwMode="auto">
          <a:xfrm>
            <a:off x="6543675" y="1390650"/>
            <a:ext cx="2600325" cy="5467350"/>
          </a:xfrm>
          <a:prstGeom prst="rect">
            <a:avLst/>
          </a:prstGeom>
          <a:noFill/>
          <a:ln w="9525">
            <a:noFill/>
            <a:miter lim="800000"/>
            <a:headEnd/>
            <a:tailEnd/>
          </a:ln>
        </p:spPr>
      </p:pic>
      <p:sp>
        <p:nvSpPr>
          <p:cNvPr id="7" name="מלבן 6"/>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 name="Footer Placeholder 1"/>
          <p:cNvSpPr>
            <a:spLocks noGrp="1"/>
          </p:cNvSpPr>
          <p:nvPr>
            <p:ph type="ftr" sz="quarter" idx="10"/>
          </p:nvPr>
        </p:nvSpPr>
        <p:spPr>
          <a:xfrm>
            <a:off x="431800" y="6588125"/>
            <a:ext cx="5210175" cy="269875"/>
          </a:xfrm>
        </p:spPr>
        <p:txBody>
          <a:bodyPr/>
          <a:lstStyle/>
          <a:p>
            <a:pPr>
              <a:defRPr/>
            </a:pPr>
            <a:r>
              <a:rPr lang="en-US" dirty="0" smtClean="0"/>
              <a:t>© ETSI 2016. All rights reserved</a:t>
            </a:r>
            <a:endParaRPr lang="en-US" dirty="0"/>
          </a:p>
        </p:txBody>
      </p:sp>
      <p:sp>
        <p:nvSpPr>
          <p:cNvPr id="3" name="Slide Number Placeholder 2"/>
          <p:cNvSpPr>
            <a:spLocks noGrp="1"/>
          </p:cNvSpPr>
          <p:nvPr>
            <p:ph type="sldNum" sz="quarter" idx="11"/>
          </p:nvPr>
        </p:nvSpPr>
        <p:spPr>
          <a:xfrm>
            <a:off x="-5443" y="6588125"/>
            <a:ext cx="381000" cy="269875"/>
          </a:xfrm>
        </p:spPr>
        <p:txBody>
          <a:bodyPr/>
          <a:lstStyle/>
          <a:p>
            <a:pPr>
              <a:defRPr/>
            </a:pPr>
            <a:fld id="{7762E548-6DAA-47A0-AD72-CD39B547D565}" type="slidenum">
              <a:rPr lang="en-GB" smtClean="0"/>
              <a:pPr>
                <a:defRPr/>
              </a:pPr>
              <a:t>2</a:t>
            </a:fld>
            <a:endParaRPr lang="en-GB"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3rd Generation Partnership Project  </a:t>
            </a:r>
          </a:p>
        </p:txBody>
      </p:sp>
      <p:sp>
        <p:nvSpPr>
          <p:cNvPr id="6" name="Text Placeholder 9"/>
          <p:cNvSpPr txBox="1">
            <a:spLocks/>
          </p:cNvSpPr>
          <p:nvPr/>
        </p:nvSpPr>
        <p:spPr>
          <a:xfrm>
            <a:off x="279004" y="2683786"/>
            <a:ext cx="4367086" cy="3773308"/>
          </a:xfrm>
          <a:prstGeom prst="rect">
            <a:avLst/>
          </a:prstGeom>
        </p:spPr>
        <p:txBody>
          <a:bodyPr/>
          <a:lstStyle/>
          <a:p>
            <a:pPr marL="230188" indent="-230188">
              <a:spcAft>
                <a:spcPts val="600"/>
              </a:spcAft>
              <a:buFont typeface="Arial" charset="0"/>
              <a:buChar char="•"/>
              <a:defRPr/>
            </a:pPr>
            <a:r>
              <a:rPr lang="en-US" sz="1600" dirty="0">
                <a:solidFill>
                  <a:schemeClr val="tx1">
                    <a:lumMod val="75000"/>
                    <a:lumOff val="25000"/>
                  </a:schemeClr>
                </a:solidFill>
                <a:latin typeface="+mn-lt"/>
                <a:ea typeface="ヒラギノ角ゴ Pro W3" charset="0"/>
                <a:cs typeface="ヒラギノ角ゴ Pro W3" charset="0"/>
              </a:rPr>
              <a:t>Cellular telecommunications network technologies covering Radio access, Core transport network and Service capabilities - including codecs, security, QOS</a:t>
            </a:r>
          </a:p>
          <a:p>
            <a:pPr marL="230188" indent="-230188">
              <a:spcAft>
                <a:spcPts val="600"/>
              </a:spcAft>
              <a:buFont typeface="Arial" charset="0"/>
              <a:buChar char="•"/>
              <a:defRPr/>
            </a:pPr>
            <a:r>
              <a:rPr lang="en-US" sz="1600" dirty="0">
                <a:solidFill>
                  <a:schemeClr val="tx1">
                    <a:lumMod val="75000"/>
                    <a:lumOff val="25000"/>
                  </a:schemeClr>
                </a:solidFill>
                <a:latin typeface="+mn-lt"/>
                <a:ea typeface="ヒラギノ角ゴ Pro W3" charset="0"/>
                <a:cs typeface="ヒラギノ角ゴ Pro W3" charset="0"/>
              </a:rPr>
              <a:t>Provides complete system specifications, also providing hooks for non-radio access to the core network and interworking with Wi-Fi networks</a:t>
            </a:r>
          </a:p>
          <a:p>
            <a:pPr marL="230188" indent="-230188">
              <a:spcAft>
                <a:spcPts val="600"/>
              </a:spcAft>
              <a:buFont typeface="Arial" charset="0"/>
              <a:buChar char="•"/>
              <a:defRPr/>
            </a:pPr>
            <a:r>
              <a:rPr lang="en-US" sz="1600" dirty="0">
                <a:solidFill>
                  <a:schemeClr val="tx1">
                    <a:lumMod val="75000"/>
                    <a:lumOff val="25000"/>
                  </a:schemeClr>
                </a:solidFill>
                <a:latin typeface="+mn-lt"/>
                <a:ea typeface="ヒラギノ角ゴ Pro W3" charset="0"/>
                <a:cs typeface="ヒラギノ角ゴ Pro W3" charset="0"/>
              </a:rPr>
              <a:t>3GPP (launched 1998) is a partnership project of regional standards organizations, currently 7 </a:t>
            </a:r>
            <a:r>
              <a:rPr lang="en-US" sz="1600" b="1" dirty="0">
                <a:solidFill>
                  <a:schemeClr val="tx1">
                    <a:lumMod val="75000"/>
                    <a:lumOff val="25000"/>
                  </a:schemeClr>
                </a:solidFill>
                <a:latin typeface="+mn-lt"/>
                <a:ea typeface="ヒラギノ角ゴ Pro W3" charset="0"/>
                <a:cs typeface="ヒラギノ角ゴ Pro W3" charset="0"/>
              </a:rPr>
              <a:t>Organizational Partners (OP)</a:t>
            </a:r>
            <a:r>
              <a:rPr lang="en-US" sz="1600" dirty="0">
                <a:solidFill>
                  <a:schemeClr val="tx1">
                    <a:lumMod val="75000"/>
                    <a:lumOff val="25000"/>
                  </a:schemeClr>
                </a:solidFill>
                <a:latin typeface="+mn-lt"/>
                <a:ea typeface="ヒラギノ角ゴ Pro W3" charset="0"/>
                <a:cs typeface="ヒラギノ角ゴ Pro W3" charset="0"/>
              </a:rPr>
              <a:t>, it is not an official standards body. </a:t>
            </a:r>
          </a:p>
          <a:p>
            <a:pPr marL="230188" indent="-230188">
              <a:spcAft>
                <a:spcPts val="600"/>
              </a:spcAft>
              <a:buFont typeface="Arial" charset="0"/>
              <a:buChar char="•"/>
            </a:pPr>
            <a:r>
              <a:rPr lang="en-US" sz="1600" dirty="0">
                <a:solidFill>
                  <a:schemeClr val="tx1">
                    <a:lumMod val="75000"/>
                    <a:lumOff val="25000"/>
                  </a:schemeClr>
                </a:solidFill>
                <a:latin typeface="+mn-lt"/>
                <a:ea typeface="ヒラギノ角ゴ Pro W3" charset="0"/>
                <a:cs typeface="ヒラギノ角ゴ Pro W3" charset="0"/>
                <a:hlinkClick r:id="rId3"/>
              </a:rPr>
              <a:t>3gpp.org</a:t>
            </a:r>
            <a:r>
              <a:rPr lang="en-US" sz="1600" dirty="0">
                <a:solidFill>
                  <a:schemeClr val="tx1">
                    <a:lumMod val="75000"/>
                    <a:lumOff val="25000"/>
                  </a:schemeClr>
                </a:solidFill>
                <a:latin typeface="+mn-lt"/>
                <a:ea typeface="ヒラギノ角ゴ Pro W3" charset="0"/>
                <a:cs typeface="ヒラギノ角ゴ Pro W3" charset="0"/>
              </a:rPr>
              <a:t> </a:t>
            </a:r>
          </a:p>
        </p:txBody>
      </p:sp>
      <p:pic>
        <p:nvPicPr>
          <p:cNvPr id="45" name="Picture 44" descr="3GPP_TM_RD.jpg"/>
          <p:cNvPicPr>
            <a:picLocks noChangeAspect="1"/>
          </p:cNvPicPr>
          <p:nvPr/>
        </p:nvPicPr>
        <p:blipFill>
          <a:blip r:embed="rId4"/>
          <a:stretch>
            <a:fillRect/>
          </a:stretch>
        </p:blipFill>
        <p:spPr>
          <a:xfrm>
            <a:off x="556239" y="1410446"/>
            <a:ext cx="1691202" cy="985125"/>
          </a:xfrm>
          <a:prstGeom prst="rect">
            <a:avLst/>
          </a:prstGeom>
        </p:spPr>
      </p:pic>
      <p:grpSp>
        <p:nvGrpSpPr>
          <p:cNvPr id="46" name="Group 45"/>
          <p:cNvGrpSpPr/>
          <p:nvPr/>
        </p:nvGrpSpPr>
        <p:grpSpPr>
          <a:xfrm>
            <a:off x="4726004" y="1800525"/>
            <a:ext cx="4200870" cy="3425550"/>
            <a:chOff x="4881557" y="864534"/>
            <a:chExt cx="4005268" cy="3387026"/>
          </a:xfrm>
        </p:grpSpPr>
        <p:pic>
          <p:nvPicPr>
            <p:cNvPr id="47" name="Picture 46" descr="3GPP_TM_RD.jpg"/>
            <p:cNvPicPr>
              <a:picLocks noChangeAspect="1"/>
            </p:cNvPicPr>
            <p:nvPr/>
          </p:nvPicPr>
          <p:blipFill>
            <a:blip r:embed="rId4"/>
            <a:stretch>
              <a:fillRect/>
            </a:stretch>
          </p:blipFill>
          <p:spPr>
            <a:xfrm>
              <a:off x="6486525" y="2226701"/>
              <a:ext cx="984807" cy="573650"/>
            </a:xfrm>
            <a:prstGeom prst="rect">
              <a:avLst/>
            </a:prstGeom>
          </p:spPr>
        </p:pic>
        <p:pic>
          <p:nvPicPr>
            <p:cNvPr id="48" name="Picture 47" descr="Arib_Japan.gif"/>
            <p:cNvPicPr>
              <a:picLocks noChangeAspect="1"/>
            </p:cNvPicPr>
            <p:nvPr/>
          </p:nvPicPr>
          <p:blipFill>
            <a:blip r:embed="rId5"/>
            <a:srcRect l="7461" r="7461" b="32621"/>
            <a:stretch>
              <a:fillRect/>
            </a:stretch>
          </p:blipFill>
          <p:spPr>
            <a:xfrm>
              <a:off x="5083064" y="1400176"/>
              <a:ext cx="940024" cy="397306"/>
            </a:xfrm>
            <a:prstGeom prst="rect">
              <a:avLst/>
            </a:prstGeom>
          </p:spPr>
        </p:pic>
        <p:pic>
          <p:nvPicPr>
            <p:cNvPr id="49" name="Picture 48" descr="ccsa.jpg"/>
            <p:cNvPicPr>
              <a:picLocks noChangeAspect="1"/>
            </p:cNvPicPr>
            <p:nvPr/>
          </p:nvPicPr>
          <p:blipFill>
            <a:blip r:embed="rId6"/>
            <a:stretch>
              <a:fillRect/>
            </a:stretch>
          </p:blipFill>
          <p:spPr>
            <a:xfrm>
              <a:off x="8210550" y="2433638"/>
              <a:ext cx="628650" cy="588237"/>
            </a:xfrm>
            <a:prstGeom prst="rect">
              <a:avLst/>
            </a:prstGeom>
          </p:spPr>
        </p:pic>
        <p:pic>
          <p:nvPicPr>
            <p:cNvPr id="50" name="Picture 49" descr="ATIS.jpg"/>
            <p:cNvPicPr>
              <a:picLocks noChangeAspect="1"/>
            </p:cNvPicPr>
            <p:nvPr/>
          </p:nvPicPr>
          <p:blipFill>
            <a:blip r:embed="rId7"/>
            <a:srcRect l="11520" t="14656" r="11520" b="14656"/>
            <a:stretch>
              <a:fillRect/>
            </a:stretch>
          </p:blipFill>
          <p:spPr>
            <a:xfrm>
              <a:off x="7788630" y="1330035"/>
              <a:ext cx="1062915" cy="511567"/>
            </a:xfrm>
            <a:prstGeom prst="rect">
              <a:avLst/>
            </a:prstGeom>
          </p:spPr>
        </p:pic>
        <p:pic>
          <p:nvPicPr>
            <p:cNvPr id="51" name="Picture 50" descr="tta_Korea.jpg"/>
            <p:cNvPicPr>
              <a:picLocks noChangeAspect="1"/>
            </p:cNvPicPr>
            <p:nvPr/>
          </p:nvPicPr>
          <p:blipFill>
            <a:blip r:embed="rId8"/>
            <a:stretch>
              <a:fillRect/>
            </a:stretch>
          </p:blipFill>
          <p:spPr>
            <a:xfrm>
              <a:off x="5757863" y="3505200"/>
              <a:ext cx="928688" cy="575127"/>
            </a:xfrm>
            <a:prstGeom prst="rect">
              <a:avLst/>
            </a:prstGeom>
          </p:spPr>
        </p:pic>
        <p:pic>
          <p:nvPicPr>
            <p:cNvPr id="52" name="Picture 51" descr="ttc_Japan.png"/>
            <p:cNvPicPr>
              <a:picLocks noChangeAspect="1"/>
            </p:cNvPicPr>
            <p:nvPr/>
          </p:nvPicPr>
          <p:blipFill>
            <a:blip r:embed="rId9"/>
            <a:srcRect l="12549" t="14328" r="12549" b="14328"/>
            <a:stretch>
              <a:fillRect/>
            </a:stretch>
          </p:blipFill>
          <p:spPr>
            <a:xfrm>
              <a:off x="4881557" y="2643187"/>
              <a:ext cx="909649" cy="379414"/>
            </a:xfrm>
            <a:prstGeom prst="rect">
              <a:avLst/>
            </a:prstGeom>
          </p:spPr>
        </p:pic>
        <p:pic>
          <p:nvPicPr>
            <p:cNvPr id="53" name="Picture 52" descr="tsdsi_India.png"/>
            <p:cNvPicPr>
              <a:picLocks noChangeAspect="1"/>
            </p:cNvPicPr>
            <p:nvPr/>
          </p:nvPicPr>
          <p:blipFill>
            <a:blip r:embed="rId10"/>
            <a:stretch>
              <a:fillRect/>
            </a:stretch>
          </p:blipFill>
          <p:spPr>
            <a:xfrm>
              <a:off x="7410830" y="3514724"/>
              <a:ext cx="1011702" cy="413589"/>
            </a:xfrm>
            <a:prstGeom prst="rect">
              <a:avLst/>
            </a:prstGeom>
          </p:spPr>
        </p:pic>
        <p:sp>
          <p:nvSpPr>
            <p:cNvPr id="54" name="TextBox 53"/>
            <p:cNvSpPr txBox="1"/>
            <p:nvPr/>
          </p:nvSpPr>
          <p:spPr>
            <a:xfrm>
              <a:off x="7753351" y="1695450"/>
              <a:ext cx="1047750" cy="251060"/>
            </a:xfrm>
            <a:prstGeom prst="rect">
              <a:avLst/>
            </a:prstGeom>
            <a:noFill/>
          </p:spPr>
          <p:txBody>
            <a:bodyPr wrap="square" rtlCol="0">
              <a:spAutoFit/>
            </a:bodyPr>
            <a:lstStyle/>
            <a:p>
              <a:r>
                <a:rPr lang="en-US" sz="1050" dirty="0"/>
                <a:t>North America</a:t>
              </a:r>
            </a:p>
          </p:txBody>
        </p:sp>
        <p:sp>
          <p:nvSpPr>
            <p:cNvPr id="55" name="TextBox 54"/>
            <p:cNvSpPr txBox="1"/>
            <p:nvPr/>
          </p:nvSpPr>
          <p:spPr>
            <a:xfrm>
              <a:off x="6638926" y="1114425"/>
              <a:ext cx="962024" cy="251060"/>
            </a:xfrm>
            <a:prstGeom prst="rect">
              <a:avLst/>
            </a:prstGeom>
            <a:noFill/>
          </p:spPr>
          <p:txBody>
            <a:bodyPr wrap="square" rtlCol="0">
              <a:spAutoFit/>
            </a:bodyPr>
            <a:lstStyle/>
            <a:p>
              <a:pPr algn="ctr"/>
              <a:r>
                <a:rPr lang="en-US" sz="1050" dirty="0"/>
                <a:t>Europe</a:t>
              </a:r>
            </a:p>
          </p:txBody>
        </p:sp>
        <p:sp>
          <p:nvSpPr>
            <p:cNvPr id="56" name="TextBox 55"/>
            <p:cNvSpPr txBox="1"/>
            <p:nvPr/>
          </p:nvSpPr>
          <p:spPr>
            <a:xfrm>
              <a:off x="5057776" y="1733550"/>
              <a:ext cx="962024" cy="251060"/>
            </a:xfrm>
            <a:prstGeom prst="rect">
              <a:avLst/>
            </a:prstGeom>
            <a:noFill/>
          </p:spPr>
          <p:txBody>
            <a:bodyPr wrap="square" rtlCol="0">
              <a:spAutoFit/>
            </a:bodyPr>
            <a:lstStyle/>
            <a:p>
              <a:pPr algn="ctr"/>
              <a:r>
                <a:rPr lang="en-US" sz="1050" dirty="0"/>
                <a:t>Japan</a:t>
              </a:r>
            </a:p>
          </p:txBody>
        </p:sp>
        <p:sp>
          <p:nvSpPr>
            <p:cNvPr id="57" name="TextBox 56"/>
            <p:cNvSpPr txBox="1"/>
            <p:nvPr/>
          </p:nvSpPr>
          <p:spPr>
            <a:xfrm>
              <a:off x="4905376" y="2943225"/>
              <a:ext cx="904874" cy="251060"/>
            </a:xfrm>
            <a:prstGeom prst="rect">
              <a:avLst/>
            </a:prstGeom>
            <a:noFill/>
          </p:spPr>
          <p:txBody>
            <a:bodyPr wrap="square" rtlCol="0">
              <a:spAutoFit/>
            </a:bodyPr>
            <a:lstStyle/>
            <a:p>
              <a:pPr algn="ctr"/>
              <a:r>
                <a:rPr lang="en-US" sz="1050" dirty="0"/>
                <a:t>Japan</a:t>
              </a:r>
            </a:p>
          </p:txBody>
        </p:sp>
        <p:sp>
          <p:nvSpPr>
            <p:cNvPr id="58" name="TextBox 57"/>
            <p:cNvSpPr txBox="1"/>
            <p:nvPr/>
          </p:nvSpPr>
          <p:spPr>
            <a:xfrm>
              <a:off x="7448551" y="3914775"/>
              <a:ext cx="904874" cy="251060"/>
            </a:xfrm>
            <a:prstGeom prst="rect">
              <a:avLst/>
            </a:prstGeom>
            <a:noFill/>
          </p:spPr>
          <p:txBody>
            <a:bodyPr wrap="square" rtlCol="0">
              <a:spAutoFit/>
            </a:bodyPr>
            <a:lstStyle/>
            <a:p>
              <a:pPr algn="ctr"/>
              <a:r>
                <a:rPr lang="en-US" sz="1050" dirty="0"/>
                <a:t>India</a:t>
              </a:r>
            </a:p>
          </p:txBody>
        </p:sp>
        <p:sp>
          <p:nvSpPr>
            <p:cNvPr id="59" name="TextBox 58"/>
            <p:cNvSpPr txBox="1"/>
            <p:nvPr/>
          </p:nvSpPr>
          <p:spPr>
            <a:xfrm>
              <a:off x="5705476" y="4000500"/>
              <a:ext cx="904874" cy="251060"/>
            </a:xfrm>
            <a:prstGeom prst="rect">
              <a:avLst/>
            </a:prstGeom>
            <a:noFill/>
          </p:spPr>
          <p:txBody>
            <a:bodyPr wrap="square" rtlCol="0">
              <a:spAutoFit/>
            </a:bodyPr>
            <a:lstStyle/>
            <a:p>
              <a:pPr algn="ctr"/>
              <a:r>
                <a:rPr lang="en-US" sz="1050" dirty="0"/>
                <a:t>Korea</a:t>
              </a:r>
            </a:p>
          </p:txBody>
        </p:sp>
        <p:sp>
          <p:nvSpPr>
            <p:cNvPr id="60" name="TextBox 59"/>
            <p:cNvSpPr txBox="1"/>
            <p:nvPr/>
          </p:nvSpPr>
          <p:spPr>
            <a:xfrm>
              <a:off x="8153401" y="2981325"/>
              <a:ext cx="733424" cy="251060"/>
            </a:xfrm>
            <a:prstGeom prst="rect">
              <a:avLst/>
            </a:prstGeom>
            <a:noFill/>
          </p:spPr>
          <p:txBody>
            <a:bodyPr wrap="square" rtlCol="0">
              <a:spAutoFit/>
            </a:bodyPr>
            <a:lstStyle/>
            <a:p>
              <a:pPr algn="ctr"/>
              <a:r>
                <a:rPr lang="en-US" sz="1050" dirty="0"/>
                <a:t>China</a:t>
              </a:r>
            </a:p>
          </p:txBody>
        </p:sp>
        <p:cxnSp>
          <p:nvCxnSpPr>
            <p:cNvPr id="61" name="Straight Arrow Connector 60"/>
            <p:cNvCxnSpPr/>
            <p:nvPr/>
          </p:nvCxnSpPr>
          <p:spPr>
            <a:xfrm flipH="1">
              <a:off x="7067550" y="1390650"/>
              <a:ext cx="9525" cy="704850"/>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5848350" y="2543175"/>
              <a:ext cx="504827" cy="304800"/>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6381750" y="2828925"/>
              <a:ext cx="304801" cy="685800"/>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7239001" y="2838450"/>
              <a:ext cx="409574" cy="666750"/>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flipV="1">
              <a:off x="7553325" y="2486025"/>
              <a:ext cx="638176" cy="76201"/>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5848350" y="1943100"/>
              <a:ext cx="666750" cy="276225"/>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7498079" y="1971924"/>
              <a:ext cx="564544" cy="262393"/>
            </a:xfrm>
            <a:prstGeom prst="straightConnector1">
              <a:avLst/>
            </a:prstGeom>
            <a:ln w="508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68" name="Picture 2" descr="ETSI-Logo_Tran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34150" y="864534"/>
              <a:ext cx="1017960" cy="31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0"/>
          </p:nvPr>
        </p:nvSpPr>
        <p:spPr/>
        <p:txBody>
          <a:bodyPr/>
          <a:lstStyle/>
          <a:p>
            <a:pPr>
              <a:defRPr/>
            </a:pPr>
            <a:r>
              <a:rPr lang="en-US" smtClean="0"/>
              <a:t>© ETSI 2016. All rights reserved</a:t>
            </a:r>
            <a:endParaRPr lang="en-US" dirty="0"/>
          </a:p>
        </p:txBody>
      </p:sp>
      <p:sp>
        <p:nvSpPr>
          <p:cNvPr id="4" name="Slide Number Placeholder 3"/>
          <p:cNvSpPr>
            <a:spLocks noGrp="1"/>
          </p:cNvSpPr>
          <p:nvPr>
            <p:ph type="sldNum" sz="quarter" idx="11"/>
          </p:nvPr>
        </p:nvSpPr>
        <p:spPr/>
        <p:txBody>
          <a:bodyPr/>
          <a:lstStyle/>
          <a:p>
            <a:pPr>
              <a:defRPr/>
            </a:pPr>
            <a:fld id="{A9E4752A-C8DF-47E7-9C61-4CF91F8B41A5}" type="slidenum">
              <a:rPr lang="en-GB" smtClean="0"/>
              <a:pPr>
                <a:defRPr/>
              </a:pPr>
              <a:t>20</a:t>
            </a:fld>
            <a:endParaRPr lang="en-GB" dirty="0"/>
          </a:p>
        </p:txBody>
      </p:sp>
    </p:spTree>
    <p:extLst>
      <p:ext uri="{BB962C8B-B14F-4D97-AF65-F5344CB8AC3E}">
        <p14:creationId xmlns:p14="http://schemas.microsoft.com/office/powerpoint/2010/main" val="4283303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3rd Generation Partnership </a:t>
            </a:r>
            <a:r>
              <a:rPr lang="en-US" dirty="0" smtClean="0"/>
              <a:t>Project</a:t>
            </a:r>
            <a:r>
              <a:rPr lang="en-US" dirty="0"/>
              <a:t> </a:t>
            </a:r>
          </a:p>
        </p:txBody>
      </p:sp>
      <p:sp>
        <p:nvSpPr>
          <p:cNvPr id="6" name="Text Placeholder 9"/>
          <p:cNvSpPr txBox="1">
            <a:spLocks/>
          </p:cNvSpPr>
          <p:nvPr/>
        </p:nvSpPr>
        <p:spPr>
          <a:xfrm>
            <a:off x="423861" y="2305946"/>
            <a:ext cx="7950118" cy="2201683"/>
          </a:xfrm>
          <a:prstGeom prst="rect">
            <a:avLst/>
          </a:prstGeom>
        </p:spPr>
        <p:txBody>
          <a:bodyPr/>
          <a:lstStyle/>
          <a:p>
            <a:pPr marL="230188" indent="-230188">
              <a:spcAft>
                <a:spcPts val="600"/>
              </a:spcAft>
              <a:buFont typeface="Arial" charset="0"/>
              <a:buChar char="•"/>
              <a:defRPr/>
            </a:pPr>
            <a:r>
              <a:rPr lang="en-US" sz="1600" dirty="0">
                <a:solidFill>
                  <a:schemeClr val="tx1">
                    <a:lumMod val="75000"/>
                    <a:lumOff val="25000"/>
                  </a:schemeClr>
                </a:solidFill>
                <a:latin typeface="Nokia Pure Text Light"/>
                <a:ea typeface="ヒラギノ角ゴ Pro W3" charset="0"/>
                <a:cs typeface="ヒラギノ角ゴ Pro W3" charset="0"/>
              </a:rPr>
              <a:t>3GPP produces Technical Specifications (TS) </a:t>
            </a:r>
          </a:p>
          <a:p>
            <a:pPr marL="230188" indent="-230188">
              <a:spcAft>
                <a:spcPts val="600"/>
              </a:spcAft>
              <a:buFont typeface="Arial" charset="0"/>
              <a:buChar char="•"/>
              <a:defRPr/>
            </a:pPr>
            <a:r>
              <a:rPr lang="en-US" sz="1600" dirty="0">
                <a:solidFill>
                  <a:schemeClr val="tx1">
                    <a:lumMod val="75000"/>
                    <a:lumOff val="25000"/>
                  </a:schemeClr>
                </a:solidFill>
                <a:latin typeface="Nokia Pure Text Light"/>
                <a:ea typeface="ヒラギノ角ゴ Pro W3" charset="0"/>
                <a:cs typeface="ヒラギノ角ゴ Pro W3" charset="0"/>
              </a:rPr>
              <a:t>TS are transposed by the OPs into official standards  </a:t>
            </a:r>
          </a:p>
          <a:p>
            <a:pPr marL="230188" indent="-230188">
              <a:spcAft>
                <a:spcPts val="600"/>
              </a:spcAft>
              <a:buFont typeface="Arial" charset="0"/>
              <a:buChar char="•"/>
              <a:defRPr/>
            </a:pPr>
            <a:r>
              <a:rPr lang="en-US" sz="1600" dirty="0">
                <a:solidFill>
                  <a:schemeClr val="tx1">
                    <a:lumMod val="75000"/>
                    <a:lumOff val="25000"/>
                  </a:schemeClr>
                </a:solidFill>
                <a:latin typeface="Nokia Pure Text Light"/>
                <a:ea typeface="ヒラギノ角ゴ Pro W3" charset="0"/>
                <a:cs typeface="ヒラギノ角ゴ Pro W3" charset="0"/>
              </a:rPr>
              <a:t>Companies participate as </a:t>
            </a:r>
            <a:r>
              <a:rPr lang="en-US" sz="1600" b="1" dirty="0">
                <a:solidFill>
                  <a:schemeClr val="tx1">
                    <a:lumMod val="75000"/>
                    <a:lumOff val="25000"/>
                  </a:schemeClr>
                </a:solidFill>
                <a:latin typeface="Nokia Pure Text Light"/>
                <a:ea typeface="ヒラギノ角ゴ Pro W3" charset="0"/>
                <a:cs typeface="ヒラギノ角ゴ Pro W3" charset="0"/>
              </a:rPr>
              <a:t>Individual Members (IM) </a:t>
            </a:r>
            <a:r>
              <a:rPr lang="en-US" sz="1600" dirty="0">
                <a:solidFill>
                  <a:schemeClr val="tx1">
                    <a:lumMod val="75000"/>
                    <a:lumOff val="25000"/>
                  </a:schemeClr>
                </a:solidFill>
                <a:latin typeface="Nokia Pure Text Light"/>
                <a:ea typeface="ヒラギノ角ゴ Pro W3" charset="0"/>
                <a:cs typeface="ヒラギノ角ゴ Pro W3" charset="0"/>
              </a:rPr>
              <a:t>via an OP (</a:t>
            </a:r>
            <a:r>
              <a:rPr lang="en-US" sz="1600" dirty="0" smtClean="0">
                <a:solidFill>
                  <a:schemeClr val="tx1">
                    <a:lumMod val="75000"/>
                    <a:lumOff val="25000"/>
                  </a:schemeClr>
                </a:solidFill>
                <a:latin typeface="Nokia Pure Text Light"/>
                <a:ea typeface="ヒラギノ角ゴ Pro W3" charset="0"/>
                <a:cs typeface="ヒラギノ角ゴ Pro W3" charset="0"/>
              </a:rPr>
              <a:t>535 </a:t>
            </a:r>
            <a:r>
              <a:rPr lang="en-US" sz="1600" dirty="0">
                <a:solidFill>
                  <a:schemeClr val="tx1">
                    <a:lumMod val="75000"/>
                    <a:lumOff val="25000"/>
                  </a:schemeClr>
                </a:solidFill>
                <a:latin typeface="Nokia Pure Text Light"/>
                <a:ea typeface="ヒラギノ角ゴ Pro W3" charset="0"/>
                <a:cs typeface="ヒラギノ角ゴ Pro W3" charset="0"/>
              </a:rPr>
              <a:t>IM today)</a:t>
            </a:r>
          </a:p>
          <a:p>
            <a:pPr marL="230188" indent="-230188">
              <a:spcAft>
                <a:spcPts val="600"/>
              </a:spcAft>
              <a:buFont typeface="Arial" charset="0"/>
              <a:buChar char="•"/>
              <a:defRPr/>
            </a:pPr>
            <a:r>
              <a:rPr lang="en-US" sz="1600" dirty="0" smtClean="0">
                <a:solidFill>
                  <a:schemeClr val="tx1">
                    <a:lumMod val="75000"/>
                    <a:lumOff val="25000"/>
                  </a:schemeClr>
                </a:solidFill>
                <a:latin typeface="Nokia Pure Text Light"/>
                <a:ea typeface="ヒラギノ角ゴ Pro W3" charset="0"/>
                <a:cs typeface="ヒラギノ角ゴ Pro W3" charset="0"/>
              </a:rPr>
              <a:t>3GPP </a:t>
            </a:r>
            <a:r>
              <a:rPr lang="en-US" sz="1600" dirty="0">
                <a:solidFill>
                  <a:schemeClr val="tx1">
                    <a:lumMod val="75000"/>
                    <a:lumOff val="25000"/>
                  </a:schemeClr>
                </a:solidFill>
                <a:latin typeface="Nokia Pure Text Light"/>
                <a:ea typeface="ヒラギノ角ゴ Pro W3" charset="0"/>
                <a:cs typeface="ヒラギノ角ゴ Pro W3" charset="0"/>
              </a:rPr>
              <a:t>has 16 </a:t>
            </a:r>
            <a:r>
              <a:rPr lang="en-US" sz="1600" b="1" dirty="0">
                <a:solidFill>
                  <a:schemeClr val="tx1">
                    <a:lumMod val="75000"/>
                    <a:lumOff val="25000"/>
                  </a:schemeClr>
                </a:solidFill>
                <a:latin typeface="Nokia Pure Text Light"/>
                <a:ea typeface="ヒラギノ角ゴ Pro W3" charset="0"/>
                <a:cs typeface="ヒラギノ角ゴ Pro W3" charset="0"/>
              </a:rPr>
              <a:t>Market Representation Partners (MRP)</a:t>
            </a:r>
          </a:p>
          <a:p>
            <a:pPr marL="687388" lvl="1" indent="-230188">
              <a:spcAft>
                <a:spcPts val="600"/>
              </a:spcAft>
              <a:buFont typeface="Arial" charset="0"/>
              <a:buChar char="•"/>
              <a:defRPr/>
            </a:pPr>
            <a:r>
              <a:rPr lang="en-US" sz="1600" dirty="0">
                <a:solidFill>
                  <a:schemeClr val="tx1">
                    <a:lumMod val="75000"/>
                    <a:lumOff val="25000"/>
                  </a:schemeClr>
                </a:solidFill>
                <a:latin typeface="Nokia Pure Text Light"/>
                <a:ea typeface="ヒラギノ角ゴ Pro W3" charset="0"/>
                <a:cs typeface="ヒラギノ角ゴ Pro W3" charset="0"/>
              </a:rPr>
              <a:t>Offer market advice, bring a </a:t>
            </a:r>
            <a:br>
              <a:rPr lang="en-US" sz="1600" dirty="0">
                <a:solidFill>
                  <a:schemeClr val="tx1">
                    <a:lumMod val="75000"/>
                    <a:lumOff val="25000"/>
                  </a:schemeClr>
                </a:solidFill>
                <a:latin typeface="Nokia Pure Text Light"/>
                <a:ea typeface="ヒラギノ角ゴ Pro W3" charset="0"/>
                <a:cs typeface="ヒラギノ角ゴ Pro W3" charset="0"/>
              </a:rPr>
            </a:br>
            <a:r>
              <a:rPr lang="en-US" sz="1600" dirty="0">
                <a:solidFill>
                  <a:schemeClr val="tx1">
                    <a:lumMod val="75000"/>
                    <a:lumOff val="25000"/>
                  </a:schemeClr>
                </a:solidFill>
                <a:latin typeface="Nokia Pure Text Light"/>
                <a:ea typeface="ヒラギノ角ゴ Pro W3" charset="0"/>
                <a:cs typeface="ヒラギノ角ゴ Pro W3" charset="0"/>
              </a:rPr>
              <a:t>consensus view of market </a:t>
            </a:r>
            <a:br>
              <a:rPr lang="en-US" sz="1600" dirty="0">
                <a:solidFill>
                  <a:schemeClr val="tx1">
                    <a:lumMod val="75000"/>
                    <a:lumOff val="25000"/>
                  </a:schemeClr>
                </a:solidFill>
                <a:latin typeface="Nokia Pure Text Light"/>
                <a:ea typeface="ヒラギノ角ゴ Pro W3" charset="0"/>
                <a:cs typeface="ヒラギノ角ゴ Pro W3" charset="0"/>
              </a:rPr>
            </a:br>
            <a:r>
              <a:rPr lang="en-US" sz="1600" dirty="0">
                <a:solidFill>
                  <a:schemeClr val="tx1">
                    <a:lumMod val="75000"/>
                    <a:lumOff val="25000"/>
                  </a:schemeClr>
                </a:solidFill>
                <a:latin typeface="Nokia Pure Text Light"/>
                <a:ea typeface="ヒラギノ角ゴ Pro W3" charset="0"/>
                <a:cs typeface="ヒラギノ角ゴ Pro W3" charset="0"/>
              </a:rPr>
              <a:t>requirements</a:t>
            </a:r>
          </a:p>
          <a:p>
            <a:pPr>
              <a:spcAft>
                <a:spcPts val="600"/>
              </a:spcAft>
              <a:defRPr/>
            </a:pPr>
            <a:endParaRPr lang="en-US" sz="1600" dirty="0">
              <a:solidFill>
                <a:schemeClr val="tx1">
                  <a:lumMod val="75000"/>
                  <a:lumOff val="25000"/>
                </a:schemeClr>
              </a:solidFill>
              <a:latin typeface="Nokia Pure Text Light"/>
              <a:ea typeface="ヒラギノ角ゴ Pro W3" charset="0"/>
              <a:cs typeface="ヒラギノ角ゴ Pro W3" charset="0"/>
            </a:endParaRPr>
          </a:p>
        </p:txBody>
      </p:sp>
      <p:pic>
        <p:nvPicPr>
          <p:cNvPr id="45" name="Picture 44" descr="3GPP_TM_RD.jpg"/>
          <p:cNvPicPr>
            <a:picLocks noChangeAspect="1"/>
          </p:cNvPicPr>
          <p:nvPr/>
        </p:nvPicPr>
        <p:blipFill>
          <a:blip r:embed="rId3"/>
          <a:stretch>
            <a:fillRect/>
          </a:stretch>
        </p:blipFill>
        <p:spPr>
          <a:xfrm>
            <a:off x="589289" y="1437648"/>
            <a:ext cx="984807" cy="573650"/>
          </a:xfrm>
          <a:prstGeom prst="rect">
            <a:avLst/>
          </a:prstGeom>
        </p:spPr>
      </p:pic>
      <p:pic>
        <p:nvPicPr>
          <p:cNvPr id="2" name="Picture 1"/>
          <p:cNvPicPr>
            <a:picLocks noChangeAspect="1"/>
          </p:cNvPicPr>
          <p:nvPr/>
        </p:nvPicPr>
        <p:blipFill>
          <a:blip r:embed="rId4"/>
          <a:stretch>
            <a:fillRect/>
          </a:stretch>
        </p:blipFill>
        <p:spPr>
          <a:xfrm>
            <a:off x="4301743" y="3626104"/>
            <a:ext cx="4601488" cy="2719613"/>
          </a:xfrm>
          <a:prstGeom prst="rect">
            <a:avLst/>
          </a:prstGeom>
        </p:spPr>
      </p:pic>
      <p:sp>
        <p:nvSpPr>
          <p:cNvPr id="4" name="Footer Placeholder 3"/>
          <p:cNvSpPr>
            <a:spLocks noGrp="1"/>
          </p:cNvSpPr>
          <p:nvPr>
            <p:ph type="ftr" sz="quarter" idx="10"/>
          </p:nvPr>
        </p:nvSpPr>
        <p:spPr/>
        <p:txBody>
          <a:bodyPr/>
          <a:lstStyle/>
          <a:p>
            <a:pPr>
              <a:defRPr/>
            </a:pPr>
            <a:r>
              <a:rPr lang="en-US" smtClean="0"/>
              <a:t>© ETSI 2016. All rights reserved</a:t>
            </a:r>
            <a:endParaRPr lang="en-US" dirty="0"/>
          </a:p>
        </p:txBody>
      </p:sp>
      <p:sp>
        <p:nvSpPr>
          <p:cNvPr id="5" name="Slide Number Placeholder 4"/>
          <p:cNvSpPr>
            <a:spLocks noGrp="1"/>
          </p:cNvSpPr>
          <p:nvPr>
            <p:ph type="sldNum" sz="quarter" idx="11"/>
          </p:nvPr>
        </p:nvSpPr>
        <p:spPr/>
        <p:txBody>
          <a:bodyPr/>
          <a:lstStyle/>
          <a:p>
            <a:pPr>
              <a:defRPr/>
            </a:pPr>
            <a:fld id="{A9E4752A-C8DF-47E7-9C61-4CF91F8B41A5}" type="slidenum">
              <a:rPr lang="en-GB" smtClean="0"/>
              <a:pPr>
                <a:defRPr/>
              </a:pPr>
              <a:t>21</a:t>
            </a:fld>
            <a:endParaRPr lang="en-GB" dirty="0"/>
          </a:p>
        </p:txBody>
      </p:sp>
    </p:spTree>
    <p:extLst>
      <p:ext uri="{BB962C8B-B14F-4D97-AF65-F5344CB8AC3E}">
        <p14:creationId xmlns:p14="http://schemas.microsoft.com/office/powerpoint/2010/main" val="4285721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417513" y="2992879"/>
            <a:ext cx="8229600" cy="3306763"/>
          </a:xfrm>
          <a:prstGeom prst="rect">
            <a:avLst/>
          </a:prstGeom>
        </p:spPr>
        <p:txBody>
          <a:bodyPr/>
          <a:lstStyle/>
          <a:p>
            <a:r>
              <a:rPr lang="en-US" sz="2000" dirty="0"/>
              <a:t>oneM2M was launched in 2012 as a global initiative to ensure the most efficient deployment of Machine-to-Machine (M2M) communications systems and the Internet of Things (</a:t>
            </a:r>
            <a:r>
              <a:rPr lang="en-US" sz="2000" dirty="0" err="1"/>
              <a:t>IoT</a:t>
            </a:r>
            <a:r>
              <a:rPr lang="en-US" sz="2000" dirty="0"/>
              <a:t>).</a:t>
            </a:r>
          </a:p>
          <a:p>
            <a:r>
              <a:rPr lang="en-US" sz="2000" dirty="0"/>
              <a:t>Its aim is to develop technical specifications for a common M2M Service Layer that can be embedded within various hardware and software to connect the wide range of devices worldwide with M2M application servers.</a:t>
            </a:r>
          </a:p>
          <a:p>
            <a:r>
              <a:rPr lang="en-US" sz="2000" dirty="0">
                <a:hlinkClick r:id="rId3"/>
              </a:rPr>
              <a:t>onem2m.org</a:t>
            </a:r>
            <a:r>
              <a:rPr lang="en-US" sz="2000" dirty="0"/>
              <a:t> </a:t>
            </a:r>
          </a:p>
          <a:p>
            <a:pPr>
              <a:buNone/>
            </a:pPr>
            <a:endParaRPr lang="en-US" sz="2000" dirty="0">
              <a:solidFill>
                <a:srgbClr val="FF0000"/>
              </a:solidFill>
            </a:endParaRPr>
          </a:p>
        </p:txBody>
      </p:sp>
      <p:sp>
        <p:nvSpPr>
          <p:cNvPr id="6" name="Title 5"/>
          <p:cNvSpPr>
            <a:spLocks noGrp="1"/>
          </p:cNvSpPr>
          <p:nvPr>
            <p:ph type="title"/>
          </p:nvPr>
        </p:nvSpPr>
        <p:spPr/>
        <p:txBody>
          <a:bodyPr/>
          <a:lstStyle/>
          <a:p>
            <a:r>
              <a:rPr lang="en-US" sz="2400" dirty="0"/>
              <a:t>o</a:t>
            </a:r>
            <a:r>
              <a:rPr lang="en-US" sz="2400" dirty="0" smtClean="0"/>
              <a:t>neM2M</a:t>
            </a:r>
            <a:endParaRPr lang="en-US" sz="2400" dirty="0"/>
          </a:p>
        </p:txBody>
      </p:sp>
      <p:pic>
        <p:nvPicPr>
          <p:cNvPr id="2" name="Picture 1"/>
          <p:cNvPicPr>
            <a:picLocks noChangeAspect="1"/>
          </p:cNvPicPr>
          <p:nvPr/>
        </p:nvPicPr>
        <p:blipFill>
          <a:blip r:embed="rId4"/>
          <a:stretch>
            <a:fillRect/>
          </a:stretch>
        </p:blipFill>
        <p:spPr>
          <a:xfrm>
            <a:off x="417513" y="1334131"/>
            <a:ext cx="2028232" cy="1352157"/>
          </a:xfrm>
          <a:prstGeom prst="rect">
            <a:avLst/>
          </a:prstGeom>
        </p:spPr>
      </p:pic>
      <p:sp>
        <p:nvSpPr>
          <p:cNvPr id="3" name="Slide Number Placeholder 2"/>
          <p:cNvSpPr>
            <a:spLocks noGrp="1"/>
          </p:cNvSpPr>
          <p:nvPr>
            <p:ph type="sldNum" sz="quarter" idx="11"/>
          </p:nvPr>
        </p:nvSpPr>
        <p:spPr/>
        <p:txBody>
          <a:bodyPr/>
          <a:lstStyle/>
          <a:p>
            <a:pPr>
              <a:defRPr/>
            </a:pPr>
            <a:fld id="{A9E4752A-C8DF-47E7-9C61-4CF91F8B41A5}" type="slidenum">
              <a:rPr lang="en-GB" smtClean="0"/>
              <a:pPr>
                <a:defRPr/>
              </a:pPr>
              <a:t>22</a:t>
            </a:fld>
            <a:endParaRPr lang="en-GB" dirty="0"/>
          </a:p>
        </p:txBody>
      </p:sp>
    </p:spTree>
    <p:extLst>
      <p:ext uri="{BB962C8B-B14F-4D97-AF65-F5344CB8AC3E}">
        <p14:creationId xmlns:p14="http://schemas.microsoft.com/office/powerpoint/2010/main" val="3919531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oneM2M</a:t>
            </a:r>
            <a:endParaRPr lang="en-US" dirty="0"/>
          </a:p>
        </p:txBody>
      </p:sp>
      <p:sp>
        <p:nvSpPr>
          <p:cNvPr id="6" name="Text Placeholder 9"/>
          <p:cNvSpPr txBox="1">
            <a:spLocks/>
          </p:cNvSpPr>
          <p:nvPr/>
        </p:nvSpPr>
        <p:spPr>
          <a:xfrm>
            <a:off x="423862" y="3202211"/>
            <a:ext cx="4960938" cy="3629469"/>
          </a:xfrm>
          <a:prstGeom prst="rect">
            <a:avLst/>
          </a:prstGeom>
        </p:spPr>
        <p:txBody>
          <a:bodyPr/>
          <a:lstStyle/>
          <a:p>
            <a:pPr marL="230188" indent="-230188" defTabSz="457200">
              <a:spcAft>
                <a:spcPts val="600"/>
              </a:spcAft>
              <a:buFont typeface="Arial" charset="0"/>
              <a:buChar char="•"/>
              <a:defRPr/>
            </a:pPr>
            <a:r>
              <a:rPr lang="en-US" sz="1600" dirty="0">
                <a:solidFill>
                  <a:schemeClr val="tx1">
                    <a:lumMod val="75000"/>
                    <a:lumOff val="25000"/>
                  </a:schemeClr>
                </a:solidFill>
                <a:latin typeface="+mn-lt"/>
                <a:ea typeface="ヒラギノ角ゴ Pro W3" charset="0"/>
                <a:cs typeface="ヒラギノ角ゴ Pro W3" charset="0"/>
              </a:rPr>
              <a:t>A partnership project of currently:</a:t>
            </a:r>
          </a:p>
          <a:p>
            <a:pPr marL="285750" indent="-285750">
              <a:spcAft>
                <a:spcPts val="600"/>
              </a:spcAft>
              <a:buFont typeface="Wingdings" panose="05000000000000000000" pitchFamily="2" charset="2"/>
              <a:buChar char="Ø"/>
              <a:defRPr/>
            </a:pPr>
            <a:r>
              <a:rPr lang="en-US" sz="1400" dirty="0">
                <a:solidFill>
                  <a:schemeClr val="tx1">
                    <a:lumMod val="75000"/>
                    <a:lumOff val="25000"/>
                  </a:schemeClr>
                </a:solidFill>
                <a:latin typeface="+mn-lt"/>
                <a:ea typeface="ヒラギノ角ゴ Pro W3" charset="0"/>
                <a:cs typeface="ヒラギノ角ゴ Pro W3" charset="0"/>
              </a:rPr>
              <a:t>8 partner type 1 (regional standards organizations)</a:t>
            </a:r>
          </a:p>
          <a:p>
            <a:pPr marL="285750" indent="-285750">
              <a:spcAft>
                <a:spcPts val="600"/>
              </a:spcAft>
              <a:buFont typeface="Wingdings" panose="05000000000000000000" pitchFamily="2" charset="2"/>
              <a:buChar char="Ø"/>
              <a:defRPr/>
            </a:pPr>
            <a:r>
              <a:rPr lang="en-US" sz="1400" dirty="0">
                <a:solidFill>
                  <a:schemeClr val="tx1">
                    <a:lumMod val="75000"/>
                    <a:lumOff val="25000"/>
                  </a:schemeClr>
                </a:solidFill>
                <a:latin typeface="+mn-lt"/>
                <a:ea typeface="ヒラギノ角ゴ Pro W3" charset="0"/>
                <a:cs typeface="ヒラギノ角ゴ Pro W3" charset="0"/>
              </a:rPr>
              <a:t>6 partner type 2 (4 globally active industry consortia, 2 regional standards organizations)</a:t>
            </a:r>
          </a:p>
          <a:p>
            <a:pPr marL="285750" indent="-285750">
              <a:spcAft>
                <a:spcPts val="600"/>
              </a:spcAft>
              <a:buFont typeface="Wingdings" panose="05000000000000000000" pitchFamily="2" charset="2"/>
              <a:buChar char="Ø"/>
              <a:defRPr/>
            </a:pPr>
            <a:r>
              <a:rPr lang="en-US" sz="1400" dirty="0">
                <a:solidFill>
                  <a:schemeClr val="tx1">
                    <a:lumMod val="75000"/>
                    <a:lumOff val="25000"/>
                  </a:schemeClr>
                </a:solidFill>
                <a:latin typeface="+mn-lt"/>
                <a:ea typeface="ヒラギノ角ゴ Pro W3" charset="0"/>
                <a:cs typeface="ヒラギノ角ゴ Pro W3" charset="0"/>
              </a:rPr>
              <a:t>223 Members</a:t>
            </a:r>
          </a:p>
          <a:p>
            <a:pPr marL="687388" lvl="1" indent="-230188">
              <a:spcAft>
                <a:spcPts val="600"/>
              </a:spcAft>
              <a:buFont typeface="Arial" charset="0"/>
              <a:buChar char="•"/>
              <a:defRPr/>
            </a:pPr>
            <a:r>
              <a:rPr lang="en-US" sz="1200" dirty="0">
                <a:solidFill>
                  <a:schemeClr val="tx1">
                    <a:lumMod val="75000"/>
                    <a:lumOff val="25000"/>
                  </a:schemeClr>
                </a:solidFill>
                <a:latin typeface="+mn-lt"/>
                <a:ea typeface="ヒラギノ角ゴ Pro W3" charset="0"/>
                <a:cs typeface="ヒラギノ角ゴ Pro W3" charset="0"/>
              </a:rPr>
              <a:t>Any legal entity with interest in the development and/or implementation of oneM2M Technical Specifications and Technical Reports. Members must be members of a Partner Type 1 and must agree to that partner's IPR policy.</a:t>
            </a:r>
          </a:p>
          <a:p>
            <a:pPr marL="285750" indent="-285750">
              <a:spcAft>
                <a:spcPts val="600"/>
              </a:spcAft>
              <a:buFont typeface="Wingdings" panose="05000000000000000000" pitchFamily="2" charset="2"/>
              <a:buChar char="Ø"/>
              <a:defRPr/>
            </a:pPr>
            <a:r>
              <a:rPr lang="en-US" sz="1400" dirty="0">
                <a:solidFill>
                  <a:schemeClr val="tx1">
                    <a:lumMod val="75000"/>
                    <a:lumOff val="25000"/>
                  </a:schemeClr>
                </a:solidFill>
                <a:latin typeface="+mn-lt"/>
                <a:ea typeface="ヒラギノ角ゴ Pro W3" charset="0"/>
                <a:cs typeface="ヒラギノ角ゴ Pro W3" charset="0"/>
              </a:rPr>
              <a:t>6 Associate</a:t>
            </a:r>
            <a:r>
              <a:rPr lang="de-DE" sz="1400" dirty="0">
                <a:solidFill>
                  <a:schemeClr val="tx1">
                    <a:lumMod val="75000"/>
                    <a:lumOff val="25000"/>
                  </a:schemeClr>
                </a:solidFill>
                <a:latin typeface="+mn-lt"/>
                <a:ea typeface="ヒラギノ角ゴ Pro W3" charset="0"/>
                <a:cs typeface="ヒラギノ角ゴ Pro W3" charset="0"/>
              </a:rPr>
              <a:t> Members</a:t>
            </a:r>
          </a:p>
          <a:p>
            <a:pPr marL="687388" lvl="1" indent="-230188">
              <a:spcAft>
                <a:spcPts val="600"/>
              </a:spcAft>
              <a:buFont typeface="Arial" charset="0"/>
              <a:buChar char="•"/>
              <a:defRPr/>
            </a:pPr>
            <a:r>
              <a:rPr lang="en-US" sz="1200" dirty="0">
                <a:solidFill>
                  <a:schemeClr val="tx1">
                    <a:lumMod val="75000"/>
                    <a:lumOff val="25000"/>
                  </a:schemeClr>
                </a:solidFill>
                <a:latin typeface="+mn-lt"/>
                <a:ea typeface="ヒラギノ角ゴ Pro W3" charset="0"/>
                <a:cs typeface="ヒラギノ角ゴ Pro W3" charset="0"/>
              </a:rPr>
              <a:t>Any government or regulatory agency that has an interest in oneM2M, with the right to attend and provide input to meetings of the Technical Plenary and its subgroups, limited to clarifications regarding regulatory matters and informational contributions.</a:t>
            </a:r>
          </a:p>
        </p:txBody>
      </p:sp>
      <p:pic>
        <p:nvPicPr>
          <p:cNvPr id="50" name="Picture 49"/>
          <p:cNvPicPr>
            <a:picLocks noChangeAspect="1"/>
          </p:cNvPicPr>
          <p:nvPr/>
        </p:nvPicPr>
        <p:blipFill>
          <a:blip r:embed="rId3"/>
          <a:stretch>
            <a:fillRect/>
          </a:stretch>
        </p:blipFill>
        <p:spPr>
          <a:xfrm>
            <a:off x="276224" y="1317168"/>
            <a:ext cx="2013187" cy="1342127"/>
          </a:xfrm>
          <a:prstGeom prst="rect">
            <a:avLst/>
          </a:prstGeom>
        </p:spPr>
      </p:pic>
      <p:grpSp>
        <p:nvGrpSpPr>
          <p:cNvPr id="2" name="Group 1"/>
          <p:cNvGrpSpPr/>
          <p:nvPr/>
        </p:nvGrpSpPr>
        <p:grpSpPr>
          <a:xfrm>
            <a:off x="5712737" y="1418580"/>
            <a:ext cx="3304083" cy="2699910"/>
            <a:chOff x="6186948" y="1418580"/>
            <a:chExt cx="2475639" cy="2039487"/>
          </a:xfrm>
        </p:grpSpPr>
        <p:pic>
          <p:nvPicPr>
            <p:cNvPr id="24" name="Picture 23" descr="Arib_Japan.gif"/>
            <p:cNvPicPr>
              <a:picLocks noChangeAspect="1"/>
            </p:cNvPicPr>
            <p:nvPr/>
          </p:nvPicPr>
          <p:blipFill>
            <a:blip r:embed="rId4"/>
            <a:srcRect l="7461" r="7461" b="32621"/>
            <a:stretch>
              <a:fillRect/>
            </a:stretch>
          </p:blipFill>
          <p:spPr>
            <a:xfrm>
              <a:off x="6186948" y="2352495"/>
              <a:ext cx="505180" cy="195994"/>
            </a:xfrm>
            <a:prstGeom prst="rect">
              <a:avLst/>
            </a:prstGeom>
          </p:spPr>
        </p:pic>
        <p:pic>
          <p:nvPicPr>
            <p:cNvPr id="25" name="Picture 24" descr="ccsa.jpg"/>
            <p:cNvPicPr>
              <a:picLocks noChangeAspect="1"/>
            </p:cNvPicPr>
            <p:nvPr/>
          </p:nvPicPr>
          <p:blipFill>
            <a:blip r:embed="rId5"/>
            <a:stretch>
              <a:fillRect/>
            </a:stretch>
          </p:blipFill>
          <p:spPr>
            <a:xfrm>
              <a:off x="7974070" y="2469326"/>
              <a:ext cx="337844" cy="290181"/>
            </a:xfrm>
            <a:prstGeom prst="rect">
              <a:avLst/>
            </a:prstGeom>
          </p:spPr>
        </p:pic>
        <p:pic>
          <p:nvPicPr>
            <p:cNvPr id="27" name="Picture 26" descr="ATIS.jpg"/>
            <p:cNvPicPr>
              <a:picLocks noChangeAspect="1"/>
            </p:cNvPicPr>
            <p:nvPr/>
          </p:nvPicPr>
          <p:blipFill>
            <a:blip r:embed="rId6"/>
            <a:srcRect l="11520" t="14656" r="11520" b="14656"/>
            <a:stretch>
              <a:fillRect/>
            </a:stretch>
          </p:blipFill>
          <p:spPr>
            <a:xfrm>
              <a:off x="7831249" y="2110329"/>
              <a:ext cx="511378" cy="225921"/>
            </a:xfrm>
            <a:prstGeom prst="rect">
              <a:avLst/>
            </a:prstGeom>
          </p:spPr>
        </p:pic>
        <p:pic>
          <p:nvPicPr>
            <p:cNvPr id="28" name="Picture 27" descr="tta_Korea.jpg"/>
            <p:cNvPicPr>
              <a:picLocks noChangeAspect="1"/>
            </p:cNvPicPr>
            <p:nvPr/>
          </p:nvPicPr>
          <p:blipFill>
            <a:blip r:embed="rId7"/>
            <a:stretch>
              <a:fillRect/>
            </a:stretch>
          </p:blipFill>
          <p:spPr>
            <a:xfrm>
              <a:off x="6661086" y="2998288"/>
              <a:ext cx="499088" cy="283714"/>
            </a:xfrm>
            <a:prstGeom prst="rect">
              <a:avLst/>
            </a:prstGeom>
          </p:spPr>
        </p:pic>
        <p:pic>
          <p:nvPicPr>
            <p:cNvPr id="29" name="Picture 28" descr="ttc_Japan.png"/>
            <p:cNvPicPr>
              <a:picLocks noChangeAspect="1"/>
            </p:cNvPicPr>
            <p:nvPr/>
          </p:nvPicPr>
          <p:blipFill>
            <a:blip r:embed="rId8"/>
            <a:srcRect l="12549" t="14328" r="12549" b="14328"/>
            <a:stretch>
              <a:fillRect/>
            </a:stretch>
          </p:blipFill>
          <p:spPr>
            <a:xfrm>
              <a:off x="6190148" y="2573051"/>
              <a:ext cx="488856" cy="187168"/>
            </a:xfrm>
            <a:prstGeom prst="rect">
              <a:avLst/>
            </a:prstGeom>
          </p:spPr>
        </p:pic>
        <p:pic>
          <p:nvPicPr>
            <p:cNvPr id="30" name="Picture 29" descr="tsdsi_India.png"/>
            <p:cNvPicPr>
              <a:picLocks noChangeAspect="1"/>
            </p:cNvPicPr>
            <p:nvPr/>
          </p:nvPicPr>
          <p:blipFill>
            <a:blip r:embed="rId9"/>
            <a:stretch>
              <a:fillRect/>
            </a:stretch>
          </p:blipFill>
          <p:spPr>
            <a:xfrm>
              <a:off x="7549411" y="3002986"/>
              <a:ext cx="543701" cy="204026"/>
            </a:xfrm>
            <a:prstGeom prst="rect">
              <a:avLst/>
            </a:prstGeom>
          </p:spPr>
        </p:pic>
        <p:sp>
          <p:nvSpPr>
            <p:cNvPr id="32" name="TextBox 31"/>
            <p:cNvSpPr txBox="1"/>
            <p:nvPr/>
          </p:nvSpPr>
          <p:spPr>
            <a:xfrm>
              <a:off x="6438502" y="1968964"/>
              <a:ext cx="517003" cy="215444"/>
            </a:xfrm>
            <a:prstGeom prst="rect">
              <a:avLst/>
            </a:prstGeom>
            <a:noFill/>
          </p:spPr>
          <p:txBody>
            <a:bodyPr wrap="square" rtlCol="0">
              <a:spAutoFit/>
            </a:bodyPr>
            <a:lstStyle/>
            <a:p>
              <a:pPr algn="ctr"/>
              <a:r>
                <a:rPr lang="en-US" sz="800" dirty="0"/>
                <a:t>Europe</a:t>
              </a:r>
            </a:p>
          </p:txBody>
        </p:sp>
        <p:sp>
          <p:nvSpPr>
            <p:cNvPr id="34" name="TextBox 33"/>
            <p:cNvSpPr txBox="1"/>
            <p:nvPr/>
          </p:nvSpPr>
          <p:spPr>
            <a:xfrm>
              <a:off x="6202949" y="2713787"/>
              <a:ext cx="486290" cy="215444"/>
            </a:xfrm>
            <a:prstGeom prst="rect">
              <a:avLst/>
            </a:prstGeom>
            <a:noFill/>
          </p:spPr>
          <p:txBody>
            <a:bodyPr wrap="square" rtlCol="0">
              <a:spAutoFit/>
            </a:bodyPr>
            <a:lstStyle/>
            <a:p>
              <a:pPr algn="ctr"/>
              <a:r>
                <a:rPr lang="en-US" sz="800" dirty="0"/>
                <a:t>Japan</a:t>
              </a:r>
            </a:p>
          </p:txBody>
        </p:sp>
        <p:sp>
          <p:nvSpPr>
            <p:cNvPr id="35" name="TextBox 34"/>
            <p:cNvSpPr txBox="1"/>
            <p:nvPr/>
          </p:nvSpPr>
          <p:spPr>
            <a:xfrm>
              <a:off x="7569681" y="3200334"/>
              <a:ext cx="486290" cy="215444"/>
            </a:xfrm>
            <a:prstGeom prst="rect">
              <a:avLst/>
            </a:prstGeom>
            <a:noFill/>
          </p:spPr>
          <p:txBody>
            <a:bodyPr wrap="square" rtlCol="0">
              <a:spAutoFit/>
            </a:bodyPr>
            <a:lstStyle/>
            <a:p>
              <a:pPr algn="ctr"/>
              <a:r>
                <a:rPr lang="en-US" sz="800" dirty="0"/>
                <a:t>India</a:t>
              </a:r>
            </a:p>
          </p:txBody>
        </p:sp>
        <p:sp>
          <p:nvSpPr>
            <p:cNvPr id="36" name="TextBox 35"/>
            <p:cNvSpPr txBox="1"/>
            <p:nvPr/>
          </p:nvSpPr>
          <p:spPr>
            <a:xfrm>
              <a:off x="6632932" y="3242623"/>
              <a:ext cx="486290" cy="215444"/>
            </a:xfrm>
            <a:prstGeom prst="rect">
              <a:avLst/>
            </a:prstGeom>
            <a:noFill/>
          </p:spPr>
          <p:txBody>
            <a:bodyPr wrap="square" rtlCol="0">
              <a:spAutoFit/>
            </a:bodyPr>
            <a:lstStyle/>
            <a:p>
              <a:pPr algn="ctr"/>
              <a:r>
                <a:rPr lang="en-US" sz="800" dirty="0"/>
                <a:t>Korea</a:t>
              </a:r>
            </a:p>
          </p:txBody>
        </p:sp>
        <p:sp>
          <p:nvSpPr>
            <p:cNvPr id="37" name="TextBox 36"/>
            <p:cNvSpPr txBox="1"/>
            <p:nvPr/>
          </p:nvSpPr>
          <p:spPr>
            <a:xfrm>
              <a:off x="7937908" y="2734906"/>
              <a:ext cx="527571" cy="215444"/>
            </a:xfrm>
            <a:prstGeom prst="rect">
              <a:avLst/>
            </a:prstGeom>
            <a:noFill/>
          </p:spPr>
          <p:txBody>
            <a:bodyPr wrap="square" rtlCol="0">
              <a:spAutoFit/>
            </a:bodyPr>
            <a:lstStyle/>
            <a:p>
              <a:pPr algn="ctr"/>
              <a:r>
                <a:rPr lang="en-US" sz="800" dirty="0"/>
                <a:t>China</a:t>
              </a:r>
            </a:p>
          </p:txBody>
        </p:sp>
        <p:cxnSp>
          <p:nvCxnSpPr>
            <p:cNvPr id="38" name="Straight Arrow Connector 37"/>
            <p:cNvCxnSpPr/>
            <p:nvPr/>
          </p:nvCxnSpPr>
          <p:spPr>
            <a:xfrm>
              <a:off x="6959052" y="2039583"/>
              <a:ext cx="267666" cy="256243"/>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6709715" y="2573052"/>
              <a:ext cx="327606" cy="101023"/>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6996370" y="2664677"/>
              <a:ext cx="163804" cy="338310"/>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457067" y="2669376"/>
              <a:ext cx="220110" cy="328912"/>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7555234" y="2560794"/>
              <a:ext cx="352024" cy="43026"/>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6705008" y="2368657"/>
              <a:ext cx="363026" cy="38548"/>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7541017" y="2281608"/>
              <a:ext cx="303393" cy="129440"/>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45" name="Picture 44"/>
            <p:cNvPicPr>
              <a:picLocks noChangeAspect="1"/>
            </p:cNvPicPr>
            <p:nvPr/>
          </p:nvPicPr>
          <p:blipFill>
            <a:blip r:embed="rId3"/>
            <a:stretch>
              <a:fillRect/>
            </a:stretch>
          </p:blipFill>
          <p:spPr>
            <a:xfrm>
              <a:off x="7068034" y="2314922"/>
              <a:ext cx="562744" cy="344374"/>
            </a:xfrm>
            <a:prstGeom prst="rect">
              <a:avLst/>
            </a:prstGeom>
          </p:spPr>
        </p:pic>
        <p:cxnSp>
          <p:nvCxnSpPr>
            <p:cNvPr id="46" name="Straight Arrow Connector 45"/>
            <p:cNvCxnSpPr/>
            <p:nvPr/>
          </p:nvCxnSpPr>
          <p:spPr>
            <a:xfrm flipH="1">
              <a:off x="7466505" y="2061100"/>
              <a:ext cx="197353" cy="276294"/>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0"/>
            <a:stretch>
              <a:fillRect/>
            </a:stretch>
          </p:blipFill>
          <p:spPr>
            <a:xfrm>
              <a:off x="7457536" y="1801117"/>
              <a:ext cx="526705" cy="241739"/>
            </a:xfrm>
            <a:prstGeom prst="rect">
              <a:avLst/>
            </a:prstGeom>
          </p:spPr>
        </p:pic>
        <p:sp>
          <p:nvSpPr>
            <p:cNvPr id="48" name="TextBox 47"/>
            <p:cNvSpPr txBox="1"/>
            <p:nvPr/>
          </p:nvSpPr>
          <p:spPr>
            <a:xfrm>
              <a:off x="6609536" y="1418580"/>
              <a:ext cx="1527341" cy="338554"/>
            </a:xfrm>
            <a:prstGeom prst="rect">
              <a:avLst/>
            </a:prstGeom>
            <a:noFill/>
          </p:spPr>
          <p:txBody>
            <a:bodyPr wrap="none" rtlCol="0">
              <a:spAutoFit/>
            </a:bodyPr>
            <a:lstStyle/>
            <a:p>
              <a:r>
                <a:rPr lang="de-DE" sz="1600" dirty="0"/>
                <a:t>Partner Type 1</a:t>
              </a:r>
              <a:endParaRPr lang="en-US" sz="1600" dirty="0"/>
            </a:p>
          </p:txBody>
        </p:sp>
        <p:pic>
          <p:nvPicPr>
            <p:cNvPr id="2050" name="Picture 2" descr="ETSI-Logo_Tran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35501" y="1829419"/>
              <a:ext cx="592217" cy="18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7827886" y="1944027"/>
              <a:ext cx="834701" cy="215444"/>
            </a:xfrm>
            <a:prstGeom prst="rect">
              <a:avLst/>
            </a:prstGeom>
            <a:noFill/>
          </p:spPr>
          <p:txBody>
            <a:bodyPr wrap="square" rtlCol="0">
              <a:spAutoFit/>
            </a:bodyPr>
            <a:lstStyle/>
            <a:p>
              <a:r>
                <a:rPr lang="en-US" sz="800" dirty="0"/>
                <a:t>North America</a:t>
              </a:r>
            </a:p>
          </p:txBody>
        </p:sp>
      </p:grpSp>
      <p:grpSp>
        <p:nvGrpSpPr>
          <p:cNvPr id="5" name="Group 4"/>
          <p:cNvGrpSpPr/>
          <p:nvPr/>
        </p:nvGrpSpPr>
        <p:grpSpPr>
          <a:xfrm>
            <a:off x="5712737" y="4252888"/>
            <a:ext cx="3317046" cy="1976456"/>
            <a:chOff x="5712737" y="3536792"/>
            <a:chExt cx="3317046" cy="1976456"/>
          </a:xfrm>
        </p:grpSpPr>
        <p:pic>
          <p:nvPicPr>
            <p:cNvPr id="47" name="Picture 46"/>
            <p:cNvPicPr>
              <a:picLocks noChangeAspect="1"/>
            </p:cNvPicPr>
            <p:nvPr/>
          </p:nvPicPr>
          <p:blipFill>
            <a:blip r:embed="rId3"/>
            <a:stretch>
              <a:fillRect/>
            </a:stretch>
          </p:blipFill>
          <p:spPr>
            <a:xfrm>
              <a:off x="7175695" y="4387071"/>
              <a:ext cx="562744" cy="344374"/>
            </a:xfrm>
            <a:prstGeom prst="rect">
              <a:avLst/>
            </a:prstGeom>
          </p:spPr>
        </p:pic>
        <p:sp>
          <p:nvSpPr>
            <p:cNvPr id="49" name="TextBox 48"/>
            <p:cNvSpPr txBox="1"/>
            <p:nvPr/>
          </p:nvSpPr>
          <p:spPr>
            <a:xfrm>
              <a:off x="6609535" y="3536792"/>
              <a:ext cx="1527341" cy="338554"/>
            </a:xfrm>
            <a:prstGeom prst="rect">
              <a:avLst/>
            </a:prstGeom>
            <a:noFill/>
          </p:spPr>
          <p:txBody>
            <a:bodyPr wrap="none" rtlCol="0">
              <a:spAutoFit/>
            </a:bodyPr>
            <a:lstStyle/>
            <a:p>
              <a:r>
                <a:rPr lang="de-DE" sz="1600" dirty="0"/>
                <a:t>Partner Type 2</a:t>
              </a:r>
              <a:endParaRPr lang="en-US" sz="1600" dirty="0"/>
            </a:p>
          </p:txBody>
        </p:sp>
        <p:pic>
          <p:nvPicPr>
            <p:cNvPr id="1026" name="Picture 2" descr="BBF homepage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2361" y="3925705"/>
              <a:ext cx="1001516" cy="500759"/>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Arrow Connector 51"/>
            <p:cNvCxnSpPr/>
            <p:nvPr/>
          </p:nvCxnSpPr>
          <p:spPr>
            <a:xfrm>
              <a:off x="6847804" y="4152264"/>
              <a:ext cx="394642" cy="291806"/>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6919325" y="4731445"/>
              <a:ext cx="364818" cy="327586"/>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669501" y="4758905"/>
              <a:ext cx="364435" cy="247907"/>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7668114" y="4176083"/>
              <a:ext cx="305957" cy="239418"/>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flipV="1">
              <a:off x="6668840" y="4586902"/>
              <a:ext cx="557879" cy="10145"/>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7675438" y="4579922"/>
              <a:ext cx="411500" cy="6981"/>
            </a:xfrm>
            <a:prstGeom prst="straightConnector1">
              <a:avLst/>
            </a:prstGeom>
            <a:ln w="12700" cmpd="sng">
              <a:solidFill>
                <a:srgbClr val="12419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pic>
          <p:nvPicPr>
            <p:cNvPr id="1031" name="Picture 6" descr="GlobalPlatform homepage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2737" y="4359106"/>
              <a:ext cx="951761" cy="4758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ext Generation M2M Consortium homepage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48580" y="4824490"/>
              <a:ext cx="981203" cy="4906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OMA homepage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17399" y="5019311"/>
              <a:ext cx="987873" cy="493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E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86051" y="4038849"/>
              <a:ext cx="405657" cy="32025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4" descr="C:\Documents and Settings\laetitia\My Documents\LogoDefBSLPMS.jpg"/>
            <p:cNvPicPr>
              <a:picLocks noChangeAspect="1" noChangeArrowheads="1"/>
            </p:cNvPicPr>
            <p:nvPr/>
          </p:nvPicPr>
          <p:blipFill>
            <a:blip r:embed="rId17"/>
            <a:srcRect b="32173"/>
            <a:stretch>
              <a:fillRect/>
            </a:stretch>
          </p:blipFill>
          <p:spPr bwMode="auto">
            <a:xfrm>
              <a:off x="8113217" y="4503537"/>
              <a:ext cx="903603" cy="227908"/>
            </a:xfrm>
            <a:prstGeom prst="rect">
              <a:avLst/>
            </a:prstGeom>
            <a:ln>
              <a:noFill/>
            </a:ln>
            <a:effectLst>
              <a:outerShdw blurRad="292100" dist="139700" dir="2700000" algn="tl" rotWithShape="0">
                <a:srgbClr val="333333">
                  <a:alpha val="65000"/>
                </a:srgbClr>
              </a:outerShdw>
            </a:effectLst>
          </p:spPr>
        </p:pic>
      </p:grpSp>
      <p:sp>
        <p:nvSpPr>
          <p:cNvPr id="7" name="Footer Placeholder 6"/>
          <p:cNvSpPr>
            <a:spLocks noGrp="1"/>
          </p:cNvSpPr>
          <p:nvPr>
            <p:ph type="ftr" sz="quarter" idx="10"/>
          </p:nvPr>
        </p:nvSpPr>
        <p:spPr/>
        <p:txBody>
          <a:bodyPr/>
          <a:lstStyle/>
          <a:p>
            <a:pPr>
              <a:defRPr/>
            </a:pPr>
            <a:r>
              <a:rPr lang="en-US" smtClean="0"/>
              <a:t>© ETSI 2016. All rights reserved</a:t>
            </a:r>
            <a:endParaRPr lang="en-US" dirty="0"/>
          </a:p>
        </p:txBody>
      </p:sp>
      <p:sp>
        <p:nvSpPr>
          <p:cNvPr id="8" name="Slide Number Placeholder 7"/>
          <p:cNvSpPr>
            <a:spLocks noGrp="1"/>
          </p:cNvSpPr>
          <p:nvPr>
            <p:ph type="sldNum" sz="quarter" idx="11"/>
          </p:nvPr>
        </p:nvSpPr>
        <p:spPr/>
        <p:txBody>
          <a:bodyPr/>
          <a:lstStyle/>
          <a:p>
            <a:pPr>
              <a:defRPr/>
            </a:pPr>
            <a:fld id="{A9E4752A-C8DF-47E7-9C61-4CF91F8B41A5}" type="slidenum">
              <a:rPr lang="en-GB" smtClean="0"/>
              <a:pPr>
                <a:defRPr/>
              </a:pPr>
              <a:t>23</a:t>
            </a:fld>
            <a:endParaRPr lang="en-GB" dirty="0"/>
          </a:p>
        </p:txBody>
      </p:sp>
    </p:spTree>
    <p:extLst>
      <p:ext uri="{BB962C8B-B14F-4D97-AF65-F5344CB8AC3E}">
        <p14:creationId xmlns:p14="http://schemas.microsoft.com/office/powerpoint/2010/main" val="3998459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p:cNvSpPr>
            <a:spLocks noGrp="1"/>
          </p:cNvSpPr>
          <p:nvPr>
            <p:ph type="title"/>
          </p:nvPr>
        </p:nvSpPr>
        <p:spPr/>
        <p:txBody>
          <a:bodyPr/>
          <a:lstStyle/>
          <a:p>
            <a:r>
              <a:rPr lang="en-GB" altLang="en-US" smtClean="0"/>
              <a:t>Workshops and events since last GA (i)</a:t>
            </a:r>
          </a:p>
        </p:txBody>
      </p:sp>
      <p:sp>
        <p:nvSpPr>
          <p:cNvPr id="21507" name="Content Placeholder 6"/>
          <p:cNvSpPr>
            <a:spLocks noGrp="1"/>
          </p:cNvSpPr>
          <p:nvPr>
            <p:ph idx="1"/>
          </p:nvPr>
        </p:nvSpPr>
        <p:spPr>
          <a:xfrm>
            <a:off x="344488" y="1328738"/>
            <a:ext cx="8645525" cy="5260975"/>
          </a:xfrm>
        </p:spPr>
        <p:txBody>
          <a:bodyPr>
            <a:normAutofit fontScale="92500" lnSpcReduction="20000"/>
          </a:bodyPr>
          <a:lstStyle/>
          <a:p>
            <a:pPr marL="0" indent="0">
              <a:spcAft>
                <a:spcPts val="400"/>
              </a:spcAft>
              <a:buFontTx/>
              <a:buNone/>
              <a:defRPr/>
            </a:pPr>
            <a:r>
              <a:rPr lang="en-GB" sz="2900" dirty="0">
                <a:solidFill>
                  <a:schemeClr val="tx1"/>
                </a:solidFill>
              </a:rPr>
              <a:t>ETSI branded events organized by the </a:t>
            </a:r>
            <a:r>
              <a:rPr lang="en-GB" sz="2900" dirty="0" smtClean="0">
                <a:solidFill>
                  <a:schemeClr val="tx1"/>
                </a:solidFill>
              </a:rPr>
              <a:t>Secretariat:</a:t>
            </a:r>
            <a:endParaRPr lang="en-GB" dirty="0" smtClean="0"/>
          </a:p>
          <a:p>
            <a:pPr hangingPunct="1">
              <a:spcAft>
                <a:spcPts val="300"/>
              </a:spcAft>
              <a:defRPr/>
            </a:pPr>
            <a:r>
              <a:rPr lang="en-GB" dirty="0"/>
              <a:t>ETSI Summit on 5G: From Myth to Reality, 21 </a:t>
            </a:r>
            <a:r>
              <a:rPr lang="en-GB" dirty="0" smtClean="0"/>
              <a:t>April </a:t>
            </a:r>
            <a:r>
              <a:rPr lang="en-GB" dirty="0"/>
              <a:t>in ETSI</a:t>
            </a:r>
          </a:p>
          <a:p>
            <a:pPr hangingPunct="1">
              <a:spcAft>
                <a:spcPts val="300"/>
              </a:spcAft>
              <a:defRPr/>
            </a:pPr>
            <a:r>
              <a:rPr lang="en-GB" dirty="0"/>
              <a:t>ETSI Workshop “From Research to Standardization”, 10-11 May </a:t>
            </a:r>
            <a:r>
              <a:rPr lang="en-GB" dirty="0" smtClean="0"/>
              <a:t>in </a:t>
            </a:r>
            <a:r>
              <a:rPr lang="en-GB" dirty="0"/>
              <a:t>ETSI </a:t>
            </a:r>
          </a:p>
          <a:p>
            <a:pPr hangingPunct="1">
              <a:spcAft>
                <a:spcPts val="300"/>
              </a:spcAft>
              <a:defRPr/>
            </a:pPr>
            <a:r>
              <a:rPr lang="en-GB" dirty="0"/>
              <a:t>ETSI Security Week, 13-17 June </a:t>
            </a:r>
            <a:r>
              <a:rPr lang="en-GB" dirty="0" smtClean="0"/>
              <a:t>in </a:t>
            </a:r>
            <a:r>
              <a:rPr lang="en-GB" dirty="0"/>
              <a:t>ETSI </a:t>
            </a:r>
          </a:p>
          <a:p>
            <a:pPr hangingPunct="1">
              <a:spcAft>
                <a:spcPts val="300"/>
              </a:spcAft>
              <a:defRPr/>
            </a:pPr>
            <a:r>
              <a:rPr lang="en-GB" dirty="0"/>
              <a:t>ETSI Workshop on Open Source and Standardization: Legal Interactions, 16 September </a:t>
            </a:r>
            <a:r>
              <a:rPr lang="en-GB" dirty="0" smtClean="0"/>
              <a:t>in </a:t>
            </a:r>
            <a:r>
              <a:rPr lang="en-GB" dirty="0"/>
              <a:t>ETSI</a:t>
            </a:r>
          </a:p>
          <a:p>
            <a:pPr hangingPunct="1">
              <a:spcAft>
                <a:spcPts val="300"/>
              </a:spcAft>
              <a:defRPr/>
            </a:pPr>
            <a:r>
              <a:rPr lang="en-GB" dirty="0"/>
              <a:t>4th ETSI/IQC Workshop on Quantum-Safe Cryptography, 19 – 21 September </a:t>
            </a:r>
            <a:r>
              <a:rPr lang="en-GB" dirty="0" smtClean="0"/>
              <a:t>in </a:t>
            </a:r>
            <a:r>
              <a:rPr lang="en-GB" dirty="0"/>
              <a:t>Toronto, Canada</a:t>
            </a:r>
          </a:p>
          <a:p>
            <a:pPr hangingPunct="1">
              <a:spcAft>
                <a:spcPts val="300"/>
              </a:spcAft>
              <a:defRPr/>
            </a:pPr>
            <a:r>
              <a:rPr lang="en-GB" dirty="0"/>
              <a:t>ETSI Workshop on “Public Protection and Disaster Relief: Regulatory changes and new opportunities for Broadband PPDR”, 29 September </a:t>
            </a:r>
            <a:r>
              <a:rPr lang="en-GB" dirty="0" smtClean="0"/>
              <a:t>in </a:t>
            </a:r>
            <a:r>
              <a:rPr lang="en-GB" dirty="0"/>
              <a:t>ETSI </a:t>
            </a:r>
          </a:p>
          <a:p>
            <a:pPr hangingPunct="1">
              <a:spcAft>
                <a:spcPts val="300"/>
              </a:spcAft>
              <a:defRPr/>
            </a:pPr>
            <a:r>
              <a:rPr lang="en-GB" dirty="0"/>
              <a:t>UCAAT 2016 - ETSI User Conference on Advanced Automated Testing, 26-28 October </a:t>
            </a:r>
            <a:r>
              <a:rPr lang="en-GB" dirty="0" smtClean="0"/>
              <a:t>in </a:t>
            </a:r>
            <a:r>
              <a:rPr lang="en-GB" dirty="0"/>
              <a:t>Budapest, Hungary</a:t>
            </a:r>
          </a:p>
          <a:p>
            <a:pPr hangingPunct="1">
              <a:defRPr/>
            </a:pPr>
            <a:r>
              <a:rPr lang="en-GB" dirty="0"/>
              <a:t>ETSI Workshop on “Managing Rail Mobile Communications Evolution. On Track for Future Challenges", 2-3 November </a:t>
            </a:r>
            <a:r>
              <a:rPr lang="en-GB" dirty="0" smtClean="0"/>
              <a:t>in </a:t>
            </a:r>
            <a:r>
              <a:rPr lang="en-GB" dirty="0"/>
              <a:t>ETSI </a:t>
            </a:r>
          </a:p>
          <a:p>
            <a:pPr>
              <a:defRPr/>
            </a:pPr>
            <a:endParaRPr lang="en-GB" dirty="0"/>
          </a:p>
        </p:txBody>
      </p:sp>
      <p:sp>
        <p:nvSpPr>
          <p:cNvPr id="501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b="1">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b="1">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9pPr>
          </a:lstStyle>
          <a:p>
            <a:pPr>
              <a:spcBef>
                <a:spcPct val="0"/>
              </a:spcBef>
              <a:buSzTx/>
              <a:buFontTx/>
              <a:buNone/>
            </a:pPr>
            <a:fld id="{D75D4F65-2C78-4F8D-8745-537CF0F0304C}" type="slidenum">
              <a:rPr lang="en-GB" altLang="en-US" sz="1000" b="0" smtClean="0">
                <a:solidFill>
                  <a:schemeClr val="tx1"/>
                </a:solidFill>
              </a:rPr>
              <a:pPr>
                <a:spcBef>
                  <a:spcPct val="0"/>
                </a:spcBef>
                <a:buSzTx/>
                <a:buFontTx/>
                <a:buNone/>
              </a:pPr>
              <a:t>24</a:t>
            </a:fld>
            <a:endParaRPr lang="en-GB" altLang="en-US" sz="1000" b="0" smtClean="0">
              <a:solidFill>
                <a:schemeClr val="tx1"/>
              </a:solidFill>
            </a:endParaRPr>
          </a:p>
        </p:txBody>
      </p:sp>
      <p:sp>
        <p:nvSpPr>
          <p:cNvPr id="6"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1819768293"/>
      </p:ext>
    </p:extLst>
  </p:cSld>
  <p:clrMapOvr>
    <a:masterClrMapping/>
  </p:clrMapOvr>
  <p:transition advClick="0">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p:txBody>
          <a:bodyPr/>
          <a:lstStyle/>
          <a:p>
            <a:r>
              <a:rPr lang="en-GB" altLang="en-US" smtClean="0"/>
              <a:t>Workshops and events since last GA (ii)</a:t>
            </a:r>
          </a:p>
        </p:txBody>
      </p:sp>
      <p:sp>
        <p:nvSpPr>
          <p:cNvPr id="21507" name="Content Placeholder 6"/>
          <p:cNvSpPr>
            <a:spLocks noGrp="1"/>
          </p:cNvSpPr>
          <p:nvPr>
            <p:ph idx="1"/>
          </p:nvPr>
        </p:nvSpPr>
        <p:spPr>
          <a:xfrm>
            <a:off x="344488" y="1328738"/>
            <a:ext cx="8537575" cy="5260975"/>
          </a:xfrm>
        </p:spPr>
        <p:txBody>
          <a:bodyPr>
            <a:normAutofit fontScale="77500" lnSpcReduction="20000"/>
          </a:bodyPr>
          <a:lstStyle/>
          <a:p>
            <a:pPr marL="0" indent="0">
              <a:buFontTx/>
              <a:buNone/>
              <a:defRPr/>
            </a:pPr>
            <a:r>
              <a:rPr lang="en-GB" dirty="0">
                <a:solidFill>
                  <a:schemeClr val="tx1"/>
                </a:solidFill>
              </a:rPr>
              <a:t>Non ETSI branded events where ETSI has been represented through speaker, stand or just endorsed by ETSI</a:t>
            </a:r>
            <a:r>
              <a:rPr lang="en-GB" dirty="0" smtClean="0">
                <a:solidFill>
                  <a:schemeClr val="tx1"/>
                </a:solidFill>
              </a:rPr>
              <a:t>:</a:t>
            </a:r>
          </a:p>
          <a:p>
            <a:pPr>
              <a:spcAft>
                <a:spcPts val="400"/>
              </a:spcAft>
              <a:defRPr/>
            </a:pPr>
            <a:r>
              <a:rPr lang="en-GB" dirty="0"/>
              <a:t>MEC DAY @ SCWS – 9 May, London, UK </a:t>
            </a:r>
          </a:p>
          <a:p>
            <a:pPr>
              <a:spcAft>
                <a:spcPts val="400"/>
              </a:spcAft>
              <a:defRPr/>
            </a:pPr>
            <a:r>
              <a:rPr lang="en-GB" dirty="0"/>
              <a:t>Network Virtualization &amp; SDN MENA, 10-11 </a:t>
            </a:r>
            <a:r>
              <a:rPr lang="en-GB" dirty="0" smtClean="0"/>
              <a:t>May, </a:t>
            </a:r>
            <a:r>
              <a:rPr lang="en-GB" dirty="0"/>
              <a:t>Dubai, UAE </a:t>
            </a:r>
          </a:p>
          <a:p>
            <a:pPr>
              <a:spcAft>
                <a:spcPts val="400"/>
              </a:spcAft>
              <a:defRPr/>
            </a:pPr>
            <a:r>
              <a:rPr lang="en-GB" dirty="0"/>
              <a:t>DECT World Conference 2016 </a:t>
            </a:r>
            <a:r>
              <a:rPr lang="en-GB" dirty="0" smtClean="0"/>
              <a:t>– 31</a:t>
            </a:r>
            <a:r>
              <a:rPr lang="en-GB" dirty="0" smtClean="0">
                <a:solidFill>
                  <a:srgbClr val="FF0000"/>
                </a:solidFill>
              </a:rPr>
              <a:t>(</a:t>
            </a:r>
            <a:r>
              <a:rPr lang="en-GB" dirty="0" err="1" smtClean="0">
                <a:solidFill>
                  <a:srgbClr val="FF0000"/>
                </a:solidFill>
              </a:rPr>
              <a:t>st</a:t>
            </a:r>
            <a:r>
              <a:rPr lang="en-GB" dirty="0" smtClean="0">
                <a:solidFill>
                  <a:srgbClr val="FF0000"/>
                </a:solidFill>
              </a:rPr>
              <a:t>)</a:t>
            </a:r>
            <a:r>
              <a:rPr lang="en-GB" dirty="0" smtClean="0"/>
              <a:t> </a:t>
            </a:r>
            <a:r>
              <a:rPr lang="en-GB" dirty="0"/>
              <a:t>May </a:t>
            </a:r>
            <a:r>
              <a:rPr lang="en-GB" dirty="0" smtClean="0"/>
              <a:t>– 1</a:t>
            </a:r>
            <a:r>
              <a:rPr lang="en-GB" dirty="0" smtClean="0">
                <a:solidFill>
                  <a:srgbClr val="FF0000"/>
                </a:solidFill>
              </a:rPr>
              <a:t>(</a:t>
            </a:r>
            <a:r>
              <a:rPr lang="en-GB" dirty="0" err="1" smtClean="0">
                <a:solidFill>
                  <a:srgbClr val="FF0000"/>
                </a:solidFill>
              </a:rPr>
              <a:t>st</a:t>
            </a:r>
            <a:r>
              <a:rPr lang="en-GB" dirty="0" smtClean="0">
                <a:solidFill>
                  <a:srgbClr val="FF0000"/>
                </a:solidFill>
              </a:rPr>
              <a:t>)</a:t>
            </a:r>
            <a:r>
              <a:rPr lang="en-GB" dirty="0" smtClean="0"/>
              <a:t> June, </a:t>
            </a:r>
            <a:r>
              <a:rPr lang="en-GB" dirty="0"/>
              <a:t>Barcelona, ES </a:t>
            </a:r>
          </a:p>
          <a:p>
            <a:pPr>
              <a:spcAft>
                <a:spcPts val="400"/>
              </a:spcAft>
              <a:defRPr/>
            </a:pPr>
            <a:r>
              <a:rPr lang="en-GB" dirty="0"/>
              <a:t>Critical Communications World, 31 May - 2 June, Amsterdam, NL (jointly with 3GPP) </a:t>
            </a:r>
          </a:p>
          <a:p>
            <a:pPr>
              <a:spcAft>
                <a:spcPts val="400"/>
              </a:spcAft>
              <a:defRPr/>
            </a:pPr>
            <a:r>
              <a:rPr lang="en-GB" dirty="0"/>
              <a:t>Network Virtualization &amp; SDN World, 31 May - 2 June, Madrid, ES </a:t>
            </a:r>
          </a:p>
          <a:p>
            <a:pPr>
              <a:spcAft>
                <a:spcPts val="400"/>
              </a:spcAft>
              <a:defRPr/>
            </a:pPr>
            <a:r>
              <a:rPr lang="en-GB" dirty="0"/>
              <a:t>Network Edge Europe 2016 – 6-7 </a:t>
            </a:r>
            <a:r>
              <a:rPr lang="en-GB" dirty="0" smtClean="0"/>
              <a:t>June, </a:t>
            </a:r>
            <a:r>
              <a:rPr lang="en-GB" dirty="0"/>
              <a:t>London, UK </a:t>
            </a:r>
          </a:p>
          <a:p>
            <a:pPr>
              <a:spcAft>
                <a:spcPts val="400"/>
              </a:spcAft>
              <a:defRPr/>
            </a:pPr>
            <a:r>
              <a:rPr lang="en-GB" dirty="0"/>
              <a:t>5G World, 28-30 June, London, UK (jointly with 3GPP) </a:t>
            </a:r>
          </a:p>
          <a:p>
            <a:pPr>
              <a:spcAft>
                <a:spcPts val="400"/>
              </a:spcAft>
              <a:defRPr/>
            </a:pPr>
            <a:r>
              <a:rPr lang="en-GB" dirty="0"/>
              <a:t>Connected Cars, 28-30 June, London, UK </a:t>
            </a:r>
          </a:p>
          <a:p>
            <a:pPr>
              <a:spcAft>
                <a:spcPts val="400"/>
              </a:spcAft>
              <a:defRPr/>
            </a:pPr>
            <a:r>
              <a:rPr lang="en-GB" dirty="0"/>
              <a:t>MEC Congress + 1</a:t>
            </a:r>
            <a:r>
              <a:rPr lang="en-GB" baseline="30000" dirty="0"/>
              <a:t>st</a:t>
            </a:r>
            <a:r>
              <a:rPr lang="en-GB" dirty="0"/>
              <a:t> ETSI MEC </a:t>
            </a:r>
            <a:r>
              <a:rPr lang="en-GB" dirty="0" err="1"/>
              <a:t>PoC</a:t>
            </a:r>
            <a:r>
              <a:rPr lang="en-GB" dirty="0"/>
              <a:t> ZONE, 20-22 September, Munich, DE </a:t>
            </a:r>
          </a:p>
          <a:p>
            <a:pPr>
              <a:spcAft>
                <a:spcPts val="400"/>
              </a:spcAft>
              <a:defRPr/>
            </a:pPr>
            <a:r>
              <a:rPr lang="en-GB" dirty="0"/>
              <a:t>Network Virtualization &amp; SDN Asia, 27-28 September, Singapore, SG </a:t>
            </a:r>
          </a:p>
          <a:p>
            <a:pPr>
              <a:spcAft>
                <a:spcPts val="400"/>
              </a:spcAft>
              <a:defRPr/>
            </a:pPr>
            <a:r>
              <a:rPr lang="en-GB" dirty="0"/>
              <a:t>SDN &amp; </a:t>
            </a:r>
            <a:r>
              <a:rPr lang="en-GB" dirty="0" err="1"/>
              <a:t>OpenFlow</a:t>
            </a:r>
            <a:r>
              <a:rPr lang="en-GB" dirty="0"/>
              <a:t> World Congress – 11-14 October, The Hague, NL </a:t>
            </a:r>
          </a:p>
          <a:p>
            <a:pPr>
              <a:spcAft>
                <a:spcPts val="400"/>
              </a:spcAft>
              <a:defRPr/>
            </a:pPr>
            <a:r>
              <a:rPr lang="en-GB" dirty="0"/>
              <a:t>Broadband World Forum – 18-20 October, London, UK (jointly with 3GPP) </a:t>
            </a:r>
          </a:p>
          <a:p>
            <a:pPr>
              <a:defRPr/>
            </a:pPr>
            <a:r>
              <a:rPr lang="en-GB" dirty="0"/>
              <a:t>IEEE Conference on NFV – SDN – 9 </a:t>
            </a:r>
            <a:r>
              <a:rPr lang="en-GB" dirty="0" smtClean="0"/>
              <a:t>November, </a:t>
            </a:r>
            <a:r>
              <a:rPr lang="en-GB" dirty="0"/>
              <a:t>Palo Alto, US </a:t>
            </a:r>
          </a:p>
        </p:txBody>
      </p:sp>
      <p:sp>
        <p:nvSpPr>
          <p:cNvPr id="522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b="1">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b="1">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9pPr>
          </a:lstStyle>
          <a:p>
            <a:pPr>
              <a:spcBef>
                <a:spcPct val="0"/>
              </a:spcBef>
              <a:buSzTx/>
              <a:buFontTx/>
              <a:buNone/>
            </a:pPr>
            <a:fld id="{2E9ECD65-3ECB-4C6E-A9B8-A46433A2B522}" type="slidenum">
              <a:rPr lang="en-GB" altLang="en-US" sz="1000" b="0" smtClean="0">
                <a:solidFill>
                  <a:schemeClr val="tx1"/>
                </a:solidFill>
              </a:rPr>
              <a:pPr>
                <a:spcBef>
                  <a:spcPct val="0"/>
                </a:spcBef>
                <a:buSzTx/>
                <a:buFontTx/>
                <a:buNone/>
              </a:pPr>
              <a:t>25</a:t>
            </a:fld>
            <a:endParaRPr lang="en-GB" altLang="en-US" sz="1000" b="0" smtClean="0">
              <a:solidFill>
                <a:schemeClr val="tx1"/>
              </a:solidFill>
            </a:endParaRPr>
          </a:p>
        </p:txBody>
      </p:sp>
      <p:sp>
        <p:nvSpPr>
          <p:cNvPr id="6" name="מציין מיקום של כותרת תחתונה 4"/>
          <p:cNvSpPr>
            <a:spLocks noGrp="1"/>
          </p:cNvSpPr>
          <p:nvPr>
            <p:ph type="ftr" sz="quarter" idx="10"/>
          </p:nvPr>
        </p:nvSpPr>
        <p:spPr bwMode="auto">
          <a:xfrm>
            <a:off x="431800" y="6596751"/>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3541373895"/>
      </p:ext>
    </p:extLst>
  </p:cSld>
  <p:clrMapOvr>
    <a:masterClrMapping/>
  </p:clrMapOvr>
  <p:transition advClick="0">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idx="1"/>
          </p:nvPr>
        </p:nvSpPr>
        <p:spPr>
          <a:xfrm>
            <a:off x="261257" y="1600200"/>
            <a:ext cx="6400800" cy="4857750"/>
          </a:xfrm>
        </p:spPr>
        <p:txBody>
          <a:bodyPr/>
          <a:lstStyle/>
          <a:p>
            <a:r>
              <a:rPr lang="en-US" sz="2800" dirty="0"/>
              <a:t>Standardization</a:t>
            </a:r>
          </a:p>
          <a:p>
            <a:endParaRPr lang="en-US" sz="2800" dirty="0" smtClean="0"/>
          </a:p>
          <a:p>
            <a:r>
              <a:rPr lang="en-US" sz="2800" dirty="0" smtClean="0"/>
              <a:t>Overview of ETSI</a:t>
            </a:r>
          </a:p>
          <a:p>
            <a:endParaRPr lang="en-US" sz="2800" dirty="0" smtClean="0"/>
          </a:p>
          <a:p>
            <a:r>
              <a:rPr lang="en-US" sz="2800" dirty="0">
                <a:solidFill>
                  <a:srgbClr val="FF0000"/>
                </a:solidFill>
              </a:rPr>
              <a:t>Security in ETSI</a:t>
            </a:r>
          </a:p>
          <a:p>
            <a:endParaRPr lang="en-US" sz="2800" dirty="0" smtClean="0"/>
          </a:p>
        </p:txBody>
      </p:sp>
      <p:pic>
        <p:nvPicPr>
          <p:cNvPr id="24582" name="תמונה 6" descr="Image1.jpg"/>
          <p:cNvPicPr>
            <a:picLocks noChangeAspect="1"/>
          </p:cNvPicPr>
          <p:nvPr/>
        </p:nvPicPr>
        <p:blipFill>
          <a:blip r:embed="rId3" cstate="print"/>
          <a:srcRect/>
          <a:stretch>
            <a:fillRect/>
          </a:stretch>
        </p:blipFill>
        <p:spPr bwMode="auto">
          <a:xfrm>
            <a:off x="6543675" y="1390650"/>
            <a:ext cx="2600325" cy="5467350"/>
          </a:xfrm>
          <a:prstGeom prst="rect">
            <a:avLst/>
          </a:prstGeom>
          <a:noFill/>
          <a:ln w="9525">
            <a:noFill/>
            <a:miter lim="800000"/>
            <a:headEnd/>
            <a:tailEnd/>
          </a:ln>
        </p:spPr>
      </p:pic>
      <p:sp>
        <p:nvSpPr>
          <p:cNvPr id="7" name="מלבן 6"/>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 name="Footer Placeholder 1"/>
          <p:cNvSpPr>
            <a:spLocks noGrp="1"/>
          </p:cNvSpPr>
          <p:nvPr>
            <p:ph type="ftr" sz="quarter" idx="10"/>
          </p:nvPr>
        </p:nvSpPr>
        <p:spPr>
          <a:xfrm>
            <a:off x="431800" y="6588125"/>
            <a:ext cx="5210175" cy="269875"/>
          </a:xfrm>
        </p:spPr>
        <p:txBody>
          <a:bodyPr/>
          <a:lstStyle/>
          <a:p>
            <a:pPr>
              <a:defRPr/>
            </a:pPr>
            <a:r>
              <a:rPr lang="en-US" dirty="0" smtClean="0"/>
              <a:t>© ETSI 2016. All rights reserved</a:t>
            </a:r>
            <a:endParaRPr lang="en-US" dirty="0"/>
          </a:p>
        </p:txBody>
      </p:sp>
      <p:sp>
        <p:nvSpPr>
          <p:cNvPr id="3" name="Slide Number Placeholder 2"/>
          <p:cNvSpPr>
            <a:spLocks noGrp="1"/>
          </p:cNvSpPr>
          <p:nvPr>
            <p:ph type="sldNum" sz="quarter" idx="11"/>
          </p:nvPr>
        </p:nvSpPr>
        <p:spPr>
          <a:xfrm>
            <a:off x="-5443" y="6588125"/>
            <a:ext cx="381000" cy="269875"/>
          </a:xfrm>
        </p:spPr>
        <p:txBody>
          <a:bodyPr/>
          <a:lstStyle/>
          <a:p>
            <a:pPr>
              <a:defRPr/>
            </a:pPr>
            <a:fld id="{7762E548-6DAA-47A0-AD72-CD39B547D565}" type="slidenum">
              <a:rPr lang="en-GB" smtClean="0"/>
              <a:pPr>
                <a:defRPr/>
              </a:pPr>
              <a:t>26</a:t>
            </a:fld>
            <a:endParaRPr lang="en-GB" dirty="0"/>
          </a:p>
        </p:txBody>
      </p:sp>
      <p:sp>
        <p:nvSpPr>
          <p:cNvPr id="9" name="Rectangle 2"/>
          <p:cNvSpPr>
            <a:spLocks noGrp="1"/>
          </p:cNvSpPr>
          <p:nvPr>
            <p:ph type="title"/>
          </p:nvPr>
        </p:nvSpPr>
        <p:spPr>
          <a:xfrm>
            <a:off x="276225" y="0"/>
            <a:ext cx="6552087" cy="990600"/>
          </a:xfrm>
        </p:spPr>
        <p:txBody>
          <a:bodyPr/>
          <a:lstStyle/>
          <a:p>
            <a:r>
              <a:rPr lang="en-US" sz="2400" cap="all" dirty="0">
                <a:solidFill>
                  <a:srgbClr val="1F497D"/>
                </a:solidFill>
              </a:rPr>
              <a:t>ETSI – Standards FOR Information And</a:t>
            </a:r>
            <a:br>
              <a:rPr lang="en-US" sz="2400" cap="all" dirty="0">
                <a:solidFill>
                  <a:srgbClr val="1F497D"/>
                </a:solidFill>
              </a:rPr>
            </a:br>
            <a:r>
              <a:rPr lang="en-US" sz="2400" cap="all" dirty="0">
                <a:solidFill>
                  <a:srgbClr val="1F497D"/>
                </a:solidFill>
              </a:rPr>
              <a:t>Communication technologies</a:t>
            </a:r>
            <a:endParaRPr lang="en-US" sz="3600" dirty="0"/>
          </a:p>
        </p:txBody>
      </p:sp>
    </p:spTree>
    <p:extLst>
      <p:ext uri="{BB962C8B-B14F-4D97-AF65-F5344CB8AC3E}">
        <p14:creationId xmlns:p14="http://schemas.microsoft.com/office/powerpoint/2010/main" val="3484277115"/>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5"/>
          <p:cNvSpPr>
            <a:spLocks noGrp="1"/>
          </p:cNvSpPr>
          <p:nvPr>
            <p:ph type="title"/>
          </p:nvPr>
        </p:nvSpPr>
        <p:spPr/>
        <p:txBody>
          <a:bodyPr/>
          <a:lstStyle/>
          <a:p>
            <a:pPr eaLnBrk="1" hangingPunct="1"/>
            <a:r>
              <a:rPr lang="en-GB" dirty="0" smtClean="0"/>
              <a:t>2016 security standardization white paper</a:t>
            </a:r>
            <a:endParaRPr lang="he-IL" dirty="0" smtClean="0"/>
          </a:p>
        </p:txBody>
      </p:sp>
      <p:sp>
        <p:nvSpPr>
          <p:cNvPr id="28675" name="מציין מיקום תוכן 2"/>
          <p:cNvSpPr>
            <a:spLocks noGrp="1"/>
          </p:cNvSpPr>
          <p:nvPr>
            <p:ph idx="1"/>
          </p:nvPr>
        </p:nvSpPr>
        <p:spPr>
          <a:xfrm>
            <a:off x="457200" y="1600200"/>
            <a:ext cx="5583115" cy="4525963"/>
          </a:xfrm>
        </p:spPr>
        <p:txBody>
          <a:bodyPr/>
          <a:lstStyle/>
          <a:p>
            <a:r>
              <a:rPr lang="en-US" sz="1800" dirty="0"/>
              <a:t>Security standardization, sometimes in support of legislative actions, has a key role to play in protecting the Internet, the communications and business it carries and both the private and corporate users who rely on it. </a:t>
            </a:r>
          </a:p>
          <a:p>
            <a:r>
              <a:rPr lang="en-US" sz="1800" dirty="0"/>
              <a:t>The timing of the standardization of new technologies, products and services is particularly important; we need to make our ICT secure from the start, as well as throughout their lifetime. </a:t>
            </a:r>
          </a:p>
          <a:p>
            <a:r>
              <a:rPr lang="en-US" sz="1800" dirty="0"/>
              <a:t>There are many organizations worldwide working on Cyber Security, and co-ordination and liaison is important to ensure that we all pull together and do not duplicate our efforts. </a:t>
            </a:r>
            <a:endParaRPr lang="en-GB" sz="1800" dirty="0"/>
          </a:p>
          <a:p>
            <a:pPr marL="0" indent="0" eaLnBrk="1" hangingPunct="1">
              <a:buNone/>
            </a:pPr>
            <a:endParaRPr lang="en-GB" sz="1800" dirty="0" smtClean="0"/>
          </a:p>
        </p:txBody>
      </p:sp>
      <p:sp>
        <p:nvSpPr>
          <p:cNvPr id="5" name="מציין מיקום של מספר שקופית 4"/>
          <p:cNvSpPr>
            <a:spLocks noGrp="1"/>
          </p:cNvSpPr>
          <p:nvPr>
            <p:ph type="sldNum" sz="quarter" idx="11"/>
          </p:nvPr>
        </p:nvSpPr>
        <p:spPr/>
        <p:txBody>
          <a:bodyPr/>
          <a:lstStyle/>
          <a:p>
            <a:pPr>
              <a:defRPr/>
            </a:pPr>
            <a:fld id="{F30943A2-4921-4CB8-A816-669A79C06819}" type="slidenum">
              <a:rPr lang="en-GB" smtClean="0"/>
              <a:pPr>
                <a:defRPr/>
              </a:pPr>
              <a:t>27</a:t>
            </a:fld>
            <a:endParaRPr lang="en-GB"/>
          </a:p>
        </p:txBody>
      </p:sp>
      <p:pic>
        <p:nvPicPr>
          <p:cNvPr id="2" name="Picture 1"/>
          <p:cNvPicPr>
            <a:picLocks noChangeAspect="1"/>
          </p:cNvPicPr>
          <p:nvPr/>
        </p:nvPicPr>
        <p:blipFill>
          <a:blip r:embed="rId3"/>
          <a:stretch>
            <a:fillRect/>
          </a:stretch>
        </p:blipFill>
        <p:spPr>
          <a:xfrm>
            <a:off x="6141677" y="1855868"/>
            <a:ext cx="3002323" cy="4270295"/>
          </a:xfrm>
          <a:prstGeom prst="rect">
            <a:avLst/>
          </a:prstGeom>
        </p:spPr>
      </p:pic>
      <p:sp>
        <p:nvSpPr>
          <p:cNvPr id="3" name="TextBox 2"/>
          <p:cNvSpPr txBox="1"/>
          <p:nvPr/>
        </p:nvSpPr>
        <p:spPr>
          <a:xfrm>
            <a:off x="6488723" y="6258052"/>
            <a:ext cx="2010487" cy="276999"/>
          </a:xfrm>
          <a:prstGeom prst="rect">
            <a:avLst/>
          </a:prstGeom>
          <a:noFill/>
        </p:spPr>
        <p:txBody>
          <a:bodyPr wrap="none" rtlCol="0">
            <a:spAutoFit/>
          </a:bodyPr>
          <a:lstStyle/>
          <a:p>
            <a:r>
              <a:rPr lang="en-US" sz="1200" dirty="0" smtClean="0">
                <a:hlinkClick r:id="rId4"/>
              </a:rPr>
              <a:t>Security White Paper 2016</a:t>
            </a:r>
            <a:endParaRPr lang="en-US" sz="1200" dirty="0"/>
          </a:p>
        </p:txBody>
      </p:sp>
      <p:sp>
        <p:nvSpPr>
          <p:cNvPr id="7"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5"/>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264645089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5"/>
          <p:cNvSpPr>
            <a:spLocks noGrp="1"/>
          </p:cNvSpPr>
          <p:nvPr>
            <p:ph type="title"/>
          </p:nvPr>
        </p:nvSpPr>
        <p:spPr/>
        <p:txBody>
          <a:bodyPr/>
          <a:lstStyle/>
          <a:p>
            <a:pPr eaLnBrk="1" hangingPunct="1"/>
            <a:r>
              <a:rPr lang="en-GB" dirty="0" smtClean="0"/>
              <a:t>Areas of security standardization (I)</a:t>
            </a:r>
            <a:endParaRPr lang="he-IL" dirty="0" smtClean="0"/>
          </a:p>
        </p:txBody>
      </p:sp>
      <p:sp>
        <p:nvSpPr>
          <p:cNvPr id="28675" name="מציין מיקום תוכן 2"/>
          <p:cNvSpPr>
            <a:spLocks noGrp="1"/>
          </p:cNvSpPr>
          <p:nvPr>
            <p:ph idx="1"/>
          </p:nvPr>
        </p:nvSpPr>
        <p:spPr>
          <a:xfrm>
            <a:off x="457200" y="1296987"/>
            <a:ext cx="5991225" cy="5222565"/>
          </a:xfrm>
        </p:spPr>
        <p:txBody>
          <a:bodyPr/>
          <a:lstStyle/>
          <a:p>
            <a:pPr marL="0" indent="0">
              <a:buNone/>
            </a:pPr>
            <a:r>
              <a:rPr lang="en-US" sz="1800" b="1" dirty="0" smtClean="0"/>
              <a:t>Privacy </a:t>
            </a:r>
            <a:r>
              <a:rPr lang="en-US" sz="1800" b="1" dirty="0"/>
              <a:t>by Design </a:t>
            </a:r>
            <a:endParaRPr lang="en-US" sz="1800" dirty="0"/>
          </a:p>
          <a:p>
            <a:r>
              <a:rPr lang="en-US" sz="1800" dirty="0"/>
              <a:t>Privacy by Design </a:t>
            </a:r>
            <a:r>
              <a:rPr lang="en-US" sz="1800" dirty="0" smtClean="0"/>
              <a:t>- protecting </a:t>
            </a:r>
            <a:r>
              <a:rPr lang="en-US" sz="1800" dirty="0"/>
              <a:t>privacy by building protection in up front </a:t>
            </a:r>
            <a:r>
              <a:rPr lang="en-US" sz="1800" dirty="0" smtClean="0"/>
              <a:t>rather </a:t>
            </a:r>
            <a:r>
              <a:rPr lang="en-US" sz="1800" dirty="0"/>
              <a:t>than trying to ‘bolt it on’ as an afterthought. </a:t>
            </a:r>
          </a:p>
          <a:p>
            <a:r>
              <a:rPr lang="en-US" sz="1800" dirty="0" smtClean="0"/>
              <a:t>ETSI (together with CEN and CENELEC) is </a:t>
            </a:r>
            <a:r>
              <a:rPr lang="en-US" sz="1800" dirty="0"/>
              <a:t>responding to the European Commission (EC) Mandate on Privacy by Design (M/530). </a:t>
            </a:r>
            <a:r>
              <a:rPr lang="en-US" sz="1800" dirty="0" smtClean="0"/>
              <a:t>Up to </a:t>
            </a:r>
            <a:r>
              <a:rPr lang="en-US" sz="1800" dirty="0"/>
              <a:t>11 standards </a:t>
            </a:r>
            <a:r>
              <a:rPr lang="en-US" sz="1800" dirty="0" smtClean="0"/>
              <a:t>are expected , e.g. TC </a:t>
            </a:r>
            <a:r>
              <a:rPr lang="en-US" sz="1800" dirty="0"/>
              <a:t>CYBER </a:t>
            </a:r>
            <a:r>
              <a:rPr lang="en-US" sz="1800" dirty="0" smtClean="0"/>
              <a:t>works </a:t>
            </a:r>
            <a:r>
              <a:rPr lang="en-US" sz="1800" dirty="0"/>
              <a:t>on a practical introductory guide to privacy and a Technical Report (TR) outlining a high-level structured ecosystem of security design requirements for communication and IT networks and attached devices. </a:t>
            </a:r>
          </a:p>
          <a:p>
            <a:r>
              <a:rPr lang="en-US" sz="1800" dirty="0" smtClean="0"/>
              <a:t>TC </a:t>
            </a:r>
            <a:r>
              <a:rPr lang="en-US" sz="1800" dirty="0"/>
              <a:t>CYBER is working </a:t>
            </a:r>
            <a:r>
              <a:rPr lang="en-US" sz="1800" dirty="0" smtClean="0"/>
              <a:t>on</a:t>
            </a:r>
          </a:p>
          <a:p>
            <a:pPr lvl="1"/>
            <a:r>
              <a:rPr lang="en-US" sz="1400" dirty="0" smtClean="0"/>
              <a:t>Protection </a:t>
            </a:r>
            <a:r>
              <a:rPr lang="en-US" sz="1400" dirty="0"/>
              <a:t>and retention of Personally Identifiable Information (PII</a:t>
            </a:r>
            <a:r>
              <a:rPr lang="en-US" sz="1400" dirty="0" smtClean="0"/>
              <a:t>)</a:t>
            </a:r>
          </a:p>
          <a:p>
            <a:pPr lvl="1"/>
            <a:r>
              <a:rPr lang="en-US" sz="1400" dirty="0" smtClean="0"/>
              <a:t>Defining </a:t>
            </a:r>
            <a:r>
              <a:rPr lang="en-US" sz="1400" dirty="0"/>
              <a:t>the technical means to enable the assurance of privacy and the verification of that </a:t>
            </a:r>
            <a:r>
              <a:rPr lang="en-US" sz="1400" dirty="0" smtClean="0"/>
              <a:t>assurance </a:t>
            </a:r>
          </a:p>
          <a:p>
            <a:pPr lvl="1"/>
            <a:r>
              <a:rPr lang="en-US" sz="1400" dirty="0" smtClean="0"/>
              <a:t>Addressing </a:t>
            </a:r>
            <a:r>
              <a:rPr lang="en-US" sz="1400" dirty="0"/>
              <a:t>identity management and naming schema protection </a:t>
            </a:r>
            <a:r>
              <a:rPr lang="en-US" sz="1400" dirty="0" smtClean="0"/>
              <a:t>mechanisms to prevent </a:t>
            </a:r>
            <a:r>
              <a:rPr lang="en-US" sz="1400" dirty="0"/>
              <a:t>identity theft and resultant crime. </a:t>
            </a:r>
          </a:p>
        </p:txBody>
      </p:sp>
      <p:sp>
        <p:nvSpPr>
          <p:cNvPr id="5" name="מציין מיקום של מספר שקופית 4"/>
          <p:cNvSpPr>
            <a:spLocks noGrp="1"/>
          </p:cNvSpPr>
          <p:nvPr>
            <p:ph type="sldNum" sz="quarter" idx="10"/>
          </p:nvPr>
        </p:nvSpPr>
        <p:spPr>
          <a:xfrm>
            <a:off x="0" y="6588125"/>
            <a:ext cx="396815" cy="269875"/>
          </a:xfrm>
        </p:spPr>
        <p:txBody>
          <a:bodyPr/>
          <a:lstStyle/>
          <a:p>
            <a:pPr>
              <a:defRPr/>
            </a:pPr>
            <a:fld id="{F30943A2-4921-4CB8-A816-669A79C06819}" type="slidenum">
              <a:rPr lang="en-GB" smtClean="0"/>
              <a:pPr>
                <a:defRPr/>
              </a:pPr>
              <a:t>28</a:t>
            </a:fld>
            <a:endParaRPr lang="en-GB" dirty="0"/>
          </a:p>
        </p:txBody>
      </p:sp>
      <p:sp>
        <p:nvSpPr>
          <p:cNvPr id="7"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669836530"/>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5"/>
          <p:cNvSpPr>
            <a:spLocks noGrp="1"/>
          </p:cNvSpPr>
          <p:nvPr>
            <p:ph type="title"/>
          </p:nvPr>
        </p:nvSpPr>
        <p:spPr/>
        <p:txBody>
          <a:bodyPr/>
          <a:lstStyle/>
          <a:p>
            <a:pPr eaLnBrk="1" hangingPunct="1"/>
            <a:r>
              <a:rPr lang="en-GB" dirty="0" smtClean="0"/>
              <a:t>Areas of security standardization (II)</a:t>
            </a:r>
            <a:endParaRPr lang="he-IL" dirty="0" smtClean="0"/>
          </a:p>
        </p:txBody>
      </p:sp>
      <p:sp>
        <p:nvSpPr>
          <p:cNvPr id="28675" name="מציין מיקום תוכן 2"/>
          <p:cNvSpPr>
            <a:spLocks noGrp="1"/>
          </p:cNvSpPr>
          <p:nvPr>
            <p:ph idx="1"/>
          </p:nvPr>
        </p:nvSpPr>
        <p:spPr>
          <a:xfrm>
            <a:off x="457200" y="1296987"/>
            <a:ext cx="5991225" cy="5222565"/>
          </a:xfrm>
        </p:spPr>
        <p:txBody>
          <a:bodyPr/>
          <a:lstStyle/>
          <a:p>
            <a:pPr marL="0" lvl="0" indent="0">
              <a:buNone/>
            </a:pPr>
            <a:r>
              <a:rPr lang="en-US" sz="1800" b="1" dirty="0"/>
              <a:t>The Sharing of Cyber Threat Intelligence </a:t>
            </a:r>
            <a:endParaRPr lang="en-US" sz="1800" dirty="0"/>
          </a:p>
          <a:p>
            <a:pPr lvl="0"/>
            <a:r>
              <a:rPr lang="en-US" sz="1800" dirty="0"/>
              <a:t>The sharing of information is a crucial weapon in our </a:t>
            </a:r>
            <a:r>
              <a:rPr lang="en-US" sz="1800" dirty="0" err="1"/>
              <a:t>armoury</a:t>
            </a:r>
            <a:r>
              <a:rPr lang="en-US" sz="1800" dirty="0"/>
              <a:t> against cyber-attack. </a:t>
            </a:r>
          </a:p>
          <a:p>
            <a:pPr lvl="0"/>
            <a:r>
              <a:rPr lang="en-US" sz="1800" dirty="0"/>
              <a:t>TC CYBER is preparing a TR on the means for describing and exchanging cyber threat information in a standardized and structured manner. </a:t>
            </a:r>
            <a:endParaRPr lang="en-US" sz="1800" dirty="0" smtClean="0"/>
          </a:p>
          <a:p>
            <a:pPr lvl="0"/>
            <a:r>
              <a:rPr lang="en-US" sz="1800" dirty="0" smtClean="0"/>
              <a:t>TC CYBER also provides </a:t>
            </a:r>
            <a:r>
              <a:rPr lang="en-US" sz="1800" dirty="0"/>
              <a:t>and regularly </a:t>
            </a:r>
            <a:r>
              <a:rPr lang="en-US" sz="1800" dirty="0" smtClean="0"/>
              <a:t>maintains </a:t>
            </a:r>
            <a:r>
              <a:rPr lang="en-US" sz="1800" dirty="0"/>
              <a:t>a global overview of Cyber Security activities in technical fora. </a:t>
            </a:r>
            <a:endParaRPr lang="en-US" sz="1800" dirty="0" smtClean="0"/>
          </a:p>
          <a:p>
            <a:pPr marL="0" indent="0">
              <a:buNone/>
            </a:pPr>
            <a:r>
              <a:rPr lang="en-US" sz="1800" b="1" dirty="0" smtClean="0"/>
              <a:t>Securing Technologies and Systems </a:t>
            </a:r>
            <a:endParaRPr lang="en-US" sz="1800" dirty="0" smtClean="0"/>
          </a:p>
          <a:p>
            <a:r>
              <a:rPr lang="en-US" sz="1800" dirty="0" smtClean="0"/>
              <a:t>One </a:t>
            </a:r>
            <a:r>
              <a:rPr lang="en-US" sz="1800" dirty="0"/>
              <a:t>of ETSI’s key strengths is in the securing of overall systems and technologies such as mobile communications, NFV, Future Networks, Intelligent Transport Systems, Digital Enhanced Cordless Telecommunications (DECT™), M2M communications and emergency telecommunications (including Terrestrial Trunked Radio (TETRA)). The security standards required by these technologies are dealt with primarily within dedicated technology-focused technical committees. </a:t>
            </a:r>
          </a:p>
        </p:txBody>
      </p:sp>
      <p:sp>
        <p:nvSpPr>
          <p:cNvPr id="5" name="מציין מיקום של מספר שקופית 4"/>
          <p:cNvSpPr>
            <a:spLocks noGrp="1"/>
          </p:cNvSpPr>
          <p:nvPr>
            <p:ph type="sldNum" sz="quarter" idx="10"/>
          </p:nvPr>
        </p:nvSpPr>
        <p:spPr>
          <a:xfrm>
            <a:off x="0" y="6588125"/>
            <a:ext cx="431800" cy="269875"/>
          </a:xfrm>
        </p:spPr>
        <p:txBody>
          <a:bodyPr/>
          <a:lstStyle/>
          <a:p>
            <a:fld id="{F30943A2-4921-4CB8-A816-669A79C06819}" type="slidenum">
              <a:rPr lang="en-GB"/>
              <a:pPr/>
              <a:t>29</a:t>
            </a:fld>
            <a:endParaRPr lang="en-GB"/>
          </a:p>
        </p:txBody>
      </p:sp>
      <p:sp>
        <p:nvSpPr>
          <p:cNvPr id="6"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2595915568"/>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eaLnBrk="1" hangingPunct="1"/>
            <a:r>
              <a:rPr lang="en-GB" sz="3600" dirty="0" smtClean="0"/>
              <a:t>Business considerations</a:t>
            </a:r>
          </a:p>
        </p:txBody>
      </p:sp>
      <p:sp>
        <p:nvSpPr>
          <p:cNvPr id="25602" name="Rectangle 3"/>
          <p:cNvSpPr>
            <a:spLocks noGrp="1"/>
          </p:cNvSpPr>
          <p:nvPr>
            <p:ph type="body" idx="1"/>
          </p:nvPr>
        </p:nvSpPr>
        <p:spPr>
          <a:xfrm>
            <a:off x="457200" y="1600200"/>
            <a:ext cx="6263089" cy="5048250"/>
          </a:xfrm>
        </p:spPr>
        <p:txBody>
          <a:bodyPr>
            <a:normAutofit fontScale="92500"/>
          </a:bodyPr>
          <a:lstStyle/>
          <a:p>
            <a:pPr eaLnBrk="1" hangingPunct="1">
              <a:lnSpc>
                <a:spcPct val="110000"/>
              </a:lnSpc>
              <a:buFontTx/>
              <a:buBlip>
                <a:blip r:embed="rId3"/>
              </a:buBlip>
              <a:defRPr/>
            </a:pPr>
            <a:r>
              <a:rPr lang="en-US" sz="3200" dirty="0" smtClean="0">
                <a:solidFill>
                  <a:schemeClr val="tx1">
                    <a:lumMod val="75000"/>
                    <a:lumOff val="25000"/>
                  </a:schemeClr>
                </a:solidFill>
              </a:rPr>
              <a:t>For-profit organizations prefer monopoly over standard</a:t>
            </a:r>
          </a:p>
          <a:p>
            <a:pPr eaLnBrk="1" hangingPunct="1">
              <a:lnSpc>
                <a:spcPct val="110000"/>
              </a:lnSpc>
              <a:buFontTx/>
              <a:buBlip>
                <a:blip r:embed="rId3"/>
              </a:buBlip>
              <a:defRPr/>
            </a:pPr>
            <a:r>
              <a:rPr lang="en-US" sz="3200" dirty="0" smtClean="0">
                <a:solidFill>
                  <a:schemeClr val="tx1">
                    <a:lumMod val="75000"/>
                    <a:lumOff val="25000"/>
                  </a:schemeClr>
                </a:solidFill>
              </a:rPr>
              <a:t>Proprietary solution – no need for consensus building</a:t>
            </a:r>
          </a:p>
          <a:p>
            <a:pPr eaLnBrk="1" hangingPunct="1">
              <a:lnSpc>
                <a:spcPct val="110000"/>
              </a:lnSpc>
              <a:buFontTx/>
              <a:buBlip>
                <a:blip r:embed="rId3"/>
              </a:buBlip>
              <a:defRPr/>
            </a:pPr>
            <a:r>
              <a:rPr lang="en-US" sz="3200" dirty="0" smtClean="0">
                <a:solidFill>
                  <a:schemeClr val="tx1">
                    <a:lumMod val="75000"/>
                    <a:lumOff val="25000"/>
                  </a:schemeClr>
                </a:solidFill>
              </a:rPr>
              <a:t>Economies of scale</a:t>
            </a:r>
          </a:p>
          <a:p>
            <a:pPr eaLnBrk="1" hangingPunct="1">
              <a:lnSpc>
                <a:spcPct val="110000"/>
              </a:lnSpc>
              <a:buFontTx/>
              <a:buBlip>
                <a:blip r:embed="rId3"/>
              </a:buBlip>
              <a:defRPr/>
            </a:pPr>
            <a:r>
              <a:rPr lang="en-US" sz="3200" dirty="0" smtClean="0">
                <a:solidFill>
                  <a:schemeClr val="tx1">
                    <a:lumMod val="75000"/>
                    <a:lumOff val="25000"/>
                  </a:schemeClr>
                </a:solidFill>
              </a:rPr>
              <a:t>More brain power</a:t>
            </a:r>
          </a:p>
          <a:p>
            <a:pPr eaLnBrk="1" hangingPunct="1">
              <a:lnSpc>
                <a:spcPct val="110000"/>
              </a:lnSpc>
              <a:buFontTx/>
              <a:buBlip>
                <a:blip r:embed="rId3"/>
              </a:buBlip>
              <a:defRPr/>
            </a:pPr>
            <a:r>
              <a:rPr lang="en-US" sz="3200" dirty="0" smtClean="0">
                <a:solidFill>
                  <a:schemeClr val="tx1">
                    <a:lumMod val="75000"/>
                    <a:lumOff val="25000"/>
                  </a:schemeClr>
                </a:solidFill>
              </a:rPr>
              <a:t>Customer pressure for competition</a:t>
            </a:r>
            <a:endParaRPr lang="en-US" sz="3200" dirty="0">
              <a:solidFill>
                <a:schemeClr val="tx1">
                  <a:lumMod val="75000"/>
                  <a:lumOff val="25000"/>
                </a:schemeClr>
              </a:solidFill>
            </a:endParaRPr>
          </a:p>
          <a:p>
            <a:pPr eaLnBrk="1" hangingPunct="1">
              <a:lnSpc>
                <a:spcPct val="110000"/>
              </a:lnSpc>
              <a:buFontTx/>
              <a:buBlip>
                <a:blip r:embed="rId3"/>
              </a:buBlip>
              <a:defRPr/>
            </a:pPr>
            <a:r>
              <a:rPr lang="en-US" sz="3200" dirty="0" smtClean="0">
                <a:solidFill>
                  <a:schemeClr val="tx1">
                    <a:lumMod val="75000"/>
                    <a:lumOff val="25000"/>
                  </a:schemeClr>
                </a:solidFill>
              </a:rPr>
              <a:t>Government pressure against lock-in</a:t>
            </a:r>
          </a:p>
        </p:txBody>
      </p:sp>
      <p:pic>
        <p:nvPicPr>
          <p:cNvPr id="28678" name="תמונה 7" descr="Image1.jpg"/>
          <p:cNvPicPr>
            <a:picLocks noChangeAspect="1"/>
          </p:cNvPicPr>
          <p:nvPr/>
        </p:nvPicPr>
        <p:blipFill>
          <a:blip r:embed="rId4" cstate="print"/>
          <a:srcRect/>
          <a:stretch>
            <a:fillRect/>
          </a:stretch>
        </p:blipFill>
        <p:spPr bwMode="auto">
          <a:xfrm>
            <a:off x="6543675" y="1390650"/>
            <a:ext cx="2600325" cy="5467350"/>
          </a:xfrm>
          <a:prstGeom prst="rect">
            <a:avLst/>
          </a:prstGeom>
          <a:noFill/>
          <a:ln w="9525">
            <a:noFill/>
            <a:miter lim="800000"/>
            <a:headEnd/>
            <a:tailEnd/>
          </a:ln>
        </p:spPr>
      </p:pic>
      <p:sp>
        <p:nvSpPr>
          <p:cNvPr id="8" name="מלבן 7"/>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 name="Footer Placeholder 1"/>
          <p:cNvSpPr>
            <a:spLocks noGrp="1"/>
          </p:cNvSpPr>
          <p:nvPr>
            <p:ph type="ftr" sz="quarter" idx="10"/>
          </p:nvPr>
        </p:nvSpPr>
        <p:spPr>
          <a:xfrm>
            <a:off x="431800" y="6588125"/>
            <a:ext cx="5210175" cy="269875"/>
          </a:xfrm>
        </p:spPr>
        <p:txBody>
          <a:bodyPr/>
          <a:lstStyle/>
          <a:p>
            <a:pPr>
              <a:defRPr/>
            </a:pPr>
            <a:r>
              <a:rPr lang="en-US" dirty="0" smtClean="0"/>
              <a:t>© ETSI 2016. All rights reserved</a:t>
            </a:r>
            <a:endParaRPr lang="en-US" dirty="0"/>
          </a:p>
        </p:txBody>
      </p:sp>
      <p:sp>
        <p:nvSpPr>
          <p:cNvPr id="3" name="Slide Number Placeholder 2"/>
          <p:cNvSpPr>
            <a:spLocks noGrp="1"/>
          </p:cNvSpPr>
          <p:nvPr>
            <p:ph type="sldNum" sz="quarter" idx="11"/>
          </p:nvPr>
        </p:nvSpPr>
        <p:spPr>
          <a:xfrm>
            <a:off x="-5446" y="6588125"/>
            <a:ext cx="381000" cy="269875"/>
          </a:xfrm>
        </p:spPr>
        <p:txBody>
          <a:bodyPr/>
          <a:lstStyle/>
          <a:p>
            <a:pPr>
              <a:defRPr/>
            </a:pPr>
            <a:fld id="{7762E548-6DAA-47A0-AD72-CD39B547D565}" type="slidenum">
              <a:rPr lang="en-GB" smtClean="0"/>
              <a:pPr>
                <a:defRPr/>
              </a:pPr>
              <a:t>3</a:t>
            </a:fld>
            <a:endParaRPr lang="en-GB" dirty="0"/>
          </a:p>
        </p:txBody>
      </p:sp>
    </p:spTree>
    <p:extLst>
      <p:ext uri="{BB962C8B-B14F-4D97-AF65-F5344CB8AC3E}">
        <p14:creationId xmlns:p14="http://schemas.microsoft.com/office/powerpoint/2010/main" val="281191421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5"/>
          <p:cNvSpPr>
            <a:spLocks noGrp="1"/>
          </p:cNvSpPr>
          <p:nvPr>
            <p:ph type="title"/>
          </p:nvPr>
        </p:nvSpPr>
        <p:spPr/>
        <p:txBody>
          <a:bodyPr/>
          <a:lstStyle/>
          <a:p>
            <a:pPr eaLnBrk="1" hangingPunct="1"/>
            <a:r>
              <a:rPr lang="en-GB" dirty="0" smtClean="0"/>
              <a:t>Areas of security standardization (III)</a:t>
            </a:r>
            <a:endParaRPr lang="he-IL" dirty="0" smtClean="0"/>
          </a:p>
        </p:txBody>
      </p:sp>
      <p:sp>
        <p:nvSpPr>
          <p:cNvPr id="28675" name="מציין מיקום תוכן 2"/>
          <p:cNvSpPr>
            <a:spLocks noGrp="1"/>
          </p:cNvSpPr>
          <p:nvPr>
            <p:ph idx="1"/>
          </p:nvPr>
        </p:nvSpPr>
        <p:spPr>
          <a:xfrm>
            <a:off x="457200" y="1296987"/>
            <a:ext cx="6228272" cy="5222565"/>
          </a:xfrm>
        </p:spPr>
        <p:txBody>
          <a:bodyPr/>
          <a:lstStyle/>
          <a:p>
            <a:r>
              <a:rPr lang="en-US" sz="1800" dirty="0" smtClean="0"/>
              <a:t>TC DECT is implementing </a:t>
            </a:r>
            <a:r>
              <a:rPr lang="en-US" sz="1800" dirty="0"/>
              <a:t>security architecture enhancements in the core technology to better protect end-user privacy and the confidentiality of communications. </a:t>
            </a:r>
          </a:p>
          <a:p>
            <a:r>
              <a:rPr lang="en-US" sz="1800" dirty="0" smtClean="0"/>
              <a:t>Reconfigurable </a:t>
            </a:r>
            <a:r>
              <a:rPr lang="en-US" sz="1800" dirty="0"/>
              <a:t>Radio Systems (TC RRS) is protecting the integrity of reconfigurable radio communications. </a:t>
            </a:r>
            <a:r>
              <a:rPr lang="en-US" sz="1800" dirty="0" smtClean="0"/>
              <a:t>It is important </a:t>
            </a:r>
            <a:r>
              <a:rPr lang="en-US" sz="1800" dirty="0"/>
              <a:t>to guarantee the integrity of radio applications and prevent their use as attack vectors against either individual devices or the network </a:t>
            </a:r>
            <a:r>
              <a:rPr lang="en-US" sz="1800" dirty="0" smtClean="0"/>
              <a:t>itself</a:t>
            </a:r>
          </a:p>
          <a:p>
            <a:r>
              <a:rPr lang="en-US" sz="1800" dirty="0" smtClean="0"/>
              <a:t>TC CYBER embarks </a:t>
            </a:r>
            <a:r>
              <a:rPr lang="en-US" sz="1800" dirty="0"/>
              <a:t>on new work to support the Network and Information Security Directive, </a:t>
            </a:r>
            <a:r>
              <a:rPr lang="en-US" sz="1800" dirty="0" smtClean="0"/>
              <a:t>intended </a:t>
            </a:r>
            <a:r>
              <a:rPr lang="en-US" sz="1800" dirty="0"/>
              <a:t>to increase consumer confidence and maintain the smooth functioning of the European internal market. </a:t>
            </a:r>
            <a:endParaRPr lang="en-US" sz="1800" dirty="0" smtClean="0"/>
          </a:p>
          <a:p>
            <a:r>
              <a:rPr lang="en-US" sz="1800" dirty="0" smtClean="0"/>
              <a:t>TC CYBER started new </a:t>
            </a:r>
            <a:r>
              <a:rPr lang="en-US" sz="1800" dirty="0"/>
              <a:t>work on network gateway cyber </a:t>
            </a:r>
            <a:r>
              <a:rPr lang="en-US" sz="1800" dirty="0" err="1"/>
              <a:t>defence</a:t>
            </a:r>
            <a:r>
              <a:rPr lang="en-US" sz="1800" dirty="0"/>
              <a:t>, aimed at improving Cyber Security by identifying and then advancing changes to technology standards</a:t>
            </a:r>
            <a:r>
              <a:rPr lang="en-US" sz="1800" dirty="0" smtClean="0"/>
              <a:t>.</a:t>
            </a:r>
            <a:endParaRPr lang="en-US" sz="1800" dirty="0"/>
          </a:p>
        </p:txBody>
      </p:sp>
      <p:sp>
        <p:nvSpPr>
          <p:cNvPr id="5" name="מציין מיקום של מספר שקופית 4"/>
          <p:cNvSpPr>
            <a:spLocks noGrp="1"/>
          </p:cNvSpPr>
          <p:nvPr>
            <p:ph type="sldNum" sz="quarter" idx="10"/>
          </p:nvPr>
        </p:nvSpPr>
        <p:spPr>
          <a:xfrm>
            <a:off x="0" y="6588125"/>
            <a:ext cx="431800" cy="269875"/>
          </a:xfrm>
        </p:spPr>
        <p:txBody>
          <a:bodyPr/>
          <a:lstStyle/>
          <a:p>
            <a:pPr>
              <a:defRPr/>
            </a:pPr>
            <a:fld id="{F30943A2-4921-4CB8-A816-669A79C06819}" type="slidenum">
              <a:rPr lang="en-GB" smtClean="0"/>
              <a:pPr>
                <a:defRPr/>
              </a:pPr>
              <a:t>30</a:t>
            </a:fld>
            <a:endParaRPr lang="en-GB"/>
          </a:p>
        </p:txBody>
      </p:sp>
      <p:sp>
        <p:nvSpPr>
          <p:cNvPr id="6"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84322351"/>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5"/>
          <p:cNvSpPr>
            <a:spLocks noGrp="1"/>
          </p:cNvSpPr>
          <p:nvPr>
            <p:ph type="title"/>
          </p:nvPr>
        </p:nvSpPr>
        <p:spPr/>
        <p:txBody>
          <a:bodyPr/>
          <a:lstStyle/>
          <a:p>
            <a:pPr eaLnBrk="1" hangingPunct="1"/>
            <a:r>
              <a:rPr lang="en-GB" dirty="0" smtClean="0"/>
              <a:t>Areas of security standardization (IV)</a:t>
            </a:r>
            <a:endParaRPr lang="he-IL" dirty="0" smtClean="0"/>
          </a:p>
        </p:txBody>
      </p:sp>
      <p:sp>
        <p:nvSpPr>
          <p:cNvPr id="28675" name="מציין מיקום תוכן 2"/>
          <p:cNvSpPr>
            <a:spLocks noGrp="1"/>
          </p:cNvSpPr>
          <p:nvPr>
            <p:ph idx="1"/>
          </p:nvPr>
        </p:nvSpPr>
        <p:spPr>
          <a:xfrm>
            <a:off x="457200" y="1296987"/>
            <a:ext cx="6228272" cy="5222565"/>
          </a:xfrm>
        </p:spPr>
        <p:txBody>
          <a:bodyPr/>
          <a:lstStyle/>
          <a:p>
            <a:pPr marL="0" indent="0">
              <a:buNone/>
            </a:pPr>
            <a:r>
              <a:rPr lang="en-US" sz="1800" b="1" dirty="0"/>
              <a:t>The Internet of Things </a:t>
            </a:r>
            <a:endParaRPr lang="en-US" sz="1800" dirty="0"/>
          </a:p>
          <a:p>
            <a:r>
              <a:rPr lang="en-US" sz="1800" dirty="0" smtClean="0"/>
              <a:t>The </a:t>
            </a:r>
            <a:r>
              <a:rPr lang="en-US" sz="1800" dirty="0" err="1"/>
              <a:t>IoT</a:t>
            </a:r>
            <a:r>
              <a:rPr lang="en-US" sz="1800" dirty="0"/>
              <a:t> is at the edge of cyber-space. As such, Cyber Security must be embedded and ready-to-use by the consumer without any previous specialist technical knowledge. In order to achieve this, we need greater co-operation between producers and operators of technical systems, as well as society and service providers. </a:t>
            </a:r>
          </a:p>
          <a:p>
            <a:r>
              <a:rPr lang="en-US" sz="1800" dirty="0" smtClean="0"/>
              <a:t>Work in oneM2M is </a:t>
            </a:r>
            <a:r>
              <a:rPr lang="en-US" sz="1800" dirty="0"/>
              <a:t>focused on three aspects of security: protecting the oneM2M service layer; providing security as a service to </a:t>
            </a:r>
            <a:r>
              <a:rPr lang="en-US" sz="1800" dirty="0" err="1"/>
              <a:t>IoT</a:t>
            </a:r>
            <a:r>
              <a:rPr lang="en-US" sz="1800" dirty="0"/>
              <a:t> applications, and leveraging communication network security services, where available. </a:t>
            </a:r>
          </a:p>
          <a:p>
            <a:pPr marL="0" indent="0">
              <a:buNone/>
            </a:pPr>
            <a:r>
              <a:rPr lang="en-US" sz="1800" b="1" dirty="0"/>
              <a:t>eHealth </a:t>
            </a:r>
            <a:endParaRPr lang="en-US" sz="1800" dirty="0"/>
          </a:p>
          <a:p>
            <a:r>
              <a:rPr lang="en-US" sz="1800" dirty="0"/>
              <a:t>Our eHealth Project (EP </a:t>
            </a:r>
            <a:r>
              <a:rPr lang="en-US" sz="1800" dirty="0" err="1"/>
              <a:t>eHEALTH</a:t>
            </a:r>
            <a:r>
              <a:rPr lang="en-US" sz="1800" dirty="0"/>
              <a:t> ) is looking at eHealth in general and in particular its relation to the </a:t>
            </a:r>
            <a:r>
              <a:rPr lang="en-US" sz="1800" dirty="0" err="1"/>
              <a:t>IoT</a:t>
            </a:r>
            <a:r>
              <a:rPr lang="en-US" sz="1800" dirty="0"/>
              <a:t> and M2M, including concerns surrounding security and privacy. </a:t>
            </a:r>
            <a:r>
              <a:rPr lang="en-US" sz="1800" dirty="0" smtClean="0"/>
              <a:t>From </a:t>
            </a:r>
            <a:r>
              <a:rPr lang="en-US" sz="1800" dirty="0"/>
              <a:t>a Cyber Security viewpoint, requirements for the protection of privacy make eHealth a particularly difficult M2M/</a:t>
            </a:r>
            <a:r>
              <a:rPr lang="en-US" sz="1800" dirty="0" err="1"/>
              <a:t>IoT</a:t>
            </a:r>
            <a:r>
              <a:rPr lang="en-US" sz="1800" dirty="0"/>
              <a:t> use case. </a:t>
            </a:r>
          </a:p>
        </p:txBody>
      </p:sp>
      <p:sp>
        <p:nvSpPr>
          <p:cNvPr id="5" name="מציין מיקום של מספר שקופית 4"/>
          <p:cNvSpPr>
            <a:spLocks noGrp="1"/>
          </p:cNvSpPr>
          <p:nvPr>
            <p:ph type="sldNum" sz="quarter" idx="10"/>
          </p:nvPr>
        </p:nvSpPr>
        <p:spPr>
          <a:xfrm>
            <a:off x="0" y="6588125"/>
            <a:ext cx="353683" cy="269875"/>
          </a:xfrm>
        </p:spPr>
        <p:txBody>
          <a:bodyPr/>
          <a:lstStyle/>
          <a:p>
            <a:pPr>
              <a:defRPr/>
            </a:pPr>
            <a:fld id="{F30943A2-4921-4CB8-A816-669A79C06819}" type="slidenum">
              <a:rPr lang="en-GB" smtClean="0"/>
              <a:pPr>
                <a:defRPr/>
              </a:pPr>
              <a:t>31</a:t>
            </a:fld>
            <a:endParaRPr lang="en-GB"/>
          </a:p>
        </p:txBody>
      </p:sp>
      <p:sp>
        <p:nvSpPr>
          <p:cNvPr id="6"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598889080"/>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5"/>
          <p:cNvSpPr>
            <a:spLocks noGrp="1"/>
          </p:cNvSpPr>
          <p:nvPr>
            <p:ph type="title"/>
          </p:nvPr>
        </p:nvSpPr>
        <p:spPr/>
        <p:txBody>
          <a:bodyPr/>
          <a:lstStyle/>
          <a:p>
            <a:pPr eaLnBrk="1" hangingPunct="1"/>
            <a:r>
              <a:rPr lang="en-GB" dirty="0" smtClean="0"/>
              <a:t>Areas of security standardization (V)</a:t>
            </a:r>
            <a:endParaRPr lang="he-IL" dirty="0" smtClean="0"/>
          </a:p>
        </p:txBody>
      </p:sp>
      <p:sp>
        <p:nvSpPr>
          <p:cNvPr id="28675" name="מציין מיקום תוכן 2"/>
          <p:cNvSpPr>
            <a:spLocks noGrp="1"/>
          </p:cNvSpPr>
          <p:nvPr>
            <p:ph idx="1"/>
          </p:nvPr>
        </p:nvSpPr>
        <p:spPr>
          <a:xfrm>
            <a:off x="457200" y="1296987"/>
            <a:ext cx="6228272" cy="5222565"/>
          </a:xfrm>
        </p:spPr>
        <p:txBody>
          <a:bodyPr/>
          <a:lstStyle/>
          <a:p>
            <a:pPr marL="0" indent="0">
              <a:buNone/>
            </a:pPr>
            <a:r>
              <a:rPr lang="en-US" sz="1800" b="1" dirty="0"/>
              <a:t>Trust Service Providers </a:t>
            </a:r>
            <a:endParaRPr lang="en-US" sz="1800" dirty="0"/>
          </a:p>
          <a:p>
            <a:r>
              <a:rPr lang="en-US" sz="1800" dirty="0"/>
              <a:t>We support EU Regulation N°910/2014 on electronic identification and trust services for electronic transactions in the internal market (the ‘</a:t>
            </a:r>
            <a:r>
              <a:rPr lang="en-US" sz="1800" dirty="0" err="1"/>
              <a:t>eIDAS</a:t>
            </a:r>
            <a:r>
              <a:rPr lang="en-US" sz="1800" dirty="0"/>
              <a:t> Regulation’), and are developing standards to meet the needs of the international community for trust and confidence in electronic transactions. Our Electronic Signatures and Infrastructures committee (TC ESI) is building on its standards for trust services providers (TSPs), electronic signatures, electronic seals and electronic time-stamps, including the definition of security and policy requirements for TSPs providing public key certificates and electronic time-stamps. We are now defining the security and policy requirements for TSPs providing registered </a:t>
            </a:r>
            <a:r>
              <a:rPr lang="en-US" sz="1800" dirty="0" err="1"/>
              <a:t>eDelivery</a:t>
            </a:r>
            <a:r>
              <a:rPr lang="en-US" sz="1800" dirty="0"/>
              <a:t> services, remote signature creation and remote signature validation. </a:t>
            </a:r>
          </a:p>
        </p:txBody>
      </p:sp>
      <p:sp>
        <p:nvSpPr>
          <p:cNvPr id="5" name="מציין מיקום של מספר שקופית 4"/>
          <p:cNvSpPr>
            <a:spLocks noGrp="1"/>
          </p:cNvSpPr>
          <p:nvPr>
            <p:ph type="sldNum" sz="quarter" idx="10"/>
          </p:nvPr>
        </p:nvSpPr>
        <p:spPr>
          <a:xfrm>
            <a:off x="0" y="6588125"/>
            <a:ext cx="431800" cy="269875"/>
          </a:xfrm>
        </p:spPr>
        <p:txBody>
          <a:bodyPr/>
          <a:lstStyle/>
          <a:p>
            <a:pPr>
              <a:defRPr/>
            </a:pPr>
            <a:fld id="{F30943A2-4921-4CB8-A816-669A79C06819}" type="slidenum">
              <a:rPr lang="en-GB" smtClean="0"/>
              <a:pPr>
                <a:defRPr/>
              </a:pPr>
              <a:t>32</a:t>
            </a:fld>
            <a:endParaRPr lang="en-GB" dirty="0"/>
          </a:p>
        </p:txBody>
      </p:sp>
      <p:sp>
        <p:nvSpPr>
          <p:cNvPr id="6"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1171798291"/>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5"/>
          <p:cNvSpPr>
            <a:spLocks noGrp="1"/>
          </p:cNvSpPr>
          <p:nvPr>
            <p:ph type="title"/>
          </p:nvPr>
        </p:nvSpPr>
        <p:spPr/>
        <p:txBody>
          <a:bodyPr/>
          <a:lstStyle/>
          <a:p>
            <a:pPr eaLnBrk="1" hangingPunct="1"/>
            <a:r>
              <a:rPr lang="en-GB" dirty="0" smtClean="0"/>
              <a:t>Areas of security standardization (VI)</a:t>
            </a:r>
            <a:endParaRPr lang="he-IL" dirty="0" smtClean="0"/>
          </a:p>
        </p:txBody>
      </p:sp>
      <p:sp>
        <p:nvSpPr>
          <p:cNvPr id="28675" name="מציין מיקום תוכן 2"/>
          <p:cNvSpPr>
            <a:spLocks noGrp="1"/>
          </p:cNvSpPr>
          <p:nvPr>
            <p:ph idx="1"/>
          </p:nvPr>
        </p:nvSpPr>
        <p:spPr>
          <a:xfrm>
            <a:off x="457200" y="1296987"/>
            <a:ext cx="6228272" cy="5222565"/>
          </a:xfrm>
        </p:spPr>
        <p:txBody>
          <a:bodyPr/>
          <a:lstStyle/>
          <a:p>
            <a:pPr marL="0" indent="0">
              <a:buNone/>
            </a:pPr>
            <a:r>
              <a:rPr lang="en-US" sz="1800" b="1" dirty="0" smtClean="0"/>
              <a:t>Secure </a:t>
            </a:r>
            <a:r>
              <a:rPr lang="en-US" sz="1800" b="1" dirty="0"/>
              <a:t>Cards and Elements </a:t>
            </a:r>
            <a:endParaRPr lang="en-US" sz="1800" dirty="0"/>
          </a:p>
          <a:p>
            <a:r>
              <a:rPr lang="en-US" sz="1800" dirty="0" smtClean="0"/>
              <a:t>Work is underway to address the </a:t>
            </a:r>
            <a:r>
              <a:rPr lang="en-US" sz="1800" dirty="0"/>
              <a:t>embedded UICC (</a:t>
            </a:r>
            <a:r>
              <a:rPr lang="en-US" sz="1800" dirty="0" err="1"/>
              <a:t>eUICC</a:t>
            </a:r>
            <a:r>
              <a:rPr lang="en-US" sz="1800" dirty="0"/>
              <a:t>) and the definition of test cases related to the support of multiple secure elements for mobile contactless communication over the Near Field Communication interface. </a:t>
            </a:r>
          </a:p>
          <a:p>
            <a:r>
              <a:rPr lang="en-US" sz="1800" dirty="0"/>
              <a:t>As the convergence of different market segments such as banking, identity services and fixed line communication with the mobile market is leading to new requirements, we are also considering the future of the secure element. We are looking at improving the existing physical/electrical interface and/or logical interface or defining new ones for removable and non-removable secure elements. </a:t>
            </a:r>
            <a:endParaRPr lang="en-US" sz="1800" dirty="0" smtClean="0"/>
          </a:p>
          <a:p>
            <a:pPr marL="0" indent="0">
              <a:buNone/>
            </a:pPr>
            <a:r>
              <a:rPr lang="en-US" sz="1800" b="1" dirty="0" smtClean="0"/>
              <a:t>Cryptography </a:t>
            </a:r>
            <a:endParaRPr lang="en-US" sz="1800" dirty="0"/>
          </a:p>
          <a:p>
            <a:r>
              <a:rPr lang="en-US" sz="1800" dirty="0"/>
              <a:t>Strong (and efficient) cryptography is a central building block for security in a huge range of products and systems. </a:t>
            </a:r>
          </a:p>
        </p:txBody>
      </p:sp>
      <p:sp>
        <p:nvSpPr>
          <p:cNvPr id="5" name="מציין מיקום של מספר שקופית 4"/>
          <p:cNvSpPr>
            <a:spLocks noGrp="1"/>
          </p:cNvSpPr>
          <p:nvPr>
            <p:ph type="sldNum" sz="quarter" idx="10"/>
          </p:nvPr>
        </p:nvSpPr>
        <p:spPr>
          <a:xfrm>
            <a:off x="0" y="6588125"/>
            <a:ext cx="345057" cy="269875"/>
          </a:xfrm>
        </p:spPr>
        <p:txBody>
          <a:bodyPr/>
          <a:lstStyle/>
          <a:p>
            <a:pPr>
              <a:defRPr/>
            </a:pPr>
            <a:fld id="{F30943A2-4921-4CB8-A816-669A79C06819}" type="slidenum">
              <a:rPr lang="en-GB" smtClean="0"/>
              <a:pPr>
                <a:defRPr/>
              </a:pPr>
              <a:t>33</a:t>
            </a:fld>
            <a:endParaRPr lang="en-GB" dirty="0"/>
          </a:p>
        </p:txBody>
      </p:sp>
      <p:sp>
        <p:nvSpPr>
          <p:cNvPr id="6"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2427187492"/>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5"/>
          <p:cNvSpPr>
            <a:spLocks noGrp="1"/>
          </p:cNvSpPr>
          <p:nvPr>
            <p:ph type="title"/>
          </p:nvPr>
        </p:nvSpPr>
        <p:spPr/>
        <p:txBody>
          <a:bodyPr/>
          <a:lstStyle/>
          <a:p>
            <a:pPr eaLnBrk="1" hangingPunct="1"/>
            <a:r>
              <a:rPr lang="en-GB" dirty="0" smtClean="0"/>
              <a:t>Areas of security standardization (VII)</a:t>
            </a:r>
            <a:endParaRPr lang="he-IL" dirty="0" smtClean="0"/>
          </a:p>
        </p:txBody>
      </p:sp>
      <p:sp>
        <p:nvSpPr>
          <p:cNvPr id="28675" name="מציין מיקום תוכן 2"/>
          <p:cNvSpPr>
            <a:spLocks noGrp="1"/>
          </p:cNvSpPr>
          <p:nvPr>
            <p:ph idx="1"/>
          </p:nvPr>
        </p:nvSpPr>
        <p:spPr>
          <a:xfrm>
            <a:off x="457200" y="1296987"/>
            <a:ext cx="6228272" cy="5222565"/>
          </a:xfrm>
        </p:spPr>
        <p:txBody>
          <a:bodyPr/>
          <a:lstStyle/>
          <a:p>
            <a:pPr marL="0" indent="0">
              <a:buNone/>
            </a:pPr>
            <a:r>
              <a:rPr lang="en-US" sz="1800" b="1" dirty="0" smtClean="0"/>
              <a:t>Security </a:t>
            </a:r>
            <a:r>
              <a:rPr lang="en-US" sz="1800" b="1" dirty="0"/>
              <a:t>Algorithms </a:t>
            </a:r>
            <a:endParaRPr lang="en-US" sz="1800" dirty="0"/>
          </a:p>
          <a:p>
            <a:r>
              <a:rPr lang="en-US" sz="1800" dirty="0" smtClean="0"/>
              <a:t>ETSI’s Security </a:t>
            </a:r>
            <a:r>
              <a:rPr lang="en-US" sz="1800" dirty="0"/>
              <a:t>Algorithms Group of Experts (SAGE) provides both ETSI and 3GPP with cryptographic algorithms and protocols specific to fraud prevention, unauthorized access to public and private telecommunications networks and user data privacy. </a:t>
            </a:r>
            <a:endParaRPr lang="en-US" sz="1800" dirty="0" smtClean="0"/>
          </a:p>
          <a:p>
            <a:r>
              <a:rPr lang="en-US" sz="1800" dirty="0" smtClean="0"/>
              <a:t>Principle in </a:t>
            </a:r>
            <a:r>
              <a:rPr lang="en-US" sz="1800" dirty="0"/>
              <a:t>3GPP security is </a:t>
            </a:r>
            <a:r>
              <a:rPr lang="en-US" sz="1800" dirty="0" smtClean="0"/>
              <a:t>nowadays that </a:t>
            </a:r>
            <a:r>
              <a:rPr lang="en-US" sz="1800" dirty="0"/>
              <a:t>systems should support two different algorithms from day one, providing ‘belt and braces’ security against the possibility that either algorithm may be broken in the future. </a:t>
            </a:r>
            <a:endParaRPr lang="en-US" sz="1800" dirty="0" smtClean="0"/>
          </a:p>
          <a:p>
            <a:r>
              <a:rPr lang="en-US" sz="1800" dirty="0" smtClean="0"/>
              <a:t>Currently working on new </a:t>
            </a:r>
            <a:r>
              <a:rPr lang="en-US" sz="1800" dirty="0"/>
              <a:t>algorithms for </a:t>
            </a:r>
            <a:r>
              <a:rPr lang="en-US" sz="1800" dirty="0" smtClean="0"/>
              <a:t>GPRS, 128-bit </a:t>
            </a:r>
            <a:r>
              <a:rPr lang="en-US" sz="1800" dirty="0"/>
              <a:t>encryption algorithm (GEA5) and new 128-bit integrity algorithms (GIA4 and GIA5). These are being developed primarily for EC-GSM-</a:t>
            </a:r>
            <a:r>
              <a:rPr lang="en-US" sz="1800" dirty="0" err="1"/>
              <a:t>IoT</a:t>
            </a:r>
            <a:r>
              <a:rPr lang="en-US" sz="1800" dirty="0"/>
              <a:t>, a radio interface solution for use in the </a:t>
            </a:r>
            <a:r>
              <a:rPr lang="en-US" sz="1800" dirty="0" err="1"/>
              <a:t>IoT</a:t>
            </a:r>
            <a:r>
              <a:rPr lang="en-US" sz="1800" dirty="0"/>
              <a:t>. </a:t>
            </a:r>
            <a:r>
              <a:rPr lang="en-US" sz="1800" dirty="0" smtClean="0"/>
              <a:t> </a:t>
            </a:r>
            <a:endParaRPr lang="en-US" sz="1800" dirty="0"/>
          </a:p>
        </p:txBody>
      </p:sp>
      <p:sp>
        <p:nvSpPr>
          <p:cNvPr id="5" name="מציין מיקום של מספר שקופית 4"/>
          <p:cNvSpPr>
            <a:spLocks noGrp="1"/>
          </p:cNvSpPr>
          <p:nvPr>
            <p:ph type="sldNum" sz="quarter" idx="10"/>
          </p:nvPr>
        </p:nvSpPr>
        <p:spPr>
          <a:xfrm>
            <a:off x="0" y="6588125"/>
            <a:ext cx="431800" cy="269875"/>
          </a:xfrm>
        </p:spPr>
        <p:txBody>
          <a:bodyPr/>
          <a:lstStyle/>
          <a:p>
            <a:pPr>
              <a:defRPr/>
            </a:pPr>
            <a:fld id="{F30943A2-4921-4CB8-A816-669A79C06819}" type="slidenum">
              <a:rPr lang="en-GB" smtClean="0"/>
              <a:pPr>
                <a:defRPr/>
              </a:pPr>
              <a:t>34</a:t>
            </a:fld>
            <a:endParaRPr lang="en-GB"/>
          </a:p>
        </p:txBody>
      </p:sp>
      <p:sp>
        <p:nvSpPr>
          <p:cNvPr id="6"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1593131107"/>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5"/>
          <p:cNvSpPr>
            <a:spLocks noGrp="1"/>
          </p:cNvSpPr>
          <p:nvPr>
            <p:ph type="title"/>
          </p:nvPr>
        </p:nvSpPr>
        <p:spPr/>
        <p:txBody>
          <a:bodyPr/>
          <a:lstStyle/>
          <a:p>
            <a:pPr eaLnBrk="1" hangingPunct="1"/>
            <a:r>
              <a:rPr lang="en-GB" dirty="0" smtClean="0"/>
              <a:t>Areas of security standardization (VIII)</a:t>
            </a:r>
            <a:endParaRPr lang="he-IL" dirty="0" smtClean="0"/>
          </a:p>
        </p:txBody>
      </p:sp>
      <p:sp>
        <p:nvSpPr>
          <p:cNvPr id="28675" name="מציין מיקום תוכן 2"/>
          <p:cNvSpPr>
            <a:spLocks noGrp="1"/>
          </p:cNvSpPr>
          <p:nvPr>
            <p:ph idx="1"/>
          </p:nvPr>
        </p:nvSpPr>
        <p:spPr>
          <a:xfrm>
            <a:off x="457200" y="1296987"/>
            <a:ext cx="6228272" cy="5222565"/>
          </a:xfrm>
        </p:spPr>
        <p:txBody>
          <a:bodyPr/>
          <a:lstStyle/>
          <a:p>
            <a:pPr marL="0" indent="0">
              <a:buNone/>
            </a:pPr>
            <a:r>
              <a:rPr lang="en-US" sz="1800" b="1" i="1" dirty="0"/>
              <a:t>The Impact of the Quantum Computer </a:t>
            </a:r>
          </a:p>
          <a:p>
            <a:r>
              <a:rPr lang="en-US" sz="1800" dirty="0" smtClean="0"/>
              <a:t>TC </a:t>
            </a:r>
            <a:r>
              <a:rPr lang="en-US" sz="1800" dirty="0"/>
              <a:t>CYBER has published an ETSI Guide (EG 203 310) on the impact of quantum computing on ICT security that reinforces the notion of having cryptographic agility as a root capability of products and services, and also advises that business management, including business continuity, takes due account of the role of cryptography in the business process. </a:t>
            </a:r>
          </a:p>
          <a:p>
            <a:pPr marL="0" indent="0">
              <a:buNone/>
            </a:pPr>
            <a:r>
              <a:rPr lang="en-US" sz="1800" b="1" i="1" dirty="0"/>
              <a:t>Quantum-Safe Cryptographic Algorithms </a:t>
            </a:r>
            <a:endParaRPr lang="en-US" sz="1800" dirty="0"/>
          </a:p>
          <a:p>
            <a:r>
              <a:rPr lang="en-US" sz="1800" dirty="0" smtClean="0"/>
              <a:t>TC CYBER started </a:t>
            </a:r>
            <a:r>
              <a:rPr lang="en-US" sz="1800" dirty="0"/>
              <a:t>identifying cryptographic primitives that are resistant to both conventional and quantum-computing </a:t>
            </a:r>
            <a:r>
              <a:rPr lang="en-US" sz="1800" dirty="0" smtClean="0"/>
              <a:t>attacks. </a:t>
            </a:r>
          </a:p>
          <a:p>
            <a:r>
              <a:rPr lang="en-US" sz="1800" dirty="0" smtClean="0"/>
              <a:t>Six </a:t>
            </a:r>
            <a:r>
              <a:rPr lang="en-US" sz="1800" dirty="0"/>
              <a:t>specifications including a quantum-safe algorithmic framework and a threat and risk assessment for real-world use </a:t>
            </a:r>
            <a:r>
              <a:rPr lang="en-US" sz="1800" dirty="0" smtClean="0"/>
              <a:t>cases soon to be completed. Further work concern </a:t>
            </a:r>
            <a:r>
              <a:rPr lang="en-US" sz="1800" dirty="0"/>
              <a:t>the characterization of cryptographic primitives, benchmarking their performance and their suitability to a variety of applications. </a:t>
            </a:r>
            <a:endParaRPr lang="en-US" sz="1800" dirty="0" smtClean="0"/>
          </a:p>
        </p:txBody>
      </p:sp>
      <p:sp>
        <p:nvSpPr>
          <p:cNvPr id="5" name="מציין מיקום של מספר שקופית 4"/>
          <p:cNvSpPr>
            <a:spLocks noGrp="1"/>
          </p:cNvSpPr>
          <p:nvPr>
            <p:ph type="sldNum" sz="quarter" idx="10"/>
          </p:nvPr>
        </p:nvSpPr>
        <p:spPr>
          <a:xfrm>
            <a:off x="0" y="6588125"/>
            <a:ext cx="431800" cy="269875"/>
          </a:xfrm>
        </p:spPr>
        <p:txBody>
          <a:bodyPr/>
          <a:lstStyle/>
          <a:p>
            <a:pPr>
              <a:defRPr/>
            </a:pPr>
            <a:fld id="{F30943A2-4921-4CB8-A816-669A79C06819}" type="slidenum">
              <a:rPr lang="en-GB" smtClean="0"/>
              <a:pPr>
                <a:defRPr/>
              </a:pPr>
              <a:t>35</a:t>
            </a:fld>
            <a:endParaRPr lang="en-GB"/>
          </a:p>
        </p:txBody>
      </p:sp>
      <p:sp>
        <p:nvSpPr>
          <p:cNvPr id="6" name="מציין מיקום של כותרת תחתונה 4"/>
          <p:cNvSpPr>
            <a:spLocks noGrp="1"/>
          </p:cNvSpPr>
          <p:nvPr>
            <p:ph type="ftr" sz="quarter" idx="10"/>
          </p:nvPr>
        </p:nvSpPr>
        <p:spPr bwMode="auto">
          <a:xfrm>
            <a:off x="431800" y="6596751"/>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2231538272"/>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5"/>
          <p:cNvSpPr>
            <a:spLocks noGrp="1"/>
          </p:cNvSpPr>
          <p:nvPr>
            <p:ph type="title"/>
          </p:nvPr>
        </p:nvSpPr>
        <p:spPr/>
        <p:txBody>
          <a:bodyPr/>
          <a:lstStyle/>
          <a:p>
            <a:pPr eaLnBrk="1" hangingPunct="1"/>
            <a:r>
              <a:rPr lang="en-GB" dirty="0" smtClean="0"/>
              <a:t>Areas of security standardization (VIII)</a:t>
            </a:r>
            <a:endParaRPr lang="he-IL" dirty="0" smtClean="0"/>
          </a:p>
        </p:txBody>
      </p:sp>
      <p:sp>
        <p:nvSpPr>
          <p:cNvPr id="28675" name="מציין מיקום תוכן 2"/>
          <p:cNvSpPr>
            <a:spLocks noGrp="1"/>
          </p:cNvSpPr>
          <p:nvPr>
            <p:ph idx="1"/>
          </p:nvPr>
        </p:nvSpPr>
        <p:spPr>
          <a:xfrm>
            <a:off x="457200" y="1296987"/>
            <a:ext cx="6228272" cy="5222565"/>
          </a:xfrm>
        </p:spPr>
        <p:txBody>
          <a:bodyPr/>
          <a:lstStyle/>
          <a:p>
            <a:pPr marL="0" indent="0">
              <a:buNone/>
            </a:pPr>
            <a:r>
              <a:rPr lang="en-US" sz="1800" b="1" i="1" dirty="0" smtClean="0"/>
              <a:t>Quantum </a:t>
            </a:r>
            <a:r>
              <a:rPr lang="en-US" sz="1800" b="1" i="1" dirty="0"/>
              <a:t>Cryptography </a:t>
            </a:r>
            <a:endParaRPr lang="en-US" sz="1800" dirty="0"/>
          </a:p>
          <a:p>
            <a:r>
              <a:rPr lang="en-US" sz="1800" dirty="0"/>
              <a:t>Quantum cryptography provides primitives that are intrinsically quantum-safe, as they are based on the laws of nature rather than computation complexity. It allows keys and digital signatures to be shared over optical </a:t>
            </a:r>
            <a:r>
              <a:rPr lang="en-US" sz="1800" dirty="0" err="1"/>
              <a:t>fibre</a:t>
            </a:r>
            <a:r>
              <a:rPr lang="en-US" sz="1800" dirty="0"/>
              <a:t> or free space links and can be used in a general Cyber Security framework, and to complement algorithmic methods for specific applications. Apart from resilience from every possible attack on a quantum computer, quantum cryptography also provides forward secrecy in that recorded communications cannot be decrypted in future when more powerful supercomputers will be available. </a:t>
            </a:r>
          </a:p>
          <a:p>
            <a:r>
              <a:rPr lang="en-US" sz="1800" dirty="0"/>
              <a:t>Our ISG on Quantum Key Distribution (QKD) is developing specifications that will allow this radically new technology to be adopted in communication networks. We are addressing best-practice security guidance for implementation security. We are also specifying measurement protocols for </a:t>
            </a:r>
            <a:r>
              <a:rPr lang="en-US" sz="1800" dirty="0" err="1"/>
              <a:t>characterising</a:t>
            </a:r>
            <a:r>
              <a:rPr lang="en-US" sz="1800" dirty="0"/>
              <a:t> optical components and complete QKD transmitter </a:t>
            </a:r>
            <a:r>
              <a:rPr lang="en-US" sz="1800" dirty="0" smtClean="0"/>
              <a:t>modules</a:t>
            </a:r>
            <a:r>
              <a:rPr lang="en-US" sz="1800" dirty="0"/>
              <a:t>.</a:t>
            </a:r>
          </a:p>
        </p:txBody>
      </p:sp>
      <p:sp>
        <p:nvSpPr>
          <p:cNvPr id="5" name="מציין מיקום של מספר שקופית 4"/>
          <p:cNvSpPr>
            <a:spLocks noGrp="1"/>
          </p:cNvSpPr>
          <p:nvPr>
            <p:ph type="sldNum" sz="quarter" idx="10"/>
          </p:nvPr>
        </p:nvSpPr>
        <p:spPr>
          <a:xfrm>
            <a:off x="0" y="6588125"/>
            <a:ext cx="370936" cy="269875"/>
          </a:xfrm>
        </p:spPr>
        <p:txBody>
          <a:bodyPr/>
          <a:lstStyle/>
          <a:p>
            <a:pPr>
              <a:defRPr/>
            </a:pPr>
            <a:fld id="{F30943A2-4921-4CB8-A816-669A79C06819}" type="slidenum">
              <a:rPr lang="en-GB" smtClean="0"/>
              <a:pPr>
                <a:defRPr/>
              </a:pPr>
              <a:t>36</a:t>
            </a:fld>
            <a:endParaRPr lang="en-GB" dirty="0"/>
          </a:p>
        </p:txBody>
      </p:sp>
      <p:sp>
        <p:nvSpPr>
          <p:cNvPr id="6"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263111248"/>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5"/>
          <p:cNvSpPr>
            <a:spLocks noGrp="1"/>
          </p:cNvSpPr>
          <p:nvPr>
            <p:ph type="title"/>
          </p:nvPr>
        </p:nvSpPr>
        <p:spPr/>
        <p:txBody>
          <a:bodyPr/>
          <a:lstStyle/>
          <a:p>
            <a:pPr eaLnBrk="1" hangingPunct="1"/>
            <a:r>
              <a:rPr lang="en-GB" dirty="0" smtClean="0"/>
              <a:t>Areas of security standardization (IX)</a:t>
            </a:r>
            <a:endParaRPr lang="he-IL" dirty="0" smtClean="0"/>
          </a:p>
        </p:txBody>
      </p:sp>
      <p:sp>
        <p:nvSpPr>
          <p:cNvPr id="28675" name="מציין מיקום תוכן 2"/>
          <p:cNvSpPr>
            <a:spLocks noGrp="1"/>
          </p:cNvSpPr>
          <p:nvPr>
            <p:ph idx="1"/>
          </p:nvPr>
        </p:nvSpPr>
        <p:spPr>
          <a:xfrm>
            <a:off x="457200" y="1296987"/>
            <a:ext cx="6228272" cy="5291138"/>
          </a:xfrm>
        </p:spPr>
        <p:txBody>
          <a:bodyPr/>
          <a:lstStyle/>
          <a:p>
            <a:pPr marL="0" indent="0">
              <a:buNone/>
            </a:pPr>
            <a:r>
              <a:rPr lang="en-US" sz="1800" b="1" dirty="0"/>
              <a:t>Network Functions </a:t>
            </a:r>
            <a:r>
              <a:rPr lang="en-US" sz="1800" b="1" dirty="0" err="1"/>
              <a:t>Virtualisation</a:t>
            </a:r>
            <a:r>
              <a:rPr lang="en-US" sz="1800" b="1" dirty="0"/>
              <a:t> </a:t>
            </a:r>
            <a:endParaRPr lang="en-US" sz="1800" dirty="0"/>
          </a:p>
          <a:p>
            <a:r>
              <a:rPr lang="en-US" sz="1800" dirty="0" smtClean="0"/>
              <a:t>Detailed </a:t>
            </a:r>
            <a:r>
              <a:rPr lang="en-US" sz="1800" dirty="0"/>
              <a:t>specifications are being developed in support of trusted platforms, remote attestation, public key infrastructure in the NFV environment and others. </a:t>
            </a:r>
            <a:endParaRPr lang="en-US" sz="1800" dirty="0" smtClean="0"/>
          </a:p>
          <a:p>
            <a:pPr marL="0" indent="0">
              <a:buNone/>
            </a:pPr>
            <a:r>
              <a:rPr lang="en-US" sz="1800" b="1" dirty="0" smtClean="0"/>
              <a:t>Lawful </a:t>
            </a:r>
            <a:r>
              <a:rPr lang="en-US" sz="1800" b="1" dirty="0"/>
              <a:t>Interception and Data Retention </a:t>
            </a:r>
            <a:endParaRPr lang="en-US" sz="1800" dirty="0"/>
          </a:p>
          <a:p>
            <a:r>
              <a:rPr lang="en-US" sz="1800" dirty="0" smtClean="0"/>
              <a:t>TC LI develops Lawful </a:t>
            </a:r>
            <a:r>
              <a:rPr lang="en-US" sz="1800" dirty="0"/>
              <a:t>Interception and Retained Data (RD) capability, </a:t>
            </a:r>
            <a:r>
              <a:rPr lang="en-US" sz="1800" dirty="0" smtClean="0"/>
              <a:t>these standards </a:t>
            </a:r>
            <a:r>
              <a:rPr lang="en-US" sz="1800" dirty="0"/>
              <a:t>are being adopted around the world. LI implementation is required by the EU which allows for LI to prevent crime, including fraud and terrorism. </a:t>
            </a:r>
          </a:p>
          <a:p>
            <a:r>
              <a:rPr lang="en-US" sz="1800" dirty="0" smtClean="0"/>
              <a:t>Current work: Dynamic </a:t>
            </a:r>
            <a:r>
              <a:rPr lang="en-US" sz="1800" dirty="0"/>
              <a:t>triggering of </a:t>
            </a:r>
            <a:r>
              <a:rPr lang="en-US" sz="1800" dirty="0" smtClean="0"/>
              <a:t>interception, security </a:t>
            </a:r>
            <a:r>
              <a:rPr lang="en-US" sz="1800" dirty="0"/>
              <a:t>for LI and RD </a:t>
            </a:r>
            <a:r>
              <a:rPr lang="en-US" sz="1800" dirty="0" smtClean="0"/>
              <a:t>systems as those are increasingly </a:t>
            </a:r>
            <a:r>
              <a:rPr lang="en-US" sz="1800" dirty="0"/>
              <a:t>IP service-centric, globally distributed and, frequently, </a:t>
            </a:r>
            <a:r>
              <a:rPr lang="en-US" sz="1800" dirty="0" smtClean="0"/>
              <a:t>software-based. Guidance </a:t>
            </a:r>
            <a:r>
              <a:rPr lang="en-US" sz="1800" dirty="0"/>
              <a:t>on LI and RD standards and concepts, and on LI for LTE™. </a:t>
            </a:r>
            <a:endParaRPr lang="en-US" sz="1800" dirty="0" smtClean="0"/>
          </a:p>
          <a:p>
            <a:r>
              <a:rPr lang="en-US" sz="1800" dirty="0" smtClean="0"/>
              <a:t>Further aspects:  Assurance </a:t>
            </a:r>
            <a:r>
              <a:rPr lang="en-US" sz="1800" dirty="0"/>
              <a:t>of the integrity and originator of approvals/</a:t>
            </a:r>
            <a:r>
              <a:rPr lang="en-US" sz="1800" dirty="0" err="1"/>
              <a:t>authorisations</a:t>
            </a:r>
            <a:r>
              <a:rPr lang="en-US" sz="1800" dirty="0"/>
              <a:t>, the security aspects of internal interfaces for LI</a:t>
            </a:r>
            <a:r>
              <a:rPr lang="en-US" sz="1800" dirty="0" smtClean="0"/>
              <a:t>, </a:t>
            </a:r>
            <a:r>
              <a:rPr lang="en-US" sz="1800" dirty="0"/>
              <a:t>and security issues around </a:t>
            </a:r>
            <a:r>
              <a:rPr lang="en-US" sz="1800" dirty="0" smtClean="0"/>
              <a:t>global, trusted-third-party components </a:t>
            </a:r>
            <a:r>
              <a:rPr lang="en-US" sz="1800" dirty="0"/>
              <a:t>of law enforcement equipment</a:t>
            </a:r>
          </a:p>
        </p:txBody>
      </p:sp>
      <p:sp>
        <p:nvSpPr>
          <p:cNvPr id="5" name="מציין מיקום של מספר שקופית 4"/>
          <p:cNvSpPr>
            <a:spLocks noGrp="1"/>
          </p:cNvSpPr>
          <p:nvPr>
            <p:ph type="sldNum" sz="quarter" idx="10"/>
          </p:nvPr>
        </p:nvSpPr>
        <p:spPr>
          <a:xfrm>
            <a:off x="0" y="6588125"/>
            <a:ext cx="370936" cy="269875"/>
          </a:xfrm>
        </p:spPr>
        <p:txBody>
          <a:bodyPr/>
          <a:lstStyle/>
          <a:p>
            <a:pPr>
              <a:defRPr/>
            </a:pPr>
            <a:fld id="{F30943A2-4921-4CB8-A816-669A79C06819}" type="slidenum">
              <a:rPr lang="en-GB" smtClean="0"/>
              <a:pPr>
                <a:defRPr/>
              </a:pPr>
              <a:t>37</a:t>
            </a:fld>
            <a:endParaRPr lang="en-GB" dirty="0"/>
          </a:p>
        </p:txBody>
      </p:sp>
      <p:sp>
        <p:nvSpPr>
          <p:cNvPr id="6"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Tree>
    <p:extLst>
      <p:ext uri="{BB962C8B-B14F-4D97-AF65-F5344CB8AC3E}">
        <p14:creationId xmlns:p14="http://schemas.microsoft.com/office/powerpoint/2010/main" val="802672019"/>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3GPP / </a:t>
            </a:r>
            <a:r>
              <a:rPr lang="en-GB" dirty="0" smtClean="0"/>
              <a:t>GSMA </a:t>
            </a:r>
            <a:r>
              <a:rPr lang="en-GB" dirty="0" smtClean="0"/>
              <a:t>work on security assurance</a:t>
            </a:r>
            <a:br>
              <a:rPr lang="en-GB" dirty="0" smtClean="0"/>
            </a:br>
            <a:r>
              <a:rPr lang="en-GB" dirty="0" smtClean="0"/>
              <a:t>for network equipment</a:t>
            </a:r>
            <a:endParaRPr lang="en-GB" dirty="0"/>
          </a:p>
        </p:txBody>
      </p:sp>
      <p:sp>
        <p:nvSpPr>
          <p:cNvPr id="3" name="Inhaltsplatzhalter 2"/>
          <p:cNvSpPr>
            <a:spLocks noGrp="1"/>
          </p:cNvSpPr>
          <p:nvPr>
            <p:ph idx="1"/>
          </p:nvPr>
        </p:nvSpPr>
        <p:spPr/>
        <p:txBody>
          <a:bodyPr/>
          <a:lstStyle/>
          <a:p>
            <a:r>
              <a:rPr lang="en-GB" sz="2000" dirty="0" smtClean="0"/>
              <a:t>Joint 3GPP and GSMA activity to create a security assurance scheme for network equipment</a:t>
            </a:r>
          </a:p>
          <a:p>
            <a:r>
              <a:rPr lang="en-GB" sz="2000" dirty="0" smtClean="0"/>
              <a:t>Processes and requirements defined for security accreditation of:</a:t>
            </a:r>
          </a:p>
          <a:p>
            <a:pPr lvl="1"/>
            <a:r>
              <a:rPr lang="en-GB" sz="1800" dirty="0" smtClean="0"/>
              <a:t>Product development lifecycles of equipment vendors</a:t>
            </a:r>
          </a:p>
          <a:p>
            <a:pPr lvl="1"/>
            <a:r>
              <a:rPr lang="en-GB" sz="1800" dirty="0" smtClean="0"/>
              <a:t>Product lifecycles of equipment vendors</a:t>
            </a:r>
          </a:p>
          <a:p>
            <a:pPr lvl="1"/>
            <a:r>
              <a:rPr lang="en-GB" sz="1800" dirty="0" smtClean="0"/>
              <a:t>Test activities for network equipment of test labs</a:t>
            </a:r>
          </a:p>
          <a:p>
            <a:pPr lvl="1"/>
            <a:r>
              <a:rPr lang="en-GB" sz="1800" dirty="0" smtClean="0"/>
              <a:t>Conflict resolution</a:t>
            </a:r>
          </a:p>
          <a:p>
            <a:pPr lvl="1"/>
            <a:r>
              <a:rPr lang="en-GB" sz="1800" dirty="0" smtClean="0"/>
              <a:t>Technical security requirements for particular classes of network equipment (MME, HSS, PCRF, </a:t>
            </a:r>
            <a:r>
              <a:rPr lang="en-GB" sz="1800" dirty="0" err="1" smtClean="0"/>
              <a:t>eNodeB</a:t>
            </a:r>
            <a:r>
              <a:rPr lang="en-GB" sz="1800" dirty="0" smtClean="0"/>
              <a:t>, …)</a:t>
            </a:r>
          </a:p>
          <a:p>
            <a:r>
              <a:rPr lang="en-GB" sz="2000" dirty="0" smtClean="0"/>
              <a:t>Benefits</a:t>
            </a:r>
          </a:p>
          <a:p>
            <a:pPr lvl="1"/>
            <a:r>
              <a:rPr lang="en-GB" sz="1800" dirty="0" smtClean="0"/>
              <a:t>Raised security quality of network equipment (standard products)</a:t>
            </a:r>
          </a:p>
          <a:p>
            <a:pPr lvl="1"/>
            <a:r>
              <a:rPr lang="en-GB" sz="1800" dirty="0" smtClean="0"/>
              <a:t>Standardised set of minimum security requirements for network equipment</a:t>
            </a:r>
          </a:p>
          <a:p>
            <a:pPr lvl="1"/>
            <a:r>
              <a:rPr lang="en-GB" sz="1800" dirty="0" smtClean="0"/>
              <a:t>Simplified quotation/contract negotiation process</a:t>
            </a:r>
          </a:p>
          <a:p>
            <a:pPr lvl="1"/>
            <a:r>
              <a:rPr lang="en-GB" sz="1800" dirty="0" smtClean="0"/>
              <a:t>Liaison with regulators of local governments to unify legislation</a:t>
            </a:r>
          </a:p>
        </p:txBody>
      </p:sp>
      <p:sp>
        <p:nvSpPr>
          <p:cNvPr id="4"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
        <p:nvSpPr>
          <p:cNvPr id="5" name="מציין מיקום של מספר שקופית 4"/>
          <p:cNvSpPr>
            <a:spLocks noGrp="1"/>
          </p:cNvSpPr>
          <p:nvPr>
            <p:ph type="sldNum" sz="quarter" idx="10"/>
          </p:nvPr>
        </p:nvSpPr>
        <p:spPr>
          <a:xfrm>
            <a:off x="0" y="6588125"/>
            <a:ext cx="370936" cy="269875"/>
          </a:xfrm>
        </p:spPr>
        <p:txBody>
          <a:bodyPr/>
          <a:lstStyle/>
          <a:p>
            <a:pPr>
              <a:defRPr/>
            </a:pPr>
            <a:r>
              <a:rPr lang="en-GB" dirty="0" smtClean="0"/>
              <a:t>38</a:t>
            </a:r>
            <a:endParaRPr lang="en-GB" dirty="0"/>
          </a:p>
        </p:txBody>
      </p:sp>
    </p:spTree>
    <p:extLst>
      <p:ext uri="{BB962C8B-B14F-4D97-AF65-F5344CB8AC3E}">
        <p14:creationId xmlns:p14="http://schemas.microsoft.com/office/powerpoint/2010/main" val="4042982347"/>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956376" y="5661248"/>
            <a:ext cx="93610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10" name="Abgerundetes Rechteck 9"/>
          <p:cNvSpPr/>
          <p:nvPr/>
        </p:nvSpPr>
        <p:spPr>
          <a:xfrm>
            <a:off x="467544" y="4003920"/>
            <a:ext cx="8352928" cy="2304256"/>
          </a:xfrm>
          <a:prstGeom prst="roundRect">
            <a:avLst>
              <a:gd name="adj" fmla="val 9921"/>
            </a:avLst>
          </a:prstGeom>
          <a:solidFill>
            <a:schemeClr val="bg1"/>
          </a:solidFill>
          <a:ln>
            <a:solidFill>
              <a:srgbClr val="CD09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FFFFFF"/>
              </a:solidFill>
            </a:endParaRPr>
          </a:p>
        </p:txBody>
      </p:sp>
      <p:sp>
        <p:nvSpPr>
          <p:cNvPr id="9" name="Abgerundetes Rechteck 8"/>
          <p:cNvSpPr/>
          <p:nvPr/>
        </p:nvSpPr>
        <p:spPr>
          <a:xfrm>
            <a:off x="467544" y="1556792"/>
            <a:ext cx="8352928" cy="2304256"/>
          </a:xfrm>
          <a:prstGeom prst="roundRect">
            <a:avLst>
              <a:gd name="adj" fmla="val 9921"/>
            </a:avLst>
          </a:prstGeom>
          <a:solidFill>
            <a:schemeClr val="bg1"/>
          </a:solidFill>
          <a:ln>
            <a:solidFill>
              <a:srgbClr val="CD09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FFFFFF"/>
              </a:solidFill>
            </a:endParaRPr>
          </a:p>
        </p:txBody>
      </p:sp>
      <p:sp>
        <p:nvSpPr>
          <p:cNvPr id="2" name="Titel 1"/>
          <p:cNvSpPr>
            <a:spLocks noGrp="1"/>
          </p:cNvSpPr>
          <p:nvPr>
            <p:ph type="title"/>
          </p:nvPr>
        </p:nvSpPr>
        <p:spPr>
          <a:xfrm>
            <a:off x="384174" y="333375"/>
            <a:ext cx="8436297" cy="777875"/>
          </a:xfrm>
        </p:spPr>
        <p:txBody>
          <a:bodyPr/>
          <a:lstStyle/>
          <a:p>
            <a:r>
              <a:rPr lang="en-GB" dirty="0" smtClean="0"/>
              <a:t>Joint 3GPP and GSMA Security Activity</a:t>
            </a:r>
            <a:endParaRPr lang="en-GB" dirty="0"/>
          </a:p>
        </p:txBody>
      </p:sp>
      <p:sp>
        <p:nvSpPr>
          <p:cNvPr id="3" name="Inhaltsplatzhalter 2"/>
          <p:cNvSpPr>
            <a:spLocks noGrp="1"/>
          </p:cNvSpPr>
          <p:nvPr>
            <p:ph idx="1"/>
          </p:nvPr>
        </p:nvSpPr>
        <p:spPr>
          <a:xfrm>
            <a:off x="2483768" y="1557338"/>
            <a:ext cx="6355432" cy="4386262"/>
          </a:xfrm>
        </p:spPr>
        <p:txBody>
          <a:bodyPr/>
          <a:lstStyle/>
          <a:p>
            <a:pPr>
              <a:buNone/>
            </a:pPr>
            <a:endParaRPr lang="en-GB" sz="100" dirty="0" smtClean="0"/>
          </a:p>
          <a:p>
            <a:pPr>
              <a:buNone/>
            </a:pPr>
            <a:r>
              <a:rPr lang="en-GB" sz="2000" b="1" dirty="0" smtClean="0"/>
              <a:t>3GPP SA3</a:t>
            </a:r>
          </a:p>
          <a:p>
            <a:r>
              <a:rPr lang="en-GB" sz="2000" dirty="0" smtClean="0"/>
              <a:t>Launched SECAM activity in 2012</a:t>
            </a:r>
          </a:p>
          <a:p>
            <a:r>
              <a:rPr lang="en-GB" sz="2000" dirty="0" smtClean="0"/>
              <a:t>3GPP specifications cover </a:t>
            </a:r>
            <a:r>
              <a:rPr lang="en-GB" sz="2000" dirty="0" smtClean="0">
                <a:solidFill>
                  <a:srgbClr val="000000"/>
                </a:solidFill>
                <a:latin typeface="Helvetica 45 Light"/>
              </a:rPr>
              <a:t>interfaces and protocol security</a:t>
            </a:r>
          </a:p>
          <a:p>
            <a:r>
              <a:rPr lang="en-GB" sz="2000" dirty="0" smtClean="0">
                <a:solidFill>
                  <a:srgbClr val="000000"/>
                </a:solidFill>
                <a:latin typeface="Helvetica 45 Light"/>
              </a:rPr>
              <a:t>SECAM adds test cases for 3GPP network equipment security assurance</a:t>
            </a:r>
          </a:p>
          <a:p>
            <a:pPr>
              <a:buNone/>
            </a:pPr>
            <a:endParaRPr lang="en-GB" sz="2000" dirty="0" smtClean="0"/>
          </a:p>
          <a:p>
            <a:pPr>
              <a:buNone/>
            </a:pPr>
            <a:r>
              <a:rPr lang="en-GB" sz="2000" b="1" dirty="0" smtClean="0"/>
              <a:t>GSMA SECAG (formerly NESAG until end of 2014)</a:t>
            </a:r>
          </a:p>
          <a:p>
            <a:r>
              <a:rPr lang="en-GB" sz="2000" dirty="0" smtClean="0"/>
              <a:t>Established in Feb 2014</a:t>
            </a:r>
          </a:p>
          <a:p>
            <a:r>
              <a:rPr lang="en-GB" sz="2000" dirty="0" smtClean="0"/>
              <a:t>Defines and governs security accreditation scheme for network equipment evaluation and conflict resolution</a:t>
            </a:r>
          </a:p>
          <a:p>
            <a:r>
              <a:rPr lang="en-GB" sz="2000" dirty="0" smtClean="0"/>
              <a:t>Operates accreditation supported by third parties</a:t>
            </a:r>
            <a:endParaRPr lang="en-GB" sz="2000" dirty="0"/>
          </a:p>
        </p:txBody>
      </p:sp>
      <p:pic>
        <p:nvPicPr>
          <p:cNvPr id="14338" name="Picture 2" descr="http://blog.concentra.co.uk/wp-content/uploads/2011/11/GSMA-Logo.jpg"/>
          <p:cNvPicPr>
            <a:picLocks noChangeAspect="1" noChangeArrowheads="1"/>
          </p:cNvPicPr>
          <p:nvPr/>
        </p:nvPicPr>
        <p:blipFill>
          <a:blip r:embed="rId2" cstate="print"/>
          <a:srcRect l="1312" t="1580" r="1377" b="1600"/>
          <a:stretch>
            <a:fillRect/>
          </a:stretch>
        </p:blipFill>
        <p:spPr bwMode="auto">
          <a:xfrm>
            <a:off x="672944" y="4149080"/>
            <a:ext cx="1593386" cy="1584176"/>
          </a:xfrm>
          <a:prstGeom prst="rect">
            <a:avLst/>
          </a:prstGeom>
          <a:noFill/>
        </p:spPr>
      </p:pic>
      <p:pic>
        <p:nvPicPr>
          <p:cNvPr id="14340" name="Picture 4" descr="http://www.3gpp.org/IMG/jpg/3GPP_TM_RD.jpg"/>
          <p:cNvPicPr>
            <a:picLocks noChangeAspect="1" noChangeArrowheads="1"/>
          </p:cNvPicPr>
          <p:nvPr/>
        </p:nvPicPr>
        <p:blipFill>
          <a:blip r:embed="rId3" cstate="print"/>
          <a:srcRect/>
          <a:stretch>
            <a:fillRect/>
          </a:stretch>
        </p:blipFill>
        <p:spPr bwMode="auto">
          <a:xfrm>
            <a:off x="672944" y="1700808"/>
            <a:ext cx="1594800" cy="928971"/>
          </a:xfrm>
          <a:prstGeom prst="rect">
            <a:avLst/>
          </a:prstGeom>
          <a:noFill/>
        </p:spPr>
      </p:pic>
      <p:sp>
        <p:nvSpPr>
          <p:cNvPr id="11"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4"/>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
        <p:nvSpPr>
          <p:cNvPr id="12" name="מציין מיקום של מספר שקופית 4"/>
          <p:cNvSpPr>
            <a:spLocks noGrp="1"/>
          </p:cNvSpPr>
          <p:nvPr>
            <p:ph type="sldNum" sz="quarter" idx="10"/>
          </p:nvPr>
        </p:nvSpPr>
        <p:spPr>
          <a:xfrm>
            <a:off x="0" y="6588125"/>
            <a:ext cx="370936" cy="269875"/>
          </a:xfrm>
        </p:spPr>
        <p:txBody>
          <a:bodyPr/>
          <a:lstStyle/>
          <a:p>
            <a:pPr>
              <a:defRPr/>
            </a:pPr>
            <a:r>
              <a:rPr lang="en-GB" dirty="0" smtClean="0"/>
              <a:t>39</a:t>
            </a:r>
            <a:endParaRPr lang="en-GB" dirty="0"/>
          </a:p>
        </p:txBody>
      </p:sp>
    </p:spTree>
    <p:extLst>
      <p:ext uri="{BB962C8B-B14F-4D97-AF65-F5344CB8AC3E}">
        <p14:creationId xmlns:p14="http://schemas.microsoft.com/office/powerpoint/2010/main" val="303453301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תמונה 7" descr="Imag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1390650"/>
            <a:ext cx="260032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p:cNvSpPr>
            <a:spLocks noGrp="1"/>
          </p:cNvSpPr>
          <p:nvPr>
            <p:ph type="title"/>
          </p:nvPr>
        </p:nvSpPr>
        <p:spPr/>
        <p:txBody>
          <a:bodyPr/>
          <a:lstStyle/>
          <a:p>
            <a:pPr eaLnBrk="1" hangingPunct="1"/>
            <a:r>
              <a:rPr lang="en-GB" altLang="en-US" sz="3600" dirty="0" smtClean="0"/>
              <a:t>Some reasons to participate</a:t>
            </a:r>
          </a:p>
        </p:txBody>
      </p:sp>
      <p:sp>
        <p:nvSpPr>
          <p:cNvPr id="33796" name="Rectangle 3"/>
          <p:cNvSpPr>
            <a:spLocks noGrp="1"/>
          </p:cNvSpPr>
          <p:nvPr>
            <p:ph type="body" idx="1"/>
          </p:nvPr>
        </p:nvSpPr>
        <p:spPr>
          <a:xfrm>
            <a:off x="384175" y="1600200"/>
            <a:ext cx="6573838" cy="4675188"/>
          </a:xfrm>
        </p:spPr>
        <p:txBody>
          <a:bodyPr/>
          <a:lstStyle/>
          <a:p>
            <a:pPr eaLnBrk="1" hangingPunct="1">
              <a:lnSpc>
                <a:spcPct val="80000"/>
              </a:lnSpc>
            </a:pPr>
            <a:r>
              <a:rPr lang="en-US" altLang="en-US" sz="2800" dirty="0" smtClean="0"/>
              <a:t>Ensure interoperability</a:t>
            </a:r>
          </a:p>
          <a:p>
            <a:pPr eaLnBrk="1" hangingPunct="1">
              <a:lnSpc>
                <a:spcPct val="80000"/>
              </a:lnSpc>
            </a:pPr>
            <a:r>
              <a:rPr lang="en-US" altLang="en-US" sz="2800" dirty="0" smtClean="0"/>
              <a:t>Drive your technology of choice into the standard</a:t>
            </a:r>
          </a:p>
          <a:p>
            <a:pPr eaLnBrk="1" hangingPunct="1">
              <a:lnSpc>
                <a:spcPct val="80000"/>
              </a:lnSpc>
            </a:pPr>
            <a:r>
              <a:rPr lang="en-US" altLang="en-US" sz="2800" dirty="0" smtClean="0"/>
              <a:t>Access to leading-edge ICT knowledge</a:t>
            </a:r>
          </a:p>
          <a:p>
            <a:pPr eaLnBrk="1" hangingPunct="1">
              <a:lnSpc>
                <a:spcPct val="80000"/>
              </a:lnSpc>
            </a:pPr>
            <a:r>
              <a:rPr lang="en-US" altLang="en-US" sz="2800" dirty="0" smtClean="0"/>
              <a:t>Opportunities to meet and influence</a:t>
            </a:r>
            <a:br>
              <a:rPr lang="en-US" altLang="en-US" sz="2800" dirty="0" smtClean="0"/>
            </a:br>
            <a:r>
              <a:rPr lang="en-US" altLang="en-US" sz="2800" dirty="0" smtClean="0"/>
              <a:t>your customers &amp; competitors</a:t>
            </a:r>
          </a:p>
          <a:p>
            <a:pPr eaLnBrk="1" hangingPunct="1">
              <a:lnSpc>
                <a:spcPct val="80000"/>
              </a:lnSpc>
            </a:pPr>
            <a:r>
              <a:rPr lang="en-US" altLang="en-US" sz="2800" dirty="0" smtClean="0"/>
              <a:t>Direct insight into critical issues,</a:t>
            </a:r>
            <a:br>
              <a:rPr lang="en-US" altLang="en-US" sz="2800" dirty="0" smtClean="0"/>
            </a:br>
            <a:r>
              <a:rPr lang="en-US" altLang="en-US" sz="2800" dirty="0" smtClean="0"/>
              <a:t>including regulatory &amp; spectrum matters, and the ability to influence them</a:t>
            </a:r>
          </a:p>
          <a:p>
            <a:pPr eaLnBrk="1" hangingPunct="1">
              <a:lnSpc>
                <a:spcPct val="80000"/>
              </a:lnSpc>
            </a:pPr>
            <a:r>
              <a:rPr lang="en-US" altLang="en-US" sz="2800" dirty="0" smtClean="0"/>
              <a:t>Contribute the views of your constituency (e.g. environment, users, social interests, SMEs) </a:t>
            </a:r>
          </a:p>
        </p:txBody>
      </p:sp>
      <p:sp>
        <p:nvSpPr>
          <p:cNvPr id="65541" name="מציין מיקום של כותרת תחתונה 4"/>
          <p:cNvSpPr>
            <a:spLocks noGrp="1"/>
          </p:cNvSpPr>
          <p:nvPr>
            <p:ph type="ftr" sz="quarter" idx="10"/>
          </p:nvPr>
        </p:nvSpPr>
        <p:spPr bwMode="auto">
          <a:xfrm>
            <a:off x="431800" y="6588125"/>
            <a:ext cx="52101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4"/>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2016. All rights reserved</a:t>
            </a:r>
            <a:endParaRPr lang="en-GB" altLang="en-US" sz="800" dirty="0">
              <a:solidFill>
                <a:srgbClr val="898989"/>
              </a:solidFill>
              <a:cs typeface="Arial" panose="020B0604020202020204" pitchFamily="34" charset="0"/>
            </a:endParaRPr>
          </a:p>
        </p:txBody>
      </p:sp>
      <p:sp>
        <p:nvSpPr>
          <p:cNvPr id="7" name="מלבן 6"/>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he-IL"/>
          </a:p>
        </p:txBody>
      </p:sp>
      <p:sp>
        <p:nvSpPr>
          <p:cNvPr id="2" name="Slide Number Placeholder 1"/>
          <p:cNvSpPr>
            <a:spLocks noGrp="1"/>
          </p:cNvSpPr>
          <p:nvPr>
            <p:ph type="sldNum" sz="quarter" idx="11"/>
          </p:nvPr>
        </p:nvSpPr>
        <p:spPr>
          <a:xfrm>
            <a:off x="2722" y="6588125"/>
            <a:ext cx="381000" cy="269875"/>
          </a:xfrm>
        </p:spPr>
        <p:txBody>
          <a:bodyPr/>
          <a:lstStyle/>
          <a:p>
            <a:pPr>
              <a:defRPr/>
            </a:pPr>
            <a:fld id="{7762E548-6DAA-47A0-AD72-CD39B547D565}" type="slidenum">
              <a:rPr lang="en-GB" smtClean="0"/>
              <a:pPr>
                <a:defRPr/>
              </a:pPr>
              <a:t>4</a:t>
            </a:fld>
            <a:endParaRPr lang="en-GB" dirty="0"/>
          </a:p>
        </p:txBody>
      </p:sp>
    </p:spTree>
    <p:extLst>
      <p:ext uri="{BB962C8B-B14F-4D97-AF65-F5344CB8AC3E}">
        <p14:creationId xmlns:p14="http://schemas.microsoft.com/office/powerpoint/2010/main" val="1262576880"/>
      </p:ext>
    </p:extLst>
  </p:cSld>
  <p:clrMapOvr>
    <a:masterClrMapping/>
  </p:clrMapOvr>
  <p:transition advClick="0" advTm="0">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כותרת 5"/>
          <p:cNvSpPr>
            <a:spLocks noGrp="1"/>
          </p:cNvSpPr>
          <p:nvPr>
            <p:ph type="title"/>
          </p:nvPr>
        </p:nvSpPr>
        <p:spPr/>
        <p:txBody>
          <a:bodyPr/>
          <a:lstStyle/>
          <a:p>
            <a:r>
              <a:rPr lang="en-US" smtClean="0"/>
              <a:t>Contact</a:t>
            </a:r>
            <a:endParaRPr lang="he-IL" smtClean="0"/>
          </a:p>
        </p:txBody>
      </p:sp>
      <p:sp>
        <p:nvSpPr>
          <p:cNvPr id="53251" name="מציין מיקום תוכן 6"/>
          <p:cNvSpPr>
            <a:spLocks noGrp="1"/>
          </p:cNvSpPr>
          <p:nvPr>
            <p:ph idx="1"/>
          </p:nvPr>
        </p:nvSpPr>
        <p:spPr>
          <a:xfrm>
            <a:off x="457200" y="1600200"/>
            <a:ext cx="8229600" cy="3504063"/>
          </a:xfrm>
        </p:spPr>
        <p:txBody>
          <a:bodyPr/>
          <a:lstStyle/>
          <a:p>
            <a:pPr algn="ctr">
              <a:buNone/>
            </a:pPr>
            <a:endParaRPr lang="en-GB" sz="2800" b="1" dirty="0" smtClean="0"/>
          </a:p>
          <a:p>
            <a:pPr algn="ctr">
              <a:buNone/>
            </a:pPr>
            <a:r>
              <a:rPr lang="en-GB" sz="2800" b="1" dirty="0" smtClean="0">
                <a:hlinkClick r:id="rId3"/>
              </a:rPr>
              <a:t>Dirk.weiler@nokia.com</a:t>
            </a:r>
            <a:r>
              <a:rPr lang="en-GB" sz="2800" b="1" dirty="0" smtClean="0"/>
              <a:t> </a:t>
            </a:r>
          </a:p>
          <a:p>
            <a:pPr algn="ctr">
              <a:buFontTx/>
              <a:buNone/>
            </a:pPr>
            <a:r>
              <a:rPr lang="en-GB" sz="2800" b="1" dirty="0" smtClean="0"/>
              <a:t>ETSI: </a:t>
            </a:r>
            <a:r>
              <a:rPr lang="en-GB" sz="2800" b="1" dirty="0" smtClean="0">
                <a:hlinkClick r:id="rId4"/>
              </a:rPr>
              <a:t>info@etsi.org</a:t>
            </a:r>
            <a:r>
              <a:rPr lang="en-GB" sz="2800" b="1" dirty="0" smtClean="0"/>
              <a:t> </a:t>
            </a:r>
          </a:p>
        </p:txBody>
      </p:sp>
      <p:sp>
        <p:nvSpPr>
          <p:cNvPr id="8" name="מלבן מעוגל 7"/>
          <p:cNvSpPr/>
          <p:nvPr/>
        </p:nvSpPr>
        <p:spPr>
          <a:xfrm>
            <a:off x="1881188" y="5331424"/>
            <a:ext cx="5611812" cy="830262"/>
          </a:xfrm>
          <a:prstGeom prst="roundRect">
            <a:avLst>
              <a:gd name="adj" fmla="val 10735"/>
            </a:avLst>
          </a:prstGeom>
          <a:solidFill>
            <a:srgbClr val="1A466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200" dirty="0" smtClean="0">
                <a:latin typeface="Calibri" pitchFamily="34" charset="0"/>
              </a:rPr>
              <a:t>Discussion</a:t>
            </a:r>
            <a:endParaRPr lang="en-GB" sz="3200" dirty="0">
              <a:latin typeface="Calibri" pitchFamily="34" charset="0"/>
            </a:endParaRPr>
          </a:p>
        </p:txBody>
      </p:sp>
      <p:sp>
        <p:nvSpPr>
          <p:cNvPr id="10" name="מציין מיקום של כותרת תחתונה 4"/>
          <p:cNvSpPr>
            <a:spLocks noGrp="1"/>
          </p:cNvSpPr>
          <p:nvPr>
            <p:ph type="ftr" sz="quarter" idx="10"/>
          </p:nvPr>
        </p:nvSpPr>
        <p:spPr bwMode="auto">
          <a:xfrm>
            <a:off x="401572" y="6492875"/>
            <a:ext cx="5210175" cy="365125"/>
          </a:xfrm>
          <a:prstGeom prst="rect">
            <a:avLst/>
          </a:prstGeom>
          <a:noFill/>
          <a:ln>
            <a:miter lim="800000"/>
            <a:headEnd/>
            <a:tailEnd/>
          </a:ln>
        </p:spPr>
        <p:txBody>
          <a:bodyPr/>
          <a:lstStyle/>
          <a:p>
            <a:r>
              <a:rPr lang="en-US" sz="800" dirty="0" smtClean="0">
                <a:latin typeface="Calibri" pitchFamily="34" charset="0"/>
              </a:rPr>
              <a:t>© ETSI 2016. All rights reserved</a:t>
            </a:r>
            <a:endParaRPr lang="en-GB" sz="800" dirty="0" smtClean="0">
              <a:latin typeface="Calibri" pitchFamily="34" charset="0"/>
            </a:endParaRPr>
          </a:p>
        </p:txBody>
      </p:sp>
      <p:sp>
        <p:nvSpPr>
          <p:cNvPr id="2" name="Slide Number Placeholder 1"/>
          <p:cNvSpPr>
            <a:spLocks noGrp="1"/>
          </p:cNvSpPr>
          <p:nvPr>
            <p:ph type="sldNum" sz="quarter" idx="11"/>
          </p:nvPr>
        </p:nvSpPr>
        <p:spPr>
          <a:xfrm>
            <a:off x="-2701" y="6588125"/>
            <a:ext cx="353763" cy="269875"/>
          </a:xfrm>
        </p:spPr>
        <p:txBody>
          <a:bodyPr/>
          <a:lstStyle/>
          <a:p>
            <a:pPr>
              <a:defRPr/>
            </a:pPr>
            <a:fld id="{7762E548-6DAA-47A0-AD72-CD39B547D565}" type="slidenum">
              <a:rPr lang="en-GB" smtClean="0"/>
              <a:pPr>
                <a:defRPr/>
              </a:pPr>
              <a:t>40</a:t>
            </a:fld>
            <a:endParaRPr lang="en-GB"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כותרת 5"/>
          <p:cNvSpPr>
            <a:spLocks noGrp="1"/>
          </p:cNvSpPr>
          <p:nvPr>
            <p:ph type="title"/>
          </p:nvPr>
        </p:nvSpPr>
        <p:spPr/>
        <p:txBody>
          <a:bodyPr/>
          <a:lstStyle/>
          <a:p>
            <a:r>
              <a:rPr lang="en-US" smtClean="0"/>
              <a:t>Contact</a:t>
            </a:r>
            <a:endParaRPr lang="he-IL" smtClean="0"/>
          </a:p>
        </p:txBody>
      </p:sp>
      <p:sp>
        <p:nvSpPr>
          <p:cNvPr id="53251" name="מציין מיקום תוכן 6"/>
          <p:cNvSpPr>
            <a:spLocks noGrp="1"/>
          </p:cNvSpPr>
          <p:nvPr>
            <p:ph idx="1"/>
          </p:nvPr>
        </p:nvSpPr>
        <p:spPr>
          <a:xfrm>
            <a:off x="457200" y="1600200"/>
            <a:ext cx="8229600" cy="3504063"/>
          </a:xfrm>
        </p:spPr>
        <p:txBody>
          <a:bodyPr/>
          <a:lstStyle/>
          <a:p>
            <a:pPr algn="ctr">
              <a:buNone/>
            </a:pPr>
            <a:endParaRPr lang="en-GB" sz="2800" b="1" dirty="0" smtClean="0"/>
          </a:p>
          <a:p>
            <a:pPr algn="ctr">
              <a:buNone/>
            </a:pPr>
            <a:r>
              <a:rPr lang="en-GB" sz="2800" b="1" dirty="0">
                <a:hlinkClick r:id="rId3"/>
              </a:rPr>
              <a:t>Dirk.weiler@nokia.com</a:t>
            </a:r>
            <a:r>
              <a:rPr lang="en-GB" sz="2800" b="1" dirty="0"/>
              <a:t> </a:t>
            </a:r>
          </a:p>
          <a:p>
            <a:pPr algn="ctr">
              <a:buFontTx/>
              <a:buNone/>
            </a:pPr>
            <a:r>
              <a:rPr lang="en-GB" sz="2800" b="1" dirty="0" smtClean="0"/>
              <a:t>ETSI: </a:t>
            </a:r>
            <a:r>
              <a:rPr lang="en-GB" sz="2800" b="1" dirty="0" smtClean="0">
                <a:hlinkClick r:id="rId4"/>
              </a:rPr>
              <a:t>info@etsi.org</a:t>
            </a:r>
            <a:r>
              <a:rPr lang="en-GB" sz="2800" b="1" dirty="0" smtClean="0"/>
              <a:t> </a:t>
            </a:r>
          </a:p>
          <a:p>
            <a:pPr algn="ctr">
              <a:buFontTx/>
              <a:buNone/>
            </a:pPr>
            <a:endParaRPr lang="he-IL" sz="2800" b="1" dirty="0" smtClean="0">
              <a:hlinkClick r:id="rId4"/>
            </a:endParaRPr>
          </a:p>
        </p:txBody>
      </p:sp>
      <p:sp>
        <p:nvSpPr>
          <p:cNvPr id="8" name="מלבן מעוגל 7"/>
          <p:cNvSpPr/>
          <p:nvPr/>
        </p:nvSpPr>
        <p:spPr>
          <a:xfrm>
            <a:off x="1881188" y="5331424"/>
            <a:ext cx="5611812" cy="830262"/>
          </a:xfrm>
          <a:prstGeom prst="roundRect">
            <a:avLst>
              <a:gd name="adj" fmla="val 10735"/>
            </a:avLst>
          </a:prstGeom>
          <a:solidFill>
            <a:srgbClr val="1A466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200" dirty="0" smtClean="0">
                <a:latin typeface="Calibri" pitchFamily="34" charset="0"/>
              </a:rPr>
              <a:t>Thank you!</a:t>
            </a:r>
            <a:endParaRPr lang="en-GB" sz="3200" dirty="0">
              <a:latin typeface="Calibri" pitchFamily="34" charset="0"/>
            </a:endParaRPr>
          </a:p>
        </p:txBody>
      </p:sp>
      <p:sp>
        <p:nvSpPr>
          <p:cNvPr id="10" name="מציין מיקום של כותרת תחתונה 4"/>
          <p:cNvSpPr>
            <a:spLocks noGrp="1"/>
          </p:cNvSpPr>
          <p:nvPr>
            <p:ph type="ftr" sz="quarter" idx="10"/>
          </p:nvPr>
        </p:nvSpPr>
        <p:spPr bwMode="auto">
          <a:xfrm>
            <a:off x="457200" y="6492875"/>
            <a:ext cx="5210175" cy="365125"/>
          </a:xfrm>
          <a:prstGeom prst="rect">
            <a:avLst/>
          </a:prstGeom>
          <a:noFill/>
          <a:ln>
            <a:miter lim="800000"/>
            <a:headEnd/>
            <a:tailEnd/>
          </a:ln>
        </p:spPr>
        <p:txBody>
          <a:bodyPr/>
          <a:lstStyle/>
          <a:p>
            <a:r>
              <a:rPr lang="en-US" sz="800" dirty="0" smtClean="0">
                <a:latin typeface="Calibri" pitchFamily="34" charset="0"/>
              </a:rPr>
              <a:t>© ETSI 2016. All rights reserved</a:t>
            </a:r>
            <a:endParaRPr lang="en-GB" sz="800" dirty="0" smtClean="0">
              <a:latin typeface="Calibri" pitchFamily="34" charset="0"/>
            </a:endParaRPr>
          </a:p>
        </p:txBody>
      </p:sp>
      <p:sp>
        <p:nvSpPr>
          <p:cNvPr id="2" name="Slide Number Placeholder 1"/>
          <p:cNvSpPr>
            <a:spLocks noGrp="1"/>
          </p:cNvSpPr>
          <p:nvPr>
            <p:ph type="sldNum" sz="quarter" idx="11"/>
          </p:nvPr>
        </p:nvSpPr>
        <p:spPr>
          <a:xfrm>
            <a:off x="10887" y="6588125"/>
            <a:ext cx="381000" cy="269875"/>
          </a:xfrm>
        </p:spPr>
        <p:txBody>
          <a:bodyPr/>
          <a:lstStyle/>
          <a:p>
            <a:pPr>
              <a:defRPr/>
            </a:pPr>
            <a:fld id="{7762E548-6DAA-47A0-AD72-CD39B547D565}" type="slidenum">
              <a:rPr lang="en-GB" smtClean="0"/>
              <a:pPr>
                <a:defRPr/>
              </a:pPr>
              <a:t>41</a:t>
            </a:fld>
            <a:endParaRPr lang="en-GB" dirty="0"/>
          </a:p>
        </p:txBody>
      </p:sp>
    </p:spTree>
    <p:extLst>
      <p:ext uri="{BB962C8B-B14F-4D97-AF65-F5344CB8AC3E}">
        <p14:creationId xmlns:p14="http://schemas.microsoft.com/office/powerpoint/2010/main" val="206815770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t>Interests of standard </a:t>
            </a:r>
            <a:r>
              <a:rPr lang="en-US" sz="3600" dirty="0"/>
              <a:t>contributors </a:t>
            </a:r>
            <a:r>
              <a:rPr lang="en-US" sz="3600" dirty="0" smtClean="0"/>
              <a:t/>
            </a:r>
            <a:br>
              <a:rPr lang="en-US" sz="3600" dirty="0" smtClean="0"/>
            </a:br>
            <a:r>
              <a:rPr lang="en-US" sz="3600" dirty="0" smtClean="0"/>
              <a:t>and standard users </a:t>
            </a:r>
            <a:endParaRPr lang="en-US" sz="3600" dirty="0"/>
          </a:p>
        </p:txBody>
      </p:sp>
      <p:sp>
        <p:nvSpPr>
          <p:cNvPr id="5124" name="Rectangle 3"/>
          <p:cNvSpPr>
            <a:spLocks noGrp="1" noChangeArrowheads="1"/>
          </p:cNvSpPr>
          <p:nvPr>
            <p:ph type="body" idx="1"/>
          </p:nvPr>
        </p:nvSpPr>
        <p:spPr>
          <a:xfrm>
            <a:off x="457200" y="2038359"/>
            <a:ext cx="4059716" cy="3580243"/>
          </a:xfrm>
        </p:spPr>
        <p:txBody>
          <a:bodyPr/>
          <a:lstStyle/>
          <a:p>
            <a:pPr marL="0" indent="0">
              <a:lnSpc>
                <a:spcPct val="80000"/>
              </a:lnSpc>
              <a:buNone/>
            </a:pPr>
            <a:r>
              <a:rPr lang="en-GB" altLang="ko-KR" b="1" dirty="0" smtClean="0">
                <a:ea typeface="굴림" pitchFamily="34" charset="-127"/>
              </a:rPr>
              <a:t>Develop the most suitable standard</a:t>
            </a:r>
          </a:p>
          <a:p>
            <a:pPr marL="0" indent="0" eaLnBrk="1" hangingPunct="1">
              <a:lnSpc>
                <a:spcPct val="80000"/>
              </a:lnSpc>
              <a:buNone/>
            </a:pPr>
            <a:endParaRPr lang="en-GB" altLang="ko-KR" b="1" dirty="0" smtClean="0">
              <a:ea typeface="굴림" pitchFamily="34" charset="-127"/>
            </a:endParaRPr>
          </a:p>
          <a:p>
            <a:pPr marL="0" indent="0" eaLnBrk="1" hangingPunct="1">
              <a:lnSpc>
                <a:spcPct val="80000"/>
              </a:lnSpc>
              <a:buNone/>
            </a:pPr>
            <a:r>
              <a:rPr lang="en-GB" altLang="ko-KR" b="1" dirty="0" smtClean="0">
                <a:ea typeface="굴림" pitchFamily="34" charset="-127"/>
              </a:rPr>
              <a:t>Fair and reasonable access to the standard for all interested users</a:t>
            </a:r>
          </a:p>
          <a:p>
            <a:pPr marL="0" indent="0" eaLnBrk="1" hangingPunct="1">
              <a:lnSpc>
                <a:spcPct val="80000"/>
              </a:lnSpc>
              <a:buNone/>
            </a:pPr>
            <a:endParaRPr lang="en-GB" altLang="ko-KR" b="1" dirty="0">
              <a:ea typeface="굴림" pitchFamily="34" charset="-127"/>
            </a:endParaRPr>
          </a:p>
          <a:p>
            <a:pPr marL="0" indent="0" eaLnBrk="1" hangingPunct="1">
              <a:lnSpc>
                <a:spcPct val="80000"/>
              </a:lnSpc>
              <a:buNone/>
            </a:pPr>
            <a:r>
              <a:rPr lang="en-GB" altLang="ko-KR" b="1" dirty="0" smtClean="0">
                <a:ea typeface="굴림" pitchFamily="34" charset="-127"/>
              </a:rPr>
              <a:t>Reward for the investments into developing the standard</a:t>
            </a:r>
          </a:p>
          <a:p>
            <a:pPr marL="0" indent="0" eaLnBrk="1" hangingPunct="1">
              <a:lnSpc>
                <a:spcPct val="80000"/>
              </a:lnSpc>
              <a:buNone/>
            </a:pPr>
            <a:endParaRPr lang="en-GB" altLang="ko-KR" b="1" dirty="0">
              <a:ea typeface="굴림" pitchFamily="34" charset="-127"/>
            </a:endParaRPr>
          </a:p>
          <a:p>
            <a:pPr marL="0" indent="0" eaLnBrk="1" hangingPunct="1">
              <a:lnSpc>
                <a:spcPct val="80000"/>
              </a:lnSpc>
              <a:buNone/>
            </a:pPr>
            <a:r>
              <a:rPr lang="en-GB" altLang="ko-KR" b="1" dirty="0" smtClean="0">
                <a:ea typeface="굴림" pitchFamily="34" charset="-127"/>
              </a:rPr>
              <a:t>Optimum reward</a:t>
            </a:r>
          </a:p>
          <a:p>
            <a:pPr marL="0" indent="0" eaLnBrk="1" hangingPunct="1">
              <a:lnSpc>
                <a:spcPct val="80000"/>
              </a:lnSpc>
              <a:buNone/>
            </a:pPr>
            <a:endParaRPr lang="en-GB" altLang="ko-KR" b="1" dirty="0" smtClean="0">
              <a:ea typeface="굴림" pitchFamily="34" charset="-127"/>
            </a:endParaRPr>
          </a:p>
        </p:txBody>
      </p:sp>
      <p:sp>
        <p:nvSpPr>
          <p:cNvPr id="9" name="Rectangle 3"/>
          <p:cNvSpPr txBox="1">
            <a:spLocks noChangeArrowheads="1"/>
          </p:cNvSpPr>
          <p:nvPr/>
        </p:nvSpPr>
        <p:spPr bwMode="auto">
          <a:xfrm>
            <a:off x="4611365" y="2038359"/>
            <a:ext cx="4059716" cy="35802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90000"/>
              <a:buBlip>
                <a:blip r:embed="rId3"/>
              </a:buBlip>
              <a:defRPr sz="2400" kern="1200">
                <a:solidFill>
                  <a:srgbClr val="404040"/>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Calibri" pitchFamily="34" charset="0"/>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Tx/>
              <a:buNone/>
            </a:pPr>
            <a:r>
              <a:rPr lang="en-GB" altLang="ko-KR" b="1" dirty="0" smtClean="0">
                <a:ea typeface="굴림" pitchFamily="34" charset="-127"/>
              </a:rPr>
              <a:t>Have the most suitable standard available</a:t>
            </a:r>
          </a:p>
          <a:p>
            <a:pPr marL="0" indent="0" eaLnBrk="1" hangingPunct="1">
              <a:lnSpc>
                <a:spcPct val="80000"/>
              </a:lnSpc>
              <a:buFontTx/>
              <a:buNone/>
            </a:pPr>
            <a:endParaRPr lang="en-GB" altLang="ko-KR" b="1" dirty="0" smtClean="0">
              <a:ea typeface="굴림" pitchFamily="34" charset="-127"/>
            </a:endParaRPr>
          </a:p>
          <a:p>
            <a:pPr marL="0" indent="0" eaLnBrk="1" hangingPunct="1">
              <a:lnSpc>
                <a:spcPct val="80000"/>
              </a:lnSpc>
              <a:buNone/>
            </a:pPr>
            <a:r>
              <a:rPr lang="en-GB" altLang="ko-KR" b="1" dirty="0" smtClean="0">
                <a:ea typeface="굴림" pitchFamily="34" charset="-127"/>
              </a:rPr>
              <a:t>Fair and reasonable access to the standard </a:t>
            </a:r>
            <a:r>
              <a:rPr lang="en-GB" altLang="ko-KR" b="1" dirty="0"/>
              <a:t>for all interested </a:t>
            </a:r>
            <a:r>
              <a:rPr lang="en-GB" altLang="ko-KR" b="1" dirty="0" smtClean="0"/>
              <a:t>users</a:t>
            </a:r>
            <a:endParaRPr lang="en-GB" altLang="ko-KR" b="1" dirty="0" smtClean="0">
              <a:ea typeface="굴림" pitchFamily="34" charset="-127"/>
            </a:endParaRPr>
          </a:p>
          <a:p>
            <a:pPr marL="0" indent="0" eaLnBrk="1" hangingPunct="1">
              <a:lnSpc>
                <a:spcPct val="80000"/>
              </a:lnSpc>
              <a:buFontTx/>
              <a:buNone/>
            </a:pPr>
            <a:endParaRPr lang="en-GB" altLang="ko-KR" b="1" dirty="0" smtClean="0">
              <a:ea typeface="굴림" pitchFamily="34" charset="-127"/>
            </a:endParaRPr>
          </a:p>
          <a:p>
            <a:pPr marL="0" indent="0" eaLnBrk="1" hangingPunct="1">
              <a:lnSpc>
                <a:spcPct val="80000"/>
              </a:lnSpc>
              <a:buFontTx/>
              <a:buNone/>
            </a:pPr>
            <a:r>
              <a:rPr lang="en-GB" altLang="ko-KR" b="1" dirty="0" smtClean="0">
                <a:ea typeface="굴림" pitchFamily="34" charset="-127"/>
              </a:rPr>
              <a:t>Minimum constraints for using the standard</a:t>
            </a:r>
          </a:p>
          <a:p>
            <a:pPr marL="0" indent="0" eaLnBrk="1" hangingPunct="1">
              <a:lnSpc>
                <a:spcPct val="80000"/>
              </a:lnSpc>
              <a:buFontTx/>
              <a:buNone/>
            </a:pPr>
            <a:endParaRPr lang="en-GB" altLang="ko-KR" b="1" dirty="0">
              <a:ea typeface="굴림" pitchFamily="34" charset="-127"/>
            </a:endParaRPr>
          </a:p>
          <a:p>
            <a:pPr marL="0" indent="0" eaLnBrk="1" hangingPunct="1">
              <a:lnSpc>
                <a:spcPct val="80000"/>
              </a:lnSpc>
              <a:buFontTx/>
              <a:buNone/>
            </a:pPr>
            <a:r>
              <a:rPr lang="en-GB" altLang="ko-KR" b="1" dirty="0" smtClean="0">
                <a:ea typeface="굴림" pitchFamily="34" charset="-127"/>
              </a:rPr>
              <a:t>Minimum costs</a:t>
            </a:r>
          </a:p>
          <a:p>
            <a:pPr marL="0" indent="0" eaLnBrk="1" hangingPunct="1">
              <a:lnSpc>
                <a:spcPct val="80000"/>
              </a:lnSpc>
              <a:buFontTx/>
              <a:buNone/>
            </a:pPr>
            <a:endParaRPr lang="en-GB" altLang="ko-KR" b="1" dirty="0" smtClean="0">
              <a:ea typeface="굴림" pitchFamily="34" charset="-127"/>
            </a:endParaRPr>
          </a:p>
        </p:txBody>
      </p:sp>
      <p:sp>
        <p:nvSpPr>
          <p:cNvPr id="10" name="Rectangle 3"/>
          <p:cNvSpPr txBox="1">
            <a:spLocks noChangeArrowheads="1"/>
          </p:cNvSpPr>
          <p:nvPr/>
        </p:nvSpPr>
        <p:spPr bwMode="auto">
          <a:xfrm>
            <a:off x="494841" y="1374861"/>
            <a:ext cx="3984434" cy="5967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90000"/>
              <a:buBlip>
                <a:blip r:embed="rId3"/>
              </a:buBlip>
              <a:defRPr sz="2400" kern="1200">
                <a:solidFill>
                  <a:srgbClr val="404040"/>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Calibri" pitchFamily="34" charset="0"/>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80000"/>
              </a:lnSpc>
              <a:buFontTx/>
              <a:buNone/>
            </a:pPr>
            <a:r>
              <a:rPr lang="en-GB" altLang="ko-KR" sz="3200" b="1" dirty="0" smtClean="0">
                <a:ea typeface="굴림" pitchFamily="34" charset="-127"/>
              </a:rPr>
              <a:t>Standard </a:t>
            </a:r>
            <a:r>
              <a:rPr lang="en-US" sz="3200" b="1" dirty="0"/>
              <a:t>contributors </a:t>
            </a:r>
            <a:endParaRPr lang="en-GB" altLang="ko-KR" sz="3200" b="1" dirty="0" smtClean="0">
              <a:ea typeface="굴림" pitchFamily="34" charset="-127"/>
            </a:endParaRPr>
          </a:p>
        </p:txBody>
      </p:sp>
      <p:sp>
        <p:nvSpPr>
          <p:cNvPr id="11" name="Rectangle 3"/>
          <p:cNvSpPr txBox="1">
            <a:spLocks noChangeArrowheads="1"/>
          </p:cNvSpPr>
          <p:nvPr/>
        </p:nvSpPr>
        <p:spPr bwMode="auto">
          <a:xfrm>
            <a:off x="4649005" y="1373264"/>
            <a:ext cx="4131437" cy="5967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90000"/>
              <a:buBlip>
                <a:blip r:embed="rId3"/>
              </a:buBlip>
              <a:defRPr sz="2400" kern="1200">
                <a:solidFill>
                  <a:srgbClr val="404040"/>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Calibri" pitchFamily="34" charset="0"/>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80000"/>
              </a:lnSpc>
              <a:buFontTx/>
              <a:buNone/>
            </a:pPr>
            <a:r>
              <a:rPr lang="en-GB" altLang="ko-KR" sz="3200" b="1" dirty="0" smtClean="0">
                <a:ea typeface="굴림" pitchFamily="34" charset="-127"/>
              </a:rPr>
              <a:t>Standard </a:t>
            </a:r>
            <a:r>
              <a:rPr lang="en-US" sz="3200" b="1" dirty="0"/>
              <a:t>users </a:t>
            </a:r>
            <a:endParaRPr lang="en-GB" altLang="ko-KR" sz="3200" b="1" dirty="0" smtClean="0">
              <a:ea typeface="굴림" pitchFamily="34" charset="-127"/>
            </a:endParaRPr>
          </a:p>
        </p:txBody>
      </p:sp>
      <p:sp>
        <p:nvSpPr>
          <p:cNvPr id="3" name="Footer Placeholder 2"/>
          <p:cNvSpPr>
            <a:spLocks noGrp="1"/>
          </p:cNvSpPr>
          <p:nvPr>
            <p:ph type="ftr" sz="quarter" idx="10"/>
          </p:nvPr>
        </p:nvSpPr>
        <p:spPr>
          <a:xfrm>
            <a:off x="431800" y="6588125"/>
            <a:ext cx="5210175" cy="269875"/>
          </a:xfrm>
        </p:spPr>
        <p:txBody>
          <a:bodyPr/>
          <a:lstStyle/>
          <a:p>
            <a:pPr>
              <a:defRPr/>
            </a:pPr>
            <a:r>
              <a:rPr lang="en-US" dirty="0" smtClean="0"/>
              <a:t>© ETSI 2016. All rights reserved</a:t>
            </a:r>
            <a:endParaRPr lang="en-US" dirty="0"/>
          </a:p>
        </p:txBody>
      </p:sp>
      <p:sp>
        <p:nvSpPr>
          <p:cNvPr id="4" name="Slide Number Placeholder 3"/>
          <p:cNvSpPr>
            <a:spLocks noGrp="1"/>
          </p:cNvSpPr>
          <p:nvPr>
            <p:ph type="sldNum" sz="quarter" idx="11"/>
          </p:nvPr>
        </p:nvSpPr>
        <p:spPr>
          <a:xfrm>
            <a:off x="10886" y="6588125"/>
            <a:ext cx="381000" cy="269875"/>
          </a:xfrm>
        </p:spPr>
        <p:txBody>
          <a:bodyPr/>
          <a:lstStyle/>
          <a:p>
            <a:pPr>
              <a:defRPr/>
            </a:pPr>
            <a:fld id="{7762E548-6DAA-47A0-AD72-CD39B547D565}" type="slidenum">
              <a:rPr lang="en-GB" smtClean="0"/>
              <a:pPr>
                <a:defRPr/>
              </a:pPr>
              <a:t>5</a:t>
            </a:fld>
            <a:endParaRPr lang="en-GB" dirty="0"/>
          </a:p>
        </p:txBody>
      </p:sp>
    </p:spTree>
    <p:extLst>
      <p:ext uri="{BB962C8B-B14F-4D97-AF65-F5344CB8AC3E}">
        <p14:creationId xmlns:p14="http://schemas.microsoft.com/office/powerpoint/2010/main" val="324019589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0"/>
          <p:cNvSpPr>
            <a:spLocks noGrp="1"/>
          </p:cNvSpPr>
          <p:nvPr>
            <p:ph type="title"/>
          </p:nvPr>
        </p:nvSpPr>
        <p:spPr/>
        <p:txBody>
          <a:bodyPr/>
          <a:lstStyle/>
          <a:p>
            <a:r>
              <a:rPr lang="en-US" smtClean="0"/>
              <a:t>Contribution of Standardization to GDP</a:t>
            </a:r>
            <a:endParaRPr lang="en-US" dirty="0" smtClean="0"/>
          </a:p>
        </p:txBody>
      </p:sp>
      <p:graphicFrame>
        <p:nvGraphicFramePr>
          <p:cNvPr id="10" name="Content Placeholder 9"/>
          <p:cNvGraphicFramePr>
            <a:graphicFrameLocks noGrp="1"/>
          </p:cNvGraphicFramePr>
          <p:nvPr>
            <p:ph idx="1"/>
          </p:nvPr>
        </p:nvGraphicFramePr>
        <p:xfrm>
          <a:off x="457200" y="1600200"/>
          <a:ext cx="8455504" cy="3078541"/>
        </p:xfrm>
        <a:graphic>
          <a:graphicData uri="http://schemas.openxmlformats.org/drawingml/2006/table">
            <a:tbl>
              <a:tblPr firstRow="1" bandRow="1">
                <a:tableStyleId>{5C22544A-7EE6-4342-B048-85BDC9FD1C3A}</a:tableStyleId>
              </a:tblPr>
              <a:tblGrid>
                <a:gridCol w="1921859"/>
                <a:gridCol w="2083872"/>
                <a:gridCol w="1331798"/>
                <a:gridCol w="1582489"/>
                <a:gridCol w="1535486"/>
              </a:tblGrid>
              <a:tr h="590709">
                <a:tc>
                  <a:txBody>
                    <a:bodyPr/>
                    <a:lstStyle/>
                    <a:p>
                      <a:pPr algn="l" fontAlgn="b"/>
                      <a:r>
                        <a:rPr lang="en-US" sz="1900" b="1" i="0" u="none" strike="noStrike" dirty="0">
                          <a:solidFill>
                            <a:srgbClr val="000000"/>
                          </a:solidFill>
                          <a:latin typeface="Calibri"/>
                        </a:rPr>
                        <a:t>Country</a:t>
                      </a:r>
                    </a:p>
                  </a:txBody>
                  <a:tcPr marL="9466" marR="9466" marT="10080" marB="0" anchor="b"/>
                </a:tc>
                <a:tc>
                  <a:txBody>
                    <a:bodyPr/>
                    <a:lstStyle/>
                    <a:p>
                      <a:pPr algn="l" fontAlgn="b"/>
                      <a:r>
                        <a:rPr lang="en-US" sz="1900" b="1" i="0" u="none" strike="noStrike" dirty="0">
                          <a:solidFill>
                            <a:srgbClr val="000000"/>
                          </a:solidFill>
                          <a:latin typeface="Calibri"/>
                        </a:rPr>
                        <a:t> Publisher  </a:t>
                      </a:r>
                    </a:p>
                  </a:txBody>
                  <a:tcPr marL="9466" marR="9466" marT="10080" marB="0" anchor="b"/>
                </a:tc>
                <a:tc>
                  <a:txBody>
                    <a:bodyPr/>
                    <a:lstStyle/>
                    <a:p>
                      <a:pPr algn="l" fontAlgn="b"/>
                      <a:r>
                        <a:rPr lang="en-US" sz="1900" b="1" i="0" u="none" strike="noStrike" dirty="0">
                          <a:solidFill>
                            <a:srgbClr val="000000"/>
                          </a:solidFill>
                          <a:latin typeface="Calibri"/>
                        </a:rPr>
                        <a:t> Time frame  </a:t>
                      </a:r>
                    </a:p>
                  </a:txBody>
                  <a:tcPr marL="9466" marR="9466" marT="10080" marB="0" anchor="b"/>
                </a:tc>
                <a:tc>
                  <a:txBody>
                    <a:bodyPr/>
                    <a:lstStyle/>
                    <a:p>
                      <a:pPr algn="l" fontAlgn="b"/>
                      <a:r>
                        <a:rPr lang="en-US" sz="1900" b="1" i="0" u="none" strike="noStrike" dirty="0">
                          <a:solidFill>
                            <a:srgbClr val="000000"/>
                          </a:solidFill>
                          <a:latin typeface="Calibri"/>
                        </a:rPr>
                        <a:t> Growth rate </a:t>
                      </a:r>
                      <a:endParaRPr lang="en-US" sz="1900" b="1" i="0" u="none" strike="noStrike" dirty="0" smtClean="0">
                        <a:solidFill>
                          <a:srgbClr val="000000"/>
                        </a:solidFill>
                        <a:latin typeface="Calibri"/>
                      </a:endParaRPr>
                    </a:p>
                    <a:p>
                      <a:pPr algn="l" fontAlgn="b"/>
                      <a:r>
                        <a:rPr lang="en-US" sz="1900" b="1" i="0" u="none" strike="noStrike" dirty="0" smtClean="0">
                          <a:solidFill>
                            <a:srgbClr val="000000"/>
                          </a:solidFill>
                          <a:latin typeface="Calibri"/>
                        </a:rPr>
                        <a:t>of </a:t>
                      </a:r>
                      <a:r>
                        <a:rPr lang="en-US" sz="1900" b="1" i="0" u="none" strike="noStrike" dirty="0">
                          <a:solidFill>
                            <a:srgbClr val="000000"/>
                          </a:solidFill>
                          <a:latin typeface="Calibri"/>
                        </a:rPr>
                        <a:t>GDP  </a:t>
                      </a:r>
                    </a:p>
                  </a:txBody>
                  <a:tcPr marL="9466" marR="9466" marT="10080" marB="0" anchor="b"/>
                </a:tc>
                <a:tc>
                  <a:txBody>
                    <a:bodyPr/>
                    <a:lstStyle/>
                    <a:p>
                      <a:pPr algn="l" fontAlgn="b"/>
                      <a:r>
                        <a:rPr lang="en-US" sz="1900" b="1" i="0" u="none" strike="noStrike" dirty="0">
                          <a:solidFill>
                            <a:srgbClr val="000000"/>
                          </a:solidFill>
                          <a:latin typeface="Calibri"/>
                        </a:rPr>
                        <a:t> </a:t>
                      </a:r>
                      <a:r>
                        <a:rPr lang="en-US" sz="1900" b="1" i="0" u="none" strike="noStrike" dirty="0" smtClean="0">
                          <a:solidFill>
                            <a:srgbClr val="000000"/>
                          </a:solidFill>
                          <a:latin typeface="Calibri"/>
                        </a:rPr>
                        <a:t>Contribution </a:t>
                      </a:r>
                      <a:r>
                        <a:rPr lang="en-US" sz="1900" b="1" i="0" u="none" strike="noStrike" dirty="0">
                          <a:solidFill>
                            <a:srgbClr val="000000"/>
                          </a:solidFill>
                          <a:latin typeface="Calibri"/>
                        </a:rPr>
                        <a:t>of standards  </a:t>
                      </a:r>
                    </a:p>
                  </a:txBody>
                  <a:tcPr marL="9466" marR="9466" marT="10080" marB="0" anchor="b"/>
                </a:tc>
              </a:tr>
              <a:tr h="392462">
                <a:tc>
                  <a:txBody>
                    <a:bodyPr/>
                    <a:lstStyle/>
                    <a:p>
                      <a:pPr algn="l" fontAlgn="b"/>
                      <a:r>
                        <a:rPr lang="en-US" sz="2100" b="0" i="0" u="none" strike="noStrike" dirty="0">
                          <a:solidFill>
                            <a:srgbClr val="000000"/>
                          </a:solidFill>
                          <a:latin typeface="Calibri"/>
                        </a:rPr>
                        <a:t> Germany  </a:t>
                      </a:r>
                    </a:p>
                  </a:txBody>
                  <a:tcPr marL="9466" marR="9466" marT="10080" marB="0" anchor="b"/>
                </a:tc>
                <a:tc>
                  <a:txBody>
                    <a:bodyPr/>
                    <a:lstStyle/>
                    <a:p>
                      <a:pPr algn="l" fontAlgn="b"/>
                      <a:r>
                        <a:rPr lang="en-US" sz="2100" b="0" i="0" u="none" strike="noStrike" dirty="0">
                          <a:solidFill>
                            <a:srgbClr val="000000"/>
                          </a:solidFill>
                          <a:latin typeface="Calibri"/>
                        </a:rPr>
                        <a:t> DIN (2000)  </a:t>
                      </a:r>
                    </a:p>
                  </a:txBody>
                  <a:tcPr marL="9466" marR="9466" marT="10080" marB="0" anchor="b"/>
                </a:tc>
                <a:tc>
                  <a:txBody>
                    <a:bodyPr/>
                    <a:lstStyle/>
                    <a:p>
                      <a:pPr algn="l" fontAlgn="b"/>
                      <a:r>
                        <a:rPr lang="en-US" sz="2100" b="0" i="0" u="none" strike="noStrike" dirty="0">
                          <a:solidFill>
                            <a:srgbClr val="000000"/>
                          </a:solidFill>
                          <a:latin typeface="Calibri"/>
                        </a:rPr>
                        <a:t> 1960–1996  </a:t>
                      </a:r>
                    </a:p>
                  </a:txBody>
                  <a:tcPr marL="9466" marR="9466" marT="10080" marB="0" anchor="b"/>
                </a:tc>
                <a:tc>
                  <a:txBody>
                    <a:bodyPr/>
                    <a:lstStyle/>
                    <a:p>
                      <a:pPr algn="ctr" fontAlgn="b"/>
                      <a:r>
                        <a:rPr lang="en-US" sz="2100" b="0" i="0" u="none" strike="noStrike" dirty="0">
                          <a:solidFill>
                            <a:srgbClr val="000000"/>
                          </a:solidFill>
                          <a:latin typeface="Calibri"/>
                        </a:rPr>
                        <a:t>3,30%</a:t>
                      </a:r>
                    </a:p>
                  </a:txBody>
                  <a:tcPr marL="9466" marR="9466" marT="10080" marB="0" anchor="b"/>
                </a:tc>
                <a:tc>
                  <a:txBody>
                    <a:bodyPr/>
                    <a:lstStyle/>
                    <a:p>
                      <a:pPr algn="ctr" fontAlgn="b"/>
                      <a:r>
                        <a:rPr lang="en-US" sz="2100" b="0" i="0" u="none" strike="noStrike" dirty="0">
                          <a:solidFill>
                            <a:srgbClr val="000000"/>
                          </a:solidFill>
                          <a:latin typeface="Calibri"/>
                        </a:rPr>
                        <a:t>0,90%</a:t>
                      </a:r>
                    </a:p>
                  </a:txBody>
                  <a:tcPr marL="9466" marR="9466" marT="10080" marB="0" anchor="b"/>
                </a:tc>
              </a:tr>
              <a:tr h="392462">
                <a:tc>
                  <a:txBody>
                    <a:bodyPr/>
                    <a:lstStyle/>
                    <a:p>
                      <a:pPr algn="l" fontAlgn="b"/>
                      <a:r>
                        <a:rPr lang="en-US" sz="2100" b="0" i="0" u="none" strike="noStrike">
                          <a:solidFill>
                            <a:srgbClr val="000000"/>
                          </a:solidFill>
                          <a:latin typeface="Calibri"/>
                        </a:rPr>
                        <a:t> France  </a:t>
                      </a:r>
                    </a:p>
                  </a:txBody>
                  <a:tcPr marL="9466" marR="9466" marT="10080" marB="0" anchor="b"/>
                </a:tc>
                <a:tc>
                  <a:txBody>
                    <a:bodyPr/>
                    <a:lstStyle/>
                    <a:p>
                      <a:pPr algn="l" fontAlgn="b"/>
                      <a:r>
                        <a:rPr lang="en-US" sz="2100" b="0" i="0" u="none" strike="noStrike" dirty="0">
                          <a:solidFill>
                            <a:srgbClr val="000000"/>
                          </a:solidFill>
                          <a:latin typeface="Calibri"/>
                        </a:rPr>
                        <a:t> AFNOR (2009)  </a:t>
                      </a:r>
                    </a:p>
                  </a:txBody>
                  <a:tcPr marL="9466" marR="9466" marT="10080" marB="0" anchor="b"/>
                </a:tc>
                <a:tc>
                  <a:txBody>
                    <a:bodyPr/>
                    <a:lstStyle/>
                    <a:p>
                      <a:pPr algn="l" fontAlgn="b"/>
                      <a:r>
                        <a:rPr lang="en-US" sz="2100" b="0" i="0" u="none" strike="noStrike" dirty="0">
                          <a:solidFill>
                            <a:srgbClr val="000000"/>
                          </a:solidFill>
                          <a:latin typeface="Calibri"/>
                        </a:rPr>
                        <a:t> 1950–2007  </a:t>
                      </a:r>
                    </a:p>
                  </a:txBody>
                  <a:tcPr marL="9466" marR="9466" marT="10080" marB="0" anchor="b"/>
                </a:tc>
                <a:tc>
                  <a:txBody>
                    <a:bodyPr/>
                    <a:lstStyle/>
                    <a:p>
                      <a:pPr algn="ctr" fontAlgn="b"/>
                      <a:r>
                        <a:rPr lang="en-US" sz="2100" b="0" i="0" u="none" strike="noStrike" dirty="0">
                          <a:solidFill>
                            <a:srgbClr val="000000"/>
                          </a:solidFill>
                          <a:latin typeface="Calibri"/>
                        </a:rPr>
                        <a:t>3,40%</a:t>
                      </a:r>
                    </a:p>
                  </a:txBody>
                  <a:tcPr marL="9466" marR="9466" marT="10080" marB="0" anchor="b"/>
                </a:tc>
                <a:tc>
                  <a:txBody>
                    <a:bodyPr/>
                    <a:lstStyle/>
                    <a:p>
                      <a:pPr algn="ctr" fontAlgn="b"/>
                      <a:r>
                        <a:rPr lang="en-US" sz="2100" b="0" i="0" u="none" strike="noStrike" dirty="0">
                          <a:solidFill>
                            <a:srgbClr val="000000"/>
                          </a:solidFill>
                          <a:latin typeface="Calibri"/>
                        </a:rPr>
                        <a:t>0,80%</a:t>
                      </a:r>
                    </a:p>
                  </a:txBody>
                  <a:tcPr marL="9466" marR="9466" marT="10080" marB="0" anchor="b"/>
                </a:tc>
              </a:tr>
              <a:tr h="392462">
                <a:tc>
                  <a:txBody>
                    <a:bodyPr/>
                    <a:lstStyle/>
                    <a:p>
                      <a:pPr algn="l" fontAlgn="b"/>
                      <a:r>
                        <a:rPr lang="en-US" sz="2100" b="0" i="0" u="none" strike="noStrike" dirty="0">
                          <a:solidFill>
                            <a:srgbClr val="000000"/>
                          </a:solidFill>
                          <a:latin typeface="Calibri"/>
                        </a:rPr>
                        <a:t> United Kingdom  </a:t>
                      </a:r>
                    </a:p>
                  </a:txBody>
                  <a:tcPr marL="9466" marR="9466" marT="10080" marB="0" anchor="b"/>
                </a:tc>
                <a:tc>
                  <a:txBody>
                    <a:bodyPr/>
                    <a:lstStyle/>
                    <a:p>
                      <a:pPr algn="l" fontAlgn="b"/>
                      <a:r>
                        <a:rPr lang="en-US" sz="2100" b="0" i="0" u="none" strike="noStrike" dirty="0">
                          <a:solidFill>
                            <a:srgbClr val="000000"/>
                          </a:solidFill>
                          <a:latin typeface="Calibri"/>
                        </a:rPr>
                        <a:t> DTI (2005)  </a:t>
                      </a:r>
                    </a:p>
                  </a:txBody>
                  <a:tcPr marL="9466" marR="9466" marT="10080" marB="0" anchor="b"/>
                </a:tc>
                <a:tc>
                  <a:txBody>
                    <a:bodyPr/>
                    <a:lstStyle/>
                    <a:p>
                      <a:pPr algn="l" fontAlgn="b"/>
                      <a:r>
                        <a:rPr lang="en-US" sz="2100" b="0" i="0" u="none" strike="noStrike" dirty="0">
                          <a:solidFill>
                            <a:srgbClr val="000000"/>
                          </a:solidFill>
                          <a:latin typeface="Calibri"/>
                        </a:rPr>
                        <a:t> 1948–2002  </a:t>
                      </a:r>
                    </a:p>
                  </a:txBody>
                  <a:tcPr marL="9466" marR="9466" marT="10080" marB="0" anchor="b"/>
                </a:tc>
                <a:tc>
                  <a:txBody>
                    <a:bodyPr/>
                    <a:lstStyle/>
                    <a:p>
                      <a:pPr algn="ctr" fontAlgn="b"/>
                      <a:r>
                        <a:rPr lang="en-US" sz="2100" b="0" i="0" u="none" strike="noStrike" dirty="0">
                          <a:solidFill>
                            <a:srgbClr val="000000"/>
                          </a:solidFill>
                          <a:latin typeface="Calibri"/>
                        </a:rPr>
                        <a:t>2,50%</a:t>
                      </a:r>
                    </a:p>
                  </a:txBody>
                  <a:tcPr marL="9466" marR="9466" marT="10080" marB="0" anchor="b"/>
                </a:tc>
                <a:tc>
                  <a:txBody>
                    <a:bodyPr/>
                    <a:lstStyle/>
                    <a:p>
                      <a:pPr algn="ctr" fontAlgn="b"/>
                      <a:r>
                        <a:rPr lang="en-US" sz="2100" b="0" i="0" u="none" strike="noStrike" dirty="0">
                          <a:solidFill>
                            <a:srgbClr val="000000"/>
                          </a:solidFill>
                          <a:latin typeface="Calibri"/>
                        </a:rPr>
                        <a:t>0,30%</a:t>
                      </a:r>
                    </a:p>
                  </a:txBody>
                  <a:tcPr marL="9466" marR="9466" marT="10080" marB="0" anchor="b"/>
                </a:tc>
              </a:tr>
              <a:tr h="655223">
                <a:tc>
                  <a:txBody>
                    <a:bodyPr/>
                    <a:lstStyle/>
                    <a:p>
                      <a:pPr algn="l" fontAlgn="b"/>
                      <a:r>
                        <a:rPr lang="en-US" sz="2100" b="0" i="0" u="none" strike="noStrike">
                          <a:solidFill>
                            <a:srgbClr val="000000"/>
                          </a:solidFill>
                          <a:latin typeface="Calibri"/>
                        </a:rPr>
                        <a:t> Canada  </a:t>
                      </a:r>
                    </a:p>
                  </a:txBody>
                  <a:tcPr marL="9466" marR="9466" marT="10080" marB="0" anchor="b"/>
                </a:tc>
                <a:tc>
                  <a:txBody>
                    <a:bodyPr/>
                    <a:lstStyle/>
                    <a:p>
                      <a:pPr algn="l" fontAlgn="b"/>
                      <a:r>
                        <a:rPr lang="en-US" sz="2100" b="0" i="0" u="none" strike="noStrike" dirty="0">
                          <a:solidFill>
                            <a:srgbClr val="000000"/>
                          </a:solidFill>
                          <a:latin typeface="Calibri"/>
                        </a:rPr>
                        <a:t> Standards Council of Canada (2007)  </a:t>
                      </a:r>
                    </a:p>
                  </a:txBody>
                  <a:tcPr marL="9466" marR="9466" marT="10080" marB="0" anchor="b"/>
                </a:tc>
                <a:tc>
                  <a:txBody>
                    <a:bodyPr/>
                    <a:lstStyle/>
                    <a:p>
                      <a:pPr algn="l" fontAlgn="b"/>
                      <a:r>
                        <a:rPr lang="en-US" sz="2100" b="0" i="0" u="none" strike="noStrike" dirty="0">
                          <a:solidFill>
                            <a:srgbClr val="000000"/>
                          </a:solidFill>
                          <a:latin typeface="Calibri"/>
                        </a:rPr>
                        <a:t> 1981–2004  </a:t>
                      </a:r>
                    </a:p>
                  </a:txBody>
                  <a:tcPr marL="9466" marR="9466" marT="10080" marB="0" anchor="b"/>
                </a:tc>
                <a:tc>
                  <a:txBody>
                    <a:bodyPr/>
                    <a:lstStyle/>
                    <a:p>
                      <a:pPr algn="ctr" fontAlgn="b"/>
                      <a:r>
                        <a:rPr lang="en-US" sz="2100" b="0" i="0" u="none" strike="noStrike" dirty="0">
                          <a:solidFill>
                            <a:srgbClr val="000000"/>
                          </a:solidFill>
                          <a:latin typeface="Calibri"/>
                        </a:rPr>
                        <a:t>2,70%</a:t>
                      </a:r>
                    </a:p>
                  </a:txBody>
                  <a:tcPr marL="9466" marR="9466" marT="10080" marB="0" anchor="b"/>
                </a:tc>
                <a:tc>
                  <a:txBody>
                    <a:bodyPr/>
                    <a:lstStyle/>
                    <a:p>
                      <a:pPr algn="ctr" fontAlgn="b"/>
                      <a:r>
                        <a:rPr lang="en-US" sz="2100" b="0" i="0" u="none" strike="noStrike" dirty="0">
                          <a:solidFill>
                            <a:srgbClr val="000000"/>
                          </a:solidFill>
                          <a:latin typeface="Calibri"/>
                        </a:rPr>
                        <a:t>0,20%</a:t>
                      </a:r>
                    </a:p>
                  </a:txBody>
                  <a:tcPr marL="9466" marR="9466" marT="10080" marB="0" anchor="b"/>
                </a:tc>
              </a:tr>
              <a:tr h="655223">
                <a:tc>
                  <a:txBody>
                    <a:bodyPr/>
                    <a:lstStyle/>
                    <a:p>
                      <a:pPr algn="l" fontAlgn="b"/>
                      <a:r>
                        <a:rPr lang="en-US" sz="2100" b="0" i="0" u="none" strike="noStrike" dirty="0">
                          <a:solidFill>
                            <a:srgbClr val="000000"/>
                          </a:solidFill>
                          <a:latin typeface="Calibri"/>
                        </a:rPr>
                        <a:t> Australia  </a:t>
                      </a:r>
                    </a:p>
                  </a:txBody>
                  <a:tcPr marL="9466" marR="9466" marT="10080" marB="0" anchor="b"/>
                </a:tc>
                <a:tc>
                  <a:txBody>
                    <a:bodyPr/>
                    <a:lstStyle/>
                    <a:p>
                      <a:pPr algn="l" fontAlgn="b"/>
                      <a:r>
                        <a:rPr lang="en-US" sz="2100" b="0" i="0" u="none" strike="noStrike" dirty="0">
                          <a:solidFill>
                            <a:srgbClr val="000000"/>
                          </a:solidFill>
                          <a:latin typeface="Calibri"/>
                        </a:rPr>
                        <a:t> Standards Australia (2006)  </a:t>
                      </a:r>
                    </a:p>
                  </a:txBody>
                  <a:tcPr marL="9466" marR="9466" marT="10080" marB="0" anchor="b"/>
                </a:tc>
                <a:tc>
                  <a:txBody>
                    <a:bodyPr/>
                    <a:lstStyle/>
                    <a:p>
                      <a:pPr algn="l" fontAlgn="b"/>
                      <a:r>
                        <a:rPr lang="en-US" sz="2100" b="0" i="0" u="none" strike="noStrike" dirty="0">
                          <a:solidFill>
                            <a:srgbClr val="000000"/>
                          </a:solidFill>
                          <a:latin typeface="Calibri"/>
                        </a:rPr>
                        <a:t> 1962–2003  </a:t>
                      </a:r>
                    </a:p>
                  </a:txBody>
                  <a:tcPr marL="9466" marR="9466" marT="10080" marB="0" anchor="b"/>
                </a:tc>
                <a:tc>
                  <a:txBody>
                    <a:bodyPr/>
                    <a:lstStyle/>
                    <a:p>
                      <a:pPr algn="ctr" fontAlgn="b"/>
                      <a:r>
                        <a:rPr lang="en-US" sz="2100" b="0" i="0" u="none" strike="noStrike" dirty="0">
                          <a:solidFill>
                            <a:srgbClr val="000000"/>
                          </a:solidFill>
                          <a:latin typeface="Calibri"/>
                        </a:rPr>
                        <a:t>3,60%</a:t>
                      </a:r>
                    </a:p>
                  </a:txBody>
                  <a:tcPr marL="9466" marR="9466" marT="10080" marB="0" anchor="b"/>
                </a:tc>
                <a:tc>
                  <a:txBody>
                    <a:bodyPr/>
                    <a:lstStyle/>
                    <a:p>
                      <a:pPr algn="ctr" fontAlgn="b"/>
                      <a:r>
                        <a:rPr lang="en-US" sz="2100" b="0" i="0" u="none" strike="noStrike" dirty="0">
                          <a:solidFill>
                            <a:srgbClr val="000000"/>
                          </a:solidFill>
                          <a:latin typeface="Calibri"/>
                        </a:rPr>
                        <a:t>0,80%</a:t>
                      </a:r>
                    </a:p>
                  </a:txBody>
                  <a:tcPr marL="9466" marR="9466" marT="10080" marB="0" anchor="b"/>
                </a:tc>
              </a:tr>
            </a:tbl>
          </a:graphicData>
        </a:graphic>
      </p:graphicFrame>
      <p:sp>
        <p:nvSpPr>
          <p:cNvPr id="6" name="Footer Placeholder 5"/>
          <p:cNvSpPr>
            <a:spLocks noGrp="1"/>
          </p:cNvSpPr>
          <p:nvPr>
            <p:ph type="ftr" sz="quarter" idx="10"/>
          </p:nvPr>
        </p:nvSpPr>
        <p:spPr>
          <a:xfrm>
            <a:off x="431800" y="6588125"/>
            <a:ext cx="5210175" cy="269875"/>
          </a:xfrm>
        </p:spPr>
        <p:txBody>
          <a:bodyPr/>
          <a:lstStyle/>
          <a:p>
            <a:r>
              <a:rPr lang="en-US" dirty="0" smtClean="0"/>
              <a:t>© ETSI 2016. All rights reserved</a:t>
            </a:r>
            <a:endParaRPr lang="en-US" dirty="0"/>
          </a:p>
        </p:txBody>
      </p:sp>
      <p:sp>
        <p:nvSpPr>
          <p:cNvPr id="5" name="Slide Number Placeholder 4"/>
          <p:cNvSpPr>
            <a:spLocks noGrp="1"/>
          </p:cNvSpPr>
          <p:nvPr>
            <p:ph type="sldNum" sz="quarter" idx="11"/>
          </p:nvPr>
        </p:nvSpPr>
        <p:spPr>
          <a:xfrm>
            <a:off x="2718" y="6588125"/>
            <a:ext cx="381000" cy="269875"/>
          </a:xfrm>
        </p:spPr>
        <p:txBody>
          <a:bodyPr/>
          <a:lstStyle/>
          <a:p>
            <a:fld id="{858A4A9B-25A1-4D9C-AE5F-57634D9DF1CD}" type="slidenum">
              <a:rPr lang="en-GB" smtClean="0"/>
              <a:pPr/>
              <a:t>6</a:t>
            </a:fld>
            <a:endParaRPr lang="en-GB" dirty="0"/>
          </a:p>
        </p:txBody>
      </p:sp>
      <p:sp>
        <p:nvSpPr>
          <p:cNvPr id="6191" name="Subtitle 11"/>
          <p:cNvSpPr>
            <a:spLocks noGrp="1"/>
          </p:cNvSpPr>
          <p:nvPr>
            <p:ph type="subTitle" sz="quarter" idx="4294967295"/>
          </p:nvPr>
        </p:nvSpPr>
        <p:spPr>
          <a:xfrm>
            <a:off x="509588" y="4976814"/>
            <a:ext cx="8634412" cy="1405072"/>
          </a:xfrm>
        </p:spPr>
        <p:txBody>
          <a:bodyPr/>
          <a:lstStyle/>
          <a:p>
            <a:r>
              <a:rPr lang="en-US" sz="1600" dirty="0" smtClean="0"/>
              <a:t>Source: The Economic Benefits of Standardization, DIN, 2011</a:t>
            </a:r>
          </a:p>
          <a:p>
            <a:pPr>
              <a:buFontTx/>
              <a:buNone/>
            </a:pPr>
            <a:r>
              <a:rPr lang="en-US" sz="1400" dirty="0">
                <a:hlinkClick r:id="rId2"/>
              </a:rPr>
              <a:t>http://</a:t>
            </a:r>
            <a:r>
              <a:rPr lang="en-US" sz="1400" dirty="0" smtClean="0">
                <a:hlinkClick r:id="rId2"/>
              </a:rPr>
              <a:t>alt.din.de/sixcms_upload/media/2896/GNN_2011_engl_FINAL.pdf</a:t>
            </a:r>
            <a:r>
              <a:rPr lang="en-US" sz="1400" dirty="0" smtClean="0"/>
              <a:t> </a:t>
            </a:r>
          </a:p>
          <a:p>
            <a:r>
              <a:rPr lang="de-DE" sz="1600" dirty="0" smtClean="0"/>
              <a:t>Further </a:t>
            </a:r>
            <a:r>
              <a:rPr lang="en-US" sz="1600" dirty="0" smtClean="0"/>
              <a:t>information</a:t>
            </a:r>
            <a:r>
              <a:rPr lang="de-DE" sz="1600" dirty="0" smtClean="0"/>
              <a:t> </a:t>
            </a:r>
            <a:r>
              <a:rPr lang="en-US" sz="1600" dirty="0" smtClean="0"/>
              <a:t>(</a:t>
            </a:r>
            <a:r>
              <a:rPr lang="en-US" sz="1600" dirty="0"/>
              <a:t>ISO/IEC</a:t>
            </a:r>
            <a:r>
              <a:rPr lang="en-US" sz="1600" dirty="0" smtClean="0"/>
              <a:t>)</a:t>
            </a:r>
            <a:r>
              <a:rPr lang="de-DE" sz="1600" dirty="0" smtClean="0"/>
              <a:t> </a:t>
            </a:r>
          </a:p>
          <a:p>
            <a:pPr>
              <a:buFontTx/>
              <a:buNone/>
            </a:pPr>
            <a:r>
              <a:rPr lang="en-US" sz="1400" u="sng" dirty="0" smtClean="0">
                <a:hlinkClick r:id="rId3"/>
              </a:rPr>
              <a:t>http://www.standardsinfo.net/info/benefits/benefits_s1.html</a:t>
            </a:r>
            <a:r>
              <a:rPr lang="en-US" sz="1600" dirty="0" smtClean="0"/>
              <a:t> </a:t>
            </a:r>
          </a:p>
        </p:txBody>
      </p:sp>
    </p:spTree>
    <p:extLst>
      <p:ext uri="{BB962C8B-B14F-4D97-AF65-F5344CB8AC3E}">
        <p14:creationId xmlns:p14="http://schemas.microsoft.com/office/powerpoint/2010/main" val="1924236191"/>
      </p:ext>
    </p:extLst>
  </p:cSld>
  <p:clrMapOvr>
    <a:masterClrMapping/>
  </p:clrMapOvr>
  <p:transition advClick="0" advTm="10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0"/>
            <a:ext cx="8229600" cy="1143000"/>
          </a:xfrm>
        </p:spPr>
        <p:txBody>
          <a:bodyPr/>
          <a:lstStyle/>
          <a:p>
            <a:r>
              <a:rPr lang="de-DE" dirty="0" smtClean="0"/>
              <a:t>Mobile Communication</a:t>
            </a:r>
          </a:p>
        </p:txBody>
      </p:sp>
      <p:sp>
        <p:nvSpPr>
          <p:cNvPr id="74" name="TextBox 73"/>
          <p:cNvSpPr txBox="1"/>
          <p:nvPr/>
        </p:nvSpPr>
        <p:spPr>
          <a:xfrm>
            <a:off x="2586139" y="6389847"/>
            <a:ext cx="5414861" cy="246221"/>
          </a:xfrm>
          <a:prstGeom prst="rect">
            <a:avLst/>
          </a:prstGeom>
          <a:noFill/>
        </p:spPr>
        <p:txBody>
          <a:bodyPr wrap="square" rtlCol="0">
            <a:spAutoFit/>
          </a:bodyPr>
          <a:lstStyle/>
          <a:p>
            <a:r>
              <a:rPr lang="en-US" sz="1000" i="1" dirty="0">
                <a:solidFill>
                  <a:schemeClr val="bg1">
                    <a:lumMod val="50000"/>
                  </a:schemeClr>
                </a:solidFill>
                <a:hlinkClick r:id="rId3"/>
              </a:rPr>
              <a:t>https://</a:t>
            </a:r>
            <a:r>
              <a:rPr lang="en-US" sz="1000" i="1" dirty="0" smtClean="0">
                <a:solidFill>
                  <a:schemeClr val="bg1">
                    <a:lumMod val="50000"/>
                  </a:schemeClr>
                </a:solidFill>
                <a:hlinkClick r:id="rId3"/>
              </a:rPr>
              <a:t>5g-ppp.eu/wp-content/uploads/2016/02/BROCHURE_5PPP_BAT2_PL.pdf</a:t>
            </a:r>
            <a:r>
              <a:rPr lang="en-US" sz="1000" i="1" dirty="0" smtClean="0">
                <a:solidFill>
                  <a:schemeClr val="bg1">
                    <a:lumMod val="50000"/>
                  </a:schemeClr>
                </a:solidFill>
              </a:rPr>
              <a:t> </a:t>
            </a:r>
            <a:endParaRPr lang="en-US" sz="1000" i="1" dirty="0">
              <a:solidFill>
                <a:schemeClr val="bg1">
                  <a:lumMod val="50000"/>
                </a:schemeClr>
              </a:solidFill>
            </a:endParaRPr>
          </a:p>
        </p:txBody>
      </p:sp>
      <p:pic>
        <p:nvPicPr>
          <p:cNvPr id="6" name="Picture 5"/>
          <p:cNvPicPr>
            <a:picLocks noChangeAspect="1"/>
          </p:cNvPicPr>
          <p:nvPr/>
        </p:nvPicPr>
        <p:blipFill>
          <a:blip r:embed="rId4"/>
          <a:stretch>
            <a:fillRect/>
          </a:stretch>
        </p:blipFill>
        <p:spPr>
          <a:xfrm>
            <a:off x="1931137" y="3002571"/>
            <a:ext cx="5855854" cy="3417371"/>
          </a:xfrm>
          <a:prstGeom prst="rect">
            <a:avLst/>
          </a:prstGeom>
        </p:spPr>
      </p:pic>
      <p:pic>
        <p:nvPicPr>
          <p:cNvPr id="7" name="Picture 6"/>
          <p:cNvPicPr>
            <a:picLocks noChangeAspect="1"/>
          </p:cNvPicPr>
          <p:nvPr/>
        </p:nvPicPr>
        <p:blipFill>
          <a:blip r:embed="rId5"/>
          <a:stretch>
            <a:fillRect/>
          </a:stretch>
        </p:blipFill>
        <p:spPr>
          <a:xfrm>
            <a:off x="503809" y="3523333"/>
            <a:ext cx="971429" cy="723810"/>
          </a:xfrm>
          <a:prstGeom prst="rect">
            <a:avLst/>
          </a:prstGeom>
        </p:spPr>
      </p:pic>
      <p:pic>
        <p:nvPicPr>
          <p:cNvPr id="8" name="Picture 7"/>
          <p:cNvPicPr>
            <a:picLocks noChangeAspect="1"/>
          </p:cNvPicPr>
          <p:nvPr/>
        </p:nvPicPr>
        <p:blipFill>
          <a:blip r:embed="rId6"/>
          <a:stretch>
            <a:fillRect/>
          </a:stretch>
        </p:blipFill>
        <p:spPr>
          <a:xfrm>
            <a:off x="503809" y="1701198"/>
            <a:ext cx="761905" cy="771429"/>
          </a:xfrm>
          <a:prstGeom prst="rect">
            <a:avLst/>
          </a:prstGeom>
        </p:spPr>
      </p:pic>
      <p:pic>
        <p:nvPicPr>
          <p:cNvPr id="4" name="Picture 3"/>
          <p:cNvPicPr>
            <a:picLocks noChangeAspect="1"/>
          </p:cNvPicPr>
          <p:nvPr/>
        </p:nvPicPr>
        <p:blipFill>
          <a:blip r:embed="rId7"/>
          <a:stretch>
            <a:fillRect/>
          </a:stretch>
        </p:blipFill>
        <p:spPr>
          <a:xfrm>
            <a:off x="1475238" y="1331313"/>
            <a:ext cx="7504762" cy="1666667"/>
          </a:xfrm>
          <a:prstGeom prst="rect">
            <a:avLst/>
          </a:prstGeom>
        </p:spPr>
      </p:pic>
      <p:sp>
        <p:nvSpPr>
          <p:cNvPr id="9" name="TextBox 8"/>
          <p:cNvSpPr txBox="1"/>
          <p:nvPr/>
        </p:nvSpPr>
        <p:spPr>
          <a:xfrm>
            <a:off x="6491116" y="2753422"/>
            <a:ext cx="2415820" cy="246221"/>
          </a:xfrm>
          <a:prstGeom prst="rect">
            <a:avLst/>
          </a:prstGeom>
          <a:noFill/>
        </p:spPr>
        <p:txBody>
          <a:bodyPr wrap="square" rtlCol="0">
            <a:spAutoFit/>
          </a:bodyPr>
          <a:lstStyle/>
          <a:p>
            <a:r>
              <a:rPr lang="en-US" sz="1000" dirty="0">
                <a:hlinkClick r:id="rId8"/>
              </a:rPr>
              <a:t>https://www.gsmaintelligence.com</a:t>
            </a:r>
            <a:r>
              <a:rPr lang="en-US" sz="1000" dirty="0" smtClean="0">
                <a:hlinkClick r:id="rId8"/>
              </a:rPr>
              <a:t>/</a:t>
            </a:r>
            <a:r>
              <a:rPr lang="en-US" sz="1000" dirty="0" smtClean="0"/>
              <a:t> </a:t>
            </a:r>
            <a:endParaRPr lang="en-US" sz="1000" dirty="0"/>
          </a:p>
        </p:txBody>
      </p:sp>
      <p:sp>
        <p:nvSpPr>
          <p:cNvPr id="16" name="Footer Placeholder 4"/>
          <p:cNvSpPr>
            <a:spLocks noGrp="1"/>
          </p:cNvSpPr>
          <p:nvPr>
            <p:ph type="ftr" sz="quarter" idx="10"/>
          </p:nvPr>
        </p:nvSpPr>
        <p:spPr>
          <a:xfrm>
            <a:off x="441702" y="6588125"/>
            <a:ext cx="5200273" cy="269875"/>
          </a:xfrm>
          <a:prstGeom prst="rect">
            <a:avLst/>
          </a:prstGeom>
        </p:spPr>
        <p:txBody>
          <a:bodyPr/>
          <a:lstStyle>
            <a:lvl1pPr>
              <a:defRPr>
                <a:cs typeface="Arial" charset="0"/>
              </a:defRPr>
            </a:lvl1pPr>
          </a:lstStyle>
          <a:p>
            <a:pPr>
              <a:defRPr/>
            </a:pPr>
            <a:r>
              <a:rPr lang="en-US" smtClean="0"/>
              <a:t>© ETSI 2016. All rights reserved</a:t>
            </a:r>
            <a:endParaRPr lang="en-US" dirty="0"/>
          </a:p>
        </p:txBody>
      </p:sp>
      <p:sp>
        <p:nvSpPr>
          <p:cNvPr id="17" name="Slide Number Placeholder 5"/>
          <p:cNvSpPr>
            <a:spLocks noGrp="1"/>
          </p:cNvSpPr>
          <p:nvPr>
            <p:ph type="sldNum" sz="quarter" idx="11"/>
          </p:nvPr>
        </p:nvSpPr>
        <p:spPr>
          <a:xfrm>
            <a:off x="0" y="6588125"/>
            <a:ext cx="356461" cy="269875"/>
          </a:xfrm>
          <a:prstGeom prst="rect">
            <a:avLst/>
          </a:prstGeom>
        </p:spPr>
        <p:txBody>
          <a:bodyPr/>
          <a:lstStyle>
            <a:lvl1pPr>
              <a:defRPr/>
            </a:lvl1pPr>
          </a:lstStyle>
          <a:p>
            <a:pPr>
              <a:defRPr/>
            </a:pPr>
            <a:r>
              <a:rPr lang="en-GB" dirty="0" smtClean="0"/>
              <a:t>7</a:t>
            </a:r>
            <a:endParaRPr lang="en-GB" dirty="0"/>
          </a:p>
        </p:txBody>
      </p:sp>
    </p:spTree>
    <p:extLst>
      <p:ext uri="{BB962C8B-B14F-4D97-AF65-F5344CB8AC3E}">
        <p14:creationId xmlns:p14="http://schemas.microsoft.com/office/powerpoint/2010/main" val="160928702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idx="1"/>
          </p:nvPr>
        </p:nvSpPr>
        <p:spPr>
          <a:xfrm>
            <a:off x="261257" y="1600200"/>
            <a:ext cx="6400800" cy="4857750"/>
          </a:xfrm>
        </p:spPr>
        <p:txBody>
          <a:bodyPr/>
          <a:lstStyle/>
          <a:p>
            <a:r>
              <a:rPr lang="en-US" sz="2800" dirty="0"/>
              <a:t>Standardization</a:t>
            </a:r>
          </a:p>
          <a:p>
            <a:endParaRPr lang="en-US" sz="2800" dirty="0" smtClean="0"/>
          </a:p>
          <a:p>
            <a:r>
              <a:rPr lang="en-US" sz="2800" dirty="0">
                <a:solidFill>
                  <a:srgbClr val="FF0000"/>
                </a:solidFill>
              </a:rPr>
              <a:t>Overview of ETSI</a:t>
            </a:r>
          </a:p>
          <a:p>
            <a:endParaRPr lang="en-US" sz="2800" dirty="0" smtClean="0"/>
          </a:p>
          <a:p>
            <a:r>
              <a:rPr lang="en-US" sz="2800" dirty="0" smtClean="0"/>
              <a:t>Security in ETSI</a:t>
            </a:r>
          </a:p>
          <a:p>
            <a:endParaRPr lang="en-US" sz="2800" dirty="0" smtClean="0"/>
          </a:p>
        </p:txBody>
      </p:sp>
      <p:pic>
        <p:nvPicPr>
          <p:cNvPr id="24582" name="תמונה 6" descr="Image1.jpg"/>
          <p:cNvPicPr>
            <a:picLocks noChangeAspect="1"/>
          </p:cNvPicPr>
          <p:nvPr/>
        </p:nvPicPr>
        <p:blipFill>
          <a:blip r:embed="rId3" cstate="print"/>
          <a:srcRect/>
          <a:stretch>
            <a:fillRect/>
          </a:stretch>
        </p:blipFill>
        <p:spPr bwMode="auto">
          <a:xfrm>
            <a:off x="6543675" y="1390650"/>
            <a:ext cx="2600325" cy="5467350"/>
          </a:xfrm>
          <a:prstGeom prst="rect">
            <a:avLst/>
          </a:prstGeom>
          <a:noFill/>
          <a:ln w="9525">
            <a:noFill/>
            <a:miter lim="800000"/>
            <a:headEnd/>
            <a:tailEnd/>
          </a:ln>
        </p:spPr>
      </p:pic>
      <p:sp>
        <p:nvSpPr>
          <p:cNvPr id="7" name="מלבן 6"/>
          <p:cNvSpPr/>
          <p:nvPr/>
        </p:nvSpPr>
        <p:spPr>
          <a:xfrm>
            <a:off x="276225" y="6581775"/>
            <a:ext cx="266700" cy="2762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 name="Footer Placeholder 1"/>
          <p:cNvSpPr>
            <a:spLocks noGrp="1"/>
          </p:cNvSpPr>
          <p:nvPr>
            <p:ph type="ftr" sz="quarter" idx="10"/>
          </p:nvPr>
        </p:nvSpPr>
        <p:spPr>
          <a:xfrm>
            <a:off x="431800" y="6588125"/>
            <a:ext cx="5210175" cy="269875"/>
          </a:xfrm>
        </p:spPr>
        <p:txBody>
          <a:bodyPr/>
          <a:lstStyle/>
          <a:p>
            <a:pPr>
              <a:defRPr/>
            </a:pPr>
            <a:r>
              <a:rPr lang="en-US" dirty="0" smtClean="0"/>
              <a:t>© ETSI 2016. All rights reserved</a:t>
            </a:r>
            <a:endParaRPr lang="en-US" dirty="0"/>
          </a:p>
        </p:txBody>
      </p:sp>
      <p:sp>
        <p:nvSpPr>
          <p:cNvPr id="3" name="Slide Number Placeholder 2"/>
          <p:cNvSpPr>
            <a:spLocks noGrp="1"/>
          </p:cNvSpPr>
          <p:nvPr>
            <p:ph type="sldNum" sz="quarter" idx="11"/>
          </p:nvPr>
        </p:nvSpPr>
        <p:spPr>
          <a:xfrm>
            <a:off x="0" y="6588125"/>
            <a:ext cx="285750" cy="269875"/>
          </a:xfrm>
        </p:spPr>
        <p:txBody>
          <a:bodyPr/>
          <a:lstStyle/>
          <a:p>
            <a:pPr>
              <a:defRPr/>
            </a:pPr>
            <a:fld id="{7762E548-6DAA-47A0-AD72-CD39B547D565}" type="slidenum">
              <a:rPr lang="en-GB" smtClean="0"/>
              <a:pPr>
                <a:defRPr/>
              </a:pPr>
              <a:t>8</a:t>
            </a:fld>
            <a:endParaRPr lang="en-GB" dirty="0"/>
          </a:p>
        </p:txBody>
      </p:sp>
      <p:sp>
        <p:nvSpPr>
          <p:cNvPr id="9" name="Rectangle 2"/>
          <p:cNvSpPr>
            <a:spLocks noGrp="1"/>
          </p:cNvSpPr>
          <p:nvPr>
            <p:ph type="title"/>
          </p:nvPr>
        </p:nvSpPr>
        <p:spPr>
          <a:xfrm>
            <a:off x="276225" y="0"/>
            <a:ext cx="6552087" cy="990600"/>
          </a:xfrm>
        </p:spPr>
        <p:txBody>
          <a:bodyPr/>
          <a:lstStyle/>
          <a:p>
            <a:r>
              <a:rPr lang="en-US" sz="2400" cap="all" dirty="0">
                <a:solidFill>
                  <a:srgbClr val="1F497D"/>
                </a:solidFill>
              </a:rPr>
              <a:t>ETSI – Standards FOR Information And</a:t>
            </a:r>
            <a:br>
              <a:rPr lang="en-US" sz="2400" cap="all" dirty="0">
                <a:solidFill>
                  <a:srgbClr val="1F497D"/>
                </a:solidFill>
              </a:rPr>
            </a:br>
            <a:r>
              <a:rPr lang="en-US" sz="2400" cap="all" dirty="0">
                <a:solidFill>
                  <a:srgbClr val="1F497D"/>
                </a:solidFill>
              </a:rPr>
              <a:t>Communication technologies</a:t>
            </a:r>
            <a:endParaRPr lang="en-US" sz="3600" dirty="0"/>
          </a:p>
        </p:txBody>
      </p:sp>
    </p:spTree>
    <p:extLst>
      <p:ext uri="{BB962C8B-B14F-4D97-AF65-F5344CB8AC3E}">
        <p14:creationId xmlns:p14="http://schemas.microsoft.com/office/powerpoint/2010/main" val="257945313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smtClean="0"/>
              <a:t>The family tree</a:t>
            </a:r>
          </a:p>
        </p:txBody>
      </p:sp>
      <p:sp>
        <p:nvSpPr>
          <p:cNvPr id="14" name="Footer Placeholder 4"/>
          <p:cNvSpPr>
            <a:spLocks noGrp="1"/>
          </p:cNvSpPr>
          <p:nvPr>
            <p:ph type="ftr" sz="quarter" idx="10"/>
          </p:nvPr>
        </p:nvSpPr>
        <p:spPr/>
        <p:txBody>
          <a:bodyPr/>
          <a:lstStyle>
            <a:lvl1pPr>
              <a:defRPr>
                <a:cs typeface="Arial" charset="0"/>
              </a:defRPr>
            </a:lvl1pPr>
          </a:lstStyle>
          <a:p>
            <a:r>
              <a:rPr lang="en-US" smtClean="0"/>
              <a:t>© ETSI 2016. All rights reserved</a:t>
            </a:r>
            <a:endParaRPr lang="en-US" dirty="0"/>
          </a:p>
        </p:txBody>
      </p:sp>
      <p:sp>
        <p:nvSpPr>
          <p:cNvPr id="15" name="Slide Number Placeholder 5"/>
          <p:cNvSpPr>
            <a:spLocks noGrp="1"/>
          </p:cNvSpPr>
          <p:nvPr>
            <p:ph type="sldNum" sz="quarter" idx="11"/>
          </p:nvPr>
        </p:nvSpPr>
        <p:spPr/>
        <p:txBody>
          <a:bodyPr/>
          <a:lstStyle>
            <a:lvl1pPr>
              <a:defRPr/>
            </a:lvl1pPr>
          </a:lstStyle>
          <a:p>
            <a:r>
              <a:rPr lang="en-GB" dirty="0" smtClean="0"/>
              <a:t>9</a:t>
            </a:r>
            <a:endParaRPr lang="en-GB" dirty="0"/>
          </a:p>
        </p:txBody>
      </p:sp>
      <p:sp>
        <p:nvSpPr>
          <p:cNvPr id="267267" name="Rectangle 3"/>
          <p:cNvSpPr>
            <a:spLocks noGrp="1" noChangeArrowheads="1"/>
          </p:cNvSpPr>
          <p:nvPr>
            <p:ph type="body" idx="4294967295"/>
          </p:nvPr>
        </p:nvSpPr>
        <p:spPr>
          <a:xfrm>
            <a:off x="1150938" y="1485900"/>
            <a:ext cx="7993062" cy="1981200"/>
          </a:xfrm>
        </p:spPr>
        <p:txBody>
          <a:bodyPr lIns="91440" tIns="45720" rIns="91440" bIns="45720"/>
          <a:lstStyle/>
          <a:p>
            <a:r>
              <a:rPr lang="en-US" sz="2800" dirty="0" smtClean="0">
                <a:solidFill>
                  <a:srgbClr val="000066"/>
                </a:solidFill>
                <a:latin typeface="Tahoma" pitchFamily="34" charset="0"/>
                <a:cs typeface="Tahoma" pitchFamily="34" charset="0"/>
              </a:rPr>
              <a:t>	</a:t>
            </a:r>
            <a:r>
              <a:rPr lang="en-US" dirty="0" smtClean="0">
                <a:solidFill>
                  <a:srgbClr val="10627E"/>
                </a:solidFill>
                <a:sym typeface="Wingdings" pitchFamily="2" charset="2"/>
              </a:rPr>
              <a:t>Mid 80’s</a:t>
            </a:r>
            <a:endParaRPr lang="en-US" sz="2000" dirty="0" smtClean="0">
              <a:solidFill>
                <a:srgbClr val="10627E"/>
              </a:solidFill>
              <a:sym typeface="Wingdings" pitchFamily="2" charset="2"/>
            </a:endParaRPr>
          </a:p>
          <a:p>
            <a:endParaRPr lang="en-US" sz="1000" dirty="0" smtClean="0">
              <a:solidFill>
                <a:srgbClr val="777777"/>
              </a:solidFill>
            </a:endParaRPr>
          </a:p>
          <a:p>
            <a:pPr>
              <a:buFont typeface="Wingdings" pitchFamily="2" charset="2"/>
              <a:buNone/>
            </a:pPr>
            <a:r>
              <a:rPr lang="en-US" sz="2000" dirty="0" smtClean="0">
                <a:solidFill>
                  <a:srgbClr val="10627E"/>
                </a:solidFill>
                <a:sym typeface="Wingdings" pitchFamily="2" charset="2"/>
              </a:rPr>
              <a:t>Emergence of mobile communications (the GSM success story)</a:t>
            </a:r>
          </a:p>
          <a:p>
            <a:pPr>
              <a:buFont typeface="Wingdings" pitchFamily="2" charset="2"/>
              <a:buNone/>
            </a:pPr>
            <a:r>
              <a:rPr lang="en-US" sz="2000" dirty="0" smtClean="0">
                <a:solidFill>
                  <a:srgbClr val="10627E"/>
                </a:solidFill>
                <a:sym typeface="Wingdings" pitchFamily="2" charset="2"/>
              </a:rPr>
              <a:t>Industrial/ political will to work on a common set of standards for EU</a:t>
            </a:r>
          </a:p>
          <a:p>
            <a:pPr>
              <a:buFont typeface="Wingdings" pitchFamily="2" charset="2"/>
              <a:buNone/>
            </a:pPr>
            <a:r>
              <a:rPr lang="en-US" sz="2000" dirty="0" smtClean="0">
                <a:solidFill>
                  <a:srgbClr val="10627E"/>
                </a:solidFill>
              </a:rPr>
              <a:t>Industry in the driving seat</a:t>
            </a:r>
          </a:p>
        </p:txBody>
      </p:sp>
      <p:sp>
        <p:nvSpPr>
          <p:cNvPr id="267269" name="Text Box 5"/>
          <p:cNvSpPr txBox="1">
            <a:spLocks noChangeArrowheads="1"/>
          </p:cNvSpPr>
          <p:nvPr/>
        </p:nvSpPr>
        <p:spPr bwMode="auto">
          <a:xfrm>
            <a:off x="2046288" y="3468688"/>
            <a:ext cx="1555750" cy="641350"/>
          </a:xfrm>
          <a:prstGeom prst="rect">
            <a:avLst/>
          </a:prstGeom>
          <a:noFill/>
          <a:ln w="9525">
            <a:noFill/>
            <a:miter lim="800000"/>
            <a:headEnd/>
            <a:tailEnd/>
          </a:ln>
          <a:effectLst/>
        </p:spPr>
        <p:txBody>
          <a:bodyPr wrap="none">
            <a:spAutoFit/>
          </a:bodyPr>
          <a:lstStyle/>
          <a:p>
            <a:pPr algn="ctr" eaLnBrk="1" hangingPunct="1">
              <a:lnSpc>
                <a:spcPct val="100000"/>
              </a:lnSpc>
              <a:spcBef>
                <a:spcPct val="0"/>
              </a:spcBef>
              <a:buClrTx/>
            </a:pPr>
            <a:r>
              <a:rPr lang="en-US" b="1">
                <a:solidFill>
                  <a:srgbClr val="10627E"/>
                </a:solidFill>
                <a:sym typeface="Wingdings" pitchFamily="2" charset="2"/>
              </a:rPr>
              <a:t>European </a:t>
            </a:r>
          </a:p>
          <a:p>
            <a:pPr algn="ctr" eaLnBrk="1" hangingPunct="1">
              <a:lnSpc>
                <a:spcPct val="100000"/>
              </a:lnSpc>
              <a:spcBef>
                <a:spcPct val="0"/>
              </a:spcBef>
              <a:buClrTx/>
            </a:pPr>
            <a:r>
              <a:rPr lang="en-US" b="1">
                <a:solidFill>
                  <a:srgbClr val="10627E"/>
                </a:solidFill>
                <a:sym typeface="Wingdings" pitchFamily="2" charset="2"/>
              </a:rPr>
              <a:t>Commission</a:t>
            </a:r>
          </a:p>
        </p:txBody>
      </p:sp>
      <p:sp>
        <p:nvSpPr>
          <p:cNvPr id="267270" name="Text Box 6"/>
          <p:cNvSpPr txBox="1">
            <a:spLocks noChangeArrowheads="1"/>
          </p:cNvSpPr>
          <p:nvPr/>
        </p:nvSpPr>
        <p:spPr bwMode="auto">
          <a:xfrm>
            <a:off x="5149850" y="3394075"/>
            <a:ext cx="2311400" cy="792163"/>
          </a:xfrm>
          <a:prstGeom prst="rect">
            <a:avLst/>
          </a:prstGeom>
          <a:noFill/>
          <a:ln w="9525">
            <a:noFill/>
            <a:miter lim="800000"/>
            <a:headEnd/>
            <a:tailEnd/>
          </a:ln>
          <a:effectLst/>
        </p:spPr>
        <p:txBody>
          <a:bodyPr wrap="none">
            <a:spAutoFit/>
          </a:bodyPr>
          <a:lstStyle/>
          <a:p>
            <a:pPr algn="ctr" eaLnBrk="1" hangingPunct="1">
              <a:lnSpc>
                <a:spcPct val="100000"/>
              </a:lnSpc>
              <a:spcBef>
                <a:spcPct val="0"/>
              </a:spcBef>
              <a:buClrTx/>
            </a:pPr>
            <a:r>
              <a:rPr lang="en-US" b="1">
                <a:solidFill>
                  <a:srgbClr val="10627E"/>
                </a:solidFill>
                <a:sym typeface="Wingdings" pitchFamily="2" charset="2"/>
              </a:rPr>
              <a:t>CEPT</a:t>
            </a:r>
          </a:p>
          <a:p>
            <a:pPr algn="ctr" eaLnBrk="1" hangingPunct="1">
              <a:lnSpc>
                <a:spcPct val="100000"/>
              </a:lnSpc>
              <a:spcBef>
                <a:spcPct val="0"/>
              </a:spcBef>
              <a:buClrTx/>
            </a:pPr>
            <a:r>
              <a:rPr lang="en-US" sz="1400" b="1">
                <a:solidFill>
                  <a:srgbClr val="10627E"/>
                </a:solidFill>
                <a:sym typeface="Wingdings" pitchFamily="2" charset="2"/>
              </a:rPr>
              <a:t>(EU Conference of Posts </a:t>
            </a:r>
          </a:p>
          <a:p>
            <a:pPr algn="ctr" eaLnBrk="1" hangingPunct="1">
              <a:lnSpc>
                <a:spcPct val="100000"/>
              </a:lnSpc>
              <a:spcBef>
                <a:spcPct val="0"/>
              </a:spcBef>
              <a:buClrTx/>
            </a:pPr>
            <a:r>
              <a:rPr lang="en-US" sz="1400" b="1">
                <a:solidFill>
                  <a:srgbClr val="10627E"/>
                </a:solidFill>
                <a:sym typeface="Wingdings" pitchFamily="2" charset="2"/>
              </a:rPr>
              <a:t>&amp; Telecommunications)</a:t>
            </a:r>
          </a:p>
        </p:txBody>
      </p:sp>
      <p:sp>
        <p:nvSpPr>
          <p:cNvPr id="267271" name="AutoShape 7"/>
          <p:cNvSpPr>
            <a:spLocks noChangeArrowheads="1"/>
          </p:cNvSpPr>
          <p:nvPr/>
        </p:nvSpPr>
        <p:spPr bwMode="auto">
          <a:xfrm rot="10800000">
            <a:off x="3902696" y="3638747"/>
            <a:ext cx="742671" cy="348792"/>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FFFFFF"/>
              </a:solidFill>
              <a:ea typeface="ＭＳ Ｐゴシック" pitchFamily="34" charset="-128"/>
            </a:endParaRPr>
          </a:p>
        </p:txBody>
      </p:sp>
      <p:sp>
        <p:nvSpPr>
          <p:cNvPr id="267272" name="Text Box 8"/>
          <p:cNvSpPr txBox="1">
            <a:spLocks noChangeArrowheads="1"/>
          </p:cNvSpPr>
          <p:nvPr/>
        </p:nvSpPr>
        <p:spPr bwMode="auto">
          <a:xfrm>
            <a:off x="3541713" y="4197350"/>
            <a:ext cx="1403350" cy="366713"/>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pPr>
            <a:r>
              <a:rPr lang="en-US" b="1" dirty="0">
                <a:solidFill>
                  <a:srgbClr val="10627E"/>
                </a:solidFill>
                <a:sym typeface="Wingdings" pitchFamily="2" charset="2"/>
              </a:rPr>
              <a:t>MoU (1988)</a:t>
            </a:r>
          </a:p>
        </p:txBody>
      </p:sp>
      <p:sp>
        <p:nvSpPr>
          <p:cNvPr id="267273" name="AutoShape 9"/>
          <p:cNvSpPr>
            <a:spLocks noChangeArrowheads="1"/>
          </p:cNvSpPr>
          <p:nvPr/>
        </p:nvSpPr>
        <p:spPr bwMode="auto">
          <a:xfrm>
            <a:off x="4147794" y="4704923"/>
            <a:ext cx="263951" cy="574088"/>
          </a:xfrm>
          <a:prstGeom prst="downArrow">
            <a:avLst>
              <a:gd name="adj1" fmla="val 50000"/>
              <a:gd name="adj2" fmla="val 56044"/>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lnSpc>
                <a:spcPct val="100000"/>
              </a:lnSpc>
              <a:spcBef>
                <a:spcPct val="0"/>
              </a:spcBef>
              <a:buClrTx/>
            </a:pPr>
            <a:endParaRPr lang="de-DE">
              <a:solidFill>
                <a:srgbClr val="FFFFFF"/>
              </a:solidFill>
              <a:ea typeface="ＭＳ Ｐゴシック" pitchFamily="34" charset="-128"/>
            </a:endParaRPr>
          </a:p>
        </p:txBody>
      </p:sp>
      <p:sp>
        <p:nvSpPr>
          <p:cNvPr id="67597" name="Text Box 10"/>
          <p:cNvSpPr txBox="1">
            <a:spLocks noChangeArrowheads="1"/>
          </p:cNvSpPr>
          <p:nvPr/>
        </p:nvSpPr>
        <p:spPr bwMode="auto">
          <a:xfrm>
            <a:off x="3832225" y="5553075"/>
            <a:ext cx="184150" cy="519113"/>
          </a:xfrm>
          <a:prstGeom prst="rect">
            <a:avLst/>
          </a:prstGeom>
          <a:noFill/>
          <a:ln w="9525">
            <a:noFill/>
            <a:miter lim="800000"/>
            <a:headEnd/>
            <a:tailEnd/>
          </a:ln>
        </p:spPr>
        <p:txBody>
          <a:bodyPr wrap="none">
            <a:spAutoFit/>
          </a:bodyPr>
          <a:lstStyle/>
          <a:p>
            <a:pPr eaLnBrk="1" hangingPunct="1">
              <a:lnSpc>
                <a:spcPct val="100000"/>
              </a:lnSpc>
              <a:spcBef>
                <a:spcPct val="0"/>
              </a:spcBef>
              <a:buClrTx/>
            </a:pPr>
            <a:endParaRPr lang="de-DE" sz="2800" b="1">
              <a:solidFill>
                <a:schemeClr val="bg2"/>
              </a:solidFill>
              <a:latin typeface="Tahoma" pitchFamily="34" charset="0"/>
              <a:cs typeface="Tahoma" pitchFamily="34" charset="0"/>
            </a:endParaRPr>
          </a:p>
        </p:txBody>
      </p:sp>
      <p:pic>
        <p:nvPicPr>
          <p:cNvPr id="67598" name="Picture 11" descr="Logetsi_transp"/>
          <p:cNvPicPr>
            <a:picLocks noChangeAspect="1" noChangeArrowheads="1"/>
          </p:cNvPicPr>
          <p:nvPr/>
        </p:nvPicPr>
        <p:blipFill>
          <a:blip r:embed="rId3"/>
          <a:srcRect/>
          <a:stretch>
            <a:fillRect/>
          </a:stretch>
        </p:blipFill>
        <p:spPr bwMode="auto">
          <a:xfrm>
            <a:off x="3365500" y="5434013"/>
            <a:ext cx="1536700" cy="463550"/>
          </a:xfrm>
          <a:prstGeom prst="rect">
            <a:avLst/>
          </a:prstGeom>
          <a:noFill/>
          <a:ln w="9525">
            <a:noFill/>
            <a:miter lim="800000"/>
            <a:headEnd/>
            <a:tailEnd/>
          </a:ln>
        </p:spPr>
      </p:pic>
    </p:spTree>
    <p:extLst>
      <p:ext uri="{BB962C8B-B14F-4D97-AF65-F5344CB8AC3E}">
        <p14:creationId xmlns:p14="http://schemas.microsoft.com/office/powerpoint/2010/main" val="3071085144"/>
      </p:ext>
    </p:extLst>
  </p:cSld>
  <p:clrMapOvr>
    <a:masterClrMapping/>
  </p:clrMapOvr>
  <p:transition spd="med">
    <p:pull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3639</Words>
  <Application>Microsoft Office PowerPoint</Application>
  <PresentationFormat>On-screen Show (4:3)</PresentationFormat>
  <Paragraphs>522</Paragraphs>
  <Slides>41</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Gulim</vt:lpstr>
      <vt:lpstr>Malgun Gothic</vt:lpstr>
      <vt:lpstr>MS PGothic</vt:lpstr>
      <vt:lpstr>Arial</vt:lpstr>
      <vt:lpstr>Calibri</vt:lpstr>
      <vt:lpstr>Helvetica 45 Light</vt:lpstr>
      <vt:lpstr>Nokia Pure Text Light</vt:lpstr>
      <vt:lpstr>Tahoma</vt:lpstr>
      <vt:lpstr>Times New Roman</vt:lpstr>
      <vt:lpstr>Wingdings</vt:lpstr>
      <vt:lpstr>ヒラギノ角ゴ Pro W3</vt:lpstr>
      <vt:lpstr>Office Theme</vt:lpstr>
      <vt:lpstr>ETSI – Standards FOR Information And Communication technologies</vt:lpstr>
      <vt:lpstr>ETSI – Standards FOR Information And Communication technologies</vt:lpstr>
      <vt:lpstr>Business considerations</vt:lpstr>
      <vt:lpstr>Some reasons to participate</vt:lpstr>
      <vt:lpstr>Interests of standard contributors  and standard users </vt:lpstr>
      <vt:lpstr>Contribution of Standardization to GDP</vt:lpstr>
      <vt:lpstr>Mobile Communication</vt:lpstr>
      <vt:lpstr>ETSI – Standards FOR Information And Communication technologies</vt:lpstr>
      <vt:lpstr>The family tree</vt:lpstr>
      <vt:lpstr>European Standardization Organisations (ESO) (EU Regulation 1025/2012)</vt:lpstr>
      <vt:lpstr>The three dimensions of ETSI business</vt:lpstr>
      <vt:lpstr>ETSI’s Basic Principles</vt:lpstr>
      <vt:lpstr>ETSI’s Vison, Mission and Strategic Objectives</vt:lpstr>
      <vt:lpstr>ETSI’s Product, services and collaboration</vt:lpstr>
      <vt:lpstr>ETSI Membership</vt:lpstr>
      <vt:lpstr>ETSI membership - research, university, security</vt:lpstr>
      <vt:lpstr>The ETSI structure</vt:lpstr>
      <vt:lpstr>ETSI is the home of many  diverse technologies</vt:lpstr>
      <vt:lpstr>ETSI Clusters</vt:lpstr>
      <vt:lpstr>The 3rd Generation Partnership Project  </vt:lpstr>
      <vt:lpstr>The 3rd Generation Partnership Project </vt:lpstr>
      <vt:lpstr>oneM2M</vt:lpstr>
      <vt:lpstr>oneM2M</vt:lpstr>
      <vt:lpstr>Workshops and events since last GA (i)</vt:lpstr>
      <vt:lpstr>Workshops and events since last GA (ii)</vt:lpstr>
      <vt:lpstr>ETSI – Standards FOR Information And Communication technologies</vt:lpstr>
      <vt:lpstr>2016 security standardization white paper</vt:lpstr>
      <vt:lpstr>Areas of security standardization (I)</vt:lpstr>
      <vt:lpstr>Areas of security standardization (II)</vt:lpstr>
      <vt:lpstr>Areas of security standardization (III)</vt:lpstr>
      <vt:lpstr>Areas of security standardization (IV)</vt:lpstr>
      <vt:lpstr>Areas of security standardization (V)</vt:lpstr>
      <vt:lpstr>Areas of security standardization (VI)</vt:lpstr>
      <vt:lpstr>Areas of security standardization (VII)</vt:lpstr>
      <vt:lpstr>Areas of security standardization (VIII)</vt:lpstr>
      <vt:lpstr>Areas of security standardization (VIII)</vt:lpstr>
      <vt:lpstr>Areas of security standardization (IX)</vt:lpstr>
      <vt:lpstr>3GPP / GSMA work on security assurance for network equipment</vt:lpstr>
      <vt:lpstr>Joint 3GPP and GSMA Security Activity</vt:lpstr>
      <vt:lpstr>Contact</vt:lpstr>
      <vt:lpstr>Contact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2015-10-20T14:12:43Z</dcterms:created>
  <dcterms:modified xsi:type="dcterms:W3CDTF">2016-12-22T07:28:02Z</dcterms:modified>
  <cp:contentStatus/>
</cp:coreProperties>
</file>