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5219" r:id="rId2"/>
  </p:sldMasterIdLst>
  <p:notesMasterIdLst>
    <p:notesMasterId r:id="rId33"/>
  </p:notesMasterIdLst>
  <p:handoutMasterIdLst>
    <p:handoutMasterId r:id="rId34"/>
  </p:handoutMasterIdLst>
  <p:sldIdLst>
    <p:sldId id="339" r:id="rId3"/>
    <p:sldId id="401" r:id="rId4"/>
    <p:sldId id="376" r:id="rId5"/>
    <p:sldId id="373" r:id="rId6"/>
    <p:sldId id="377" r:id="rId7"/>
    <p:sldId id="379" r:id="rId8"/>
    <p:sldId id="380" r:id="rId9"/>
    <p:sldId id="381" r:id="rId10"/>
    <p:sldId id="398" r:id="rId11"/>
    <p:sldId id="382" r:id="rId12"/>
    <p:sldId id="378" r:id="rId13"/>
    <p:sldId id="399" r:id="rId14"/>
    <p:sldId id="383" r:id="rId15"/>
    <p:sldId id="402" r:id="rId16"/>
    <p:sldId id="400" r:id="rId17"/>
    <p:sldId id="397" r:id="rId18"/>
    <p:sldId id="406" r:id="rId19"/>
    <p:sldId id="396" r:id="rId20"/>
    <p:sldId id="394" r:id="rId21"/>
    <p:sldId id="384" r:id="rId22"/>
    <p:sldId id="385" r:id="rId23"/>
    <p:sldId id="386" r:id="rId24"/>
    <p:sldId id="387" r:id="rId25"/>
    <p:sldId id="403" r:id="rId26"/>
    <p:sldId id="389" r:id="rId27"/>
    <p:sldId id="390" r:id="rId28"/>
    <p:sldId id="391" r:id="rId29"/>
    <p:sldId id="392" r:id="rId30"/>
    <p:sldId id="404" r:id="rId31"/>
    <p:sldId id="338" r:id="rId32"/>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00"/>
    <a:srgbClr val="1A4669"/>
    <a:srgbClr val="C6D254"/>
    <a:srgbClr val="B1D254"/>
    <a:srgbClr val="2A6EA8"/>
    <a:srgbClr val="0F5C77"/>
    <a:srgbClr val="127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1" autoAdjust="0"/>
    <p:restoredTop sz="94660" autoAdjust="0"/>
  </p:normalViewPr>
  <p:slideViewPr>
    <p:cSldViewPr snapToGrid="0">
      <p:cViewPr varScale="1">
        <p:scale>
          <a:sx n="84" d="100"/>
          <a:sy n="84" d="100"/>
        </p:scale>
        <p:origin x="1334"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8"/>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93CFD8-2D5B-4050-9029-E9DA70C3F526}" type="doc">
      <dgm:prSet loTypeId="urn:microsoft.com/office/officeart/2005/8/layout/cycle8" loCatId="cycle" qsTypeId="urn:microsoft.com/office/officeart/2005/8/quickstyle/simple1" qsCatId="simple" csTypeId="urn:microsoft.com/office/officeart/2005/8/colors/accent1_2" csCatId="accent1" phldr="1"/>
      <dgm:spPr/>
    </dgm:pt>
    <dgm:pt modelId="{D5A94A0E-9AA3-459E-A749-70A19967C9A6}">
      <dgm:prSet phldrT="[Text]" custT="1"/>
      <dgm:spPr/>
      <dgm:t>
        <a:bodyPr/>
        <a:lstStyle/>
        <a:p>
          <a:r>
            <a:rPr lang="en-US" sz="1200" b="1" dirty="0" smtClean="0"/>
            <a:t>Release 2</a:t>
          </a:r>
          <a:br>
            <a:rPr lang="en-US" sz="1200" b="1" dirty="0" smtClean="0"/>
          </a:br>
          <a:r>
            <a:rPr lang="en-US" sz="1200" dirty="0" smtClean="0"/>
            <a:t/>
          </a:r>
          <a:br>
            <a:rPr lang="en-US" sz="1200" dirty="0" smtClean="0"/>
          </a:br>
          <a:r>
            <a:rPr lang="en-US" sz="1200" dirty="0" smtClean="0"/>
            <a:t>Adaptive Cruise Control, </a:t>
          </a:r>
          <a:r>
            <a:rPr lang="en-US" sz="1200" dirty="0" err="1" smtClean="0"/>
            <a:t>Platooning</a:t>
          </a:r>
          <a:r>
            <a:rPr lang="en-US" sz="1200" dirty="0" smtClean="0"/>
            <a:t>, Vulnerable Road User Safety</a:t>
          </a:r>
          <a:endParaRPr lang="en-US" sz="1200" dirty="0"/>
        </a:p>
      </dgm:t>
    </dgm:pt>
    <dgm:pt modelId="{E50F3CFC-4695-43AC-B147-80577522E4CD}" type="parTrans" cxnId="{8F63A7CE-4D48-4D51-B570-F0D257B7D36D}">
      <dgm:prSet/>
      <dgm:spPr/>
      <dgm:t>
        <a:bodyPr/>
        <a:lstStyle/>
        <a:p>
          <a:endParaRPr lang="en-US"/>
        </a:p>
      </dgm:t>
    </dgm:pt>
    <dgm:pt modelId="{6C99B0AF-4897-4CB9-BCB1-F498310A51C5}" type="sibTrans" cxnId="{8F63A7CE-4D48-4D51-B570-F0D257B7D36D}">
      <dgm:prSet/>
      <dgm:spPr/>
      <dgm:t>
        <a:bodyPr/>
        <a:lstStyle/>
        <a:p>
          <a:endParaRPr lang="en-US"/>
        </a:p>
      </dgm:t>
    </dgm:pt>
    <dgm:pt modelId="{A90FD66E-4E84-4CEA-B0BE-AF3D71FDDFD7}">
      <dgm:prSet phldrT="[Text]" custT="1"/>
      <dgm:spPr/>
      <dgm:t>
        <a:bodyPr/>
        <a:lstStyle/>
        <a:p>
          <a:r>
            <a:rPr lang="en-US" sz="1200" dirty="0" smtClean="0"/>
            <a:t>6 </a:t>
          </a:r>
          <a:r>
            <a:rPr lang="en-US" sz="1200" b="1" dirty="0" smtClean="0"/>
            <a:t>Test Specification</a:t>
          </a:r>
          <a:r>
            <a:rPr lang="en-US" sz="1200" dirty="0" smtClean="0"/>
            <a:t> series published for </a:t>
          </a:r>
          <a:r>
            <a:rPr lang="en-US" sz="1200" b="1" dirty="0" smtClean="0"/>
            <a:t>Release 1</a:t>
          </a:r>
          <a:endParaRPr lang="en-US" sz="1200" b="1" dirty="0"/>
        </a:p>
      </dgm:t>
    </dgm:pt>
    <dgm:pt modelId="{892AB3D1-D02E-4993-AB13-53ED7FB775BB}" type="parTrans" cxnId="{D171B6DE-16C5-45DE-BA78-F6C3A6738CA2}">
      <dgm:prSet/>
      <dgm:spPr/>
      <dgm:t>
        <a:bodyPr/>
        <a:lstStyle/>
        <a:p>
          <a:endParaRPr lang="en-US"/>
        </a:p>
      </dgm:t>
    </dgm:pt>
    <dgm:pt modelId="{CAA4F0BE-DD48-4312-B631-E30A39E0D585}" type="sibTrans" cxnId="{D171B6DE-16C5-45DE-BA78-F6C3A6738CA2}">
      <dgm:prSet/>
      <dgm:spPr/>
      <dgm:t>
        <a:bodyPr/>
        <a:lstStyle/>
        <a:p>
          <a:endParaRPr lang="en-US"/>
        </a:p>
      </dgm:t>
    </dgm:pt>
    <dgm:pt modelId="{E758E36C-DD7E-46AE-A1F6-5052C2E2A997}">
      <dgm:prSet phldrT="[Text]" custT="1"/>
      <dgm:spPr/>
      <dgm:t>
        <a:bodyPr/>
        <a:lstStyle/>
        <a:p>
          <a:r>
            <a:rPr lang="en-US" sz="1200" dirty="0" smtClean="0"/>
            <a:t>More than 50 base standards for </a:t>
          </a:r>
          <a:r>
            <a:rPr lang="en-US" sz="1200" b="1" dirty="0" smtClean="0"/>
            <a:t>Release 1 </a:t>
          </a:r>
          <a:r>
            <a:rPr lang="en-US" sz="1200" dirty="0" smtClean="0"/>
            <a:t>published</a:t>
          </a:r>
          <a:br>
            <a:rPr lang="en-US" sz="1200" dirty="0" smtClean="0"/>
          </a:br>
          <a:r>
            <a:rPr lang="en-US" sz="1200" dirty="0" smtClean="0"/>
            <a:t/>
          </a:r>
          <a:br>
            <a:rPr lang="en-US" sz="1200" dirty="0" smtClean="0"/>
          </a:br>
          <a:endParaRPr lang="en-US" sz="1200" dirty="0"/>
        </a:p>
      </dgm:t>
    </dgm:pt>
    <dgm:pt modelId="{D860977D-AE8D-450E-861F-26B8EB6E68F1}" type="parTrans" cxnId="{E92EEAF6-01D6-4316-A0A4-D7F63530BA56}">
      <dgm:prSet/>
      <dgm:spPr/>
      <dgm:t>
        <a:bodyPr/>
        <a:lstStyle/>
        <a:p>
          <a:endParaRPr lang="en-US"/>
        </a:p>
      </dgm:t>
    </dgm:pt>
    <dgm:pt modelId="{3B0AD37D-BE9E-4B13-9DFC-2B39EEF5DA82}" type="sibTrans" cxnId="{E92EEAF6-01D6-4316-A0A4-D7F63530BA56}">
      <dgm:prSet/>
      <dgm:spPr/>
      <dgm:t>
        <a:bodyPr/>
        <a:lstStyle/>
        <a:p>
          <a:endParaRPr lang="en-US"/>
        </a:p>
      </dgm:t>
    </dgm:pt>
    <dgm:pt modelId="{D25B08A6-BFA3-4BAC-9428-48863DFB7F0A}" type="pres">
      <dgm:prSet presAssocID="{D593CFD8-2D5B-4050-9029-E9DA70C3F526}" presName="compositeShape" presStyleCnt="0">
        <dgm:presLayoutVars>
          <dgm:chMax val="7"/>
          <dgm:dir/>
          <dgm:resizeHandles val="exact"/>
        </dgm:presLayoutVars>
      </dgm:prSet>
      <dgm:spPr/>
    </dgm:pt>
    <dgm:pt modelId="{879A8FBF-F8D0-4C19-B84B-14ABAD559819}" type="pres">
      <dgm:prSet presAssocID="{D593CFD8-2D5B-4050-9029-E9DA70C3F526}" presName="wedge1" presStyleLbl="node1" presStyleIdx="0" presStyleCnt="3"/>
      <dgm:spPr/>
      <dgm:t>
        <a:bodyPr/>
        <a:lstStyle/>
        <a:p>
          <a:endParaRPr lang="en-US"/>
        </a:p>
      </dgm:t>
    </dgm:pt>
    <dgm:pt modelId="{92CD6F2B-99C6-4AF4-B0F2-946C10B3A272}" type="pres">
      <dgm:prSet presAssocID="{D593CFD8-2D5B-4050-9029-E9DA70C3F526}" presName="dummy1a" presStyleCnt="0"/>
      <dgm:spPr/>
    </dgm:pt>
    <dgm:pt modelId="{73EB7881-1B0F-4E4D-9A9D-DD06DE8F635B}" type="pres">
      <dgm:prSet presAssocID="{D593CFD8-2D5B-4050-9029-E9DA70C3F526}" presName="dummy1b" presStyleCnt="0"/>
      <dgm:spPr/>
    </dgm:pt>
    <dgm:pt modelId="{3FCCB4BB-3BCA-4785-9549-7ED3B1A8AEB3}" type="pres">
      <dgm:prSet presAssocID="{D593CFD8-2D5B-4050-9029-E9DA70C3F526}" presName="wedge1Tx" presStyleLbl="node1" presStyleIdx="0" presStyleCnt="3">
        <dgm:presLayoutVars>
          <dgm:chMax val="0"/>
          <dgm:chPref val="0"/>
          <dgm:bulletEnabled val="1"/>
        </dgm:presLayoutVars>
      </dgm:prSet>
      <dgm:spPr/>
      <dgm:t>
        <a:bodyPr/>
        <a:lstStyle/>
        <a:p>
          <a:endParaRPr lang="en-US"/>
        </a:p>
      </dgm:t>
    </dgm:pt>
    <dgm:pt modelId="{27C3CE45-05D1-4474-95A9-1FD87B3499EF}" type="pres">
      <dgm:prSet presAssocID="{D593CFD8-2D5B-4050-9029-E9DA70C3F526}" presName="wedge2" presStyleLbl="node1" presStyleIdx="1" presStyleCnt="3"/>
      <dgm:spPr/>
      <dgm:t>
        <a:bodyPr/>
        <a:lstStyle/>
        <a:p>
          <a:endParaRPr lang="en-US"/>
        </a:p>
      </dgm:t>
    </dgm:pt>
    <dgm:pt modelId="{29DF1540-3AFB-4AD3-ABE8-EACE16654454}" type="pres">
      <dgm:prSet presAssocID="{D593CFD8-2D5B-4050-9029-E9DA70C3F526}" presName="dummy2a" presStyleCnt="0"/>
      <dgm:spPr/>
    </dgm:pt>
    <dgm:pt modelId="{1785BEEA-3BC9-4236-AD4B-0771B6BE5C68}" type="pres">
      <dgm:prSet presAssocID="{D593CFD8-2D5B-4050-9029-E9DA70C3F526}" presName="dummy2b" presStyleCnt="0"/>
      <dgm:spPr/>
    </dgm:pt>
    <dgm:pt modelId="{1DB03C45-3694-4355-BC5E-110FB92FBCF3}" type="pres">
      <dgm:prSet presAssocID="{D593CFD8-2D5B-4050-9029-E9DA70C3F526}" presName="wedge2Tx" presStyleLbl="node1" presStyleIdx="1" presStyleCnt="3">
        <dgm:presLayoutVars>
          <dgm:chMax val="0"/>
          <dgm:chPref val="0"/>
          <dgm:bulletEnabled val="1"/>
        </dgm:presLayoutVars>
      </dgm:prSet>
      <dgm:spPr/>
      <dgm:t>
        <a:bodyPr/>
        <a:lstStyle/>
        <a:p>
          <a:endParaRPr lang="en-US"/>
        </a:p>
      </dgm:t>
    </dgm:pt>
    <dgm:pt modelId="{12EA1EC3-05C5-4593-A908-38932EE5BE86}" type="pres">
      <dgm:prSet presAssocID="{D593CFD8-2D5B-4050-9029-E9DA70C3F526}" presName="wedge3" presStyleLbl="node1" presStyleIdx="2" presStyleCnt="3"/>
      <dgm:spPr/>
      <dgm:t>
        <a:bodyPr/>
        <a:lstStyle/>
        <a:p>
          <a:endParaRPr lang="en-US"/>
        </a:p>
      </dgm:t>
    </dgm:pt>
    <dgm:pt modelId="{7D9E7445-DF7F-44B3-84A1-AB27CA43F652}" type="pres">
      <dgm:prSet presAssocID="{D593CFD8-2D5B-4050-9029-E9DA70C3F526}" presName="dummy3a" presStyleCnt="0"/>
      <dgm:spPr/>
    </dgm:pt>
    <dgm:pt modelId="{6A2E9FBB-F190-497A-842D-45F8C8EF4336}" type="pres">
      <dgm:prSet presAssocID="{D593CFD8-2D5B-4050-9029-E9DA70C3F526}" presName="dummy3b" presStyleCnt="0"/>
      <dgm:spPr/>
    </dgm:pt>
    <dgm:pt modelId="{78ED025F-2265-444E-8469-6637CA2682AE}" type="pres">
      <dgm:prSet presAssocID="{D593CFD8-2D5B-4050-9029-E9DA70C3F526}" presName="wedge3Tx" presStyleLbl="node1" presStyleIdx="2" presStyleCnt="3">
        <dgm:presLayoutVars>
          <dgm:chMax val="0"/>
          <dgm:chPref val="0"/>
          <dgm:bulletEnabled val="1"/>
        </dgm:presLayoutVars>
      </dgm:prSet>
      <dgm:spPr/>
      <dgm:t>
        <a:bodyPr/>
        <a:lstStyle/>
        <a:p>
          <a:endParaRPr lang="en-US"/>
        </a:p>
      </dgm:t>
    </dgm:pt>
    <dgm:pt modelId="{7176AE50-10CF-4AE3-833C-DF59A7B12A68}" type="pres">
      <dgm:prSet presAssocID="{6C99B0AF-4897-4CB9-BCB1-F498310A51C5}" presName="arrowWedge1" presStyleLbl="fgSibTrans2D1" presStyleIdx="0" presStyleCnt="3"/>
      <dgm:spPr/>
    </dgm:pt>
    <dgm:pt modelId="{603B7590-297D-40B5-A718-0FD0CD6C43DA}" type="pres">
      <dgm:prSet presAssocID="{CAA4F0BE-DD48-4312-B631-E30A39E0D585}" presName="arrowWedge2" presStyleLbl="fgSibTrans2D1" presStyleIdx="1" presStyleCnt="3"/>
      <dgm:spPr/>
    </dgm:pt>
    <dgm:pt modelId="{AE58F888-1847-47E6-9C87-0BCC22842C9A}" type="pres">
      <dgm:prSet presAssocID="{3B0AD37D-BE9E-4B13-9DFC-2B39EEF5DA82}" presName="arrowWedge3" presStyleLbl="fgSibTrans2D1" presStyleIdx="2" presStyleCnt="3"/>
      <dgm:spPr/>
    </dgm:pt>
  </dgm:ptLst>
  <dgm:cxnLst>
    <dgm:cxn modelId="{8DD749E2-31ED-4D9E-B6D5-BE5077A5C385}" type="presOf" srcId="{D593CFD8-2D5B-4050-9029-E9DA70C3F526}" destId="{D25B08A6-BFA3-4BAC-9428-48863DFB7F0A}" srcOrd="0" destOrd="0" presId="urn:microsoft.com/office/officeart/2005/8/layout/cycle8"/>
    <dgm:cxn modelId="{46905E68-0384-45B4-B03B-006FF0EC1496}" type="presOf" srcId="{E758E36C-DD7E-46AE-A1F6-5052C2E2A997}" destId="{12EA1EC3-05C5-4593-A908-38932EE5BE86}" srcOrd="0" destOrd="0" presId="urn:microsoft.com/office/officeart/2005/8/layout/cycle8"/>
    <dgm:cxn modelId="{D171B6DE-16C5-45DE-BA78-F6C3A6738CA2}" srcId="{D593CFD8-2D5B-4050-9029-E9DA70C3F526}" destId="{A90FD66E-4E84-4CEA-B0BE-AF3D71FDDFD7}" srcOrd="1" destOrd="0" parTransId="{892AB3D1-D02E-4993-AB13-53ED7FB775BB}" sibTransId="{CAA4F0BE-DD48-4312-B631-E30A39E0D585}"/>
    <dgm:cxn modelId="{56F67E21-7936-4E22-9868-0D698D2C49CE}" type="presOf" srcId="{D5A94A0E-9AA3-459E-A749-70A19967C9A6}" destId="{3FCCB4BB-3BCA-4785-9549-7ED3B1A8AEB3}" srcOrd="1" destOrd="0" presId="urn:microsoft.com/office/officeart/2005/8/layout/cycle8"/>
    <dgm:cxn modelId="{A9904FAA-A7E3-4DC2-BBAB-9CE244D44D5F}" type="presOf" srcId="{A90FD66E-4E84-4CEA-B0BE-AF3D71FDDFD7}" destId="{1DB03C45-3694-4355-BC5E-110FB92FBCF3}" srcOrd="1" destOrd="0" presId="urn:microsoft.com/office/officeart/2005/8/layout/cycle8"/>
    <dgm:cxn modelId="{E92EEAF6-01D6-4316-A0A4-D7F63530BA56}" srcId="{D593CFD8-2D5B-4050-9029-E9DA70C3F526}" destId="{E758E36C-DD7E-46AE-A1F6-5052C2E2A997}" srcOrd="2" destOrd="0" parTransId="{D860977D-AE8D-450E-861F-26B8EB6E68F1}" sibTransId="{3B0AD37D-BE9E-4B13-9DFC-2B39EEF5DA82}"/>
    <dgm:cxn modelId="{AA52F99B-9384-48C4-BE95-BC0D3436BFC8}" type="presOf" srcId="{A90FD66E-4E84-4CEA-B0BE-AF3D71FDDFD7}" destId="{27C3CE45-05D1-4474-95A9-1FD87B3499EF}" srcOrd="0" destOrd="0" presId="urn:microsoft.com/office/officeart/2005/8/layout/cycle8"/>
    <dgm:cxn modelId="{26BE5793-3413-46B8-9562-8E11E34D8255}" type="presOf" srcId="{D5A94A0E-9AA3-459E-A749-70A19967C9A6}" destId="{879A8FBF-F8D0-4C19-B84B-14ABAD559819}" srcOrd="0" destOrd="0" presId="urn:microsoft.com/office/officeart/2005/8/layout/cycle8"/>
    <dgm:cxn modelId="{8F63A7CE-4D48-4D51-B570-F0D257B7D36D}" srcId="{D593CFD8-2D5B-4050-9029-E9DA70C3F526}" destId="{D5A94A0E-9AA3-459E-A749-70A19967C9A6}" srcOrd="0" destOrd="0" parTransId="{E50F3CFC-4695-43AC-B147-80577522E4CD}" sibTransId="{6C99B0AF-4897-4CB9-BCB1-F498310A51C5}"/>
    <dgm:cxn modelId="{8AC7DDBB-D8E7-4F54-925A-02F9DF3EDAA3}" type="presOf" srcId="{E758E36C-DD7E-46AE-A1F6-5052C2E2A997}" destId="{78ED025F-2265-444E-8469-6637CA2682AE}" srcOrd="1" destOrd="0" presId="urn:microsoft.com/office/officeart/2005/8/layout/cycle8"/>
    <dgm:cxn modelId="{FA6F6D76-9DEE-4E83-94D4-32DA12E4AB78}" type="presParOf" srcId="{D25B08A6-BFA3-4BAC-9428-48863DFB7F0A}" destId="{879A8FBF-F8D0-4C19-B84B-14ABAD559819}" srcOrd="0" destOrd="0" presId="urn:microsoft.com/office/officeart/2005/8/layout/cycle8"/>
    <dgm:cxn modelId="{5C6022BC-02A6-45B8-9EAD-EBE43BB029EC}" type="presParOf" srcId="{D25B08A6-BFA3-4BAC-9428-48863DFB7F0A}" destId="{92CD6F2B-99C6-4AF4-B0F2-946C10B3A272}" srcOrd="1" destOrd="0" presId="urn:microsoft.com/office/officeart/2005/8/layout/cycle8"/>
    <dgm:cxn modelId="{1A9FAAFC-67D9-4467-B7FD-10B03235C0F1}" type="presParOf" srcId="{D25B08A6-BFA3-4BAC-9428-48863DFB7F0A}" destId="{73EB7881-1B0F-4E4D-9A9D-DD06DE8F635B}" srcOrd="2" destOrd="0" presId="urn:microsoft.com/office/officeart/2005/8/layout/cycle8"/>
    <dgm:cxn modelId="{F89304B5-DCE2-4CE2-9EC2-763E0A72A8C0}" type="presParOf" srcId="{D25B08A6-BFA3-4BAC-9428-48863DFB7F0A}" destId="{3FCCB4BB-3BCA-4785-9549-7ED3B1A8AEB3}" srcOrd="3" destOrd="0" presId="urn:microsoft.com/office/officeart/2005/8/layout/cycle8"/>
    <dgm:cxn modelId="{B490A9F0-CD06-4223-9D3E-76854771B31F}" type="presParOf" srcId="{D25B08A6-BFA3-4BAC-9428-48863DFB7F0A}" destId="{27C3CE45-05D1-4474-95A9-1FD87B3499EF}" srcOrd="4" destOrd="0" presId="urn:microsoft.com/office/officeart/2005/8/layout/cycle8"/>
    <dgm:cxn modelId="{70782A6E-34AD-4E7E-9F4C-592782B1263F}" type="presParOf" srcId="{D25B08A6-BFA3-4BAC-9428-48863DFB7F0A}" destId="{29DF1540-3AFB-4AD3-ABE8-EACE16654454}" srcOrd="5" destOrd="0" presId="urn:microsoft.com/office/officeart/2005/8/layout/cycle8"/>
    <dgm:cxn modelId="{65506EF7-722B-419A-B31B-6EAEE15AB0F8}" type="presParOf" srcId="{D25B08A6-BFA3-4BAC-9428-48863DFB7F0A}" destId="{1785BEEA-3BC9-4236-AD4B-0771B6BE5C68}" srcOrd="6" destOrd="0" presId="urn:microsoft.com/office/officeart/2005/8/layout/cycle8"/>
    <dgm:cxn modelId="{7BE52457-AF21-4278-A7A2-0A97EE463456}" type="presParOf" srcId="{D25B08A6-BFA3-4BAC-9428-48863DFB7F0A}" destId="{1DB03C45-3694-4355-BC5E-110FB92FBCF3}" srcOrd="7" destOrd="0" presId="urn:microsoft.com/office/officeart/2005/8/layout/cycle8"/>
    <dgm:cxn modelId="{C44CB8FD-9617-4708-ABF9-4D464D7538EF}" type="presParOf" srcId="{D25B08A6-BFA3-4BAC-9428-48863DFB7F0A}" destId="{12EA1EC3-05C5-4593-A908-38932EE5BE86}" srcOrd="8" destOrd="0" presId="urn:microsoft.com/office/officeart/2005/8/layout/cycle8"/>
    <dgm:cxn modelId="{869643D2-4071-4077-9345-A9F17899FFB4}" type="presParOf" srcId="{D25B08A6-BFA3-4BAC-9428-48863DFB7F0A}" destId="{7D9E7445-DF7F-44B3-84A1-AB27CA43F652}" srcOrd="9" destOrd="0" presId="urn:microsoft.com/office/officeart/2005/8/layout/cycle8"/>
    <dgm:cxn modelId="{D0A9683A-49AE-4D3D-941E-4D512EC0B555}" type="presParOf" srcId="{D25B08A6-BFA3-4BAC-9428-48863DFB7F0A}" destId="{6A2E9FBB-F190-497A-842D-45F8C8EF4336}" srcOrd="10" destOrd="0" presId="urn:microsoft.com/office/officeart/2005/8/layout/cycle8"/>
    <dgm:cxn modelId="{7937DF49-C661-4BDB-8740-D111AA501F40}" type="presParOf" srcId="{D25B08A6-BFA3-4BAC-9428-48863DFB7F0A}" destId="{78ED025F-2265-444E-8469-6637CA2682AE}" srcOrd="11" destOrd="0" presId="urn:microsoft.com/office/officeart/2005/8/layout/cycle8"/>
    <dgm:cxn modelId="{9BAA780B-41F4-4C58-97CD-AC8A92B82436}" type="presParOf" srcId="{D25B08A6-BFA3-4BAC-9428-48863DFB7F0A}" destId="{7176AE50-10CF-4AE3-833C-DF59A7B12A68}" srcOrd="12" destOrd="0" presId="urn:microsoft.com/office/officeart/2005/8/layout/cycle8"/>
    <dgm:cxn modelId="{8DAE1C51-4576-474C-A47D-7980782F5EA8}" type="presParOf" srcId="{D25B08A6-BFA3-4BAC-9428-48863DFB7F0A}" destId="{603B7590-297D-40B5-A718-0FD0CD6C43DA}" srcOrd="13" destOrd="0" presId="urn:microsoft.com/office/officeart/2005/8/layout/cycle8"/>
    <dgm:cxn modelId="{CBA7806C-3E63-40EF-8F41-577FB86776E3}" type="presParOf" srcId="{D25B08A6-BFA3-4BAC-9428-48863DFB7F0A}" destId="{AE58F888-1847-47E6-9C87-0BCC22842C9A}"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96C98B-4609-46BA-8D6A-1F77E13E03C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49E8A69-041B-4E2B-9E1C-5C34EDF5456C}">
      <dgm:prSet phldrT="[Text]"/>
      <dgm:spPr/>
      <dgm:t>
        <a:bodyPr/>
        <a:lstStyle/>
        <a:p>
          <a:r>
            <a:rPr lang="en-US" dirty="0" smtClean="0"/>
            <a:t>Release 1</a:t>
          </a:r>
          <a:endParaRPr lang="en-US" dirty="0"/>
        </a:p>
      </dgm:t>
    </dgm:pt>
    <dgm:pt modelId="{F313805A-B182-4A65-A203-CF80A7E5001F}" type="parTrans" cxnId="{F143A25C-1D51-4372-84DC-455740DA930B}">
      <dgm:prSet/>
      <dgm:spPr/>
      <dgm:t>
        <a:bodyPr/>
        <a:lstStyle/>
        <a:p>
          <a:endParaRPr lang="en-US"/>
        </a:p>
      </dgm:t>
    </dgm:pt>
    <dgm:pt modelId="{42C35CC7-2BD9-40BB-BBAA-F87339CAAB6C}" type="sibTrans" cxnId="{F143A25C-1D51-4372-84DC-455740DA930B}">
      <dgm:prSet/>
      <dgm:spPr/>
      <dgm:t>
        <a:bodyPr/>
        <a:lstStyle/>
        <a:p>
          <a:endParaRPr lang="en-US"/>
        </a:p>
      </dgm:t>
    </dgm:pt>
    <dgm:pt modelId="{707038D1-5ADB-4B43-86CC-151A16B62AFC}">
      <dgm:prSet phldrT="[Text]" custT="1"/>
      <dgm:spPr/>
      <dgm:t>
        <a:bodyPr/>
        <a:lstStyle/>
        <a:p>
          <a:r>
            <a:rPr lang="en-US" sz="1800" dirty="0" smtClean="0"/>
            <a:t>ETSI TR 101 607</a:t>
          </a:r>
          <a:endParaRPr lang="en-US" sz="1800" dirty="0"/>
        </a:p>
      </dgm:t>
    </dgm:pt>
    <dgm:pt modelId="{29A36A42-B9FB-4923-837B-86983776237A}" type="parTrans" cxnId="{A92BAA72-B4B9-4D07-9677-95BB2408089C}">
      <dgm:prSet/>
      <dgm:spPr/>
      <dgm:t>
        <a:bodyPr/>
        <a:lstStyle/>
        <a:p>
          <a:endParaRPr lang="en-US"/>
        </a:p>
      </dgm:t>
    </dgm:pt>
    <dgm:pt modelId="{52A19BCB-00D7-441B-AEF8-90DE22A3547C}" type="sibTrans" cxnId="{A92BAA72-B4B9-4D07-9677-95BB2408089C}">
      <dgm:prSet/>
      <dgm:spPr/>
      <dgm:t>
        <a:bodyPr/>
        <a:lstStyle/>
        <a:p>
          <a:endParaRPr lang="en-US"/>
        </a:p>
      </dgm:t>
    </dgm:pt>
    <dgm:pt modelId="{54051775-BC2C-46FF-9EF3-2388A9EEE6D3}">
      <dgm:prSet phldrT="[Text]"/>
      <dgm:spPr/>
      <dgm:t>
        <a:bodyPr/>
        <a:lstStyle/>
        <a:p>
          <a:r>
            <a:rPr lang="en-US" dirty="0" smtClean="0"/>
            <a:t>Facility</a:t>
          </a:r>
          <a:endParaRPr lang="en-US" dirty="0"/>
        </a:p>
      </dgm:t>
    </dgm:pt>
    <dgm:pt modelId="{13056C00-6FA1-4CB4-9FF6-CA7150B4F3AD}" type="parTrans" cxnId="{91683A53-218E-4BE9-A05D-1EDD74E9DF46}">
      <dgm:prSet/>
      <dgm:spPr/>
      <dgm:t>
        <a:bodyPr/>
        <a:lstStyle/>
        <a:p>
          <a:endParaRPr lang="en-US"/>
        </a:p>
      </dgm:t>
    </dgm:pt>
    <dgm:pt modelId="{F65F9161-C0A9-48C0-AF85-26AB3E51480F}" type="sibTrans" cxnId="{91683A53-218E-4BE9-A05D-1EDD74E9DF46}">
      <dgm:prSet/>
      <dgm:spPr/>
      <dgm:t>
        <a:bodyPr/>
        <a:lstStyle/>
        <a:p>
          <a:endParaRPr lang="en-US"/>
        </a:p>
      </dgm:t>
    </dgm:pt>
    <dgm:pt modelId="{0BAA707C-F923-40C9-B5E3-4E2FEC576FB3}">
      <dgm:prSet phldrT="[Text]" custT="1"/>
      <dgm:spPr/>
      <dgm:t>
        <a:bodyPr/>
        <a:lstStyle/>
        <a:p>
          <a:r>
            <a:rPr lang="en-US" sz="1800" dirty="0" smtClean="0"/>
            <a:t>ETSI EN 302 637-2 Cooperative Awareness</a:t>
          </a:r>
          <a:endParaRPr lang="en-US" sz="1800" dirty="0"/>
        </a:p>
      </dgm:t>
    </dgm:pt>
    <dgm:pt modelId="{A1579601-B72E-45E7-B3B4-84D27583D2C5}" type="parTrans" cxnId="{04BE81A4-8DA3-46BB-A0F7-2CA675D677F4}">
      <dgm:prSet/>
      <dgm:spPr/>
      <dgm:t>
        <a:bodyPr/>
        <a:lstStyle/>
        <a:p>
          <a:endParaRPr lang="en-US"/>
        </a:p>
      </dgm:t>
    </dgm:pt>
    <dgm:pt modelId="{69A4965E-A908-451E-9F6A-338AC3D188B2}" type="sibTrans" cxnId="{04BE81A4-8DA3-46BB-A0F7-2CA675D677F4}">
      <dgm:prSet/>
      <dgm:spPr/>
      <dgm:t>
        <a:bodyPr/>
        <a:lstStyle/>
        <a:p>
          <a:endParaRPr lang="en-US"/>
        </a:p>
      </dgm:t>
    </dgm:pt>
    <dgm:pt modelId="{F855CB81-EA1B-4BD3-A020-DD9AD3FCD8B7}">
      <dgm:prSet phldrT="[Text]" custT="1"/>
      <dgm:spPr/>
      <dgm:t>
        <a:bodyPr/>
        <a:lstStyle/>
        <a:p>
          <a:r>
            <a:rPr lang="en-US" sz="1800" dirty="0" smtClean="0"/>
            <a:t>ETSI EN 302 637-3 Decentralized Environ </a:t>
          </a:r>
          <a:br>
            <a:rPr lang="en-US" sz="1800" dirty="0" smtClean="0"/>
          </a:br>
          <a:r>
            <a:rPr lang="en-US" sz="1800" dirty="0" smtClean="0"/>
            <a:t>                                Notification </a:t>
          </a:r>
          <a:endParaRPr lang="en-US" sz="1800" dirty="0"/>
        </a:p>
      </dgm:t>
    </dgm:pt>
    <dgm:pt modelId="{151307AB-25DE-4663-A9B0-5B8C90C9826A}" type="parTrans" cxnId="{B04BBE3E-A555-4A0B-8B13-DFD19188AE76}">
      <dgm:prSet/>
      <dgm:spPr/>
      <dgm:t>
        <a:bodyPr/>
        <a:lstStyle/>
        <a:p>
          <a:endParaRPr lang="en-US"/>
        </a:p>
      </dgm:t>
    </dgm:pt>
    <dgm:pt modelId="{7ABD7AD6-795D-4D05-8A7A-C7D2A730AA69}" type="sibTrans" cxnId="{B04BBE3E-A555-4A0B-8B13-DFD19188AE76}">
      <dgm:prSet/>
      <dgm:spPr/>
      <dgm:t>
        <a:bodyPr/>
        <a:lstStyle/>
        <a:p>
          <a:endParaRPr lang="en-US"/>
        </a:p>
      </dgm:t>
    </dgm:pt>
    <dgm:pt modelId="{4F45D144-B9D9-45A7-BF41-A0F2BDB088A9}">
      <dgm:prSet phldrT="[Text]"/>
      <dgm:spPr/>
      <dgm:t>
        <a:bodyPr/>
        <a:lstStyle/>
        <a:p>
          <a:r>
            <a:rPr lang="en-US" dirty="0" smtClean="0"/>
            <a:t>Transport/Network</a:t>
          </a:r>
          <a:endParaRPr lang="en-US" dirty="0"/>
        </a:p>
      </dgm:t>
    </dgm:pt>
    <dgm:pt modelId="{43F4B868-7BCD-4F32-8B77-1DA06846537A}" type="parTrans" cxnId="{52BE369E-C493-4DC9-871F-067F8621D41F}">
      <dgm:prSet/>
      <dgm:spPr/>
      <dgm:t>
        <a:bodyPr/>
        <a:lstStyle/>
        <a:p>
          <a:endParaRPr lang="en-US"/>
        </a:p>
      </dgm:t>
    </dgm:pt>
    <dgm:pt modelId="{4069A1D1-F6E4-4977-A0BA-989010940DD1}" type="sibTrans" cxnId="{52BE369E-C493-4DC9-871F-067F8621D41F}">
      <dgm:prSet/>
      <dgm:spPr/>
      <dgm:t>
        <a:bodyPr/>
        <a:lstStyle/>
        <a:p>
          <a:endParaRPr lang="en-US"/>
        </a:p>
      </dgm:t>
    </dgm:pt>
    <dgm:pt modelId="{64F98992-E991-473A-B449-110687A3DCAB}">
      <dgm:prSet phldrT="[Text]" custT="1"/>
      <dgm:spPr/>
      <dgm:t>
        <a:bodyPr/>
        <a:lstStyle/>
        <a:p>
          <a:r>
            <a:rPr lang="en-US" sz="1800" dirty="0" smtClean="0"/>
            <a:t>EN 302 634-4-1 Geo Networking</a:t>
          </a:r>
          <a:endParaRPr lang="en-US" sz="1800" dirty="0"/>
        </a:p>
      </dgm:t>
    </dgm:pt>
    <dgm:pt modelId="{17A21704-2190-435D-8E6F-C3ACC992CC08}" type="parTrans" cxnId="{C8A74823-9867-4F8F-B939-58CBAFDBC560}">
      <dgm:prSet/>
      <dgm:spPr/>
      <dgm:t>
        <a:bodyPr/>
        <a:lstStyle/>
        <a:p>
          <a:endParaRPr lang="en-US"/>
        </a:p>
      </dgm:t>
    </dgm:pt>
    <dgm:pt modelId="{0D01550A-9217-4F2C-8A32-30FB96813C9F}" type="sibTrans" cxnId="{C8A74823-9867-4F8F-B939-58CBAFDBC560}">
      <dgm:prSet/>
      <dgm:spPr/>
      <dgm:t>
        <a:bodyPr/>
        <a:lstStyle/>
        <a:p>
          <a:endParaRPr lang="en-US"/>
        </a:p>
      </dgm:t>
    </dgm:pt>
    <dgm:pt modelId="{CDDA62D2-3DEA-4ABC-80E9-D6AA0B89347C}">
      <dgm:prSet phldrT="[Text]" custT="1"/>
      <dgm:spPr/>
      <dgm:t>
        <a:bodyPr/>
        <a:lstStyle/>
        <a:p>
          <a:r>
            <a:rPr lang="en-US" sz="2300" dirty="0" smtClean="0"/>
            <a:t>Access</a:t>
          </a:r>
          <a:endParaRPr lang="en-US" sz="2300" dirty="0"/>
        </a:p>
      </dgm:t>
    </dgm:pt>
    <dgm:pt modelId="{82AFF177-173B-4F8A-8EBC-0022C82BA671}" type="parTrans" cxnId="{C34403C7-1E96-4EF7-846C-9DD63CC265DB}">
      <dgm:prSet/>
      <dgm:spPr/>
      <dgm:t>
        <a:bodyPr/>
        <a:lstStyle/>
        <a:p>
          <a:endParaRPr lang="en-US"/>
        </a:p>
      </dgm:t>
    </dgm:pt>
    <dgm:pt modelId="{C1CAE4B2-3355-4446-976B-2E9C62A33820}" type="sibTrans" cxnId="{C34403C7-1E96-4EF7-846C-9DD63CC265DB}">
      <dgm:prSet/>
      <dgm:spPr/>
      <dgm:t>
        <a:bodyPr/>
        <a:lstStyle/>
        <a:p>
          <a:endParaRPr lang="en-US"/>
        </a:p>
      </dgm:t>
    </dgm:pt>
    <dgm:pt modelId="{72A695C3-E2B1-4E65-B0F7-B4202198DE06}">
      <dgm:prSet phldrT="[Text]" custT="1"/>
      <dgm:spPr/>
      <dgm:t>
        <a:bodyPr/>
        <a:lstStyle/>
        <a:p>
          <a:r>
            <a:rPr lang="en-US" sz="1800" dirty="0" smtClean="0"/>
            <a:t>IEEE 802.11p profile</a:t>
          </a:r>
          <a:endParaRPr lang="en-US" sz="1800" dirty="0"/>
        </a:p>
      </dgm:t>
    </dgm:pt>
    <dgm:pt modelId="{B2FD582C-0F0B-4959-8C69-7C68F20C31CC}" type="parTrans" cxnId="{C98314A3-F8D5-4B7C-ACB3-DD293A651618}">
      <dgm:prSet/>
      <dgm:spPr/>
      <dgm:t>
        <a:bodyPr/>
        <a:lstStyle/>
        <a:p>
          <a:endParaRPr lang="en-US"/>
        </a:p>
      </dgm:t>
    </dgm:pt>
    <dgm:pt modelId="{BF85FBFF-0DAD-46D8-BAE8-BF3EF432DA0D}" type="sibTrans" cxnId="{C98314A3-F8D5-4B7C-ACB3-DD293A651618}">
      <dgm:prSet/>
      <dgm:spPr/>
      <dgm:t>
        <a:bodyPr/>
        <a:lstStyle/>
        <a:p>
          <a:endParaRPr lang="en-US"/>
        </a:p>
      </dgm:t>
    </dgm:pt>
    <dgm:pt modelId="{3B2C3D1F-8C99-49DF-8B37-57377DAC6F16}">
      <dgm:prSet phldrT="[Text]" custT="1"/>
      <dgm:spPr/>
      <dgm:t>
        <a:bodyPr/>
        <a:lstStyle/>
        <a:p>
          <a:r>
            <a:rPr lang="en-US" sz="1800" dirty="0" smtClean="0"/>
            <a:t>Congestion Control</a:t>
          </a:r>
          <a:endParaRPr lang="en-US" sz="1800" dirty="0"/>
        </a:p>
      </dgm:t>
    </dgm:pt>
    <dgm:pt modelId="{D6E405D3-28D3-48CB-B3E9-F08EEF62A331}" type="parTrans" cxnId="{26B34840-16B9-4CF7-99BB-F033B3D2079A}">
      <dgm:prSet/>
      <dgm:spPr/>
      <dgm:t>
        <a:bodyPr/>
        <a:lstStyle/>
        <a:p>
          <a:endParaRPr lang="en-US"/>
        </a:p>
      </dgm:t>
    </dgm:pt>
    <dgm:pt modelId="{B878B754-B0AB-4AF3-BF03-099E2376787F}" type="sibTrans" cxnId="{26B34840-16B9-4CF7-99BB-F033B3D2079A}">
      <dgm:prSet/>
      <dgm:spPr/>
      <dgm:t>
        <a:bodyPr/>
        <a:lstStyle/>
        <a:p>
          <a:endParaRPr lang="en-US"/>
        </a:p>
      </dgm:t>
    </dgm:pt>
    <dgm:pt modelId="{A541826B-7B28-4231-97B1-FD9858BD147C}">
      <dgm:prSet phldrT="[Text]"/>
      <dgm:spPr/>
      <dgm:t>
        <a:bodyPr/>
        <a:lstStyle/>
        <a:p>
          <a:r>
            <a:rPr lang="en-US" dirty="0" smtClean="0"/>
            <a:t>Security</a:t>
          </a:r>
          <a:endParaRPr lang="en-US" dirty="0"/>
        </a:p>
      </dgm:t>
    </dgm:pt>
    <dgm:pt modelId="{0B45CC9C-F1C0-40E2-9759-1F5AAF82043D}" type="parTrans" cxnId="{9165FDAF-110A-44AF-A3E1-C987961F2397}">
      <dgm:prSet/>
      <dgm:spPr/>
      <dgm:t>
        <a:bodyPr/>
        <a:lstStyle/>
        <a:p>
          <a:endParaRPr lang="en-US"/>
        </a:p>
      </dgm:t>
    </dgm:pt>
    <dgm:pt modelId="{11B2F5FC-91A9-4F5D-9B8E-83685C89C7AE}" type="sibTrans" cxnId="{9165FDAF-110A-44AF-A3E1-C987961F2397}">
      <dgm:prSet/>
      <dgm:spPr/>
      <dgm:t>
        <a:bodyPr/>
        <a:lstStyle/>
        <a:p>
          <a:endParaRPr lang="en-US"/>
        </a:p>
      </dgm:t>
    </dgm:pt>
    <dgm:pt modelId="{2F20F2A9-7A8A-4DDA-86AD-945173318674}">
      <dgm:prSet phldrT="[Text]" custT="1"/>
      <dgm:spPr/>
      <dgm:t>
        <a:bodyPr/>
        <a:lstStyle/>
        <a:p>
          <a:r>
            <a:rPr lang="en-US" sz="1800" dirty="0" smtClean="0"/>
            <a:t>ETSI TS 103 097 Security Header and</a:t>
          </a:r>
          <a:br>
            <a:rPr lang="en-US" sz="1800" dirty="0" smtClean="0"/>
          </a:br>
          <a:r>
            <a:rPr lang="en-US" sz="1800" dirty="0" smtClean="0"/>
            <a:t>                             Certificate Formats</a:t>
          </a:r>
          <a:endParaRPr lang="en-US" sz="1800" dirty="0"/>
        </a:p>
      </dgm:t>
    </dgm:pt>
    <dgm:pt modelId="{BB90F516-BAC2-40A9-ACDF-BC7B43ECA1E7}" type="parTrans" cxnId="{F86C8FF7-AD11-4508-93AE-E32E6AFE5D41}">
      <dgm:prSet/>
      <dgm:spPr/>
      <dgm:t>
        <a:bodyPr/>
        <a:lstStyle/>
        <a:p>
          <a:endParaRPr lang="en-US"/>
        </a:p>
      </dgm:t>
    </dgm:pt>
    <dgm:pt modelId="{EC29A45A-4F4E-4691-8C77-542A1B4F3C68}" type="sibTrans" cxnId="{F86C8FF7-AD11-4508-93AE-E32E6AFE5D41}">
      <dgm:prSet/>
      <dgm:spPr/>
      <dgm:t>
        <a:bodyPr/>
        <a:lstStyle/>
        <a:p>
          <a:endParaRPr lang="en-US"/>
        </a:p>
      </dgm:t>
    </dgm:pt>
    <dgm:pt modelId="{225298BA-EE0F-4E14-99C0-1F7A4F201D52}">
      <dgm:prSet phldrT="[Text]" custT="1"/>
      <dgm:spPr/>
      <dgm:t>
        <a:bodyPr/>
        <a:lstStyle/>
        <a:p>
          <a:r>
            <a:rPr lang="en-US" sz="1800" dirty="0" smtClean="0"/>
            <a:t>ETSI TS 103 301 Infrastructure Services</a:t>
          </a:r>
          <a:endParaRPr lang="en-US" sz="1800" dirty="0"/>
        </a:p>
      </dgm:t>
    </dgm:pt>
    <dgm:pt modelId="{55C85391-BB9C-4F45-8FD5-DBD87BF5F13B}" type="parTrans" cxnId="{02BD3139-65A9-44C5-9C2A-EC7D14FE6680}">
      <dgm:prSet/>
      <dgm:spPr/>
      <dgm:t>
        <a:bodyPr/>
        <a:lstStyle/>
        <a:p>
          <a:endParaRPr lang="en-GB"/>
        </a:p>
      </dgm:t>
    </dgm:pt>
    <dgm:pt modelId="{94868272-5D96-470F-80EB-F92AFBE55ED8}" type="sibTrans" cxnId="{02BD3139-65A9-44C5-9C2A-EC7D14FE6680}">
      <dgm:prSet/>
      <dgm:spPr/>
      <dgm:t>
        <a:bodyPr/>
        <a:lstStyle/>
        <a:p>
          <a:endParaRPr lang="en-GB"/>
        </a:p>
      </dgm:t>
    </dgm:pt>
    <dgm:pt modelId="{0DA66E91-A477-4971-B6E5-FB846F48C3FB}" type="pres">
      <dgm:prSet presAssocID="{CE96C98B-4609-46BA-8D6A-1F77E13E03C7}" presName="Name0" presStyleCnt="0">
        <dgm:presLayoutVars>
          <dgm:dir/>
          <dgm:animLvl val="lvl"/>
          <dgm:resizeHandles val="exact"/>
        </dgm:presLayoutVars>
      </dgm:prSet>
      <dgm:spPr/>
      <dgm:t>
        <a:bodyPr/>
        <a:lstStyle/>
        <a:p>
          <a:endParaRPr lang="en-US"/>
        </a:p>
      </dgm:t>
    </dgm:pt>
    <dgm:pt modelId="{224D9855-5C3B-48D1-B958-BDB0569D596B}" type="pres">
      <dgm:prSet presAssocID="{449E8A69-041B-4E2B-9E1C-5C34EDF5456C}" presName="linNode" presStyleCnt="0"/>
      <dgm:spPr/>
    </dgm:pt>
    <dgm:pt modelId="{D45F62D1-EE1D-4E8C-818E-BCC9FC1C733C}" type="pres">
      <dgm:prSet presAssocID="{449E8A69-041B-4E2B-9E1C-5C34EDF5456C}" presName="parentText" presStyleLbl="node1" presStyleIdx="0" presStyleCnt="5">
        <dgm:presLayoutVars>
          <dgm:chMax val="1"/>
          <dgm:bulletEnabled val="1"/>
        </dgm:presLayoutVars>
      </dgm:prSet>
      <dgm:spPr/>
      <dgm:t>
        <a:bodyPr/>
        <a:lstStyle/>
        <a:p>
          <a:endParaRPr lang="en-US"/>
        </a:p>
      </dgm:t>
    </dgm:pt>
    <dgm:pt modelId="{0F67E6DD-F2D0-4B33-B75C-1782B344F67C}" type="pres">
      <dgm:prSet presAssocID="{449E8A69-041B-4E2B-9E1C-5C34EDF5456C}" presName="descendantText" presStyleLbl="alignAccFollowNode1" presStyleIdx="0" presStyleCnt="5">
        <dgm:presLayoutVars>
          <dgm:bulletEnabled val="1"/>
        </dgm:presLayoutVars>
      </dgm:prSet>
      <dgm:spPr/>
      <dgm:t>
        <a:bodyPr/>
        <a:lstStyle/>
        <a:p>
          <a:endParaRPr lang="en-US"/>
        </a:p>
      </dgm:t>
    </dgm:pt>
    <dgm:pt modelId="{4DE40AE6-433C-48B8-91A4-83D70989AE86}" type="pres">
      <dgm:prSet presAssocID="{42C35CC7-2BD9-40BB-BBAA-F87339CAAB6C}" presName="sp" presStyleCnt="0"/>
      <dgm:spPr/>
    </dgm:pt>
    <dgm:pt modelId="{2ECE253C-D56F-42C3-AF75-4A592FA1C392}" type="pres">
      <dgm:prSet presAssocID="{54051775-BC2C-46FF-9EF3-2388A9EEE6D3}" presName="linNode" presStyleCnt="0"/>
      <dgm:spPr/>
    </dgm:pt>
    <dgm:pt modelId="{45183DAD-8828-4BAB-B333-6BE48CC8DD4D}" type="pres">
      <dgm:prSet presAssocID="{54051775-BC2C-46FF-9EF3-2388A9EEE6D3}" presName="parentText" presStyleLbl="node1" presStyleIdx="1" presStyleCnt="5">
        <dgm:presLayoutVars>
          <dgm:chMax val="1"/>
          <dgm:bulletEnabled val="1"/>
        </dgm:presLayoutVars>
      </dgm:prSet>
      <dgm:spPr/>
      <dgm:t>
        <a:bodyPr/>
        <a:lstStyle/>
        <a:p>
          <a:endParaRPr lang="en-US"/>
        </a:p>
      </dgm:t>
    </dgm:pt>
    <dgm:pt modelId="{A9435E95-A9D6-4581-A24B-0F93CD445BD0}" type="pres">
      <dgm:prSet presAssocID="{54051775-BC2C-46FF-9EF3-2388A9EEE6D3}" presName="descendantText" presStyleLbl="alignAccFollowNode1" presStyleIdx="1" presStyleCnt="5" custScaleY="147315">
        <dgm:presLayoutVars>
          <dgm:bulletEnabled val="1"/>
        </dgm:presLayoutVars>
      </dgm:prSet>
      <dgm:spPr/>
      <dgm:t>
        <a:bodyPr/>
        <a:lstStyle/>
        <a:p>
          <a:endParaRPr lang="en-US"/>
        </a:p>
      </dgm:t>
    </dgm:pt>
    <dgm:pt modelId="{20D4F874-BD37-4F8A-A938-751A5CEC7452}" type="pres">
      <dgm:prSet presAssocID="{F65F9161-C0A9-48C0-AF85-26AB3E51480F}" presName="sp" presStyleCnt="0"/>
      <dgm:spPr/>
    </dgm:pt>
    <dgm:pt modelId="{26C092C6-4C5B-4698-B058-6C321B1FB52D}" type="pres">
      <dgm:prSet presAssocID="{4F45D144-B9D9-45A7-BF41-A0F2BDB088A9}" presName="linNode" presStyleCnt="0"/>
      <dgm:spPr/>
    </dgm:pt>
    <dgm:pt modelId="{52BF6346-DDB2-46F2-B42F-07D438B73D9F}" type="pres">
      <dgm:prSet presAssocID="{4F45D144-B9D9-45A7-BF41-A0F2BDB088A9}" presName="parentText" presStyleLbl="node1" presStyleIdx="2" presStyleCnt="5">
        <dgm:presLayoutVars>
          <dgm:chMax val="1"/>
          <dgm:bulletEnabled val="1"/>
        </dgm:presLayoutVars>
      </dgm:prSet>
      <dgm:spPr/>
      <dgm:t>
        <a:bodyPr/>
        <a:lstStyle/>
        <a:p>
          <a:endParaRPr lang="en-US"/>
        </a:p>
      </dgm:t>
    </dgm:pt>
    <dgm:pt modelId="{8FCA1230-6AEF-4976-8470-6434CC3A5070}" type="pres">
      <dgm:prSet presAssocID="{4F45D144-B9D9-45A7-BF41-A0F2BDB088A9}" presName="descendantText" presStyleLbl="alignAccFollowNode1" presStyleIdx="2" presStyleCnt="5" custLinFactNeighborX="470">
        <dgm:presLayoutVars>
          <dgm:bulletEnabled val="1"/>
        </dgm:presLayoutVars>
      </dgm:prSet>
      <dgm:spPr/>
      <dgm:t>
        <a:bodyPr/>
        <a:lstStyle/>
        <a:p>
          <a:endParaRPr lang="en-US"/>
        </a:p>
      </dgm:t>
    </dgm:pt>
    <dgm:pt modelId="{20522271-473D-4A20-846A-9224EE502AFF}" type="pres">
      <dgm:prSet presAssocID="{4069A1D1-F6E4-4977-A0BA-989010940DD1}" presName="sp" presStyleCnt="0"/>
      <dgm:spPr/>
    </dgm:pt>
    <dgm:pt modelId="{E0738E37-9F67-41CD-9E22-0FA33A744E5E}" type="pres">
      <dgm:prSet presAssocID="{CDDA62D2-3DEA-4ABC-80E9-D6AA0B89347C}" presName="linNode" presStyleCnt="0"/>
      <dgm:spPr/>
    </dgm:pt>
    <dgm:pt modelId="{FD8E2DBB-CB99-4DC9-B085-EF3386C60A80}" type="pres">
      <dgm:prSet presAssocID="{CDDA62D2-3DEA-4ABC-80E9-D6AA0B89347C}" presName="parentText" presStyleLbl="node1" presStyleIdx="3" presStyleCnt="5">
        <dgm:presLayoutVars>
          <dgm:chMax val="1"/>
          <dgm:bulletEnabled val="1"/>
        </dgm:presLayoutVars>
      </dgm:prSet>
      <dgm:spPr/>
      <dgm:t>
        <a:bodyPr/>
        <a:lstStyle/>
        <a:p>
          <a:endParaRPr lang="en-US"/>
        </a:p>
      </dgm:t>
    </dgm:pt>
    <dgm:pt modelId="{1E37A977-3533-4EDD-90D8-B49BA67E1F2C}" type="pres">
      <dgm:prSet presAssocID="{CDDA62D2-3DEA-4ABC-80E9-D6AA0B89347C}" presName="descendantText" presStyleLbl="alignAccFollowNode1" presStyleIdx="3" presStyleCnt="5">
        <dgm:presLayoutVars>
          <dgm:bulletEnabled val="1"/>
        </dgm:presLayoutVars>
      </dgm:prSet>
      <dgm:spPr/>
      <dgm:t>
        <a:bodyPr/>
        <a:lstStyle/>
        <a:p>
          <a:endParaRPr lang="en-US"/>
        </a:p>
      </dgm:t>
    </dgm:pt>
    <dgm:pt modelId="{A751B3CF-5739-4422-BF8E-27ACAC801FAA}" type="pres">
      <dgm:prSet presAssocID="{C1CAE4B2-3355-4446-976B-2E9C62A33820}" presName="sp" presStyleCnt="0"/>
      <dgm:spPr/>
    </dgm:pt>
    <dgm:pt modelId="{E709FB43-A2D2-455C-866C-7BE9AA908BFF}" type="pres">
      <dgm:prSet presAssocID="{A541826B-7B28-4231-97B1-FD9858BD147C}" presName="linNode" presStyleCnt="0"/>
      <dgm:spPr/>
    </dgm:pt>
    <dgm:pt modelId="{0F773AB8-3F39-40EE-AC8B-8524CA2D663B}" type="pres">
      <dgm:prSet presAssocID="{A541826B-7B28-4231-97B1-FD9858BD147C}" presName="parentText" presStyleLbl="node1" presStyleIdx="4" presStyleCnt="5">
        <dgm:presLayoutVars>
          <dgm:chMax val="1"/>
          <dgm:bulletEnabled val="1"/>
        </dgm:presLayoutVars>
      </dgm:prSet>
      <dgm:spPr/>
      <dgm:t>
        <a:bodyPr/>
        <a:lstStyle/>
        <a:p>
          <a:endParaRPr lang="en-US"/>
        </a:p>
      </dgm:t>
    </dgm:pt>
    <dgm:pt modelId="{0462C067-0FD7-4F9A-9077-46605680A4D3}" type="pres">
      <dgm:prSet presAssocID="{A541826B-7B28-4231-97B1-FD9858BD147C}" presName="descendantText" presStyleLbl="alignAccFollowNode1" presStyleIdx="4" presStyleCnt="5">
        <dgm:presLayoutVars>
          <dgm:bulletEnabled val="1"/>
        </dgm:presLayoutVars>
      </dgm:prSet>
      <dgm:spPr/>
      <dgm:t>
        <a:bodyPr/>
        <a:lstStyle/>
        <a:p>
          <a:endParaRPr lang="en-US"/>
        </a:p>
      </dgm:t>
    </dgm:pt>
  </dgm:ptLst>
  <dgm:cxnLst>
    <dgm:cxn modelId="{DC5B15C1-866F-4394-BD95-77104DC24C82}" type="presOf" srcId="{4F45D144-B9D9-45A7-BF41-A0F2BDB088A9}" destId="{52BF6346-DDB2-46F2-B42F-07D438B73D9F}" srcOrd="0" destOrd="0" presId="urn:microsoft.com/office/officeart/2005/8/layout/vList5"/>
    <dgm:cxn modelId="{02BD3139-65A9-44C5-9C2A-EC7D14FE6680}" srcId="{54051775-BC2C-46FF-9EF3-2388A9EEE6D3}" destId="{225298BA-EE0F-4E14-99C0-1F7A4F201D52}" srcOrd="2" destOrd="0" parTransId="{55C85391-BB9C-4F45-8FD5-DBD87BF5F13B}" sibTransId="{94868272-5D96-470F-80EB-F92AFBE55ED8}"/>
    <dgm:cxn modelId="{F143A25C-1D51-4372-84DC-455740DA930B}" srcId="{CE96C98B-4609-46BA-8D6A-1F77E13E03C7}" destId="{449E8A69-041B-4E2B-9E1C-5C34EDF5456C}" srcOrd="0" destOrd="0" parTransId="{F313805A-B182-4A65-A203-CF80A7E5001F}" sibTransId="{42C35CC7-2BD9-40BB-BBAA-F87339CAAB6C}"/>
    <dgm:cxn modelId="{26B34840-16B9-4CF7-99BB-F033B3D2079A}" srcId="{CDDA62D2-3DEA-4ABC-80E9-D6AA0B89347C}" destId="{3B2C3D1F-8C99-49DF-8B37-57377DAC6F16}" srcOrd="1" destOrd="0" parTransId="{D6E405D3-28D3-48CB-B3E9-F08EEF62A331}" sibTransId="{B878B754-B0AB-4AF3-BF03-099E2376787F}"/>
    <dgm:cxn modelId="{91683A53-218E-4BE9-A05D-1EDD74E9DF46}" srcId="{CE96C98B-4609-46BA-8D6A-1F77E13E03C7}" destId="{54051775-BC2C-46FF-9EF3-2388A9EEE6D3}" srcOrd="1" destOrd="0" parTransId="{13056C00-6FA1-4CB4-9FF6-CA7150B4F3AD}" sibTransId="{F65F9161-C0A9-48C0-AF85-26AB3E51480F}"/>
    <dgm:cxn modelId="{C98314A3-F8D5-4B7C-ACB3-DD293A651618}" srcId="{CDDA62D2-3DEA-4ABC-80E9-D6AA0B89347C}" destId="{72A695C3-E2B1-4E65-B0F7-B4202198DE06}" srcOrd="0" destOrd="0" parTransId="{B2FD582C-0F0B-4959-8C69-7C68F20C31CC}" sibTransId="{BF85FBFF-0DAD-46D8-BAE8-BF3EF432DA0D}"/>
    <dgm:cxn modelId="{F86C8FF7-AD11-4508-93AE-E32E6AFE5D41}" srcId="{A541826B-7B28-4231-97B1-FD9858BD147C}" destId="{2F20F2A9-7A8A-4DDA-86AD-945173318674}" srcOrd="0" destOrd="0" parTransId="{BB90F516-BAC2-40A9-ACDF-BC7B43ECA1E7}" sibTransId="{EC29A45A-4F4E-4691-8C77-542A1B4F3C68}"/>
    <dgm:cxn modelId="{6AF672E7-69C4-4E28-97D5-F41E28A71043}" type="presOf" srcId="{225298BA-EE0F-4E14-99C0-1F7A4F201D52}" destId="{A9435E95-A9D6-4581-A24B-0F93CD445BD0}" srcOrd="0" destOrd="2" presId="urn:microsoft.com/office/officeart/2005/8/layout/vList5"/>
    <dgm:cxn modelId="{AC5943F4-D89B-49D9-BFA9-727612671D36}" type="presOf" srcId="{64F98992-E991-473A-B449-110687A3DCAB}" destId="{8FCA1230-6AEF-4976-8470-6434CC3A5070}" srcOrd="0" destOrd="0" presId="urn:microsoft.com/office/officeart/2005/8/layout/vList5"/>
    <dgm:cxn modelId="{9BB7BD26-BF26-4A2D-BBCB-CE311F0E980C}" type="presOf" srcId="{72A695C3-E2B1-4E65-B0F7-B4202198DE06}" destId="{1E37A977-3533-4EDD-90D8-B49BA67E1F2C}" srcOrd="0" destOrd="0" presId="urn:microsoft.com/office/officeart/2005/8/layout/vList5"/>
    <dgm:cxn modelId="{C4FA37EF-702D-437E-8451-5916423632E9}" type="presOf" srcId="{0BAA707C-F923-40C9-B5E3-4E2FEC576FB3}" destId="{A9435E95-A9D6-4581-A24B-0F93CD445BD0}" srcOrd="0" destOrd="0" presId="urn:microsoft.com/office/officeart/2005/8/layout/vList5"/>
    <dgm:cxn modelId="{C8426282-351C-4008-A191-6882768BD03C}" type="presOf" srcId="{A541826B-7B28-4231-97B1-FD9858BD147C}" destId="{0F773AB8-3F39-40EE-AC8B-8524CA2D663B}" srcOrd="0" destOrd="0" presId="urn:microsoft.com/office/officeart/2005/8/layout/vList5"/>
    <dgm:cxn modelId="{FABD94B3-6DF5-454D-9E74-6084C5972D83}" type="presOf" srcId="{707038D1-5ADB-4B43-86CC-151A16B62AFC}" destId="{0F67E6DD-F2D0-4B33-B75C-1782B344F67C}" srcOrd="0" destOrd="0" presId="urn:microsoft.com/office/officeart/2005/8/layout/vList5"/>
    <dgm:cxn modelId="{9165FDAF-110A-44AF-A3E1-C987961F2397}" srcId="{CE96C98B-4609-46BA-8D6A-1F77E13E03C7}" destId="{A541826B-7B28-4231-97B1-FD9858BD147C}" srcOrd="4" destOrd="0" parTransId="{0B45CC9C-F1C0-40E2-9759-1F5AAF82043D}" sibTransId="{11B2F5FC-91A9-4F5D-9B8E-83685C89C7AE}"/>
    <dgm:cxn modelId="{A92BAA72-B4B9-4D07-9677-95BB2408089C}" srcId="{449E8A69-041B-4E2B-9E1C-5C34EDF5456C}" destId="{707038D1-5ADB-4B43-86CC-151A16B62AFC}" srcOrd="0" destOrd="0" parTransId="{29A36A42-B9FB-4923-837B-86983776237A}" sibTransId="{52A19BCB-00D7-441B-AEF8-90DE22A3547C}"/>
    <dgm:cxn modelId="{83649FD2-6C4F-4C65-80F8-425CE9B6B432}" type="presOf" srcId="{CDDA62D2-3DEA-4ABC-80E9-D6AA0B89347C}" destId="{FD8E2DBB-CB99-4DC9-B085-EF3386C60A80}" srcOrd="0" destOrd="0" presId="urn:microsoft.com/office/officeart/2005/8/layout/vList5"/>
    <dgm:cxn modelId="{C8A74823-9867-4F8F-B939-58CBAFDBC560}" srcId="{4F45D144-B9D9-45A7-BF41-A0F2BDB088A9}" destId="{64F98992-E991-473A-B449-110687A3DCAB}" srcOrd="0" destOrd="0" parTransId="{17A21704-2190-435D-8E6F-C3ACC992CC08}" sibTransId="{0D01550A-9217-4F2C-8A32-30FB96813C9F}"/>
    <dgm:cxn modelId="{9CCE367A-251C-45AA-BDE4-7023D3F236D6}" type="presOf" srcId="{54051775-BC2C-46FF-9EF3-2388A9EEE6D3}" destId="{45183DAD-8828-4BAB-B333-6BE48CC8DD4D}" srcOrd="0" destOrd="0" presId="urn:microsoft.com/office/officeart/2005/8/layout/vList5"/>
    <dgm:cxn modelId="{85BE8328-A6BE-43B8-9345-B0476BA69599}" type="presOf" srcId="{449E8A69-041B-4E2B-9E1C-5C34EDF5456C}" destId="{D45F62D1-EE1D-4E8C-818E-BCC9FC1C733C}" srcOrd="0" destOrd="0" presId="urn:microsoft.com/office/officeart/2005/8/layout/vList5"/>
    <dgm:cxn modelId="{04BE81A4-8DA3-46BB-A0F7-2CA675D677F4}" srcId="{54051775-BC2C-46FF-9EF3-2388A9EEE6D3}" destId="{0BAA707C-F923-40C9-B5E3-4E2FEC576FB3}" srcOrd="0" destOrd="0" parTransId="{A1579601-B72E-45E7-B3B4-84D27583D2C5}" sibTransId="{69A4965E-A908-451E-9F6A-338AC3D188B2}"/>
    <dgm:cxn modelId="{C34403C7-1E96-4EF7-846C-9DD63CC265DB}" srcId="{CE96C98B-4609-46BA-8D6A-1F77E13E03C7}" destId="{CDDA62D2-3DEA-4ABC-80E9-D6AA0B89347C}" srcOrd="3" destOrd="0" parTransId="{82AFF177-173B-4F8A-8EBC-0022C82BA671}" sibTransId="{C1CAE4B2-3355-4446-976B-2E9C62A33820}"/>
    <dgm:cxn modelId="{BD7AF232-99BB-4137-BB7A-903850AFD605}" type="presOf" srcId="{3B2C3D1F-8C99-49DF-8B37-57377DAC6F16}" destId="{1E37A977-3533-4EDD-90D8-B49BA67E1F2C}" srcOrd="0" destOrd="1" presId="urn:microsoft.com/office/officeart/2005/8/layout/vList5"/>
    <dgm:cxn modelId="{F5B5A97A-A773-4362-A846-1233433845C5}" type="presOf" srcId="{CE96C98B-4609-46BA-8D6A-1F77E13E03C7}" destId="{0DA66E91-A477-4971-B6E5-FB846F48C3FB}" srcOrd="0" destOrd="0" presId="urn:microsoft.com/office/officeart/2005/8/layout/vList5"/>
    <dgm:cxn modelId="{B04BBE3E-A555-4A0B-8B13-DFD19188AE76}" srcId="{54051775-BC2C-46FF-9EF3-2388A9EEE6D3}" destId="{F855CB81-EA1B-4BD3-A020-DD9AD3FCD8B7}" srcOrd="1" destOrd="0" parTransId="{151307AB-25DE-4663-A9B0-5B8C90C9826A}" sibTransId="{7ABD7AD6-795D-4D05-8A7A-C7D2A730AA69}"/>
    <dgm:cxn modelId="{52BE369E-C493-4DC9-871F-067F8621D41F}" srcId="{CE96C98B-4609-46BA-8D6A-1F77E13E03C7}" destId="{4F45D144-B9D9-45A7-BF41-A0F2BDB088A9}" srcOrd="2" destOrd="0" parTransId="{43F4B868-7BCD-4F32-8B77-1DA06846537A}" sibTransId="{4069A1D1-F6E4-4977-A0BA-989010940DD1}"/>
    <dgm:cxn modelId="{0B48C99B-2B0A-48B4-A9BC-6EF20FA2FB25}" type="presOf" srcId="{F855CB81-EA1B-4BD3-A020-DD9AD3FCD8B7}" destId="{A9435E95-A9D6-4581-A24B-0F93CD445BD0}" srcOrd="0" destOrd="1" presId="urn:microsoft.com/office/officeart/2005/8/layout/vList5"/>
    <dgm:cxn modelId="{51B75CEE-359F-4EC1-A75A-23741A1A82B1}" type="presOf" srcId="{2F20F2A9-7A8A-4DDA-86AD-945173318674}" destId="{0462C067-0FD7-4F9A-9077-46605680A4D3}" srcOrd="0" destOrd="0" presId="urn:microsoft.com/office/officeart/2005/8/layout/vList5"/>
    <dgm:cxn modelId="{E9C5B091-B2AD-4BDC-A736-BEFCA193B652}" type="presParOf" srcId="{0DA66E91-A477-4971-B6E5-FB846F48C3FB}" destId="{224D9855-5C3B-48D1-B958-BDB0569D596B}" srcOrd="0" destOrd="0" presId="urn:microsoft.com/office/officeart/2005/8/layout/vList5"/>
    <dgm:cxn modelId="{E8C4414A-0CE2-4070-A96A-3583A103A334}" type="presParOf" srcId="{224D9855-5C3B-48D1-B958-BDB0569D596B}" destId="{D45F62D1-EE1D-4E8C-818E-BCC9FC1C733C}" srcOrd="0" destOrd="0" presId="urn:microsoft.com/office/officeart/2005/8/layout/vList5"/>
    <dgm:cxn modelId="{B48F46F4-E880-4D1B-AEFC-F77C82FA74AF}" type="presParOf" srcId="{224D9855-5C3B-48D1-B958-BDB0569D596B}" destId="{0F67E6DD-F2D0-4B33-B75C-1782B344F67C}" srcOrd="1" destOrd="0" presId="urn:microsoft.com/office/officeart/2005/8/layout/vList5"/>
    <dgm:cxn modelId="{3E7E34AB-E7AD-43F5-AB8F-FAC3BE6CB390}" type="presParOf" srcId="{0DA66E91-A477-4971-B6E5-FB846F48C3FB}" destId="{4DE40AE6-433C-48B8-91A4-83D70989AE86}" srcOrd="1" destOrd="0" presId="urn:microsoft.com/office/officeart/2005/8/layout/vList5"/>
    <dgm:cxn modelId="{F3313BF6-32D5-4E58-9A01-24952E5C2132}" type="presParOf" srcId="{0DA66E91-A477-4971-B6E5-FB846F48C3FB}" destId="{2ECE253C-D56F-42C3-AF75-4A592FA1C392}" srcOrd="2" destOrd="0" presId="urn:microsoft.com/office/officeart/2005/8/layout/vList5"/>
    <dgm:cxn modelId="{7C16270B-206E-4298-A41B-FB65A6BD9F03}" type="presParOf" srcId="{2ECE253C-D56F-42C3-AF75-4A592FA1C392}" destId="{45183DAD-8828-4BAB-B333-6BE48CC8DD4D}" srcOrd="0" destOrd="0" presId="urn:microsoft.com/office/officeart/2005/8/layout/vList5"/>
    <dgm:cxn modelId="{1DF2492D-3B34-4BF2-9890-DF7E65B96E1C}" type="presParOf" srcId="{2ECE253C-D56F-42C3-AF75-4A592FA1C392}" destId="{A9435E95-A9D6-4581-A24B-0F93CD445BD0}" srcOrd="1" destOrd="0" presId="urn:microsoft.com/office/officeart/2005/8/layout/vList5"/>
    <dgm:cxn modelId="{E9E03A42-88F1-4B1D-B183-F8A137CB9ACB}" type="presParOf" srcId="{0DA66E91-A477-4971-B6E5-FB846F48C3FB}" destId="{20D4F874-BD37-4F8A-A938-751A5CEC7452}" srcOrd="3" destOrd="0" presId="urn:microsoft.com/office/officeart/2005/8/layout/vList5"/>
    <dgm:cxn modelId="{8B9D4AFA-155D-413D-AA35-540C329866A5}" type="presParOf" srcId="{0DA66E91-A477-4971-B6E5-FB846F48C3FB}" destId="{26C092C6-4C5B-4698-B058-6C321B1FB52D}" srcOrd="4" destOrd="0" presId="urn:microsoft.com/office/officeart/2005/8/layout/vList5"/>
    <dgm:cxn modelId="{251FFA70-15DD-4AA1-A93D-56C6DAEE8112}" type="presParOf" srcId="{26C092C6-4C5B-4698-B058-6C321B1FB52D}" destId="{52BF6346-DDB2-46F2-B42F-07D438B73D9F}" srcOrd="0" destOrd="0" presId="urn:microsoft.com/office/officeart/2005/8/layout/vList5"/>
    <dgm:cxn modelId="{4F8A6EFF-DF37-4F4F-9BBA-EFC40E1FA80F}" type="presParOf" srcId="{26C092C6-4C5B-4698-B058-6C321B1FB52D}" destId="{8FCA1230-6AEF-4976-8470-6434CC3A5070}" srcOrd="1" destOrd="0" presId="urn:microsoft.com/office/officeart/2005/8/layout/vList5"/>
    <dgm:cxn modelId="{4289AC82-83A3-4E5A-95BA-5E937815B5C6}" type="presParOf" srcId="{0DA66E91-A477-4971-B6E5-FB846F48C3FB}" destId="{20522271-473D-4A20-846A-9224EE502AFF}" srcOrd="5" destOrd="0" presId="urn:microsoft.com/office/officeart/2005/8/layout/vList5"/>
    <dgm:cxn modelId="{23794D94-B017-402F-BDF6-00EAE7F9B4D3}" type="presParOf" srcId="{0DA66E91-A477-4971-B6E5-FB846F48C3FB}" destId="{E0738E37-9F67-41CD-9E22-0FA33A744E5E}" srcOrd="6" destOrd="0" presId="urn:microsoft.com/office/officeart/2005/8/layout/vList5"/>
    <dgm:cxn modelId="{262BAC92-E04E-42AA-BF76-65231720D98D}" type="presParOf" srcId="{E0738E37-9F67-41CD-9E22-0FA33A744E5E}" destId="{FD8E2DBB-CB99-4DC9-B085-EF3386C60A80}" srcOrd="0" destOrd="0" presId="urn:microsoft.com/office/officeart/2005/8/layout/vList5"/>
    <dgm:cxn modelId="{CE344482-5B7F-40BA-8815-D516A6319186}" type="presParOf" srcId="{E0738E37-9F67-41CD-9E22-0FA33A744E5E}" destId="{1E37A977-3533-4EDD-90D8-B49BA67E1F2C}" srcOrd="1" destOrd="0" presId="urn:microsoft.com/office/officeart/2005/8/layout/vList5"/>
    <dgm:cxn modelId="{9DDA53FD-BCB1-4BE2-BF44-237975C19E15}" type="presParOf" srcId="{0DA66E91-A477-4971-B6E5-FB846F48C3FB}" destId="{A751B3CF-5739-4422-BF8E-27ACAC801FAA}" srcOrd="7" destOrd="0" presId="urn:microsoft.com/office/officeart/2005/8/layout/vList5"/>
    <dgm:cxn modelId="{7504054B-8080-4F1D-9913-150A964B668D}" type="presParOf" srcId="{0DA66E91-A477-4971-B6E5-FB846F48C3FB}" destId="{E709FB43-A2D2-455C-866C-7BE9AA908BFF}" srcOrd="8" destOrd="0" presId="urn:microsoft.com/office/officeart/2005/8/layout/vList5"/>
    <dgm:cxn modelId="{A5A9DE7D-6C36-40D4-9D49-205ABEAA9337}" type="presParOf" srcId="{E709FB43-A2D2-455C-866C-7BE9AA908BFF}" destId="{0F773AB8-3F39-40EE-AC8B-8524CA2D663B}" srcOrd="0" destOrd="0" presId="urn:microsoft.com/office/officeart/2005/8/layout/vList5"/>
    <dgm:cxn modelId="{96E26E0C-E98E-4674-8096-D017C0130D76}" type="presParOf" srcId="{E709FB43-A2D2-455C-866C-7BE9AA908BFF}" destId="{0462C067-0FD7-4F9A-9077-46605680A4D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A8FBF-F8D0-4C19-B84B-14ABAD559819}">
      <dsp:nvSpPr>
        <dsp:cNvPr id="0" name=""/>
        <dsp:cNvSpPr/>
      </dsp:nvSpPr>
      <dsp:spPr>
        <a:xfrm>
          <a:off x="607859" y="264159"/>
          <a:ext cx="3413760" cy="3413760"/>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Release 2</a:t>
          </a:r>
          <a:br>
            <a:rPr lang="en-US" sz="1200" b="1" kern="1200" dirty="0" smtClean="0"/>
          </a:br>
          <a:r>
            <a:rPr lang="en-US" sz="1200" kern="1200" dirty="0" smtClean="0"/>
            <a:t/>
          </a:r>
          <a:br>
            <a:rPr lang="en-US" sz="1200" kern="1200" dirty="0" smtClean="0"/>
          </a:br>
          <a:r>
            <a:rPr lang="en-US" sz="1200" kern="1200" dirty="0" smtClean="0"/>
            <a:t>Adaptive Cruise Control, </a:t>
          </a:r>
          <a:r>
            <a:rPr lang="en-US" sz="1200" kern="1200" dirty="0" err="1" smtClean="0"/>
            <a:t>Platooning</a:t>
          </a:r>
          <a:r>
            <a:rPr lang="en-US" sz="1200" kern="1200" dirty="0" smtClean="0"/>
            <a:t>, Vulnerable Road User Safety</a:t>
          </a:r>
          <a:endParaRPr lang="en-US" sz="1200" kern="1200" dirty="0"/>
        </a:p>
      </dsp:txBody>
      <dsp:txXfrm>
        <a:off x="2406992" y="987551"/>
        <a:ext cx="1219200" cy="1016000"/>
      </dsp:txXfrm>
    </dsp:sp>
    <dsp:sp modelId="{27C3CE45-05D1-4474-95A9-1FD87B3499EF}">
      <dsp:nvSpPr>
        <dsp:cNvPr id="0" name=""/>
        <dsp:cNvSpPr/>
      </dsp:nvSpPr>
      <dsp:spPr>
        <a:xfrm>
          <a:off x="537552" y="386079"/>
          <a:ext cx="3413760" cy="3413760"/>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6 </a:t>
          </a:r>
          <a:r>
            <a:rPr lang="en-US" sz="1200" b="1" kern="1200" dirty="0" smtClean="0"/>
            <a:t>Test Specification</a:t>
          </a:r>
          <a:r>
            <a:rPr lang="en-US" sz="1200" kern="1200" dirty="0" smtClean="0"/>
            <a:t> series published for </a:t>
          </a:r>
          <a:r>
            <a:rPr lang="en-US" sz="1200" b="1" kern="1200" dirty="0" smtClean="0"/>
            <a:t>Release 1</a:t>
          </a:r>
          <a:endParaRPr lang="en-US" sz="1200" b="1" kern="1200" dirty="0"/>
        </a:p>
      </dsp:txBody>
      <dsp:txXfrm>
        <a:off x="1350352" y="2600960"/>
        <a:ext cx="1828800" cy="894080"/>
      </dsp:txXfrm>
    </dsp:sp>
    <dsp:sp modelId="{12EA1EC3-05C5-4593-A908-38932EE5BE86}">
      <dsp:nvSpPr>
        <dsp:cNvPr id="0" name=""/>
        <dsp:cNvSpPr/>
      </dsp:nvSpPr>
      <dsp:spPr>
        <a:xfrm>
          <a:off x="467244" y="264159"/>
          <a:ext cx="3413760" cy="3413760"/>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More than 50 base standards for </a:t>
          </a:r>
          <a:r>
            <a:rPr lang="en-US" sz="1200" b="1" kern="1200" dirty="0" smtClean="0"/>
            <a:t>Release 1 </a:t>
          </a:r>
          <a:r>
            <a:rPr lang="en-US" sz="1200" kern="1200" dirty="0" smtClean="0"/>
            <a:t>published</a:t>
          </a:r>
          <a:br>
            <a:rPr lang="en-US" sz="1200" kern="1200" dirty="0" smtClean="0"/>
          </a:br>
          <a:r>
            <a:rPr lang="en-US" sz="1200" kern="1200" dirty="0" smtClean="0"/>
            <a:t/>
          </a:r>
          <a:br>
            <a:rPr lang="en-US" sz="1200" kern="1200" dirty="0" smtClean="0"/>
          </a:br>
          <a:endParaRPr lang="en-US" sz="1200" kern="1200" dirty="0"/>
        </a:p>
      </dsp:txBody>
      <dsp:txXfrm>
        <a:off x="862672" y="987551"/>
        <a:ext cx="1219200" cy="1016000"/>
      </dsp:txXfrm>
    </dsp:sp>
    <dsp:sp modelId="{7176AE50-10CF-4AE3-833C-DF59A7B12A68}">
      <dsp:nvSpPr>
        <dsp:cNvPr id="0" name=""/>
        <dsp:cNvSpPr/>
      </dsp:nvSpPr>
      <dsp:spPr>
        <a:xfrm>
          <a:off x="396812" y="52831"/>
          <a:ext cx="3836416" cy="383641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3B7590-297D-40B5-A718-0FD0CD6C43DA}">
      <dsp:nvSpPr>
        <dsp:cNvPr id="0" name=""/>
        <dsp:cNvSpPr/>
      </dsp:nvSpPr>
      <dsp:spPr>
        <a:xfrm>
          <a:off x="326224" y="174536"/>
          <a:ext cx="3836416" cy="383641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58F888-1847-47E6-9C87-0BCC22842C9A}">
      <dsp:nvSpPr>
        <dsp:cNvPr id="0" name=""/>
        <dsp:cNvSpPr/>
      </dsp:nvSpPr>
      <dsp:spPr>
        <a:xfrm>
          <a:off x="255635" y="52831"/>
          <a:ext cx="3836416" cy="383641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7E6DD-F2D0-4B33-B75C-1782B344F67C}">
      <dsp:nvSpPr>
        <dsp:cNvPr id="0" name=""/>
        <dsp:cNvSpPr/>
      </dsp:nvSpPr>
      <dsp:spPr>
        <a:xfrm rot="5400000">
          <a:off x="5162358" y="-2126104"/>
          <a:ext cx="773327" cy="522260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ETSI TR 101 607</a:t>
          </a:r>
          <a:endParaRPr lang="en-US" sz="1800" kern="1200" dirty="0"/>
        </a:p>
      </dsp:txBody>
      <dsp:txXfrm rot="-5400000">
        <a:off x="2937718" y="136287"/>
        <a:ext cx="5184858" cy="697825"/>
      </dsp:txXfrm>
    </dsp:sp>
    <dsp:sp modelId="{D45F62D1-EE1D-4E8C-818E-BCC9FC1C733C}">
      <dsp:nvSpPr>
        <dsp:cNvPr id="0" name=""/>
        <dsp:cNvSpPr/>
      </dsp:nvSpPr>
      <dsp:spPr>
        <a:xfrm>
          <a:off x="0" y="1871"/>
          <a:ext cx="2937717" cy="9666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t>Release 1</a:t>
          </a:r>
          <a:endParaRPr lang="en-US" sz="2300" kern="1200" dirty="0"/>
        </a:p>
      </dsp:txBody>
      <dsp:txXfrm>
        <a:off x="47188" y="49059"/>
        <a:ext cx="2843341" cy="872282"/>
      </dsp:txXfrm>
    </dsp:sp>
    <dsp:sp modelId="{A9435E95-A9D6-4581-A24B-0F93CD445BD0}">
      <dsp:nvSpPr>
        <dsp:cNvPr id="0" name=""/>
        <dsp:cNvSpPr/>
      </dsp:nvSpPr>
      <dsp:spPr>
        <a:xfrm rot="5400000">
          <a:off x="4968576" y="-1019730"/>
          <a:ext cx="1139226" cy="521241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ETSI EN 302 637-2 Cooperative Awareness</a:t>
          </a:r>
          <a:endParaRPr lang="en-US" sz="1800" kern="1200" dirty="0"/>
        </a:p>
        <a:p>
          <a:pPr marL="171450" lvl="1" indent="-171450" algn="l" defTabSz="800100">
            <a:lnSpc>
              <a:spcPct val="90000"/>
            </a:lnSpc>
            <a:spcBef>
              <a:spcPct val="0"/>
            </a:spcBef>
            <a:spcAft>
              <a:spcPct val="15000"/>
            </a:spcAft>
            <a:buChar char="••"/>
          </a:pPr>
          <a:r>
            <a:rPr lang="en-US" sz="1800" kern="1200" dirty="0" smtClean="0"/>
            <a:t>ETSI EN 302 637-3 Decentralized Environ </a:t>
          </a:r>
          <a:br>
            <a:rPr lang="en-US" sz="1800" kern="1200" dirty="0" smtClean="0"/>
          </a:br>
          <a:r>
            <a:rPr lang="en-US" sz="1800" kern="1200" dirty="0" smtClean="0"/>
            <a:t>                                Notification </a:t>
          </a:r>
          <a:endParaRPr lang="en-US" sz="1800" kern="1200" dirty="0"/>
        </a:p>
        <a:p>
          <a:pPr marL="171450" lvl="1" indent="-171450" algn="l" defTabSz="800100">
            <a:lnSpc>
              <a:spcPct val="90000"/>
            </a:lnSpc>
            <a:spcBef>
              <a:spcPct val="0"/>
            </a:spcBef>
            <a:spcAft>
              <a:spcPct val="15000"/>
            </a:spcAft>
            <a:buChar char="••"/>
          </a:pPr>
          <a:r>
            <a:rPr lang="en-US" sz="1800" kern="1200" dirty="0" smtClean="0"/>
            <a:t>ETSI TS 103 301 Infrastructure Services</a:t>
          </a:r>
          <a:endParaRPr lang="en-US" sz="1800" kern="1200" dirty="0"/>
        </a:p>
      </dsp:txBody>
      <dsp:txXfrm rot="-5400000">
        <a:off x="2931983" y="1072475"/>
        <a:ext cx="5156801" cy="1028002"/>
      </dsp:txXfrm>
    </dsp:sp>
    <dsp:sp modelId="{45183DAD-8828-4BAB-B333-6BE48CC8DD4D}">
      <dsp:nvSpPr>
        <dsp:cNvPr id="0" name=""/>
        <dsp:cNvSpPr/>
      </dsp:nvSpPr>
      <dsp:spPr>
        <a:xfrm>
          <a:off x="0" y="1103146"/>
          <a:ext cx="2931982" cy="9666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t>Facility</a:t>
          </a:r>
          <a:endParaRPr lang="en-US" sz="2300" kern="1200" dirty="0"/>
        </a:p>
      </dsp:txBody>
      <dsp:txXfrm>
        <a:off x="47188" y="1150334"/>
        <a:ext cx="2837606" cy="872282"/>
      </dsp:txXfrm>
    </dsp:sp>
    <dsp:sp modelId="{8FCA1230-6AEF-4976-8470-6434CC3A5070}">
      <dsp:nvSpPr>
        <dsp:cNvPr id="0" name=""/>
        <dsp:cNvSpPr/>
      </dsp:nvSpPr>
      <dsp:spPr>
        <a:xfrm rot="5400000">
          <a:off x="5162358" y="76447"/>
          <a:ext cx="773327" cy="522260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EN 302 634-4-1 Geo Networking</a:t>
          </a:r>
          <a:endParaRPr lang="en-US" sz="1800" kern="1200" dirty="0"/>
        </a:p>
      </dsp:txBody>
      <dsp:txXfrm rot="-5400000">
        <a:off x="2937718" y="2338839"/>
        <a:ext cx="5184858" cy="697825"/>
      </dsp:txXfrm>
    </dsp:sp>
    <dsp:sp modelId="{52BF6346-DDB2-46F2-B42F-07D438B73D9F}">
      <dsp:nvSpPr>
        <dsp:cNvPr id="0" name=""/>
        <dsp:cNvSpPr/>
      </dsp:nvSpPr>
      <dsp:spPr>
        <a:xfrm>
          <a:off x="0" y="2204422"/>
          <a:ext cx="2937717" cy="9666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t>Transport/Network</a:t>
          </a:r>
          <a:endParaRPr lang="en-US" sz="2300" kern="1200" dirty="0"/>
        </a:p>
      </dsp:txBody>
      <dsp:txXfrm>
        <a:off x="47188" y="2251610"/>
        <a:ext cx="2843341" cy="872282"/>
      </dsp:txXfrm>
    </dsp:sp>
    <dsp:sp modelId="{1E37A977-3533-4EDD-90D8-B49BA67E1F2C}">
      <dsp:nvSpPr>
        <dsp:cNvPr id="0" name=""/>
        <dsp:cNvSpPr/>
      </dsp:nvSpPr>
      <dsp:spPr>
        <a:xfrm rot="5400000">
          <a:off x="5162358" y="1091439"/>
          <a:ext cx="773327" cy="522260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IEEE 802.11p profile</a:t>
          </a:r>
          <a:endParaRPr lang="en-US" sz="1800" kern="1200" dirty="0"/>
        </a:p>
        <a:p>
          <a:pPr marL="171450" lvl="1" indent="-171450" algn="l" defTabSz="800100">
            <a:lnSpc>
              <a:spcPct val="90000"/>
            </a:lnSpc>
            <a:spcBef>
              <a:spcPct val="0"/>
            </a:spcBef>
            <a:spcAft>
              <a:spcPct val="15000"/>
            </a:spcAft>
            <a:buChar char="••"/>
          </a:pPr>
          <a:r>
            <a:rPr lang="en-US" sz="1800" kern="1200" dirty="0" smtClean="0"/>
            <a:t>Congestion Control</a:t>
          </a:r>
          <a:endParaRPr lang="en-US" sz="1800" kern="1200" dirty="0"/>
        </a:p>
      </dsp:txBody>
      <dsp:txXfrm rot="-5400000">
        <a:off x="2937718" y="3353831"/>
        <a:ext cx="5184858" cy="697825"/>
      </dsp:txXfrm>
    </dsp:sp>
    <dsp:sp modelId="{FD8E2DBB-CB99-4DC9-B085-EF3386C60A80}">
      <dsp:nvSpPr>
        <dsp:cNvPr id="0" name=""/>
        <dsp:cNvSpPr/>
      </dsp:nvSpPr>
      <dsp:spPr>
        <a:xfrm>
          <a:off x="0" y="3219414"/>
          <a:ext cx="2937717" cy="9666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t>Access</a:t>
          </a:r>
          <a:endParaRPr lang="en-US" sz="2300" kern="1200" dirty="0"/>
        </a:p>
      </dsp:txBody>
      <dsp:txXfrm>
        <a:off x="47188" y="3266602"/>
        <a:ext cx="2843341" cy="872282"/>
      </dsp:txXfrm>
    </dsp:sp>
    <dsp:sp modelId="{0462C067-0FD7-4F9A-9077-46605680A4D3}">
      <dsp:nvSpPr>
        <dsp:cNvPr id="0" name=""/>
        <dsp:cNvSpPr/>
      </dsp:nvSpPr>
      <dsp:spPr>
        <a:xfrm rot="5400000">
          <a:off x="5162358" y="2106430"/>
          <a:ext cx="773327" cy="522260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ETSI TS 103 097 Security Header and</a:t>
          </a:r>
          <a:br>
            <a:rPr lang="en-US" sz="1800" kern="1200" dirty="0" smtClean="0"/>
          </a:br>
          <a:r>
            <a:rPr lang="en-US" sz="1800" kern="1200" dirty="0" smtClean="0"/>
            <a:t>                             Certificate Formats</a:t>
          </a:r>
          <a:endParaRPr lang="en-US" sz="1800" kern="1200" dirty="0"/>
        </a:p>
      </dsp:txBody>
      <dsp:txXfrm rot="-5400000">
        <a:off x="2937718" y="4368822"/>
        <a:ext cx="5184858" cy="697825"/>
      </dsp:txXfrm>
    </dsp:sp>
    <dsp:sp modelId="{0F773AB8-3F39-40EE-AC8B-8524CA2D663B}">
      <dsp:nvSpPr>
        <dsp:cNvPr id="0" name=""/>
        <dsp:cNvSpPr/>
      </dsp:nvSpPr>
      <dsp:spPr>
        <a:xfrm>
          <a:off x="0" y="4234405"/>
          <a:ext cx="2937717" cy="9666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t>Security</a:t>
          </a:r>
          <a:endParaRPr lang="en-US" sz="2300" kern="1200" dirty="0"/>
        </a:p>
      </dsp:txBody>
      <dsp:txXfrm>
        <a:off x="47188" y="4281593"/>
        <a:ext cx="2843341" cy="87228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1"/>
            <a:ext cx="2946699" cy="496957"/>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defTabSz="928978" eaLnBrk="1" hangingPunct="1">
              <a:defRPr sz="1200">
                <a:latin typeface="Times New Roman" pitchFamily="18" charset="0"/>
                <a:cs typeface="+mn-cs"/>
              </a:defRPr>
            </a:lvl1pPr>
          </a:lstStyle>
          <a:p>
            <a:pPr>
              <a:defRPr/>
            </a:pPr>
            <a:endParaRPr lang="en-GB"/>
          </a:p>
        </p:txBody>
      </p:sp>
      <p:sp>
        <p:nvSpPr>
          <p:cNvPr id="9219" name="Rectangle 3"/>
          <p:cNvSpPr>
            <a:spLocks noGrp="1" noChangeArrowheads="1"/>
          </p:cNvSpPr>
          <p:nvPr>
            <p:ph type="dt" sz="quarter" idx="1"/>
          </p:nvPr>
        </p:nvSpPr>
        <p:spPr bwMode="auto">
          <a:xfrm>
            <a:off x="3850978" y="1"/>
            <a:ext cx="2946699" cy="496957"/>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algn="r" defTabSz="928978" eaLnBrk="1" hangingPunct="1">
              <a:defRPr sz="1200">
                <a:latin typeface="Times New Roman" pitchFamily="18" charset="0"/>
                <a:cs typeface="+mn-cs"/>
              </a:defRPr>
            </a:lvl1pPr>
          </a:lstStyle>
          <a:p>
            <a:pPr>
              <a:defRPr/>
            </a:pPr>
            <a:endParaRPr lang="en-GB"/>
          </a:p>
        </p:txBody>
      </p:sp>
      <p:sp>
        <p:nvSpPr>
          <p:cNvPr id="9220" name="Rectangle 4"/>
          <p:cNvSpPr>
            <a:spLocks noGrp="1" noChangeArrowheads="1"/>
          </p:cNvSpPr>
          <p:nvPr>
            <p:ph type="ftr" sz="quarter" idx="2"/>
          </p:nvPr>
        </p:nvSpPr>
        <p:spPr bwMode="auto">
          <a:xfrm>
            <a:off x="1" y="9429681"/>
            <a:ext cx="2946699" cy="496957"/>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defTabSz="928978" eaLnBrk="1" hangingPunct="1">
              <a:defRPr sz="1200">
                <a:latin typeface="Times New Roman" pitchFamily="18" charset="0"/>
                <a:cs typeface="+mn-cs"/>
              </a:defRPr>
            </a:lvl1pPr>
          </a:lstStyle>
          <a:p>
            <a:pPr>
              <a:defRPr/>
            </a:pPr>
            <a:endParaRPr lang="en-GB"/>
          </a:p>
        </p:txBody>
      </p:sp>
      <p:sp>
        <p:nvSpPr>
          <p:cNvPr id="9221" name="Rectangle 5"/>
          <p:cNvSpPr>
            <a:spLocks noGrp="1" noChangeArrowheads="1"/>
          </p:cNvSpPr>
          <p:nvPr>
            <p:ph type="sldNum" sz="quarter" idx="3"/>
          </p:nvPr>
        </p:nvSpPr>
        <p:spPr bwMode="auto">
          <a:xfrm>
            <a:off x="3850978" y="9429681"/>
            <a:ext cx="2946699" cy="496957"/>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algn="r" defTabSz="928978" eaLnBrk="1" hangingPunct="1">
              <a:defRPr sz="1200">
                <a:latin typeface="Times New Roman" pitchFamily="18" charset="0"/>
              </a:defRPr>
            </a:lvl1pPr>
          </a:lstStyle>
          <a:p>
            <a:fld id="{6769A90C-E4DF-4C3B-AE38-6AEF5E1F0A81}" type="slidenum">
              <a:rPr lang="en-GB"/>
              <a:pPr/>
              <a:t>‹#›</a:t>
            </a:fld>
            <a:endParaRPr lang="en-GB"/>
          </a:p>
        </p:txBody>
      </p:sp>
    </p:spTree>
    <p:extLst>
      <p:ext uri="{BB962C8B-B14F-4D97-AF65-F5344CB8AC3E}">
        <p14:creationId xmlns:p14="http://schemas.microsoft.com/office/powerpoint/2010/main" val="230579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46699" cy="496957"/>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defTabSz="928978" eaLnBrk="1" hangingPunct="1">
              <a:defRPr sz="1200">
                <a:latin typeface="Times New Roman" pitchFamily="18" charset="0"/>
                <a:cs typeface="+mn-cs"/>
              </a:defRPr>
            </a:lvl1pPr>
          </a:lstStyle>
          <a:p>
            <a:pPr>
              <a:defRPr/>
            </a:pPr>
            <a:endParaRPr lang="en-GB"/>
          </a:p>
        </p:txBody>
      </p:sp>
      <p:sp>
        <p:nvSpPr>
          <p:cNvPr id="4099" name="Rectangle 3"/>
          <p:cNvSpPr>
            <a:spLocks noGrp="1" noChangeArrowheads="1"/>
          </p:cNvSpPr>
          <p:nvPr>
            <p:ph type="dt" idx="1"/>
          </p:nvPr>
        </p:nvSpPr>
        <p:spPr bwMode="auto">
          <a:xfrm>
            <a:off x="3850978" y="1"/>
            <a:ext cx="2946699" cy="496957"/>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algn="r" defTabSz="928978" eaLnBrk="1" hangingPunct="1">
              <a:defRPr sz="1200">
                <a:latin typeface="Times New Roman" pitchFamily="18" charset="0"/>
                <a:cs typeface="+mn-cs"/>
              </a:defRPr>
            </a:lvl1pPr>
          </a:lstStyle>
          <a:p>
            <a:pPr>
              <a:defRPr/>
            </a:pPr>
            <a:endParaRPr lang="en-GB"/>
          </a:p>
        </p:txBody>
      </p:sp>
      <p:sp>
        <p:nvSpPr>
          <p:cNvPr id="235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7396" y="4714842"/>
            <a:ext cx="4982883" cy="4467925"/>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1" y="9429681"/>
            <a:ext cx="2946699" cy="496957"/>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defTabSz="928978" eaLnBrk="1" hangingPunct="1">
              <a:defRPr sz="1200">
                <a:latin typeface="Times New Roman" pitchFamily="18" charset="0"/>
                <a:cs typeface="+mn-cs"/>
              </a:defRPr>
            </a:lvl1pPr>
          </a:lstStyle>
          <a:p>
            <a:pPr>
              <a:defRPr/>
            </a:pPr>
            <a:endParaRPr lang="en-GB"/>
          </a:p>
        </p:txBody>
      </p:sp>
      <p:sp>
        <p:nvSpPr>
          <p:cNvPr id="4103" name="Rectangle 7"/>
          <p:cNvSpPr>
            <a:spLocks noGrp="1" noChangeArrowheads="1"/>
          </p:cNvSpPr>
          <p:nvPr>
            <p:ph type="sldNum" sz="quarter" idx="5"/>
          </p:nvPr>
        </p:nvSpPr>
        <p:spPr bwMode="auto">
          <a:xfrm>
            <a:off x="3850978" y="9429681"/>
            <a:ext cx="2946699" cy="496957"/>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algn="r" defTabSz="928978" eaLnBrk="1" hangingPunct="1">
              <a:defRPr sz="1200">
                <a:latin typeface="Times New Roman" pitchFamily="18" charset="0"/>
              </a:defRPr>
            </a:lvl1pPr>
          </a:lstStyle>
          <a:p>
            <a:fld id="{EBDA05F5-2E59-4E33-A998-357ECE599CB9}" type="slidenum">
              <a:rPr lang="en-GB"/>
              <a:pPr/>
              <a:t>‹#›</a:t>
            </a:fld>
            <a:endParaRPr lang="en-GB"/>
          </a:p>
        </p:txBody>
      </p:sp>
    </p:spTree>
    <p:extLst>
      <p:ext uri="{BB962C8B-B14F-4D97-AF65-F5344CB8AC3E}">
        <p14:creationId xmlns:p14="http://schemas.microsoft.com/office/powerpoint/2010/main" val="250697127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tsi.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he-IL" smtClean="0"/>
          </a:p>
        </p:txBody>
      </p:sp>
      <p:sp>
        <p:nvSpPr>
          <p:cNvPr id="26628" name="Slide Number Placeholder 3"/>
          <p:cNvSpPr>
            <a:spLocks noGrp="1"/>
          </p:cNvSpPr>
          <p:nvPr>
            <p:ph type="sldNum" sz="quarter" idx="5"/>
          </p:nvPr>
        </p:nvSpPr>
        <p:spPr>
          <a:noFill/>
        </p:spPr>
        <p:txBody>
          <a:bodyPr/>
          <a:lstStyle/>
          <a:p>
            <a:fld id="{FA80FCA0-F622-44D9-B976-0A526B9D09A9}" type="slidenum">
              <a:rPr lang="en-GB"/>
              <a:pPr/>
              <a:t>1</a:t>
            </a:fld>
            <a:endParaRPr lang="en-GB"/>
          </a:p>
        </p:txBody>
      </p:sp>
    </p:spTree>
    <p:extLst>
      <p:ext uri="{BB962C8B-B14F-4D97-AF65-F5344CB8AC3E}">
        <p14:creationId xmlns:p14="http://schemas.microsoft.com/office/powerpoint/2010/main" val="571870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b="1" i="1" smtClean="0"/>
              <a:t>ETSI</a:t>
            </a:r>
            <a:r>
              <a:rPr lang="en-US" smtClean="0"/>
              <a:t> </a:t>
            </a:r>
            <a:r>
              <a:rPr lang="en-US" u="sng" smtClean="0">
                <a:hlinkClick r:id="rId3"/>
              </a:rPr>
              <a:t>www.etsi.org</a:t>
            </a:r>
            <a:r>
              <a:rPr lang="en-US" smtClean="0"/>
              <a:t> </a:t>
            </a:r>
          </a:p>
          <a:p>
            <a:r>
              <a:rPr lang="en-US" smtClean="0"/>
              <a:t>Based in Sophia Antipolis (France), the European Telecommunications Standards Institute (ETSI) is one of the three recognised European Standardisation Organisations, responsible for standardization of Information and Communication Technologies (ICT) within Europe. ETSI is an independent not-for-profit organization which unites over 700 members from 64  countries inside and outside Europe, including industrial companies, SMEs, administrations, academic and research bodies and user associations - in fact, all the key players in the ICT arena. ETSI plays a major role in developing a wide range of standards and other technical documentation as Europe's contribution to world-wide ICT standardization. Standards development activities are supplemented by interoperability testing services. ETSI's Members determine the Institute’s work programme, allocate resources and approve its deliverables. As a result, ETSI's activities are closely aligned with market needs and there is wide acceptance of its products.</a:t>
            </a:r>
          </a:p>
          <a:p>
            <a:endParaRPr lang="he-IL" smtClean="0"/>
          </a:p>
        </p:txBody>
      </p:sp>
    </p:spTree>
    <p:extLst>
      <p:ext uri="{BB962C8B-B14F-4D97-AF65-F5344CB8AC3E}">
        <p14:creationId xmlns:p14="http://schemas.microsoft.com/office/powerpoint/2010/main" val="2207045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776663" y="9305925"/>
            <a:ext cx="28892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69" tIns="45334" rIns="90669" bIns="45334" anchor="b"/>
          <a:lstStyle>
            <a:lvl1pPr defTabSz="954088">
              <a:defRPr>
                <a:solidFill>
                  <a:schemeClr val="tx1"/>
                </a:solidFill>
                <a:latin typeface="Arial" panose="020B0604020202020204" pitchFamily="34" charset="0"/>
              </a:defRPr>
            </a:lvl1pPr>
            <a:lvl2pPr marL="742950" indent="-285750" defTabSz="954088">
              <a:defRPr>
                <a:solidFill>
                  <a:schemeClr val="tx1"/>
                </a:solidFill>
                <a:latin typeface="Arial" panose="020B0604020202020204" pitchFamily="34" charset="0"/>
              </a:defRPr>
            </a:lvl2pPr>
            <a:lvl3pPr marL="1143000" indent="-228600" defTabSz="954088">
              <a:defRPr>
                <a:solidFill>
                  <a:schemeClr val="tx1"/>
                </a:solidFill>
                <a:latin typeface="Arial" panose="020B0604020202020204" pitchFamily="34" charset="0"/>
              </a:defRPr>
            </a:lvl3pPr>
            <a:lvl4pPr marL="1600200" indent="-228600" defTabSz="954088">
              <a:defRPr>
                <a:solidFill>
                  <a:schemeClr val="tx1"/>
                </a:solidFill>
                <a:latin typeface="Arial" panose="020B0604020202020204" pitchFamily="34" charset="0"/>
              </a:defRPr>
            </a:lvl4pPr>
            <a:lvl5pPr marL="2057400" indent="-228600" defTabSz="954088">
              <a:defRPr>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a:solidFill>
                  <a:schemeClr val="tx1"/>
                </a:solidFill>
                <a:latin typeface="Arial" panose="020B0604020202020204" pitchFamily="34" charset="0"/>
              </a:defRPr>
            </a:lvl9pPr>
          </a:lstStyle>
          <a:p>
            <a:pPr algn="r"/>
            <a:fld id="{3447DF3A-0956-4F24-9A52-3079C5BCDC24}" type="slidenum">
              <a:rPr lang="en-GB" altLang="en-US" sz="1300">
                <a:latin typeface="Times" panose="02020603050405020304" pitchFamily="18" charset="0"/>
                <a:cs typeface="Arial" panose="020B0604020202020204" pitchFamily="34" charset="0"/>
              </a:rPr>
              <a:pPr algn="r"/>
              <a:t>5</a:t>
            </a:fld>
            <a:endParaRPr lang="en-GB" altLang="en-US" sz="1300">
              <a:latin typeface="Times" panose="02020603050405020304" pitchFamily="18" charset="0"/>
              <a:cs typeface="Arial" panose="020B0604020202020204" pitchFamily="34" charset="0"/>
            </a:endParaRPr>
          </a:p>
        </p:txBody>
      </p:sp>
      <p:sp>
        <p:nvSpPr>
          <p:cNvPr id="44035" name="Slide Image Placeholder 1"/>
          <p:cNvSpPr>
            <a:spLocks noGrp="1" noRot="1" noChangeAspect="1" noTextEdit="1"/>
          </p:cNvSpPr>
          <p:nvPr>
            <p:ph type="sldImg"/>
          </p:nvPr>
        </p:nvSpPr>
        <p:spPr>
          <a:xfrm>
            <a:off x="884238" y="733425"/>
            <a:ext cx="4899025" cy="3675063"/>
          </a:xfrm>
        </p:spPr>
      </p:sp>
      <p:sp>
        <p:nvSpPr>
          <p:cNvPr id="44036" name="Notes Placeholder 2"/>
          <p:cNvSpPr>
            <a:spLocks noGrp="1"/>
          </p:cNvSpPr>
          <p:nvPr>
            <p:ph type="body" idx="1"/>
          </p:nvPr>
        </p:nvSpPr>
        <p:spPr>
          <a:xfrm>
            <a:off x="666750" y="4652963"/>
            <a:ext cx="5334000" cy="441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69" tIns="45334" rIns="90669" bIns="45334"/>
          <a:lstStyle/>
          <a:p>
            <a:pPr eaLnBrk="1" hangingPunct="1">
              <a:spcBef>
                <a:spcPct val="0"/>
              </a:spcBef>
            </a:pPr>
            <a:endParaRPr lang="en-GB" altLang="en-US" smtClean="0">
              <a:latin typeface="Times New Roman" panose="02020603050405020304" pitchFamily="18" charset="0"/>
              <a:cs typeface="Arial" panose="020B0604020202020204" pitchFamily="34" charset="0"/>
            </a:endParaRPr>
          </a:p>
        </p:txBody>
      </p:sp>
      <p:sp>
        <p:nvSpPr>
          <p:cNvPr id="44037" name="Slide Number Placeholder 3"/>
          <p:cNvSpPr txBox="1">
            <a:spLocks noGrp="1"/>
          </p:cNvSpPr>
          <p:nvPr/>
        </p:nvSpPr>
        <p:spPr bwMode="auto">
          <a:xfrm>
            <a:off x="3776663" y="9304338"/>
            <a:ext cx="28892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69" tIns="45334" rIns="90669" bIns="45334" anchor="b"/>
          <a:lstStyle>
            <a:lvl1pPr defTabSz="954088">
              <a:defRPr>
                <a:solidFill>
                  <a:schemeClr val="tx1"/>
                </a:solidFill>
                <a:latin typeface="Arial" panose="020B0604020202020204" pitchFamily="34" charset="0"/>
              </a:defRPr>
            </a:lvl1pPr>
            <a:lvl2pPr marL="742950" indent="-285750" defTabSz="954088">
              <a:defRPr>
                <a:solidFill>
                  <a:schemeClr val="tx1"/>
                </a:solidFill>
                <a:latin typeface="Arial" panose="020B0604020202020204" pitchFamily="34" charset="0"/>
              </a:defRPr>
            </a:lvl2pPr>
            <a:lvl3pPr marL="1143000" indent="-228600" defTabSz="954088">
              <a:defRPr>
                <a:solidFill>
                  <a:schemeClr val="tx1"/>
                </a:solidFill>
                <a:latin typeface="Arial" panose="020B0604020202020204" pitchFamily="34" charset="0"/>
              </a:defRPr>
            </a:lvl3pPr>
            <a:lvl4pPr marL="1600200" indent="-228600" defTabSz="954088">
              <a:defRPr>
                <a:solidFill>
                  <a:schemeClr val="tx1"/>
                </a:solidFill>
                <a:latin typeface="Arial" panose="020B0604020202020204" pitchFamily="34" charset="0"/>
              </a:defRPr>
            </a:lvl4pPr>
            <a:lvl5pPr marL="2057400" indent="-228600" defTabSz="954088">
              <a:defRPr>
                <a:solidFill>
                  <a:schemeClr val="tx1"/>
                </a:solidFill>
                <a:latin typeface="Arial" panose="020B0604020202020204" pitchFamily="34" charset="0"/>
              </a:defRPr>
            </a:lvl5pPr>
            <a:lvl6pPr marL="2514600" indent="-228600" defTabSz="954088" eaLnBrk="0" fontAlgn="base" hangingPunct="0">
              <a:spcBef>
                <a:spcPct val="0"/>
              </a:spcBef>
              <a:spcAft>
                <a:spcPct val="0"/>
              </a:spcAft>
              <a:defRPr>
                <a:solidFill>
                  <a:schemeClr val="tx1"/>
                </a:solidFill>
                <a:latin typeface="Arial" panose="020B0604020202020204" pitchFamily="34" charset="0"/>
              </a:defRPr>
            </a:lvl6pPr>
            <a:lvl7pPr marL="2971800" indent="-228600" defTabSz="954088" eaLnBrk="0" fontAlgn="base" hangingPunct="0">
              <a:spcBef>
                <a:spcPct val="0"/>
              </a:spcBef>
              <a:spcAft>
                <a:spcPct val="0"/>
              </a:spcAft>
              <a:defRPr>
                <a:solidFill>
                  <a:schemeClr val="tx1"/>
                </a:solidFill>
                <a:latin typeface="Arial" panose="020B0604020202020204" pitchFamily="34" charset="0"/>
              </a:defRPr>
            </a:lvl7pPr>
            <a:lvl8pPr marL="3429000" indent="-228600" defTabSz="954088" eaLnBrk="0" fontAlgn="base" hangingPunct="0">
              <a:spcBef>
                <a:spcPct val="0"/>
              </a:spcBef>
              <a:spcAft>
                <a:spcPct val="0"/>
              </a:spcAft>
              <a:defRPr>
                <a:solidFill>
                  <a:schemeClr val="tx1"/>
                </a:solidFill>
                <a:latin typeface="Arial" panose="020B0604020202020204" pitchFamily="34" charset="0"/>
              </a:defRPr>
            </a:lvl8pPr>
            <a:lvl9pPr marL="3886200" indent="-228600" defTabSz="954088"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255B3C8-56B1-4ECA-9610-B18C7E9716F0}" type="slidenum">
              <a:rPr lang="en-GB" altLang="en-US" sz="1300">
                <a:latin typeface="Calibri" panose="020F0502020204030204" pitchFamily="34" charset="0"/>
                <a:cs typeface="Arial" panose="020B0604020202020204" pitchFamily="34" charset="0"/>
              </a:rPr>
              <a:pPr algn="r" eaLnBrk="1" hangingPunct="1"/>
              <a:t>5</a:t>
            </a:fld>
            <a:endParaRPr lang="en-GB" altLang="en-US" sz="13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13959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38916"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23863">
              <a:tabLst>
                <a:tab pos="687388" algn="l"/>
                <a:tab pos="1374775" algn="l"/>
                <a:tab pos="2062163" algn="l"/>
                <a:tab pos="2749550" algn="l"/>
              </a:tabLst>
              <a:defRPr>
                <a:solidFill>
                  <a:schemeClr val="tx1"/>
                </a:solidFill>
                <a:latin typeface="Arial" panose="020B0604020202020204" pitchFamily="34" charset="0"/>
              </a:defRPr>
            </a:lvl1pPr>
            <a:lvl2pPr defTabSz="423863">
              <a:tabLst>
                <a:tab pos="687388" algn="l"/>
                <a:tab pos="1374775" algn="l"/>
                <a:tab pos="2062163" algn="l"/>
                <a:tab pos="2749550" algn="l"/>
              </a:tabLst>
              <a:defRPr>
                <a:solidFill>
                  <a:schemeClr val="tx1"/>
                </a:solidFill>
                <a:latin typeface="Arial" panose="020B0604020202020204" pitchFamily="34" charset="0"/>
              </a:defRPr>
            </a:lvl2pPr>
            <a:lvl3pPr defTabSz="423863">
              <a:tabLst>
                <a:tab pos="687388" algn="l"/>
                <a:tab pos="1374775" algn="l"/>
                <a:tab pos="2062163" algn="l"/>
                <a:tab pos="2749550" algn="l"/>
              </a:tabLst>
              <a:defRPr>
                <a:solidFill>
                  <a:schemeClr val="tx1"/>
                </a:solidFill>
                <a:latin typeface="Arial" panose="020B0604020202020204" pitchFamily="34" charset="0"/>
              </a:defRPr>
            </a:lvl3pPr>
            <a:lvl4pPr defTabSz="423863">
              <a:tabLst>
                <a:tab pos="687388" algn="l"/>
                <a:tab pos="1374775" algn="l"/>
                <a:tab pos="2062163" algn="l"/>
                <a:tab pos="2749550" algn="l"/>
              </a:tabLst>
              <a:defRPr>
                <a:solidFill>
                  <a:schemeClr val="tx1"/>
                </a:solidFill>
                <a:latin typeface="Arial" panose="020B0604020202020204" pitchFamily="34" charset="0"/>
              </a:defRPr>
            </a:lvl4pPr>
            <a:lvl5pPr defTabSz="423863">
              <a:tabLst>
                <a:tab pos="687388" algn="l"/>
                <a:tab pos="1374775" algn="l"/>
                <a:tab pos="2062163" algn="l"/>
                <a:tab pos="2749550" algn="l"/>
              </a:tabLst>
              <a:defRPr>
                <a:solidFill>
                  <a:schemeClr val="tx1"/>
                </a:solidFill>
                <a:latin typeface="Arial" panose="020B0604020202020204" pitchFamily="34" charset="0"/>
              </a:defRPr>
            </a:lvl5pPr>
            <a:lvl6pPr marL="2116138" indent="-177800" defTabSz="423863" eaLnBrk="0" fontAlgn="base" hangingPunct="0">
              <a:spcBef>
                <a:spcPct val="0"/>
              </a:spcBef>
              <a:spcAft>
                <a:spcPct val="0"/>
              </a:spcAft>
              <a:tabLst>
                <a:tab pos="687388" algn="l"/>
                <a:tab pos="1374775" algn="l"/>
                <a:tab pos="2062163" algn="l"/>
                <a:tab pos="2749550" algn="l"/>
              </a:tabLst>
              <a:defRPr>
                <a:solidFill>
                  <a:schemeClr val="tx1"/>
                </a:solidFill>
                <a:latin typeface="Arial" panose="020B0604020202020204" pitchFamily="34" charset="0"/>
              </a:defRPr>
            </a:lvl6pPr>
            <a:lvl7pPr marL="2573338" indent="-177800" defTabSz="423863" eaLnBrk="0" fontAlgn="base" hangingPunct="0">
              <a:spcBef>
                <a:spcPct val="0"/>
              </a:spcBef>
              <a:spcAft>
                <a:spcPct val="0"/>
              </a:spcAft>
              <a:tabLst>
                <a:tab pos="687388" algn="l"/>
                <a:tab pos="1374775" algn="l"/>
                <a:tab pos="2062163" algn="l"/>
                <a:tab pos="2749550" algn="l"/>
              </a:tabLst>
              <a:defRPr>
                <a:solidFill>
                  <a:schemeClr val="tx1"/>
                </a:solidFill>
                <a:latin typeface="Arial" panose="020B0604020202020204" pitchFamily="34" charset="0"/>
              </a:defRPr>
            </a:lvl7pPr>
            <a:lvl8pPr marL="3030538" indent="-177800" defTabSz="423863" eaLnBrk="0" fontAlgn="base" hangingPunct="0">
              <a:spcBef>
                <a:spcPct val="0"/>
              </a:spcBef>
              <a:spcAft>
                <a:spcPct val="0"/>
              </a:spcAft>
              <a:tabLst>
                <a:tab pos="687388" algn="l"/>
                <a:tab pos="1374775" algn="l"/>
                <a:tab pos="2062163" algn="l"/>
                <a:tab pos="2749550" algn="l"/>
              </a:tabLst>
              <a:defRPr>
                <a:solidFill>
                  <a:schemeClr val="tx1"/>
                </a:solidFill>
                <a:latin typeface="Arial" panose="020B0604020202020204" pitchFamily="34" charset="0"/>
              </a:defRPr>
            </a:lvl8pPr>
            <a:lvl9pPr marL="3487738" indent="-177800" defTabSz="423863" eaLnBrk="0" fontAlgn="base" hangingPunct="0">
              <a:spcBef>
                <a:spcPct val="0"/>
              </a:spcBef>
              <a:spcAft>
                <a:spcPct val="0"/>
              </a:spcAft>
              <a:tabLst>
                <a:tab pos="687388" algn="l"/>
                <a:tab pos="1374775" algn="l"/>
                <a:tab pos="2062163" algn="l"/>
                <a:tab pos="2749550" algn="l"/>
              </a:tabLst>
              <a:defRPr>
                <a:solidFill>
                  <a:schemeClr val="tx1"/>
                </a:solidFill>
                <a:latin typeface="Arial" panose="020B0604020202020204" pitchFamily="34" charset="0"/>
              </a:defRPr>
            </a:lvl9pPr>
          </a:lstStyle>
          <a:p>
            <a:fld id="{8D295680-09B2-4E4B-9DA6-22819CC19DF4}" type="slidenum">
              <a:rPr lang="fi-FI" altLang="en-US" smtClean="0">
                <a:solidFill>
                  <a:srgbClr val="000000"/>
                </a:solidFill>
                <a:latin typeface="Times New Roman" panose="02020603050405020304" pitchFamily="18" charset="0"/>
              </a:rPr>
              <a:pPr/>
              <a:t>6</a:t>
            </a:fld>
            <a:endParaRPr lang="fi-FI"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43869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smtClean="0"/>
              <a:t>Reference Architecture for ITS</a:t>
            </a:r>
            <a:endParaRPr lang="he-IL" smtClean="0"/>
          </a:p>
        </p:txBody>
      </p:sp>
    </p:spTree>
    <p:extLst>
      <p:ext uri="{BB962C8B-B14F-4D97-AF65-F5344CB8AC3E}">
        <p14:creationId xmlns:p14="http://schemas.microsoft.com/office/powerpoint/2010/main" val="153727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smtClean="0"/>
              <a:t>Technical : For information</a:t>
            </a:r>
            <a:endParaRPr lang="he-IL" smtClean="0"/>
          </a:p>
        </p:txBody>
      </p:sp>
    </p:spTree>
    <p:extLst>
      <p:ext uri="{BB962C8B-B14F-4D97-AF65-F5344CB8AC3E}">
        <p14:creationId xmlns:p14="http://schemas.microsoft.com/office/powerpoint/2010/main" val="3656358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idx="10"/>
          </p:nvPr>
        </p:nvSpPr>
        <p:spPr/>
        <p:txBody>
          <a:bodyPr/>
          <a:lstStyle/>
          <a:p>
            <a:pPr>
              <a:defRPr/>
            </a:pPr>
            <a:fld id="{EC105D63-06E6-4AEC-8568-6F98E3A582DA}" type="slidenum">
              <a:rPr lang="fi-FI" smtClean="0"/>
              <a:pPr>
                <a:defRPr/>
              </a:pPr>
              <a:t>19</a:t>
            </a:fld>
            <a:endParaRPr lang="fi-FI"/>
          </a:p>
        </p:txBody>
      </p:sp>
    </p:spTree>
    <p:extLst>
      <p:ext uri="{BB962C8B-B14F-4D97-AF65-F5344CB8AC3E}">
        <p14:creationId xmlns:p14="http://schemas.microsoft.com/office/powerpoint/2010/main" val="1853437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he-IL" smtClean="0"/>
          </a:p>
        </p:txBody>
      </p:sp>
      <p:sp>
        <p:nvSpPr>
          <p:cNvPr id="59396" name="Slide Number Placeholder 3"/>
          <p:cNvSpPr>
            <a:spLocks noGrp="1"/>
          </p:cNvSpPr>
          <p:nvPr>
            <p:ph type="sldNum" sz="quarter" idx="5"/>
          </p:nvPr>
        </p:nvSpPr>
        <p:spPr>
          <a:noFill/>
        </p:spPr>
        <p:txBody>
          <a:bodyPr/>
          <a:lstStyle/>
          <a:p>
            <a:fld id="{16FF5723-CFFE-48D6-B95B-8DD3191393C5}" type="slidenum">
              <a:rPr lang="en-GB"/>
              <a:pPr/>
              <a:t>30</a:t>
            </a:fld>
            <a:endParaRPr lang="en-GB"/>
          </a:p>
        </p:txBody>
      </p:sp>
    </p:spTree>
    <p:extLst>
      <p:ext uri="{BB962C8B-B14F-4D97-AF65-F5344CB8AC3E}">
        <p14:creationId xmlns:p14="http://schemas.microsoft.com/office/powerpoint/2010/main" val="1477960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תמונה 6" descr="open-slide.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42950" y="4981193"/>
            <a:ext cx="8067675" cy="684277"/>
          </a:xfrm>
        </p:spPr>
        <p:txBody>
          <a:bodyPr anchor="t"/>
          <a:lstStyle>
            <a:lvl1pPr algn="l">
              <a:defRPr sz="2800" b="1" cap="all"/>
            </a:lvl1pPr>
          </a:lstStyle>
          <a:p>
            <a:r>
              <a:rPr lang="en-US" dirty="0" smtClean="0"/>
              <a:t>Click to edit Master title style</a:t>
            </a:r>
            <a:endParaRPr lang="en-GB" dirty="0"/>
          </a:p>
        </p:txBody>
      </p:sp>
      <p:sp>
        <p:nvSpPr>
          <p:cNvPr id="8" name="Text Placeholder 2"/>
          <p:cNvSpPr>
            <a:spLocks noGrp="1"/>
          </p:cNvSpPr>
          <p:nvPr>
            <p:ph type="body" idx="1"/>
          </p:nvPr>
        </p:nvSpPr>
        <p:spPr>
          <a:xfrm>
            <a:off x="742949" y="5474970"/>
            <a:ext cx="8081011" cy="514350"/>
          </a:xfrm>
        </p:spPr>
        <p:txBody>
          <a:bodyPr anchor="ctr"/>
          <a:lstStyle>
            <a:lvl1pPr marL="0" indent="0" algn="l">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Text Placeholder 2"/>
          <p:cNvSpPr>
            <a:spLocks noGrp="1"/>
          </p:cNvSpPr>
          <p:nvPr>
            <p:ph type="body" idx="11"/>
          </p:nvPr>
        </p:nvSpPr>
        <p:spPr>
          <a:xfrm>
            <a:off x="742949" y="6000768"/>
            <a:ext cx="8088631" cy="514350"/>
          </a:xfrm>
        </p:spPr>
        <p:txBody>
          <a:bodyPr anchor="ctr"/>
          <a:lstStyle>
            <a:lvl1pPr marL="0" indent="0" algn="l">
              <a:buNone/>
              <a:defRPr sz="1600" b="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2"/>
          </p:nvPr>
        </p:nvSpPr>
        <p:spPr/>
        <p:txBody>
          <a:bodyPr/>
          <a:lstStyle>
            <a:lvl1pPr>
              <a:defRPr sz="800" smtClean="0">
                <a:solidFill>
                  <a:srgbClr val="898989"/>
                </a:solidFill>
                <a:latin typeface="Calibri" pitchFamily="34" charset="0"/>
                <a:cs typeface="Calibri" pitchFamily="34" charset="0"/>
              </a:defRPr>
            </a:lvl1pPr>
          </a:lstStyle>
          <a:p>
            <a:pPr>
              <a:defRPr/>
            </a:pPr>
            <a:r>
              <a:rPr lang="en-US"/>
              <a:t>© ETSI 2014. All rights reserved</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15025" cy="4552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482EBB23-095C-4245-A123-C36E39D470B9}" type="slidenum">
              <a:rPr lang="en-GB"/>
              <a:pPr/>
              <a:t>‹#›</a:t>
            </a:fld>
            <a:endParaRPr lang="en-GB"/>
          </a:p>
        </p:txBody>
      </p:sp>
      <p:sp>
        <p:nvSpPr>
          <p:cNvPr id="6" name="Footer Placeholder 4"/>
          <p:cNvSpPr>
            <a:spLocks noGrp="1"/>
          </p:cNvSpPr>
          <p:nvPr>
            <p:ph type="ftr" sz="quarter" idx="11"/>
          </p:nvPr>
        </p:nvSpPr>
        <p:spPr/>
        <p:txBody>
          <a:bodyPr/>
          <a:lstStyle>
            <a:lvl1pPr>
              <a:defRPr sz="800" smtClean="0">
                <a:solidFill>
                  <a:srgbClr val="898989"/>
                </a:solidFill>
                <a:latin typeface="Calibri" pitchFamily="34" charset="0"/>
                <a:cs typeface="Calibri" pitchFamily="34" charset="0"/>
              </a:defRPr>
            </a:lvl1pPr>
          </a:lstStyle>
          <a:p>
            <a:pPr>
              <a:defRPr/>
            </a:pPr>
            <a:r>
              <a:rPr lang="en-US"/>
              <a:t>© ETSI 2014. All rights reserved</a:t>
            </a: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2"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652D8C81-328A-412B-B844-70D21C45A069}" type="slidenum">
              <a:rPr lang="en-GB"/>
              <a:pPr/>
              <a:t>‹#›</a:t>
            </a:fld>
            <a:endParaRPr lang="en-GB"/>
          </a:p>
        </p:txBody>
      </p:sp>
      <p:sp>
        <p:nvSpPr>
          <p:cNvPr id="6" name="Footer Placeholder 4"/>
          <p:cNvSpPr>
            <a:spLocks noGrp="1"/>
          </p:cNvSpPr>
          <p:nvPr>
            <p:ph type="ftr" sz="quarter" idx="11"/>
          </p:nvPr>
        </p:nvSpPr>
        <p:spPr/>
        <p:txBody>
          <a:bodyPr/>
          <a:lstStyle>
            <a:lvl1pPr>
              <a:defRPr sz="800" smtClean="0">
                <a:solidFill>
                  <a:srgbClr val="898989"/>
                </a:solidFill>
                <a:latin typeface="Calibri" pitchFamily="34" charset="0"/>
                <a:cs typeface="Calibri" pitchFamily="34" charset="0"/>
              </a:defRPr>
            </a:lvl1pPr>
          </a:lstStyle>
          <a:p>
            <a:pPr>
              <a:defRPr/>
            </a:pPr>
            <a:r>
              <a:rPr lang="en-US"/>
              <a:t>© ETSI 2014. All rights reserved</a:t>
            </a: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295CBB26-284D-4229-8656-F00B725457CB}" type="slidenum">
              <a:rPr lang="en-GB"/>
              <a:pPr/>
              <a:t>‹#›</a:t>
            </a:fld>
            <a:endParaRPr lang="en-GB"/>
          </a:p>
        </p:txBody>
      </p:sp>
      <p:sp>
        <p:nvSpPr>
          <p:cNvPr id="6" name="Footer Placeholder 4"/>
          <p:cNvSpPr>
            <a:spLocks noGrp="1"/>
          </p:cNvSpPr>
          <p:nvPr>
            <p:ph type="ftr" sz="quarter" idx="11"/>
          </p:nvPr>
        </p:nvSpPr>
        <p:spPr/>
        <p:txBody>
          <a:bodyPr/>
          <a:lstStyle>
            <a:lvl1pPr>
              <a:defRPr sz="800" smtClean="0">
                <a:solidFill>
                  <a:srgbClr val="898989"/>
                </a:solidFill>
                <a:latin typeface="Calibri" pitchFamily="34" charset="0"/>
                <a:cs typeface="Calibri" pitchFamily="34" charset="0"/>
              </a:defRPr>
            </a:lvl1pPr>
          </a:lstStyle>
          <a:p>
            <a:pPr>
              <a:defRPr/>
            </a:pPr>
            <a:r>
              <a:rPr lang="en-US"/>
              <a:t>© ETSI 2014. All rights reserved</a:t>
            </a: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78197B55-169A-4D98-AA52-27560139FF81}" type="slidenum">
              <a:rPr lang="en-GB"/>
              <a:pPr/>
              <a:t>‹#›</a:t>
            </a:fld>
            <a:endParaRPr lang="en-GB"/>
          </a:p>
        </p:txBody>
      </p:sp>
      <p:sp>
        <p:nvSpPr>
          <p:cNvPr id="6" name="Footer Placeholder 4"/>
          <p:cNvSpPr>
            <a:spLocks noGrp="1"/>
          </p:cNvSpPr>
          <p:nvPr>
            <p:ph type="ftr" sz="quarter" idx="11"/>
          </p:nvPr>
        </p:nvSpPr>
        <p:spPr/>
        <p:txBody>
          <a:bodyPr/>
          <a:lstStyle>
            <a:lvl1pPr>
              <a:defRPr sz="800" smtClean="0">
                <a:solidFill>
                  <a:srgbClr val="898989"/>
                </a:solidFill>
                <a:latin typeface="Calibri" pitchFamily="34" charset="0"/>
                <a:cs typeface="Calibri" pitchFamily="34" charset="0"/>
              </a:defRPr>
            </a:lvl1pPr>
          </a:lstStyle>
          <a:p>
            <a:pPr>
              <a:defRPr/>
            </a:pPr>
            <a:r>
              <a:rPr lang="en-US"/>
              <a:t>© ETSI 2014. All rights reserved</a:t>
            </a:r>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D90B5650-D6BE-4B4C-A601-F4BF25B37BCE}" type="slidenum">
              <a:rPr lang="en-GB"/>
              <a:pPr/>
              <a:t>‹#›</a:t>
            </a:fld>
            <a:endParaRPr lang="en-GB"/>
          </a:p>
        </p:txBody>
      </p:sp>
      <p:sp>
        <p:nvSpPr>
          <p:cNvPr id="6" name="Footer Placeholder 4"/>
          <p:cNvSpPr>
            <a:spLocks noGrp="1"/>
          </p:cNvSpPr>
          <p:nvPr>
            <p:ph type="ftr" sz="quarter" idx="11"/>
          </p:nvPr>
        </p:nvSpPr>
        <p:spPr/>
        <p:txBody>
          <a:bodyPr/>
          <a:lstStyle>
            <a:lvl1pPr>
              <a:defRPr sz="800" smtClean="0">
                <a:solidFill>
                  <a:srgbClr val="898989"/>
                </a:solidFill>
                <a:latin typeface="Calibri" pitchFamily="34" charset="0"/>
                <a:cs typeface="Calibri" pitchFamily="34" charset="0"/>
              </a:defRPr>
            </a:lvl1pPr>
          </a:lstStyle>
          <a:p>
            <a:pPr>
              <a:defRPr/>
            </a:pPr>
            <a:r>
              <a:rPr lang="en-US"/>
              <a:t>© ETSI 2014. All rights reserved</a:t>
            </a: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883C2760-2507-454B-BFF3-CC57E055C975}" type="slidenum">
              <a:rPr lang="en-GB"/>
              <a:pPr/>
              <a:t>‹#›</a:t>
            </a:fld>
            <a:endParaRPr lang="en-GB"/>
          </a:p>
        </p:txBody>
      </p:sp>
      <p:sp>
        <p:nvSpPr>
          <p:cNvPr id="6" name="Footer Placeholder 4"/>
          <p:cNvSpPr>
            <a:spLocks noGrp="1"/>
          </p:cNvSpPr>
          <p:nvPr>
            <p:ph type="ftr" sz="quarter" idx="11"/>
          </p:nvPr>
        </p:nvSpPr>
        <p:spPr/>
        <p:txBody>
          <a:bodyPr/>
          <a:lstStyle>
            <a:lvl1pPr>
              <a:defRPr sz="800" smtClean="0">
                <a:solidFill>
                  <a:srgbClr val="898989"/>
                </a:solidFill>
                <a:latin typeface="Calibri" pitchFamily="34" charset="0"/>
                <a:cs typeface="Calibri" pitchFamily="34" charset="0"/>
              </a:defRPr>
            </a:lvl1pPr>
          </a:lstStyle>
          <a:p>
            <a:pPr>
              <a:defRPr/>
            </a:pPr>
            <a:r>
              <a:rPr lang="en-US"/>
              <a:t>© ETSI 2014. All rights reserved</a:t>
            </a:r>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BFABDE4D-8C4B-4D56-BB98-C985025DAA08}" type="slidenum">
              <a:rPr lang="en-GB"/>
              <a:pPr/>
              <a:t>‹#›</a:t>
            </a:fld>
            <a:endParaRPr lang="en-GB"/>
          </a:p>
        </p:txBody>
      </p:sp>
      <p:sp>
        <p:nvSpPr>
          <p:cNvPr id="6" name="Footer Placeholder 4"/>
          <p:cNvSpPr>
            <a:spLocks noGrp="1"/>
          </p:cNvSpPr>
          <p:nvPr>
            <p:ph type="ftr" sz="quarter" idx="11"/>
          </p:nvPr>
        </p:nvSpPr>
        <p:spPr/>
        <p:txBody>
          <a:bodyPr/>
          <a:lstStyle>
            <a:lvl1pPr>
              <a:defRPr sz="800" smtClean="0">
                <a:solidFill>
                  <a:srgbClr val="898989"/>
                </a:solidFill>
                <a:latin typeface="Calibri" pitchFamily="34" charset="0"/>
                <a:cs typeface="Calibri" pitchFamily="34" charset="0"/>
              </a:defRPr>
            </a:lvl1pPr>
          </a:lstStyle>
          <a:p>
            <a:pPr>
              <a:defRPr/>
            </a:pPr>
            <a:r>
              <a:rPr lang="en-US"/>
              <a:t>© ETSI 2014. All rights reserved</a:t>
            </a:r>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B76442F2-C418-444D-A240-7360F8D10834}" type="slidenum">
              <a:rPr lang="en-GB"/>
              <a:pPr/>
              <a:t>‹#›</a:t>
            </a:fld>
            <a:endParaRPr lang="en-GB"/>
          </a:p>
        </p:txBody>
      </p:sp>
      <p:sp>
        <p:nvSpPr>
          <p:cNvPr id="6" name="Footer Placeholder 4"/>
          <p:cNvSpPr>
            <a:spLocks noGrp="1"/>
          </p:cNvSpPr>
          <p:nvPr>
            <p:ph type="ftr" sz="quarter" idx="11"/>
          </p:nvPr>
        </p:nvSpPr>
        <p:spPr/>
        <p:txBody>
          <a:bodyPr/>
          <a:lstStyle>
            <a:lvl1pPr>
              <a:defRPr sz="800" smtClean="0">
                <a:solidFill>
                  <a:srgbClr val="898989"/>
                </a:solidFill>
                <a:latin typeface="Calibri" pitchFamily="34" charset="0"/>
                <a:cs typeface="Calibri" pitchFamily="34" charset="0"/>
              </a:defRPr>
            </a:lvl1pPr>
          </a:lstStyle>
          <a:p>
            <a:pPr>
              <a:defRPr/>
            </a:pPr>
            <a:r>
              <a:rPr lang="en-US"/>
              <a:t>© ETSI 2014. All rights reserved</a:t>
            </a: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smtClean="0">
                <a:cs typeface="Arial" charset="0"/>
              </a:defRPr>
            </a:lvl1pPr>
          </a:lstStyle>
          <a:p>
            <a:pPr>
              <a:defRPr/>
            </a:pPr>
            <a:r>
              <a:rPr lang="en-US"/>
              <a:t>© ETSI 2014. All rights reserved</a:t>
            </a:r>
          </a:p>
        </p:txBody>
      </p:sp>
      <p:sp>
        <p:nvSpPr>
          <p:cNvPr id="6" name="Slide Number Placeholder 5"/>
          <p:cNvSpPr>
            <a:spLocks noGrp="1"/>
          </p:cNvSpPr>
          <p:nvPr>
            <p:ph type="sldNum" sz="quarter" idx="11"/>
          </p:nvPr>
        </p:nvSpPr>
        <p:spPr/>
        <p:txBody>
          <a:bodyPr/>
          <a:lstStyle>
            <a:lvl1pPr>
              <a:defRPr/>
            </a:lvl1pPr>
          </a:lstStyle>
          <a:p>
            <a:fld id="{0AEEB8BE-57E0-4D78-99EA-D8C0424F7E3C}" type="slidenum">
              <a:rPr lang="en-GB"/>
              <a:pPr/>
              <a:t>‹#›</a:t>
            </a:fld>
            <a:endParaRPr lang="en-GB"/>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4"/>
          <p:cNvSpPr>
            <a:spLocks noGrp="1"/>
          </p:cNvSpPr>
          <p:nvPr>
            <p:ph type="ftr" sz="quarter" idx="10"/>
          </p:nvPr>
        </p:nvSpPr>
        <p:spPr/>
        <p:txBody>
          <a:bodyPr/>
          <a:lstStyle>
            <a:lvl1pPr>
              <a:defRPr smtClean="0">
                <a:cs typeface="Arial" charset="0"/>
              </a:defRPr>
            </a:lvl1pPr>
          </a:lstStyle>
          <a:p>
            <a:pPr>
              <a:defRPr/>
            </a:pPr>
            <a:r>
              <a:rPr lang="en-US"/>
              <a:t>© ETSI 2014. All rights reserved</a:t>
            </a:r>
          </a:p>
        </p:txBody>
      </p:sp>
      <p:sp>
        <p:nvSpPr>
          <p:cNvPr id="8" name="Slide Number Placeholder 5"/>
          <p:cNvSpPr>
            <a:spLocks noGrp="1"/>
          </p:cNvSpPr>
          <p:nvPr>
            <p:ph type="sldNum" sz="quarter" idx="11"/>
          </p:nvPr>
        </p:nvSpPr>
        <p:spPr/>
        <p:txBody>
          <a:bodyPr/>
          <a:lstStyle>
            <a:lvl1pPr>
              <a:defRPr/>
            </a:lvl1pPr>
          </a:lstStyle>
          <a:p>
            <a:fld id="{68BB6D5C-8DD2-4761-8AEF-0E0EDB4B879B}" type="slidenum">
              <a:rPr lang="en-GB"/>
              <a:pPr/>
              <a:t>‹#›</a:t>
            </a:fld>
            <a:endParaRPr lang="en-GB"/>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Footer Placeholder 4"/>
          <p:cNvSpPr>
            <a:spLocks noGrp="1"/>
          </p:cNvSpPr>
          <p:nvPr>
            <p:ph type="ftr" sz="quarter" idx="10"/>
          </p:nvPr>
        </p:nvSpPr>
        <p:spPr/>
        <p:txBody>
          <a:bodyPr/>
          <a:lstStyle>
            <a:lvl1pPr>
              <a:defRPr smtClean="0">
                <a:cs typeface="Arial" charset="0"/>
              </a:defRPr>
            </a:lvl1pPr>
          </a:lstStyle>
          <a:p>
            <a:pPr>
              <a:defRPr/>
            </a:pPr>
            <a:r>
              <a:rPr lang="en-US"/>
              <a:t>© ETSI 2014. All rights reserved</a:t>
            </a:r>
          </a:p>
        </p:txBody>
      </p:sp>
      <p:sp>
        <p:nvSpPr>
          <p:cNvPr id="4" name="Slide Number Placeholder 5"/>
          <p:cNvSpPr>
            <a:spLocks noGrp="1"/>
          </p:cNvSpPr>
          <p:nvPr>
            <p:ph type="sldNum" sz="quarter" idx="11"/>
          </p:nvPr>
        </p:nvSpPr>
        <p:spPr/>
        <p:txBody>
          <a:bodyPr/>
          <a:lstStyle>
            <a:lvl1pPr>
              <a:defRPr/>
            </a:lvl1pPr>
          </a:lstStyle>
          <a:p>
            <a:fld id="{F029C3A2-55E3-4459-87DC-0207752B50CD}" type="slidenum">
              <a:rPr lang="en-GB"/>
              <a:pPr/>
              <a:t>‹#›</a:t>
            </a:fld>
            <a:endParaRPr lang="en-GB"/>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7766050" y="6413500"/>
            <a:ext cx="1377950" cy="4445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7" name="Content Placeholder 2"/>
          <p:cNvSpPr>
            <a:spLocks noGrp="1"/>
          </p:cNvSpPr>
          <p:nvPr>
            <p:ph idx="1"/>
          </p:nvPr>
        </p:nvSpPr>
        <p:spPr>
          <a:xfrm>
            <a:off x="457200" y="16002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2"/>
          <p:cNvSpPr>
            <a:spLocks noGrp="1"/>
          </p:cNvSpPr>
          <p:nvPr>
            <p:ph type="ftr" sz="quarter" idx="10"/>
          </p:nvPr>
        </p:nvSpPr>
        <p:spPr/>
        <p:txBody>
          <a:bodyPr/>
          <a:lstStyle>
            <a:lvl1pPr>
              <a:defRPr/>
            </a:lvl1pPr>
          </a:lstStyle>
          <a:p>
            <a:pPr>
              <a:defRPr/>
            </a:pPr>
            <a:r>
              <a:rPr lang="en-US"/>
              <a:t>© ETSI 2014. All rights reserved</a:t>
            </a:r>
          </a:p>
        </p:txBody>
      </p:sp>
      <p:sp>
        <p:nvSpPr>
          <p:cNvPr id="6" name="Slide Number Placeholder 3"/>
          <p:cNvSpPr>
            <a:spLocks noGrp="1"/>
          </p:cNvSpPr>
          <p:nvPr>
            <p:ph type="sldNum" sz="quarter" idx="11"/>
          </p:nvPr>
        </p:nvSpPr>
        <p:spPr/>
        <p:txBody>
          <a:bodyPr/>
          <a:lstStyle>
            <a:lvl1pPr>
              <a:defRPr/>
            </a:lvl1pPr>
          </a:lstStyle>
          <a:p>
            <a:fld id="{DC0B5E42-8D58-43A1-8F51-BF32AB50C310}" type="slidenum">
              <a:rPr lang="en-GB"/>
              <a:pPr/>
              <a:t>‹#›</a:t>
            </a:fld>
            <a:endParaRPr lang="en-GB"/>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smtClean="0">
                <a:cs typeface="Arial" charset="0"/>
              </a:defRPr>
            </a:lvl1pPr>
          </a:lstStyle>
          <a:p>
            <a:pPr>
              <a:defRPr/>
            </a:pPr>
            <a:r>
              <a:rPr lang="en-US"/>
              <a:t>© ETSI 2014. All rights reserved</a:t>
            </a:r>
          </a:p>
        </p:txBody>
      </p:sp>
      <p:sp>
        <p:nvSpPr>
          <p:cNvPr id="3" name="Slide Number Placeholder 5"/>
          <p:cNvSpPr>
            <a:spLocks noGrp="1"/>
          </p:cNvSpPr>
          <p:nvPr>
            <p:ph type="sldNum" sz="quarter" idx="11"/>
          </p:nvPr>
        </p:nvSpPr>
        <p:spPr/>
        <p:txBody>
          <a:bodyPr/>
          <a:lstStyle>
            <a:lvl1pPr>
              <a:defRPr/>
            </a:lvl1pPr>
          </a:lstStyle>
          <a:p>
            <a:fld id="{E53F18AE-F093-4E6B-A1EA-E4187BCC8C63}" type="slidenum">
              <a:rPr lang="en-GB"/>
              <a:pPr/>
              <a:t>‹#›</a:t>
            </a:fld>
            <a:endParaRPr lang="en-GB"/>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תמונה 6" descr="open-slide.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42950" y="4981193"/>
            <a:ext cx="8067675" cy="684277"/>
          </a:xfrm>
        </p:spPr>
        <p:txBody>
          <a:bodyPr anchor="t"/>
          <a:lstStyle>
            <a:lvl1pPr algn="l">
              <a:defRPr sz="2800" b="1" cap="all"/>
            </a:lvl1pPr>
          </a:lstStyle>
          <a:p>
            <a:r>
              <a:rPr lang="en-US" dirty="0" smtClean="0"/>
              <a:t>Click to edit Master title style</a:t>
            </a:r>
            <a:endParaRPr lang="en-GB" dirty="0"/>
          </a:p>
        </p:txBody>
      </p:sp>
      <p:sp>
        <p:nvSpPr>
          <p:cNvPr id="8" name="Text Placeholder 2"/>
          <p:cNvSpPr>
            <a:spLocks noGrp="1"/>
          </p:cNvSpPr>
          <p:nvPr>
            <p:ph type="body" idx="1"/>
          </p:nvPr>
        </p:nvSpPr>
        <p:spPr>
          <a:xfrm>
            <a:off x="742949" y="5474970"/>
            <a:ext cx="8081011" cy="514350"/>
          </a:xfrm>
        </p:spPr>
        <p:txBody>
          <a:bodyPr anchor="ctr"/>
          <a:lstStyle>
            <a:lvl1pPr marL="0" indent="0" algn="l">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Text Placeholder 2"/>
          <p:cNvSpPr>
            <a:spLocks noGrp="1"/>
          </p:cNvSpPr>
          <p:nvPr>
            <p:ph type="body" idx="11"/>
          </p:nvPr>
        </p:nvSpPr>
        <p:spPr>
          <a:xfrm>
            <a:off x="742949" y="6000768"/>
            <a:ext cx="8088631" cy="514350"/>
          </a:xfrm>
        </p:spPr>
        <p:txBody>
          <a:bodyPr anchor="ctr"/>
          <a:lstStyle>
            <a:lvl1pPr marL="0" indent="0" algn="l">
              <a:buNone/>
              <a:defRPr sz="1600" b="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2"/>
          </p:nvPr>
        </p:nvSpPr>
        <p:spPr/>
        <p:txBody>
          <a:bodyPr/>
          <a:lstStyle>
            <a:lvl1pPr>
              <a:defRPr sz="800">
                <a:solidFill>
                  <a:srgbClr val="898989"/>
                </a:solidFill>
                <a:latin typeface="Calibri" pitchFamily="34" charset="0"/>
                <a:cs typeface="Calibri" pitchFamily="34" charset="0"/>
              </a:defRPr>
            </a:lvl1pPr>
          </a:lstStyle>
          <a:p>
            <a:pPr>
              <a:defRPr/>
            </a:pPr>
            <a:r>
              <a:rPr lang="en-US" smtClean="0"/>
              <a:t>© ETSI 2015 All rights reserved</a:t>
            </a:r>
            <a:endParaRPr lang="en-US"/>
          </a:p>
        </p:txBody>
      </p:sp>
    </p:spTree>
    <p:extLst>
      <p:ext uri="{BB962C8B-B14F-4D97-AF65-F5344CB8AC3E}">
        <p14:creationId xmlns:p14="http://schemas.microsoft.com/office/powerpoint/2010/main" val="3881015267"/>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Footer Placeholder 4"/>
          <p:cNvSpPr>
            <a:spLocks noGrp="1"/>
          </p:cNvSpPr>
          <p:nvPr>
            <p:ph type="ftr" sz="quarter" idx="10"/>
          </p:nvPr>
        </p:nvSpPr>
        <p:spPr/>
        <p:txBody>
          <a:bodyPr/>
          <a:lstStyle>
            <a:lvl1pPr>
              <a:defRPr>
                <a:cs typeface="Arial" charset="0"/>
              </a:defRPr>
            </a:lvl1pPr>
          </a:lstStyle>
          <a:p>
            <a:pPr>
              <a:defRPr/>
            </a:pPr>
            <a:r>
              <a:rPr lang="en-US" smtClean="0"/>
              <a:t>© ETSI 2015 All rights reserved</a:t>
            </a:r>
            <a:endParaRPr lang="en-US"/>
          </a:p>
        </p:txBody>
      </p:sp>
      <p:sp>
        <p:nvSpPr>
          <p:cNvPr id="4" name="Slide Number Placeholder 5"/>
          <p:cNvSpPr>
            <a:spLocks noGrp="1"/>
          </p:cNvSpPr>
          <p:nvPr>
            <p:ph type="sldNum" sz="quarter" idx="11"/>
          </p:nvPr>
        </p:nvSpPr>
        <p:spPr/>
        <p:txBody>
          <a:bodyPr/>
          <a:lstStyle>
            <a:lvl1pPr>
              <a:defRPr/>
            </a:lvl1pPr>
          </a:lstStyle>
          <a:p>
            <a:pPr>
              <a:defRPr/>
            </a:pPr>
            <a:fld id="{A2EA9ACB-ECAD-4030-82FB-086021E17E5F}" type="slidenum">
              <a:rPr lang="en-GB"/>
              <a:pPr>
                <a:defRPr/>
              </a:pPr>
              <a:t>‹#›</a:t>
            </a:fld>
            <a:endParaRPr lang="en-GB"/>
          </a:p>
        </p:txBody>
      </p:sp>
    </p:spTree>
    <p:extLst>
      <p:ext uri="{BB962C8B-B14F-4D97-AF65-F5344CB8AC3E}">
        <p14:creationId xmlns:p14="http://schemas.microsoft.com/office/powerpoint/2010/main" val="1364222486"/>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4"/>
          <p:cNvSpPr>
            <a:spLocks noGrp="1"/>
          </p:cNvSpPr>
          <p:nvPr>
            <p:ph type="ftr" sz="quarter" idx="10"/>
          </p:nvPr>
        </p:nvSpPr>
        <p:spPr/>
        <p:txBody>
          <a:bodyPr/>
          <a:lstStyle>
            <a:lvl1pPr>
              <a:defRPr>
                <a:cs typeface="Arial" charset="0"/>
              </a:defRPr>
            </a:lvl1pPr>
          </a:lstStyle>
          <a:p>
            <a:pPr>
              <a:defRPr/>
            </a:pPr>
            <a:r>
              <a:rPr lang="en-US" smtClean="0"/>
              <a:t>© ETSI 2015 All rights reserved</a:t>
            </a:r>
            <a:endParaRPr lang="en-US"/>
          </a:p>
        </p:txBody>
      </p:sp>
      <p:sp>
        <p:nvSpPr>
          <p:cNvPr id="5" name="Slide Number Placeholder 5"/>
          <p:cNvSpPr>
            <a:spLocks noGrp="1"/>
          </p:cNvSpPr>
          <p:nvPr>
            <p:ph type="sldNum" sz="quarter" idx="11"/>
          </p:nvPr>
        </p:nvSpPr>
        <p:spPr/>
        <p:txBody>
          <a:bodyPr/>
          <a:lstStyle>
            <a:lvl1pPr>
              <a:defRPr/>
            </a:lvl1pPr>
          </a:lstStyle>
          <a:p>
            <a:pPr>
              <a:defRPr/>
            </a:pPr>
            <a:fld id="{38E27B2E-04F4-4ED5-AE45-1351A1006D13}" type="slidenum">
              <a:rPr lang="en-GB"/>
              <a:pPr>
                <a:defRPr/>
              </a:pPr>
              <a:t>‹#›</a:t>
            </a:fld>
            <a:endParaRPr lang="en-GB"/>
          </a:p>
        </p:txBody>
      </p:sp>
    </p:spTree>
    <p:extLst>
      <p:ext uri="{BB962C8B-B14F-4D97-AF65-F5344CB8AC3E}">
        <p14:creationId xmlns:p14="http://schemas.microsoft.com/office/powerpoint/2010/main" val="1575506285"/>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91225" cy="48196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1FA92599-B665-4605-A6B9-F68A10C6C1E2}" type="slidenum">
              <a:rPr lang="en-GB"/>
              <a:pPr>
                <a:defRPr/>
              </a:pPr>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smtClean="0"/>
              <a:t>© ETSI 2015 All rights reserved</a:t>
            </a:r>
            <a:endParaRPr lang="en-US"/>
          </a:p>
        </p:txBody>
      </p:sp>
    </p:spTree>
    <p:extLst>
      <p:ext uri="{BB962C8B-B14F-4D97-AF65-F5344CB8AC3E}">
        <p14:creationId xmlns:p14="http://schemas.microsoft.com/office/powerpoint/2010/main" val="3674262752"/>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62650" cy="47339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B55CC358-78FC-4B57-A43D-E519966F9F8D}" type="slidenum">
              <a:rPr lang="en-GB"/>
              <a:pPr>
                <a:defRPr/>
              </a:pPr>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smtClean="0"/>
              <a:t>© ETSI 2015 All rights reserved</a:t>
            </a:r>
            <a:endParaRPr lang="en-US"/>
          </a:p>
        </p:txBody>
      </p:sp>
    </p:spTree>
    <p:extLst>
      <p:ext uri="{BB962C8B-B14F-4D97-AF65-F5344CB8AC3E}">
        <p14:creationId xmlns:p14="http://schemas.microsoft.com/office/powerpoint/2010/main" val="3266099889"/>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876925"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897C050D-D419-40D2-9A30-3EA038BC02EB}" type="slidenum">
              <a:rPr lang="en-GB"/>
              <a:pPr>
                <a:defRPr/>
              </a:pPr>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smtClean="0"/>
              <a:t>© ETSI 2015 All rights reserved</a:t>
            </a:r>
            <a:endParaRPr lang="en-US"/>
          </a:p>
        </p:txBody>
      </p:sp>
    </p:spTree>
    <p:extLst>
      <p:ext uri="{BB962C8B-B14F-4D97-AF65-F5344CB8AC3E}">
        <p14:creationId xmlns:p14="http://schemas.microsoft.com/office/powerpoint/2010/main" val="2012176234"/>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05500" cy="46101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BFD84F17-9BF1-4903-9CEB-2B519A0F223F}" type="slidenum">
              <a:rPr lang="en-GB"/>
              <a:pPr>
                <a:defRPr/>
              </a:pPr>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smtClean="0"/>
              <a:t>© ETSI 2015 All rights reserved</a:t>
            </a:r>
            <a:endParaRPr lang="en-US"/>
          </a:p>
        </p:txBody>
      </p:sp>
    </p:spTree>
    <p:extLst>
      <p:ext uri="{BB962C8B-B14F-4D97-AF65-F5344CB8AC3E}">
        <p14:creationId xmlns:p14="http://schemas.microsoft.com/office/powerpoint/2010/main" val="1430370688"/>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62650" cy="45624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DD5C8429-4CD6-4CE6-9FBC-C4D664E9DE6A}" type="slidenum">
              <a:rPr lang="en-GB"/>
              <a:pPr>
                <a:defRPr/>
              </a:pPr>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smtClean="0"/>
              <a:t>© ETSI 2015 All rights reserved</a:t>
            </a:r>
            <a:endParaRPr lang="en-US"/>
          </a:p>
        </p:txBody>
      </p:sp>
    </p:spTree>
    <p:extLst>
      <p:ext uri="{BB962C8B-B14F-4D97-AF65-F5344CB8AC3E}">
        <p14:creationId xmlns:p14="http://schemas.microsoft.com/office/powerpoint/2010/main" val="55300406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4"/>
          <p:cNvSpPr>
            <a:spLocks noGrp="1"/>
          </p:cNvSpPr>
          <p:nvPr>
            <p:ph type="ftr" sz="quarter" idx="10"/>
          </p:nvPr>
        </p:nvSpPr>
        <p:spPr/>
        <p:txBody>
          <a:bodyPr/>
          <a:lstStyle>
            <a:lvl1pPr>
              <a:defRPr smtClean="0">
                <a:cs typeface="Arial" charset="0"/>
              </a:defRPr>
            </a:lvl1pPr>
          </a:lstStyle>
          <a:p>
            <a:pPr>
              <a:defRPr/>
            </a:pPr>
            <a:r>
              <a:rPr lang="en-US"/>
              <a:t>© ETSI 2014. All rights reserved</a:t>
            </a:r>
          </a:p>
        </p:txBody>
      </p:sp>
      <p:sp>
        <p:nvSpPr>
          <p:cNvPr id="5" name="Slide Number Placeholder 5"/>
          <p:cNvSpPr>
            <a:spLocks noGrp="1"/>
          </p:cNvSpPr>
          <p:nvPr>
            <p:ph type="sldNum" sz="quarter" idx="11"/>
          </p:nvPr>
        </p:nvSpPr>
        <p:spPr/>
        <p:txBody>
          <a:bodyPr/>
          <a:lstStyle>
            <a:lvl1pPr>
              <a:defRPr/>
            </a:lvl1pPr>
          </a:lstStyle>
          <a:p>
            <a:fld id="{0D9A9BA3-16AF-46BF-92D2-93A59D5B4BB0}" type="slidenum">
              <a:rPr lang="en-GB"/>
              <a:pPr/>
              <a:t>‹#›</a:t>
            </a:fld>
            <a:endParaRPr lang="en-GB"/>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886450" cy="4600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4E9E3BD6-B31C-4AD2-9392-2A3A391DC4F0}" type="slidenum">
              <a:rPr lang="en-GB"/>
              <a:pPr>
                <a:defRPr/>
              </a:pPr>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smtClean="0"/>
              <a:t>© ETSI 2015 All rights reserved</a:t>
            </a:r>
            <a:endParaRPr lang="en-US"/>
          </a:p>
        </p:txBody>
      </p:sp>
    </p:spTree>
    <p:extLst>
      <p:ext uri="{BB962C8B-B14F-4D97-AF65-F5344CB8AC3E}">
        <p14:creationId xmlns:p14="http://schemas.microsoft.com/office/powerpoint/2010/main" val="662689794"/>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15025" cy="4552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207092BC-D41A-4687-A5C9-7B364AF7CF4A}" type="slidenum">
              <a:rPr lang="en-GB"/>
              <a:pPr>
                <a:defRPr/>
              </a:pPr>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smtClean="0"/>
              <a:t>© ETSI 2015 All rights reserved</a:t>
            </a:r>
            <a:endParaRPr lang="en-US"/>
          </a:p>
        </p:txBody>
      </p:sp>
    </p:spTree>
    <p:extLst>
      <p:ext uri="{BB962C8B-B14F-4D97-AF65-F5344CB8AC3E}">
        <p14:creationId xmlns:p14="http://schemas.microsoft.com/office/powerpoint/2010/main" val="3036706783"/>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2"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9E6215F-BEF1-46BF-98FC-E103FA43B6A5}" type="slidenum">
              <a:rPr lang="en-GB"/>
              <a:pPr>
                <a:defRPr/>
              </a:pPr>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smtClean="0"/>
              <a:t>© ETSI 2015 All rights reserved</a:t>
            </a:r>
            <a:endParaRPr lang="en-US"/>
          </a:p>
        </p:txBody>
      </p:sp>
    </p:spTree>
    <p:extLst>
      <p:ext uri="{BB962C8B-B14F-4D97-AF65-F5344CB8AC3E}">
        <p14:creationId xmlns:p14="http://schemas.microsoft.com/office/powerpoint/2010/main" val="3855778775"/>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AFCCF5D-FAA5-4505-8560-0A634721FAA9}" type="slidenum">
              <a:rPr lang="en-GB"/>
              <a:pPr>
                <a:defRPr/>
              </a:pPr>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smtClean="0"/>
              <a:t>© ETSI 2015 All rights reserved</a:t>
            </a:r>
            <a:endParaRPr lang="en-US"/>
          </a:p>
        </p:txBody>
      </p:sp>
    </p:spTree>
    <p:extLst>
      <p:ext uri="{BB962C8B-B14F-4D97-AF65-F5344CB8AC3E}">
        <p14:creationId xmlns:p14="http://schemas.microsoft.com/office/powerpoint/2010/main" val="98252969"/>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11397F2B-00AB-41C2-9927-82785F3BD234}" type="slidenum">
              <a:rPr lang="en-GB"/>
              <a:pPr>
                <a:defRPr/>
              </a:pPr>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smtClean="0"/>
              <a:t>© ETSI 2015 All rights reserved</a:t>
            </a:r>
            <a:endParaRPr lang="en-US"/>
          </a:p>
        </p:txBody>
      </p:sp>
    </p:spTree>
    <p:extLst>
      <p:ext uri="{BB962C8B-B14F-4D97-AF65-F5344CB8AC3E}">
        <p14:creationId xmlns:p14="http://schemas.microsoft.com/office/powerpoint/2010/main" val="1883241981"/>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22CFB60-302B-4F9D-819D-D208C84FEED6}" type="slidenum">
              <a:rPr lang="en-GB"/>
              <a:pPr>
                <a:defRPr/>
              </a:pPr>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smtClean="0"/>
              <a:t>© ETSI 2015 All rights reserved</a:t>
            </a:r>
            <a:endParaRPr lang="en-US"/>
          </a:p>
        </p:txBody>
      </p:sp>
    </p:spTree>
    <p:extLst>
      <p:ext uri="{BB962C8B-B14F-4D97-AF65-F5344CB8AC3E}">
        <p14:creationId xmlns:p14="http://schemas.microsoft.com/office/powerpoint/2010/main" val="2274225531"/>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E3ED928C-775F-4299-A33C-956AE213689C}" type="slidenum">
              <a:rPr lang="en-GB"/>
              <a:pPr>
                <a:defRPr/>
              </a:pPr>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smtClean="0"/>
              <a:t>© ETSI 2015 All rights reserved</a:t>
            </a:r>
            <a:endParaRPr lang="en-US"/>
          </a:p>
        </p:txBody>
      </p:sp>
    </p:spTree>
    <p:extLst>
      <p:ext uri="{BB962C8B-B14F-4D97-AF65-F5344CB8AC3E}">
        <p14:creationId xmlns:p14="http://schemas.microsoft.com/office/powerpoint/2010/main" val="2086560965"/>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C7E8822E-B88F-407D-A96D-BEC358EE65D4}" type="slidenum">
              <a:rPr lang="en-GB"/>
              <a:pPr>
                <a:defRPr/>
              </a:pPr>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smtClean="0"/>
              <a:t>© ETSI 2015 All rights reserved</a:t>
            </a:r>
            <a:endParaRPr lang="en-US"/>
          </a:p>
        </p:txBody>
      </p:sp>
    </p:spTree>
    <p:extLst>
      <p:ext uri="{BB962C8B-B14F-4D97-AF65-F5344CB8AC3E}">
        <p14:creationId xmlns:p14="http://schemas.microsoft.com/office/powerpoint/2010/main" val="313240937"/>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A0E6A44D-BA4D-4796-A8E6-CC0F43A62B59}" type="slidenum">
              <a:rPr lang="en-GB"/>
              <a:pPr>
                <a:defRPr/>
              </a:pPr>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smtClean="0"/>
              <a:t>© ETSI 2015 All rights reserved</a:t>
            </a:r>
            <a:endParaRPr lang="en-US"/>
          </a:p>
        </p:txBody>
      </p:sp>
    </p:spTree>
    <p:extLst>
      <p:ext uri="{BB962C8B-B14F-4D97-AF65-F5344CB8AC3E}">
        <p14:creationId xmlns:p14="http://schemas.microsoft.com/office/powerpoint/2010/main" val="946823970"/>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cs typeface="Arial" charset="0"/>
              </a:defRPr>
            </a:lvl1pPr>
          </a:lstStyle>
          <a:p>
            <a:pPr>
              <a:defRPr/>
            </a:pPr>
            <a:r>
              <a:rPr lang="en-US" smtClean="0"/>
              <a:t>© ETSI 2015 All rights reserved</a:t>
            </a:r>
            <a:endParaRPr lang="en-US"/>
          </a:p>
        </p:txBody>
      </p:sp>
      <p:sp>
        <p:nvSpPr>
          <p:cNvPr id="6" name="Slide Number Placeholder 5"/>
          <p:cNvSpPr>
            <a:spLocks noGrp="1"/>
          </p:cNvSpPr>
          <p:nvPr>
            <p:ph type="sldNum" sz="quarter" idx="11"/>
          </p:nvPr>
        </p:nvSpPr>
        <p:spPr/>
        <p:txBody>
          <a:bodyPr/>
          <a:lstStyle>
            <a:lvl1pPr>
              <a:defRPr/>
            </a:lvl1pPr>
          </a:lstStyle>
          <a:p>
            <a:pPr>
              <a:defRPr/>
            </a:pPr>
            <a:fld id="{581FA611-40CC-46F3-A122-86C2D7594FBC}" type="slidenum">
              <a:rPr lang="en-GB"/>
              <a:pPr>
                <a:defRPr/>
              </a:pPr>
              <a:t>‹#›</a:t>
            </a:fld>
            <a:endParaRPr lang="en-GB"/>
          </a:p>
        </p:txBody>
      </p:sp>
    </p:spTree>
    <p:extLst>
      <p:ext uri="{BB962C8B-B14F-4D97-AF65-F5344CB8AC3E}">
        <p14:creationId xmlns:p14="http://schemas.microsoft.com/office/powerpoint/2010/main" val="383674707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91225" cy="48196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85891012-EAD6-40DF-96D2-A41967DDB495}" type="slidenum">
              <a:rPr lang="en-GB"/>
              <a:pPr/>
              <a:t>‹#›</a:t>
            </a:fld>
            <a:endParaRPr lang="en-GB"/>
          </a:p>
        </p:txBody>
      </p:sp>
      <p:sp>
        <p:nvSpPr>
          <p:cNvPr id="6" name="Footer Placeholder 4"/>
          <p:cNvSpPr>
            <a:spLocks noGrp="1"/>
          </p:cNvSpPr>
          <p:nvPr>
            <p:ph type="ftr" sz="quarter" idx="11"/>
          </p:nvPr>
        </p:nvSpPr>
        <p:spPr/>
        <p:txBody>
          <a:bodyPr/>
          <a:lstStyle>
            <a:lvl1pPr>
              <a:defRPr sz="800" smtClean="0">
                <a:solidFill>
                  <a:srgbClr val="898989"/>
                </a:solidFill>
                <a:latin typeface="Calibri" pitchFamily="34" charset="0"/>
                <a:cs typeface="Calibri" pitchFamily="34" charset="0"/>
              </a:defRPr>
            </a:lvl1pPr>
          </a:lstStyle>
          <a:p>
            <a:pPr>
              <a:defRPr/>
            </a:pPr>
            <a:r>
              <a:rPr lang="en-US"/>
              <a:t>© ETSI 2014. All rights reserved</a:t>
            </a:r>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4"/>
          <p:cNvSpPr>
            <a:spLocks noGrp="1"/>
          </p:cNvSpPr>
          <p:nvPr>
            <p:ph type="ftr" sz="quarter" idx="10"/>
          </p:nvPr>
        </p:nvSpPr>
        <p:spPr/>
        <p:txBody>
          <a:bodyPr/>
          <a:lstStyle>
            <a:lvl1pPr>
              <a:defRPr>
                <a:cs typeface="Arial" charset="0"/>
              </a:defRPr>
            </a:lvl1pPr>
          </a:lstStyle>
          <a:p>
            <a:pPr>
              <a:defRPr/>
            </a:pPr>
            <a:r>
              <a:rPr lang="en-US" smtClean="0"/>
              <a:t>© ETSI 2015 All rights reserved</a:t>
            </a:r>
            <a:endParaRPr lang="en-US"/>
          </a:p>
        </p:txBody>
      </p:sp>
      <p:sp>
        <p:nvSpPr>
          <p:cNvPr id="8" name="Slide Number Placeholder 5"/>
          <p:cNvSpPr>
            <a:spLocks noGrp="1"/>
          </p:cNvSpPr>
          <p:nvPr>
            <p:ph type="sldNum" sz="quarter" idx="11"/>
          </p:nvPr>
        </p:nvSpPr>
        <p:spPr/>
        <p:txBody>
          <a:bodyPr/>
          <a:lstStyle>
            <a:lvl1pPr>
              <a:defRPr/>
            </a:lvl1pPr>
          </a:lstStyle>
          <a:p>
            <a:pPr>
              <a:defRPr/>
            </a:pPr>
            <a:fld id="{834144C9-854F-4AC8-8B1A-9B107B431CC2}" type="slidenum">
              <a:rPr lang="en-GB"/>
              <a:pPr>
                <a:defRPr/>
              </a:pPr>
              <a:t>‹#›</a:t>
            </a:fld>
            <a:endParaRPr lang="en-GB"/>
          </a:p>
        </p:txBody>
      </p:sp>
    </p:spTree>
    <p:extLst>
      <p:ext uri="{BB962C8B-B14F-4D97-AF65-F5344CB8AC3E}">
        <p14:creationId xmlns:p14="http://schemas.microsoft.com/office/powerpoint/2010/main" val="2635066523"/>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7766050" y="6413500"/>
            <a:ext cx="1377950" cy="4445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7" name="Content Placeholder 2"/>
          <p:cNvSpPr>
            <a:spLocks noGrp="1"/>
          </p:cNvSpPr>
          <p:nvPr>
            <p:ph idx="1"/>
          </p:nvPr>
        </p:nvSpPr>
        <p:spPr>
          <a:xfrm>
            <a:off x="457200" y="16002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2"/>
          <p:cNvSpPr>
            <a:spLocks noGrp="1"/>
          </p:cNvSpPr>
          <p:nvPr>
            <p:ph type="ftr" sz="quarter" idx="10"/>
          </p:nvPr>
        </p:nvSpPr>
        <p:spPr/>
        <p:txBody>
          <a:bodyPr/>
          <a:lstStyle>
            <a:lvl1pPr>
              <a:defRPr/>
            </a:lvl1pPr>
          </a:lstStyle>
          <a:p>
            <a:pPr>
              <a:defRPr/>
            </a:pPr>
            <a:r>
              <a:rPr lang="en-US" smtClean="0"/>
              <a:t>© ETSI 2015 All rights reserved</a:t>
            </a:r>
            <a:endParaRPr lang="en-US"/>
          </a:p>
        </p:txBody>
      </p:sp>
      <p:sp>
        <p:nvSpPr>
          <p:cNvPr id="6" name="Slide Number Placeholder 3"/>
          <p:cNvSpPr>
            <a:spLocks noGrp="1"/>
          </p:cNvSpPr>
          <p:nvPr>
            <p:ph type="sldNum" sz="quarter" idx="11"/>
          </p:nvPr>
        </p:nvSpPr>
        <p:spPr/>
        <p:txBody>
          <a:bodyPr/>
          <a:lstStyle>
            <a:lvl1pPr>
              <a:defRPr/>
            </a:lvl1pPr>
          </a:lstStyle>
          <a:p>
            <a:pPr>
              <a:defRPr/>
            </a:pPr>
            <a:fld id="{E87B2933-207D-4115-B5CD-3E4701D82355}" type="slidenum">
              <a:rPr lang="en-GB"/>
              <a:pPr>
                <a:defRPr/>
              </a:pPr>
              <a:t>‹#›</a:t>
            </a:fld>
            <a:endParaRPr lang="en-GB"/>
          </a:p>
        </p:txBody>
      </p:sp>
    </p:spTree>
    <p:extLst>
      <p:ext uri="{BB962C8B-B14F-4D97-AF65-F5344CB8AC3E}">
        <p14:creationId xmlns:p14="http://schemas.microsoft.com/office/powerpoint/2010/main" val="1819995597"/>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cs typeface="Arial" charset="0"/>
              </a:defRPr>
            </a:lvl1pPr>
          </a:lstStyle>
          <a:p>
            <a:pPr>
              <a:defRPr/>
            </a:pPr>
            <a:r>
              <a:rPr lang="en-US" smtClean="0"/>
              <a:t>© ETSI 2015 All rights reserved</a:t>
            </a:r>
            <a:endParaRPr lang="en-US"/>
          </a:p>
        </p:txBody>
      </p:sp>
      <p:sp>
        <p:nvSpPr>
          <p:cNvPr id="3" name="Slide Number Placeholder 5"/>
          <p:cNvSpPr>
            <a:spLocks noGrp="1"/>
          </p:cNvSpPr>
          <p:nvPr>
            <p:ph type="sldNum" sz="quarter" idx="11"/>
          </p:nvPr>
        </p:nvSpPr>
        <p:spPr/>
        <p:txBody>
          <a:bodyPr/>
          <a:lstStyle>
            <a:lvl1pPr>
              <a:defRPr/>
            </a:lvl1pPr>
          </a:lstStyle>
          <a:p>
            <a:pPr>
              <a:defRPr/>
            </a:pPr>
            <a:fld id="{69F10C30-AA16-493E-BAF2-08B0FCDDE541}" type="slidenum">
              <a:rPr lang="en-GB"/>
              <a:pPr>
                <a:defRPr/>
              </a:pPr>
              <a:t>‹#›</a:t>
            </a:fld>
            <a:endParaRPr lang="en-GB"/>
          </a:p>
        </p:txBody>
      </p:sp>
    </p:spTree>
    <p:extLst>
      <p:ext uri="{BB962C8B-B14F-4D97-AF65-F5344CB8AC3E}">
        <p14:creationId xmlns:p14="http://schemas.microsoft.com/office/powerpoint/2010/main" val="274639057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62650" cy="47339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8B90B9FD-80E6-4A22-8172-74BB54AF5895}" type="slidenum">
              <a:rPr lang="en-GB"/>
              <a:pPr/>
              <a:t>‹#›</a:t>
            </a:fld>
            <a:endParaRPr lang="en-GB"/>
          </a:p>
        </p:txBody>
      </p:sp>
      <p:sp>
        <p:nvSpPr>
          <p:cNvPr id="6" name="Footer Placeholder 4"/>
          <p:cNvSpPr>
            <a:spLocks noGrp="1"/>
          </p:cNvSpPr>
          <p:nvPr>
            <p:ph type="ftr" sz="quarter" idx="11"/>
          </p:nvPr>
        </p:nvSpPr>
        <p:spPr/>
        <p:txBody>
          <a:bodyPr/>
          <a:lstStyle>
            <a:lvl1pPr>
              <a:defRPr sz="800" smtClean="0">
                <a:solidFill>
                  <a:srgbClr val="898989"/>
                </a:solidFill>
                <a:latin typeface="Calibri" pitchFamily="34" charset="0"/>
                <a:cs typeface="Calibri" pitchFamily="34" charset="0"/>
              </a:defRPr>
            </a:lvl1pPr>
          </a:lstStyle>
          <a:p>
            <a:pPr>
              <a:defRPr/>
            </a:pPr>
            <a:r>
              <a:rPr lang="en-US"/>
              <a:t>© ETSI 2014. All rights reserved</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876925"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5CA57F62-47BF-4E70-9E51-F3361DB814A2}" type="slidenum">
              <a:rPr lang="en-GB"/>
              <a:pPr/>
              <a:t>‹#›</a:t>
            </a:fld>
            <a:endParaRPr lang="en-GB"/>
          </a:p>
        </p:txBody>
      </p:sp>
      <p:sp>
        <p:nvSpPr>
          <p:cNvPr id="6" name="Footer Placeholder 4"/>
          <p:cNvSpPr>
            <a:spLocks noGrp="1"/>
          </p:cNvSpPr>
          <p:nvPr>
            <p:ph type="ftr" sz="quarter" idx="11"/>
          </p:nvPr>
        </p:nvSpPr>
        <p:spPr/>
        <p:txBody>
          <a:bodyPr/>
          <a:lstStyle>
            <a:lvl1pPr>
              <a:defRPr sz="800" smtClean="0">
                <a:solidFill>
                  <a:srgbClr val="898989"/>
                </a:solidFill>
                <a:latin typeface="Calibri" pitchFamily="34" charset="0"/>
                <a:cs typeface="Calibri" pitchFamily="34" charset="0"/>
              </a:defRPr>
            </a:lvl1pPr>
          </a:lstStyle>
          <a:p>
            <a:pPr>
              <a:defRPr/>
            </a:pPr>
            <a:r>
              <a:rPr lang="en-US"/>
              <a:t>© ETSI 2014. All rights reserved</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05500" cy="46101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C88FB22C-E67D-42FC-9FE7-3A202786D8DD}" type="slidenum">
              <a:rPr lang="en-GB"/>
              <a:pPr/>
              <a:t>‹#›</a:t>
            </a:fld>
            <a:endParaRPr lang="en-GB"/>
          </a:p>
        </p:txBody>
      </p:sp>
      <p:sp>
        <p:nvSpPr>
          <p:cNvPr id="6" name="Footer Placeholder 4"/>
          <p:cNvSpPr>
            <a:spLocks noGrp="1"/>
          </p:cNvSpPr>
          <p:nvPr>
            <p:ph type="ftr" sz="quarter" idx="11"/>
          </p:nvPr>
        </p:nvSpPr>
        <p:spPr/>
        <p:txBody>
          <a:bodyPr/>
          <a:lstStyle>
            <a:lvl1pPr>
              <a:defRPr sz="800" smtClean="0">
                <a:solidFill>
                  <a:srgbClr val="898989"/>
                </a:solidFill>
                <a:latin typeface="Calibri" pitchFamily="34" charset="0"/>
                <a:cs typeface="Calibri" pitchFamily="34" charset="0"/>
              </a:defRPr>
            </a:lvl1pPr>
          </a:lstStyle>
          <a:p>
            <a:pPr>
              <a:defRPr/>
            </a:pPr>
            <a:r>
              <a:rPr lang="en-US"/>
              <a:t>© ETSI 2014. All rights reserved</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62650" cy="45624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407DF6F8-CA0E-4C35-8456-D110B0B9FAC8}" type="slidenum">
              <a:rPr lang="en-GB"/>
              <a:pPr/>
              <a:t>‹#›</a:t>
            </a:fld>
            <a:endParaRPr lang="en-GB"/>
          </a:p>
        </p:txBody>
      </p:sp>
      <p:sp>
        <p:nvSpPr>
          <p:cNvPr id="6" name="Footer Placeholder 4"/>
          <p:cNvSpPr>
            <a:spLocks noGrp="1"/>
          </p:cNvSpPr>
          <p:nvPr>
            <p:ph type="ftr" sz="quarter" idx="11"/>
          </p:nvPr>
        </p:nvSpPr>
        <p:spPr/>
        <p:txBody>
          <a:bodyPr/>
          <a:lstStyle>
            <a:lvl1pPr>
              <a:defRPr sz="800" smtClean="0">
                <a:solidFill>
                  <a:srgbClr val="898989"/>
                </a:solidFill>
                <a:latin typeface="Calibri" pitchFamily="34" charset="0"/>
                <a:cs typeface="Calibri" pitchFamily="34" charset="0"/>
              </a:defRPr>
            </a:lvl1pPr>
          </a:lstStyle>
          <a:p>
            <a:pPr>
              <a:defRPr/>
            </a:pPr>
            <a:r>
              <a:rPr lang="en-US"/>
              <a:t>© ETSI 2014. All rights reserved</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4" name="תמונה 7" descr="Image1.jpg"/>
          <p:cNvPicPr>
            <a:picLocks noChangeAspect="1"/>
          </p:cNvPicPr>
          <p:nvPr userDrawn="1"/>
        </p:nvPicPr>
        <p:blipFill>
          <a:blip r:embed="rId2" cstate="print"/>
          <a:srcRect/>
          <a:stretch>
            <a:fillRect/>
          </a:stretch>
        </p:blipFill>
        <p:spPr bwMode="auto">
          <a:xfrm>
            <a:off x="6524625" y="1371600"/>
            <a:ext cx="2619375" cy="54864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886450" cy="4600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2DAC7A1A-8173-4E67-B672-ABCE71B47864}" type="slidenum">
              <a:rPr lang="en-GB"/>
              <a:pPr/>
              <a:t>‹#›</a:t>
            </a:fld>
            <a:endParaRPr lang="en-GB"/>
          </a:p>
        </p:txBody>
      </p:sp>
      <p:sp>
        <p:nvSpPr>
          <p:cNvPr id="6" name="Footer Placeholder 4"/>
          <p:cNvSpPr>
            <a:spLocks noGrp="1"/>
          </p:cNvSpPr>
          <p:nvPr>
            <p:ph type="ftr" sz="quarter" idx="11"/>
          </p:nvPr>
        </p:nvSpPr>
        <p:spPr/>
        <p:txBody>
          <a:bodyPr/>
          <a:lstStyle>
            <a:lvl1pPr>
              <a:defRPr sz="800" smtClean="0">
                <a:solidFill>
                  <a:srgbClr val="898989"/>
                </a:solidFill>
                <a:latin typeface="Calibri" pitchFamily="34" charset="0"/>
                <a:cs typeface="Calibri" pitchFamily="34" charset="0"/>
              </a:defRPr>
            </a:lvl1pPr>
          </a:lstStyle>
          <a:p>
            <a:pPr>
              <a:defRPr/>
            </a:pPr>
            <a:r>
              <a:rPr lang="en-US"/>
              <a:t>© ETSI 2014. All rights reserved</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2.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1.jpe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תמונה 6" descr="content-slide.jpg"/>
          <p:cNvPicPr>
            <a:picLocks noChangeAspect="1"/>
          </p:cNvPicPr>
          <p:nvPr userDrawn="1"/>
        </p:nvPicPr>
        <p:blipFill>
          <a:blip r:embed="rId2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276225"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 name="Footer Placeholder 4"/>
          <p:cNvSpPr>
            <a:spLocks noGrp="1"/>
          </p:cNvSpPr>
          <p:nvPr>
            <p:ph type="ftr" sz="quarter" idx="3"/>
          </p:nvPr>
        </p:nvSpPr>
        <p:spPr>
          <a:xfrm>
            <a:off x="431800" y="6588125"/>
            <a:ext cx="5210175"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smtClean="0">
                <a:solidFill>
                  <a:srgbClr val="898989"/>
                </a:solidFill>
                <a:latin typeface="Calibri" pitchFamily="34" charset="0"/>
                <a:cs typeface="Calibri" pitchFamily="34" charset="0"/>
              </a:defRPr>
            </a:lvl1pPr>
          </a:lstStyle>
          <a:p>
            <a:pPr>
              <a:defRPr/>
            </a:pPr>
            <a:r>
              <a:rPr lang="en-US"/>
              <a:t>© ETSI 2014. All rights reserved</a:t>
            </a:r>
          </a:p>
        </p:txBody>
      </p:sp>
      <p:sp>
        <p:nvSpPr>
          <p:cNvPr id="6" name="Slide Number Placeholder 5"/>
          <p:cNvSpPr>
            <a:spLocks noGrp="1"/>
          </p:cNvSpPr>
          <p:nvPr>
            <p:ph type="sldNum" sz="quarter" idx="4"/>
          </p:nvPr>
        </p:nvSpPr>
        <p:spPr>
          <a:xfrm>
            <a:off x="-95250" y="6588125"/>
            <a:ext cx="3810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EB4E3"/>
                </a:solidFill>
              </a:defRPr>
            </a:lvl1pPr>
          </a:lstStyle>
          <a:p>
            <a:fld id="{8618886A-6256-40C5-B6CC-4B015EC8D23E}"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5198" r:id="rId1"/>
    <p:sldLayoutId id="2147485199" r:id="rId2"/>
    <p:sldLayoutId id="2147485200" r:id="rId3"/>
    <p:sldLayoutId id="2147485201" r:id="rId4"/>
    <p:sldLayoutId id="2147485202" r:id="rId5"/>
    <p:sldLayoutId id="2147485203" r:id="rId6"/>
    <p:sldLayoutId id="2147485204" r:id="rId7"/>
    <p:sldLayoutId id="2147485205" r:id="rId8"/>
    <p:sldLayoutId id="2147485206" r:id="rId9"/>
    <p:sldLayoutId id="2147485207" r:id="rId10"/>
    <p:sldLayoutId id="2147485208" r:id="rId11"/>
    <p:sldLayoutId id="2147485209" r:id="rId12"/>
    <p:sldLayoutId id="2147485210" r:id="rId13"/>
    <p:sldLayoutId id="2147485211" r:id="rId14"/>
    <p:sldLayoutId id="2147485212" r:id="rId15"/>
    <p:sldLayoutId id="2147485213" r:id="rId16"/>
    <p:sldLayoutId id="2147485214" r:id="rId17"/>
    <p:sldLayoutId id="2147485215" r:id="rId18"/>
    <p:sldLayoutId id="2147485216" r:id="rId19"/>
    <p:sldLayoutId id="2147485217" r:id="rId20"/>
    <p:sldLayoutId id="2147485218" r:id="rId21"/>
  </p:sldLayoutIdLst>
  <p:transition>
    <p:wipe dir="r"/>
  </p:transition>
  <p:timing>
    <p:tnLst>
      <p:par>
        <p:cTn id="1" dur="indefinite" restart="never" nodeType="tmRoot"/>
      </p:par>
    </p:tnLst>
  </p:timing>
  <p:hf sldNum="0" hdr="0" dt="0"/>
  <p:txStyles>
    <p:titleStyle>
      <a:lvl1pPr algn="l" rtl="0" eaLnBrk="0" fontAlgn="base" hangingPunct="0">
        <a:spcBef>
          <a:spcPct val="0"/>
        </a:spcBef>
        <a:spcAft>
          <a:spcPct val="0"/>
        </a:spcAft>
        <a:defRPr sz="2800" b="1" kern="1200">
          <a:solidFill>
            <a:schemeClr val="tx2"/>
          </a:solidFill>
          <a:latin typeface="Calibri" pitchFamily="34" charset="0"/>
          <a:ea typeface="+mj-ea"/>
          <a:cs typeface="+mj-cs"/>
        </a:defRPr>
      </a:lvl1pPr>
      <a:lvl2pPr algn="l" rtl="0" eaLnBrk="0" fontAlgn="base" hangingPunct="0">
        <a:spcBef>
          <a:spcPct val="0"/>
        </a:spcBef>
        <a:spcAft>
          <a:spcPct val="0"/>
        </a:spcAft>
        <a:defRPr sz="2800" b="1">
          <a:solidFill>
            <a:schemeClr val="tx2"/>
          </a:solidFill>
          <a:latin typeface="Calibri" pitchFamily="34" charset="0"/>
        </a:defRPr>
      </a:lvl2pPr>
      <a:lvl3pPr algn="l" rtl="0" eaLnBrk="0" fontAlgn="base" hangingPunct="0">
        <a:spcBef>
          <a:spcPct val="0"/>
        </a:spcBef>
        <a:spcAft>
          <a:spcPct val="0"/>
        </a:spcAft>
        <a:defRPr sz="2800" b="1">
          <a:solidFill>
            <a:schemeClr val="tx2"/>
          </a:solidFill>
          <a:latin typeface="Calibri" pitchFamily="34" charset="0"/>
        </a:defRPr>
      </a:lvl3pPr>
      <a:lvl4pPr algn="l" rtl="0" eaLnBrk="0" fontAlgn="base" hangingPunct="0">
        <a:spcBef>
          <a:spcPct val="0"/>
        </a:spcBef>
        <a:spcAft>
          <a:spcPct val="0"/>
        </a:spcAft>
        <a:defRPr sz="2800" b="1">
          <a:solidFill>
            <a:schemeClr val="tx2"/>
          </a:solidFill>
          <a:latin typeface="Calibri" pitchFamily="34" charset="0"/>
        </a:defRPr>
      </a:lvl4pPr>
      <a:lvl5pPr algn="l" rtl="0" eaLnBrk="0" fontAlgn="base" hangingPunct="0">
        <a:spcBef>
          <a:spcPct val="0"/>
        </a:spcBef>
        <a:spcAft>
          <a:spcPct val="0"/>
        </a:spcAft>
        <a:defRPr sz="2800" b="1">
          <a:solidFill>
            <a:schemeClr val="tx2"/>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90000"/>
        <a:buBlip>
          <a:blip r:embed="rId24"/>
        </a:buBlip>
        <a:defRPr sz="2400" kern="1200">
          <a:solidFill>
            <a:srgbClr val="404040"/>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120000"/>
        <a:buFont typeface="Arial" charset="0"/>
        <a:buChar char="•"/>
        <a:defRPr sz="2000" kern="1200">
          <a:solidFill>
            <a:srgbClr val="404040"/>
          </a:solidFill>
          <a:latin typeface="Calibri" pitchFamily="34" charset="0"/>
          <a:ea typeface="+mn-ea"/>
          <a:cs typeface="+mn-cs"/>
        </a:defRPr>
      </a:lvl2pPr>
      <a:lvl3pPr marL="11430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3pPr>
      <a:lvl4pPr marL="16002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4pPr>
      <a:lvl5pPr marL="20574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תמונה 6" descr="content-slide.jpg"/>
          <p:cNvPicPr>
            <a:picLocks noChangeAspect="1"/>
          </p:cNvPicPr>
          <p:nvPr userDrawn="1"/>
        </p:nvPicPr>
        <p:blipFill>
          <a:blip r:embed="rId2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276225"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 name="Footer Placeholder 4"/>
          <p:cNvSpPr>
            <a:spLocks noGrp="1"/>
          </p:cNvSpPr>
          <p:nvPr>
            <p:ph type="ftr" sz="quarter" idx="3"/>
          </p:nvPr>
        </p:nvSpPr>
        <p:spPr>
          <a:xfrm>
            <a:off x="431800" y="6588125"/>
            <a:ext cx="5210175"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a:solidFill>
                  <a:srgbClr val="898989"/>
                </a:solidFill>
                <a:latin typeface="Calibri" pitchFamily="34" charset="0"/>
                <a:cs typeface="Calibri" pitchFamily="34" charset="0"/>
              </a:defRPr>
            </a:lvl1pPr>
          </a:lstStyle>
          <a:p>
            <a:pPr>
              <a:defRPr/>
            </a:pPr>
            <a:r>
              <a:rPr lang="en-US" smtClean="0"/>
              <a:t>© ETSI 2015 All rights reserved</a:t>
            </a:r>
            <a:endParaRPr lang="en-US"/>
          </a:p>
        </p:txBody>
      </p:sp>
      <p:sp>
        <p:nvSpPr>
          <p:cNvPr id="6" name="Slide Number Placeholder 5"/>
          <p:cNvSpPr>
            <a:spLocks noGrp="1"/>
          </p:cNvSpPr>
          <p:nvPr>
            <p:ph type="sldNum" sz="quarter" idx="4"/>
          </p:nvPr>
        </p:nvSpPr>
        <p:spPr>
          <a:xfrm>
            <a:off x="-95250" y="6588125"/>
            <a:ext cx="3810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EB4E3"/>
                </a:solidFill>
              </a:defRPr>
            </a:lvl1pPr>
          </a:lstStyle>
          <a:p>
            <a:pPr>
              <a:defRPr/>
            </a:pPr>
            <a:fld id="{E8F529D4-F933-4EF6-BF7A-D32B05332080}" type="slidenum">
              <a:rPr lang="en-GB"/>
              <a:pPr>
                <a:defRPr/>
              </a:pPr>
              <a:t>‹#›</a:t>
            </a:fld>
            <a:endParaRPr lang="en-GB"/>
          </a:p>
        </p:txBody>
      </p:sp>
    </p:spTree>
    <p:extLst>
      <p:ext uri="{BB962C8B-B14F-4D97-AF65-F5344CB8AC3E}">
        <p14:creationId xmlns:p14="http://schemas.microsoft.com/office/powerpoint/2010/main" val="67268108"/>
      </p:ext>
    </p:extLst>
  </p:cSld>
  <p:clrMap bg1="lt1" tx1="dk1" bg2="lt2" tx2="dk2" accent1="accent1" accent2="accent2" accent3="accent3" accent4="accent4" accent5="accent5" accent6="accent6" hlink="hlink" folHlink="folHlink"/>
  <p:sldLayoutIdLst>
    <p:sldLayoutId id="2147485220" r:id="rId1"/>
    <p:sldLayoutId id="2147485221" r:id="rId2"/>
    <p:sldLayoutId id="2147485222" r:id="rId3"/>
    <p:sldLayoutId id="2147485223" r:id="rId4"/>
    <p:sldLayoutId id="2147485224" r:id="rId5"/>
    <p:sldLayoutId id="2147485225" r:id="rId6"/>
    <p:sldLayoutId id="2147485226" r:id="rId7"/>
    <p:sldLayoutId id="2147485227" r:id="rId8"/>
    <p:sldLayoutId id="2147485228" r:id="rId9"/>
    <p:sldLayoutId id="2147485229" r:id="rId10"/>
    <p:sldLayoutId id="2147485230" r:id="rId11"/>
    <p:sldLayoutId id="2147485231" r:id="rId12"/>
    <p:sldLayoutId id="2147485232" r:id="rId13"/>
    <p:sldLayoutId id="2147485233" r:id="rId14"/>
    <p:sldLayoutId id="2147485234" r:id="rId15"/>
    <p:sldLayoutId id="2147485235" r:id="rId16"/>
    <p:sldLayoutId id="2147485236" r:id="rId17"/>
    <p:sldLayoutId id="2147485237" r:id="rId18"/>
    <p:sldLayoutId id="2147485238" r:id="rId19"/>
    <p:sldLayoutId id="2147485239" r:id="rId20"/>
    <p:sldLayoutId id="2147485240" r:id="rId21"/>
  </p:sldLayoutIdLst>
  <p:transition>
    <p:wipe dir="r"/>
  </p:transition>
  <p:timing>
    <p:tnLst>
      <p:par>
        <p:cTn id="1" dur="indefinite" restart="never" nodeType="tmRoot"/>
      </p:par>
    </p:tnLst>
  </p:timing>
  <p:hf hdr="0" dt="0"/>
  <p:txStyles>
    <p:titleStyle>
      <a:lvl1pPr algn="l" rtl="0" eaLnBrk="0" fontAlgn="base" hangingPunct="0">
        <a:spcBef>
          <a:spcPct val="0"/>
        </a:spcBef>
        <a:spcAft>
          <a:spcPct val="0"/>
        </a:spcAft>
        <a:defRPr sz="2800" b="1" kern="1200">
          <a:solidFill>
            <a:schemeClr val="tx2"/>
          </a:solidFill>
          <a:latin typeface="Calibri" pitchFamily="34" charset="0"/>
          <a:ea typeface="+mj-ea"/>
          <a:cs typeface="+mj-cs"/>
        </a:defRPr>
      </a:lvl1pPr>
      <a:lvl2pPr algn="l" rtl="0" eaLnBrk="0" fontAlgn="base" hangingPunct="0">
        <a:spcBef>
          <a:spcPct val="0"/>
        </a:spcBef>
        <a:spcAft>
          <a:spcPct val="0"/>
        </a:spcAft>
        <a:defRPr sz="2800" b="1">
          <a:solidFill>
            <a:schemeClr val="tx2"/>
          </a:solidFill>
          <a:latin typeface="Calibri" pitchFamily="34" charset="0"/>
        </a:defRPr>
      </a:lvl2pPr>
      <a:lvl3pPr algn="l" rtl="0" eaLnBrk="0" fontAlgn="base" hangingPunct="0">
        <a:spcBef>
          <a:spcPct val="0"/>
        </a:spcBef>
        <a:spcAft>
          <a:spcPct val="0"/>
        </a:spcAft>
        <a:defRPr sz="2800" b="1">
          <a:solidFill>
            <a:schemeClr val="tx2"/>
          </a:solidFill>
          <a:latin typeface="Calibri" pitchFamily="34" charset="0"/>
        </a:defRPr>
      </a:lvl3pPr>
      <a:lvl4pPr algn="l" rtl="0" eaLnBrk="0" fontAlgn="base" hangingPunct="0">
        <a:spcBef>
          <a:spcPct val="0"/>
        </a:spcBef>
        <a:spcAft>
          <a:spcPct val="0"/>
        </a:spcAft>
        <a:defRPr sz="2800" b="1">
          <a:solidFill>
            <a:schemeClr val="tx2"/>
          </a:solidFill>
          <a:latin typeface="Calibri" pitchFamily="34" charset="0"/>
        </a:defRPr>
      </a:lvl4pPr>
      <a:lvl5pPr algn="l" rtl="0" eaLnBrk="0" fontAlgn="base" hangingPunct="0">
        <a:spcBef>
          <a:spcPct val="0"/>
        </a:spcBef>
        <a:spcAft>
          <a:spcPct val="0"/>
        </a:spcAft>
        <a:defRPr sz="2800" b="1">
          <a:solidFill>
            <a:schemeClr val="tx2"/>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90000"/>
        <a:buBlip>
          <a:blip r:embed="rId24"/>
        </a:buBlip>
        <a:defRPr sz="2400" kern="1200">
          <a:solidFill>
            <a:srgbClr val="404040"/>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120000"/>
        <a:buFont typeface="Arial" charset="0"/>
        <a:buChar char="•"/>
        <a:defRPr sz="2000" kern="1200">
          <a:solidFill>
            <a:srgbClr val="404040"/>
          </a:solidFill>
          <a:latin typeface="Calibri" pitchFamily="34" charset="0"/>
          <a:ea typeface="+mn-ea"/>
          <a:cs typeface="+mn-cs"/>
        </a:defRPr>
      </a:lvl2pPr>
      <a:lvl3pPr marL="11430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3pPr>
      <a:lvl4pPr marL="16002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4pPr>
      <a:lvl5pPr marL="2057400" indent="-228600" algn="l" rtl="0" eaLnBrk="0" fontAlgn="base" hangingPunct="0">
        <a:spcBef>
          <a:spcPct val="20000"/>
        </a:spcBef>
        <a:spcAft>
          <a:spcPct val="0"/>
        </a:spcAft>
        <a:buClr>
          <a:schemeClr val="tx2"/>
        </a:buClr>
        <a:buSzPct val="120000"/>
        <a:buFont typeface="Arial" charset="0"/>
        <a:buChar char="•"/>
        <a:defRPr sz="1600" kern="1200">
          <a:solidFill>
            <a:srgbClr val="404040"/>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26" Type="http://schemas.openxmlformats.org/officeDocument/2006/relationships/image" Target="../media/image56.png"/><Relationship Id="rId39" Type="http://schemas.openxmlformats.org/officeDocument/2006/relationships/image" Target="../media/image69.jpeg"/><Relationship Id="rId3" Type="http://schemas.openxmlformats.org/officeDocument/2006/relationships/image" Target="../media/image33.jpeg"/><Relationship Id="rId21" Type="http://schemas.openxmlformats.org/officeDocument/2006/relationships/image" Target="../media/image51.png"/><Relationship Id="rId34" Type="http://schemas.openxmlformats.org/officeDocument/2006/relationships/image" Target="../media/image64.jpeg"/><Relationship Id="rId42" Type="http://schemas.openxmlformats.org/officeDocument/2006/relationships/image" Target="../media/image72.jpe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png"/><Relationship Id="rId33" Type="http://schemas.openxmlformats.org/officeDocument/2006/relationships/image" Target="../media/image63.jpeg"/><Relationship Id="rId38" Type="http://schemas.openxmlformats.org/officeDocument/2006/relationships/image" Target="../media/image68.jpeg"/><Relationship Id="rId2" Type="http://schemas.openxmlformats.org/officeDocument/2006/relationships/image" Target="../media/image32.jpeg"/><Relationship Id="rId16" Type="http://schemas.openxmlformats.org/officeDocument/2006/relationships/image" Target="../media/image46.png"/><Relationship Id="rId20" Type="http://schemas.openxmlformats.org/officeDocument/2006/relationships/image" Target="../media/image50.jpeg"/><Relationship Id="rId29" Type="http://schemas.openxmlformats.org/officeDocument/2006/relationships/image" Target="../media/image59.png"/><Relationship Id="rId41" Type="http://schemas.openxmlformats.org/officeDocument/2006/relationships/image" Target="../media/image71.png"/><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41.png"/><Relationship Id="rId24" Type="http://schemas.openxmlformats.org/officeDocument/2006/relationships/image" Target="../media/image54.png"/><Relationship Id="rId32" Type="http://schemas.openxmlformats.org/officeDocument/2006/relationships/image" Target="../media/image62.png"/><Relationship Id="rId37" Type="http://schemas.openxmlformats.org/officeDocument/2006/relationships/image" Target="../media/image67.png"/><Relationship Id="rId40" Type="http://schemas.openxmlformats.org/officeDocument/2006/relationships/image" Target="../media/image70.jpe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jpeg"/><Relationship Id="rId28" Type="http://schemas.openxmlformats.org/officeDocument/2006/relationships/image" Target="../media/image58.png"/><Relationship Id="rId36" Type="http://schemas.openxmlformats.org/officeDocument/2006/relationships/image" Target="../media/image66.png"/><Relationship Id="rId10" Type="http://schemas.openxmlformats.org/officeDocument/2006/relationships/image" Target="../media/image40.png"/><Relationship Id="rId19" Type="http://schemas.openxmlformats.org/officeDocument/2006/relationships/image" Target="../media/image49.jpeg"/><Relationship Id="rId31" Type="http://schemas.openxmlformats.org/officeDocument/2006/relationships/image" Target="../media/image61.png"/><Relationship Id="rId44" Type="http://schemas.openxmlformats.org/officeDocument/2006/relationships/image" Target="../media/image74.jpeg"/><Relationship Id="rId4" Type="http://schemas.openxmlformats.org/officeDocument/2006/relationships/image" Target="../media/image34.jpe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jpeg"/><Relationship Id="rId27" Type="http://schemas.openxmlformats.org/officeDocument/2006/relationships/image" Target="../media/image57.jpeg"/><Relationship Id="rId30" Type="http://schemas.openxmlformats.org/officeDocument/2006/relationships/image" Target="../media/image60.png"/><Relationship Id="rId35" Type="http://schemas.openxmlformats.org/officeDocument/2006/relationships/image" Target="../media/image65.png"/><Relationship Id="rId43" Type="http://schemas.openxmlformats.org/officeDocument/2006/relationships/image" Target="../media/image73.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1.xml"/><Relationship Id="rId5" Type="http://schemas.openxmlformats.org/officeDocument/2006/relationships/image" Target="../media/image80.png"/><Relationship Id="rId4" Type="http://schemas.openxmlformats.org/officeDocument/2006/relationships/image" Target="../media/image79.jpeg"/></Relationships>
</file>

<file path=ppt/slides/_rels/slide1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1.xml"/><Relationship Id="rId4" Type="http://schemas.openxmlformats.org/officeDocument/2006/relationships/image" Target="../media/image83.jpeg"/></Relationships>
</file>

<file path=ppt/slides/_rels/slide1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tags" Target="../tags/tag3.xml"/><Relationship Id="rId7" Type="http://schemas.openxmlformats.org/officeDocument/2006/relationships/image" Target="../media/image8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6.png"/><Relationship Id="rId5" Type="http://schemas.openxmlformats.org/officeDocument/2006/relationships/slideLayout" Target="../slideLayouts/slideLayout3.xml"/><Relationship Id="rId4" Type="http://schemas.openxmlformats.org/officeDocument/2006/relationships/tags" Target="../tags/tag4.xml"/></Relationships>
</file>

<file path=ppt/slides/_rels/slide21.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tags" Target="../tags/tag7.xml"/><Relationship Id="rId7"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image" Target="../media/image89.png"/></Relationships>
</file>

<file path=ppt/slides/_rels/slide2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tags" Target="../tags/tag13.xml"/><Relationship Id="rId7" Type="http://schemas.openxmlformats.org/officeDocument/2006/relationships/image" Target="../media/image86.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90.jpeg"/><Relationship Id="rId5" Type="http://schemas.openxmlformats.org/officeDocument/2006/relationships/slideLayout" Target="../slideLayouts/slideLayout3.xml"/><Relationship Id="rId4" Type="http://schemas.openxmlformats.org/officeDocument/2006/relationships/tags" Target="../tags/tag14.xml"/></Relationships>
</file>

<file path=ppt/slides/_rels/slide23.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86.png"/><Relationship Id="rId5" Type="http://schemas.openxmlformats.org/officeDocument/2006/relationships/slideLayout" Target="../slideLayouts/slideLayout3.xml"/><Relationship Id="rId4" Type="http://schemas.openxmlformats.org/officeDocument/2006/relationships/tags" Target="../tags/tag18.xml"/></Relationships>
</file>

<file path=ppt/slides/_rels/slide24.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86.png"/><Relationship Id="rId5" Type="http://schemas.openxmlformats.org/officeDocument/2006/relationships/slideLayout" Target="../slideLayouts/slideLayout3.xml"/><Relationship Id="rId4" Type="http://schemas.openxmlformats.org/officeDocument/2006/relationships/tags" Target="../tags/tag22.xml"/></Relationships>
</file>

<file path=ppt/slides/_rels/slide2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94.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86.png"/><Relationship Id="rId5" Type="http://schemas.openxmlformats.org/officeDocument/2006/relationships/slideLayout" Target="../slideLayouts/slideLayout3.xml"/><Relationship Id="rId4" Type="http://schemas.openxmlformats.org/officeDocument/2006/relationships/tags" Target="../tags/tag26.xml"/></Relationships>
</file>

<file path=ppt/slides/_rels/slide28.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slideLayout" Target="../slideLayouts/slideLayout3.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media/image86.png"/></Relationships>
</file>

<file path=ppt/slides/_rels/slide2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hyperlink" Target="http://www.etsi.org/news-events/events/1054-plugtests-2016-itscms5"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wmf"/></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a:off x="926812" y="5163913"/>
            <a:ext cx="8473220" cy="1085685"/>
          </a:xfrm>
        </p:spPr>
        <p:txBody>
          <a:bodyPr/>
          <a:lstStyle/>
          <a:p>
            <a:pPr>
              <a:defRPr/>
            </a:pPr>
            <a:r>
              <a:rPr lang="en-US" sz="2600" dirty="0"/>
              <a:t>C-ITS </a:t>
            </a:r>
            <a:r>
              <a:rPr lang="en-US" sz="2600" dirty="0" smtClean="0"/>
              <a:t>technical </a:t>
            </a:r>
            <a:r>
              <a:rPr lang="en-US" sz="2600" dirty="0"/>
              <a:t>specifications for Interoperability </a:t>
            </a:r>
            <a:r>
              <a:rPr lang="en-US" sz="2600" dirty="0" smtClean="0"/>
              <a:t/>
            </a:r>
            <a:br>
              <a:rPr lang="en-US" sz="2600" dirty="0" smtClean="0"/>
            </a:br>
            <a:r>
              <a:rPr lang="en-US" sz="2600" dirty="0"/>
              <a:t>s</a:t>
            </a:r>
            <a:r>
              <a:rPr lang="en-US" sz="2600" dirty="0" smtClean="0"/>
              <a:t>tatus </a:t>
            </a:r>
            <a:r>
              <a:rPr lang="en-US" sz="2600" dirty="0"/>
              <a:t>and roadmap</a:t>
            </a:r>
            <a:endParaRPr lang="he-IL" sz="2600" dirty="0"/>
          </a:p>
        </p:txBody>
      </p:sp>
      <p:sp>
        <p:nvSpPr>
          <p:cNvPr id="7" name="מציין מיקום טקסט 6"/>
          <p:cNvSpPr>
            <a:spLocks noGrp="1"/>
          </p:cNvSpPr>
          <p:nvPr>
            <p:ph type="body" idx="11"/>
          </p:nvPr>
        </p:nvSpPr>
        <p:spPr>
          <a:xfrm>
            <a:off x="1045684" y="6101231"/>
            <a:ext cx="3518498" cy="808513"/>
          </a:xfrm>
        </p:spPr>
        <p:txBody>
          <a:bodyPr/>
          <a:lstStyle/>
          <a:p>
            <a:pPr>
              <a:defRPr/>
            </a:pPr>
            <a:r>
              <a:rPr lang="en-US" dirty="0" smtClean="0"/>
              <a:t>Compass4D Webinar 5.10.2016</a:t>
            </a:r>
            <a:endParaRPr lang="he-IL" dirty="0"/>
          </a:p>
        </p:txBody>
      </p:sp>
      <p:sp>
        <p:nvSpPr>
          <p:cNvPr id="25605" name="Footer Placeholder 4"/>
          <p:cNvSpPr>
            <a:spLocks noGrp="1"/>
          </p:cNvSpPr>
          <p:nvPr>
            <p:ph type="ftr" sz="quarter" idx="12"/>
          </p:nvPr>
        </p:nvSpPr>
        <p:spPr bwMode="auto">
          <a:noFill/>
          <a:ln>
            <a:miter lim="800000"/>
            <a:headEnd/>
            <a:tailEnd/>
          </a:ln>
        </p:spPr>
        <p:txBody>
          <a:bodyPr/>
          <a:lstStyle/>
          <a:p>
            <a:r>
              <a:rPr lang="en-US" dirty="0">
                <a:cs typeface="Arial" charset="0"/>
              </a:rPr>
              <a:t>© ETSI 2014. All rights reserved</a:t>
            </a:r>
          </a:p>
        </p:txBody>
      </p:sp>
      <p:sp>
        <p:nvSpPr>
          <p:cNvPr id="11" name="מציין מיקום טקסט 6"/>
          <p:cNvSpPr>
            <a:spLocks noGrp="1"/>
          </p:cNvSpPr>
          <p:nvPr>
            <p:ph type="body" idx="11"/>
          </p:nvPr>
        </p:nvSpPr>
        <p:spPr>
          <a:xfrm>
            <a:off x="4916063" y="6147533"/>
            <a:ext cx="3068988" cy="623154"/>
          </a:xfrm>
        </p:spPr>
        <p:txBody>
          <a:bodyPr/>
          <a:lstStyle/>
          <a:p>
            <a:pPr>
              <a:defRPr/>
            </a:pPr>
            <a:r>
              <a:rPr lang="en-US" dirty="0" smtClean="0"/>
              <a:t>Sebastian Müller, ETSI CTI</a:t>
            </a:r>
            <a:endParaRPr lang="he-IL"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a:t>
            </a:r>
            <a:r>
              <a:rPr lang="en-GB" dirty="0" err="1" smtClean="0"/>
              <a:t>Plugtests</a:t>
            </a:r>
            <a:r>
              <a:rPr lang="en-GB" baseline="30000" dirty="0" err="1" smtClean="0"/>
              <a:t>TM</a:t>
            </a:r>
            <a:r>
              <a:rPr lang="en-GB" dirty="0" smtClean="0"/>
              <a:t> event?</a:t>
            </a:r>
            <a:endParaRPr lang="en-GB" dirty="0"/>
          </a:p>
        </p:txBody>
      </p:sp>
      <p:sp>
        <p:nvSpPr>
          <p:cNvPr id="3" name="Content Placeholder 2"/>
          <p:cNvSpPr>
            <a:spLocks noGrp="1"/>
          </p:cNvSpPr>
          <p:nvPr>
            <p:ph idx="1"/>
          </p:nvPr>
        </p:nvSpPr>
        <p:spPr>
          <a:xfrm>
            <a:off x="431800" y="1444752"/>
            <a:ext cx="8229600" cy="4987925"/>
          </a:xfrm>
        </p:spPr>
        <p:txBody>
          <a:bodyPr/>
          <a:lstStyle/>
          <a:p>
            <a:r>
              <a:rPr lang="en-US" sz="2000" dirty="0" smtClean="0"/>
              <a:t>A test event</a:t>
            </a:r>
          </a:p>
          <a:p>
            <a:pPr lvl="1"/>
            <a:r>
              <a:rPr lang="en-US" dirty="0" smtClean="0"/>
              <a:t>Organized and run by ETSI  (as neutral body) in collaboration with industry partners</a:t>
            </a:r>
          </a:p>
          <a:p>
            <a:pPr lvl="1"/>
            <a:r>
              <a:rPr lang="en-US" dirty="0" smtClean="0"/>
              <a:t>Scope, test infrastructure and test plan based on standards</a:t>
            </a:r>
          </a:p>
          <a:p>
            <a:pPr lvl="1"/>
            <a:r>
              <a:rPr lang="en-US" dirty="0" smtClean="0"/>
              <a:t>Feedback to the ETSI technical group</a:t>
            </a:r>
          </a:p>
          <a:p>
            <a:pPr lvl="1"/>
            <a:r>
              <a:rPr lang="en-US" dirty="0" smtClean="0"/>
              <a:t>A tool for the </a:t>
            </a:r>
            <a:r>
              <a:rPr lang="en-US" dirty="0"/>
              <a:t>ETSI technical </a:t>
            </a:r>
            <a:r>
              <a:rPr lang="en-US" dirty="0" smtClean="0"/>
              <a:t>group to validate and enhance the quality of their standards</a:t>
            </a:r>
          </a:p>
          <a:p>
            <a:r>
              <a:rPr lang="en-US" sz="2000" dirty="0" smtClean="0"/>
              <a:t>An opportunity for implementers</a:t>
            </a:r>
          </a:p>
          <a:p>
            <a:pPr lvl="1"/>
            <a:r>
              <a:rPr lang="en-US" dirty="0" smtClean="0"/>
              <a:t>To validate their understanding of the standard</a:t>
            </a:r>
          </a:p>
          <a:p>
            <a:pPr lvl="1"/>
            <a:r>
              <a:rPr lang="en-US" dirty="0" smtClean="0"/>
              <a:t>To test with (many) other real implementations</a:t>
            </a:r>
          </a:p>
          <a:p>
            <a:pPr lvl="1"/>
            <a:r>
              <a:rPr lang="en-US" dirty="0" smtClean="0"/>
              <a:t>To debug their implementation: early bug fixing, saving time</a:t>
            </a:r>
          </a:p>
          <a:p>
            <a:r>
              <a:rPr lang="en-US" sz="2000" dirty="0" smtClean="0"/>
              <a:t>An opportunity for the community</a:t>
            </a:r>
          </a:p>
          <a:p>
            <a:pPr lvl="1"/>
            <a:r>
              <a:rPr lang="en-US" dirty="0" smtClean="0"/>
              <a:t>To promote the technology  and the </a:t>
            </a:r>
            <a:r>
              <a:rPr lang="en-US" dirty="0"/>
              <a:t>e</a:t>
            </a:r>
            <a:r>
              <a:rPr lang="en-US" dirty="0" smtClean="0"/>
              <a:t>co system</a:t>
            </a:r>
          </a:p>
          <a:p>
            <a:pPr lvl="1"/>
            <a:r>
              <a:rPr lang="en-US" dirty="0" smtClean="0"/>
              <a:t>To demonstrate end-to-end interoperability</a:t>
            </a:r>
            <a:endParaRPr lang="en-GB" dirty="0"/>
          </a:p>
        </p:txBody>
      </p:sp>
      <p:sp>
        <p:nvSpPr>
          <p:cNvPr id="4" name="Footer Placeholder 3"/>
          <p:cNvSpPr>
            <a:spLocks noGrp="1"/>
          </p:cNvSpPr>
          <p:nvPr>
            <p:ph type="ftr" sz="quarter" idx="10"/>
          </p:nvPr>
        </p:nvSpPr>
        <p:spPr/>
        <p:txBody>
          <a:bodyPr/>
          <a:lstStyle/>
          <a:p>
            <a:pPr>
              <a:defRPr/>
            </a:pPr>
            <a:r>
              <a:rPr lang="en-US" smtClean="0"/>
              <a:t>© ETSI 2014. All rights reserved</a:t>
            </a:r>
            <a:endParaRPr lang="en-US"/>
          </a:p>
        </p:txBody>
      </p:sp>
    </p:spTree>
    <p:extLst>
      <p:ext uri="{BB962C8B-B14F-4D97-AF65-F5344CB8AC3E}">
        <p14:creationId xmlns:p14="http://schemas.microsoft.com/office/powerpoint/2010/main" val="648886932"/>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7"/>
          <p:cNvSpPr>
            <a:spLocks noChangeArrowheads="1"/>
          </p:cNvSpPr>
          <p:nvPr/>
        </p:nvSpPr>
        <p:spPr bwMode="gray">
          <a:xfrm>
            <a:off x="1152645" y="1529396"/>
            <a:ext cx="6496050" cy="4975471"/>
          </a:xfrm>
          <a:prstGeom prst="roundRect">
            <a:avLst>
              <a:gd name="adj" fmla="val 10889"/>
            </a:avLst>
          </a:prstGeom>
          <a:no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zh-TW" altLang="en-US">
              <a:solidFill>
                <a:prstClr val="black"/>
              </a:solidFill>
            </a:endParaRPr>
          </a:p>
        </p:txBody>
      </p:sp>
      <p:graphicFrame>
        <p:nvGraphicFramePr>
          <p:cNvPr id="24" name="內容版面配置區 4"/>
          <p:cNvGraphicFramePr>
            <a:graphicFrameLocks noGrp="1"/>
          </p:cNvGraphicFramePr>
          <p:nvPr>
            <p:ph idx="1"/>
            <p:extLst/>
          </p:nvPr>
        </p:nvGraphicFramePr>
        <p:xfrm>
          <a:off x="1300284" y="1595421"/>
          <a:ext cx="6226823" cy="4974605"/>
        </p:xfrm>
        <a:graphic>
          <a:graphicData uri="http://schemas.openxmlformats.org/drawingml/2006/table">
            <a:tbl>
              <a:tblPr firstRow="1" bandRow="1">
                <a:tableStyleId>{3B4B98B0-60AC-42C2-AFA5-B58CD77FA1E5}</a:tableStyleId>
              </a:tblPr>
              <a:tblGrid>
                <a:gridCol w="1633417"/>
                <a:gridCol w="2359289"/>
                <a:gridCol w="2234117"/>
              </a:tblGrid>
              <a:tr h="273149">
                <a:tc>
                  <a:txBody>
                    <a:bodyPr/>
                    <a:lstStyle/>
                    <a:p>
                      <a:pPr algn="ctr"/>
                      <a:r>
                        <a:rPr lang="en-US" altLang="zh-TW" sz="1100" kern="1200" dirty="0" smtClean="0">
                          <a:solidFill>
                            <a:schemeClr val="tx1"/>
                          </a:solidFill>
                          <a:latin typeface="Arial" panose="020B0604020202020204" pitchFamily="34" charset="0"/>
                          <a:ea typeface="+mn-ea"/>
                          <a:cs typeface="Arial" panose="020B0604020202020204" pitchFamily="34" charset="0"/>
                        </a:rPr>
                        <a:t>Event Date &amp; Location</a:t>
                      </a:r>
                      <a:endParaRPr lang="zh-TW" altLang="en-US" sz="1100" kern="1200" dirty="0">
                        <a:solidFill>
                          <a:schemeClr val="tx1"/>
                        </a:solidFill>
                        <a:latin typeface="Arial" panose="020B0604020202020204" pitchFamily="34" charset="0"/>
                        <a:ea typeface="+mn-ea"/>
                        <a:cs typeface="Arial" panose="020B0604020202020204" pitchFamily="34" charset="0"/>
                      </a:endParaRPr>
                    </a:p>
                  </a:txBody>
                  <a:tcPr marL="68584" marR="68584" marT="34293" marB="34293" anchor="ctr">
                    <a:lnT w="12700" cap="flat" cmpd="sng" algn="ctr">
                      <a:noFill/>
                      <a:prstDash val="solid"/>
                      <a:round/>
                      <a:headEnd type="none" w="med" len="med"/>
                      <a:tailEnd type="none" w="med" len="med"/>
                    </a:lnT>
                  </a:tcPr>
                </a:tc>
                <a:tc>
                  <a:txBody>
                    <a:bodyPr/>
                    <a:lstStyle/>
                    <a:p>
                      <a:pPr algn="ctr"/>
                      <a:r>
                        <a:rPr lang="en-US" altLang="zh-TW" sz="1100" b="1" kern="1200" dirty="0" smtClean="0">
                          <a:solidFill>
                            <a:schemeClr val="tx1"/>
                          </a:solidFill>
                          <a:latin typeface="Arial" panose="020B0604020202020204" pitchFamily="34" charset="0"/>
                          <a:ea typeface="+mn-ea"/>
                          <a:cs typeface="Arial" panose="020B0604020202020204" pitchFamily="34" charset="0"/>
                        </a:rPr>
                        <a:t>Companies</a:t>
                      </a:r>
                      <a:endParaRPr lang="zh-TW" altLang="en-US" sz="1100" b="1" kern="1200" dirty="0">
                        <a:solidFill>
                          <a:schemeClr val="tx1"/>
                        </a:solidFill>
                        <a:latin typeface="Arial" panose="020B0604020202020204" pitchFamily="34" charset="0"/>
                        <a:ea typeface="+mn-ea"/>
                        <a:cs typeface="Arial" panose="020B0604020202020204" pitchFamily="34" charset="0"/>
                      </a:endParaRPr>
                    </a:p>
                  </a:txBody>
                  <a:tcPr marL="68584" marR="68584" marT="34293" marB="34293" anchor="ctr">
                    <a:lnT w="12700" cap="flat" cmpd="sng" algn="ctr">
                      <a:noFill/>
                      <a:prstDash val="solid"/>
                      <a:round/>
                      <a:headEnd type="none" w="med" len="med"/>
                      <a:tailEnd type="none" w="med" len="med"/>
                    </a:lnT>
                  </a:tcPr>
                </a:tc>
                <a:tc>
                  <a:txBody>
                    <a:bodyPr/>
                    <a:lstStyle/>
                    <a:p>
                      <a:pPr algn="ctr"/>
                      <a:r>
                        <a:rPr lang="en-US" altLang="zh-TW" sz="1100" b="1" kern="1200" dirty="0" smtClean="0">
                          <a:solidFill>
                            <a:schemeClr val="tx1"/>
                          </a:solidFill>
                          <a:latin typeface="Arial" panose="020B0604020202020204" pitchFamily="34" charset="0"/>
                          <a:ea typeface="+mn-ea"/>
                          <a:cs typeface="Arial" panose="020B0604020202020204" pitchFamily="34" charset="0"/>
                        </a:rPr>
                        <a:t>Test Scopes</a:t>
                      </a:r>
                      <a:endParaRPr lang="zh-TW" altLang="en-US" sz="1100" b="1" kern="1200" dirty="0">
                        <a:solidFill>
                          <a:schemeClr val="tx1"/>
                        </a:solidFill>
                        <a:latin typeface="Arial" panose="020B0604020202020204" pitchFamily="34" charset="0"/>
                        <a:ea typeface="+mn-ea"/>
                        <a:cs typeface="Arial" panose="020B0604020202020204" pitchFamily="34" charset="0"/>
                      </a:endParaRPr>
                    </a:p>
                  </a:txBody>
                  <a:tcPr marL="68584" marR="68584" marT="34293" marB="34293" anchor="ctr">
                    <a:lnT w="12700" cap="flat" cmpd="sng" algn="ctr">
                      <a:noFill/>
                      <a:prstDash val="solid"/>
                      <a:round/>
                      <a:headEnd type="none" w="med" len="med"/>
                      <a:tailEnd type="none" w="med" len="med"/>
                    </a:lnT>
                  </a:tcPr>
                </a:tc>
              </a:tr>
              <a:tr h="1123208">
                <a:tc>
                  <a:txBody>
                    <a:bodyPr/>
                    <a:lstStyle/>
                    <a:p>
                      <a:pPr algn="ctr"/>
                      <a:r>
                        <a:rPr lang="en-US" altLang="zh-TW" sz="1100" dirty="0" smtClean="0">
                          <a:latin typeface="Arial" panose="020B0604020202020204" pitchFamily="34" charset="0"/>
                          <a:cs typeface="Arial" panose="020B0604020202020204" pitchFamily="34" charset="0"/>
                        </a:rPr>
                        <a:t>1</a:t>
                      </a:r>
                      <a:r>
                        <a:rPr lang="en-US" altLang="zh-TW" sz="1100" baseline="30000" dirty="0" smtClean="0">
                          <a:latin typeface="Arial" panose="020B0604020202020204" pitchFamily="34" charset="0"/>
                          <a:cs typeface="Arial" panose="020B0604020202020204" pitchFamily="34" charset="0"/>
                        </a:rPr>
                        <a:t>st</a:t>
                      </a:r>
                      <a:r>
                        <a:rPr lang="en-US" altLang="zh-TW" sz="1100" dirty="0" smtClean="0">
                          <a:latin typeface="Arial" panose="020B0604020202020204" pitchFamily="34" charset="0"/>
                          <a:cs typeface="Arial" panose="020B0604020202020204" pitchFamily="34" charset="0"/>
                        </a:rPr>
                        <a:t> </a:t>
                      </a:r>
                      <a:r>
                        <a:rPr lang="en-US" altLang="zh-TW" sz="1100" dirty="0" err="1" smtClean="0">
                          <a:latin typeface="Arial" panose="020B0604020202020204" pitchFamily="34" charset="0"/>
                          <a:cs typeface="Arial" panose="020B0604020202020204" pitchFamily="34" charset="0"/>
                        </a:rPr>
                        <a:t>Plugtests</a:t>
                      </a:r>
                      <a:r>
                        <a:rPr lang="en-US" altLang="zh-TW" sz="1100" dirty="0" smtClean="0">
                          <a:latin typeface="Arial" panose="020B0604020202020204" pitchFamily="34" charset="0"/>
                          <a:cs typeface="Arial" panose="020B0604020202020204" pitchFamily="34" charset="0"/>
                        </a:rPr>
                        <a:t> </a:t>
                      </a:r>
                    </a:p>
                    <a:p>
                      <a:pPr algn="ctr"/>
                      <a:r>
                        <a:rPr lang="en-US" altLang="zh-TW" sz="1100" dirty="0" smtClean="0">
                          <a:latin typeface="Arial" panose="020B0604020202020204" pitchFamily="34" charset="0"/>
                          <a:cs typeface="Arial" panose="020B0604020202020204" pitchFamily="34" charset="0"/>
                        </a:rPr>
                        <a:t>Nov. 11-18, 2011</a:t>
                      </a:r>
                      <a:endParaRPr lang="zh-TW" altLang="en-US" sz="1100" dirty="0">
                        <a:latin typeface="Arial" panose="020B0604020202020204" pitchFamily="34" charset="0"/>
                        <a:cs typeface="Arial" panose="020B0604020202020204" pitchFamily="34" charset="0"/>
                      </a:endParaRPr>
                    </a:p>
                    <a:p>
                      <a:pPr algn="ctr"/>
                      <a:r>
                        <a:rPr lang="en-US" altLang="zh-TW" sz="1100" kern="0" dirty="0" smtClean="0">
                          <a:latin typeface="Arial" panose="020B0604020202020204" pitchFamily="34" charset="0"/>
                          <a:cs typeface="Arial" panose="020B0604020202020204" pitchFamily="34" charset="0"/>
                        </a:rPr>
                        <a:t>Helmond, Netherlands</a:t>
                      </a:r>
                      <a:br>
                        <a:rPr lang="en-US" altLang="zh-TW" sz="1100" kern="0" dirty="0" smtClean="0">
                          <a:latin typeface="Arial" panose="020B0604020202020204" pitchFamily="34" charset="0"/>
                          <a:cs typeface="Arial" panose="020B0604020202020204" pitchFamily="34" charset="0"/>
                        </a:rPr>
                      </a:br>
                      <a:r>
                        <a:rPr lang="en-US" altLang="zh-TW" sz="1100" kern="0" dirty="0" smtClean="0">
                          <a:latin typeface="Arial" panose="020B0604020202020204" pitchFamily="34" charset="0"/>
                          <a:cs typeface="Arial" panose="020B0604020202020204" pitchFamily="34" charset="0"/>
                        </a:rPr>
                        <a:t>(Hosted by TNO)</a:t>
                      </a:r>
                      <a:endParaRPr lang="zh-TW" altLang="en-US" sz="1100" dirty="0">
                        <a:latin typeface="Arial" panose="020B0604020202020204" pitchFamily="34" charset="0"/>
                        <a:cs typeface="Arial" panose="020B0604020202020204" pitchFamily="34" charset="0"/>
                      </a:endParaRPr>
                    </a:p>
                  </a:txBody>
                  <a:tcPr marL="68584" marR="68584" marT="34293" marB="34293" anchor="ctr"/>
                </a:tc>
                <a:tc>
                  <a:txBody>
                    <a:bodyPr/>
                    <a:lstStyle/>
                    <a:p>
                      <a:endParaRPr lang="en-US" altLang="zh-TW" sz="1200" dirty="0" smtClean="0">
                        <a:solidFill>
                          <a:schemeClr val="tx1"/>
                        </a:solidFill>
                        <a:latin typeface="Arial" panose="020B0604020202020204" pitchFamily="34" charset="0"/>
                        <a:cs typeface="Arial" panose="020B0604020202020204" pitchFamily="34" charset="0"/>
                      </a:endParaRPr>
                    </a:p>
                    <a:p>
                      <a:endParaRPr lang="en-US" altLang="zh-TW" sz="1200" dirty="0" smtClean="0">
                        <a:solidFill>
                          <a:schemeClr val="tx1"/>
                        </a:solidFill>
                        <a:latin typeface="Arial" panose="020B0604020202020204" pitchFamily="34" charset="0"/>
                        <a:cs typeface="Arial" panose="020B0604020202020204" pitchFamily="34" charset="0"/>
                      </a:endParaRPr>
                    </a:p>
                    <a:p>
                      <a:endParaRPr lang="en-US" altLang="zh-TW" sz="1200" dirty="0" smtClean="0">
                        <a:solidFill>
                          <a:schemeClr val="tx1"/>
                        </a:solidFill>
                        <a:latin typeface="Arial" panose="020B0604020202020204" pitchFamily="34" charset="0"/>
                        <a:cs typeface="Arial" panose="020B0604020202020204" pitchFamily="34" charset="0"/>
                      </a:endParaRPr>
                    </a:p>
                    <a:p>
                      <a:r>
                        <a:rPr lang="en-US" altLang="zh-TW" sz="500" dirty="0" smtClean="0">
                          <a:solidFill>
                            <a:schemeClr val="tx1"/>
                          </a:solidFill>
                          <a:latin typeface="Arial" panose="020B0604020202020204" pitchFamily="34" charset="0"/>
                          <a:cs typeface="Arial" panose="020B0604020202020204" pitchFamily="34" charset="0"/>
                        </a:rPr>
                        <a:t/>
                      </a:r>
                      <a:br>
                        <a:rPr lang="en-US" altLang="zh-TW" sz="500" dirty="0" smtClean="0">
                          <a:solidFill>
                            <a:schemeClr val="tx1"/>
                          </a:solidFill>
                          <a:latin typeface="Arial" panose="020B0604020202020204" pitchFamily="34" charset="0"/>
                          <a:cs typeface="Arial" panose="020B0604020202020204" pitchFamily="34" charset="0"/>
                        </a:rPr>
                      </a:br>
                      <a:endParaRPr lang="zh-TW" altLang="en-US" sz="800" dirty="0">
                        <a:solidFill>
                          <a:schemeClr val="tx1"/>
                        </a:solidFill>
                        <a:latin typeface="Arial" panose="020B0604020202020204" pitchFamily="34" charset="0"/>
                        <a:cs typeface="Arial" panose="020B0604020202020204" pitchFamily="34" charset="0"/>
                      </a:endParaRPr>
                    </a:p>
                  </a:txBody>
                  <a:tcPr marL="68584" marR="68584" marT="34293" marB="34293"/>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zh-TW" sz="1100" dirty="0" smtClean="0">
                        <a:latin typeface="Arial" panose="020B0604020202020204" pitchFamily="34" charset="0"/>
                        <a:cs typeface="Arial" panose="020B0604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en-US" sz="1100" dirty="0">
                        <a:latin typeface="Arial" panose="020B0604020202020204" pitchFamily="34" charset="0"/>
                        <a:cs typeface="Arial" panose="020B0604020202020204" pitchFamily="34" charset="0"/>
                      </a:endParaRPr>
                    </a:p>
                  </a:txBody>
                  <a:tcPr marL="68584" marR="68584" marT="34293" marB="34293"/>
                </a:tc>
              </a:tr>
              <a:tr h="1010650">
                <a:tc>
                  <a:txBody>
                    <a:bodyPr/>
                    <a:lstStyle/>
                    <a:p>
                      <a:pPr algn="ctr"/>
                      <a:r>
                        <a:rPr lang="en-US" altLang="zh-TW" sz="1100" dirty="0" smtClean="0">
                          <a:latin typeface="Arial" panose="020B0604020202020204" pitchFamily="34" charset="0"/>
                          <a:cs typeface="Arial" panose="020B0604020202020204" pitchFamily="34" charset="0"/>
                        </a:rPr>
                        <a:t>2</a:t>
                      </a:r>
                      <a:r>
                        <a:rPr lang="en-US" altLang="zh-TW" sz="1100" baseline="30000" dirty="0" smtClean="0">
                          <a:latin typeface="Arial" panose="020B0604020202020204" pitchFamily="34" charset="0"/>
                          <a:cs typeface="Arial" panose="020B0604020202020204" pitchFamily="34" charset="0"/>
                        </a:rPr>
                        <a:t>nd</a:t>
                      </a:r>
                      <a:r>
                        <a:rPr lang="en-US" altLang="zh-TW" sz="1100" dirty="0" smtClean="0">
                          <a:latin typeface="Arial" panose="020B0604020202020204" pitchFamily="34" charset="0"/>
                          <a:cs typeface="Arial" panose="020B0604020202020204" pitchFamily="34" charset="0"/>
                        </a:rPr>
                        <a:t> </a:t>
                      </a:r>
                      <a:r>
                        <a:rPr lang="en-US" altLang="zh-TW" sz="1100" dirty="0" err="1" smtClean="0">
                          <a:latin typeface="Arial" panose="020B0604020202020204" pitchFamily="34" charset="0"/>
                          <a:cs typeface="Arial" panose="020B0604020202020204" pitchFamily="34" charset="0"/>
                        </a:rPr>
                        <a:t>Plugtests</a:t>
                      </a:r>
                      <a:r>
                        <a:rPr lang="en-US" altLang="zh-TW" sz="1100" dirty="0" smtClean="0">
                          <a:latin typeface="Arial" panose="020B0604020202020204" pitchFamily="34" charset="0"/>
                          <a:cs typeface="Arial" panose="020B0604020202020204" pitchFamily="34" charset="0"/>
                        </a:rPr>
                        <a:t> </a:t>
                      </a:r>
                    </a:p>
                    <a:p>
                      <a:pPr algn="ctr"/>
                      <a:r>
                        <a:rPr lang="en-US" altLang="zh-TW" sz="1100" dirty="0" smtClean="0">
                          <a:latin typeface="Arial" panose="020B0604020202020204" pitchFamily="34" charset="0"/>
                          <a:cs typeface="Arial" panose="020B0604020202020204" pitchFamily="34" charset="0"/>
                        </a:rPr>
                        <a:t>Jun.</a:t>
                      </a:r>
                      <a:r>
                        <a:rPr lang="en-US" altLang="zh-TW" sz="1100" baseline="0" dirty="0" smtClean="0">
                          <a:latin typeface="Arial" panose="020B0604020202020204" pitchFamily="34" charset="0"/>
                          <a:cs typeface="Arial" panose="020B0604020202020204" pitchFamily="34" charset="0"/>
                        </a:rPr>
                        <a:t> 11-15, </a:t>
                      </a:r>
                      <a:r>
                        <a:rPr lang="en-US" altLang="zh-TW" sz="1100" dirty="0" smtClean="0">
                          <a:latin typeface="Arial" panose="020B0604020202020204" pitchFamily="34" charset="0"/>
                          <a:cs typeface="Arial" panose="020B0604020202020204" pitchFamily="34" charset="0"/>
                        </a:rPr>
                        <a:t>2012</a:t>
                      </a:r>
                      <a:endParaRPr lang="zh-TW" altLang="en-US" sz="1100" dirty="0">
                        <a:latin typeface="Arial" panose="020B0604020202020204" pitchFamily="34" charset="0"/>
                        <a:cs typeface="Arial" panose="020B0604020202020204" pitchFamily="34" charset="0"/>
                      </a:endParaRPr>
                    </a:p>
                    <a:p>
                      <a:pPr algn="ctr"/>
                      <a:r>
                        <a:rPr lang="en-US" altLang="zh-TW" sz="1100" dirty="0" smtClean="0">
                          <a:latin typeface="Arial" panose="020B0604020202020204" pitchFamily="34" charset="0"/>
                          <a:cs typeface="Arial" panose="020B0604020202020204" pitchFamily="34" charset="0"/>
                        </a:rPr>
                        <a:t>Versailles,</a:t>
                      </a:r>
                      <a:r>
                        <a:rPr lang="en-US" altLang="zh-TW" sz="1100" baseline="0" dirty="0" smtClean="0">
                          <a:latin typeface="Arial" panose="020B0604020202020204" pitchFamily="34" charset="0"/>
                          <a:cs typeface="Arial" panose="020B0604020202020204" pitchFamily="34" charset="0"/>
                        </a:rPr>
                        <a:t> France</a:t>
                      </a:r>
                      <a:br>
                        <a:rPr lang="en-US" altLang="zh-TW" sz="1100" baseline="0" dirty="0" smtClean="0">
                          <a:latin typeface="Arial" panose="020B0604020202020204" pitchFamily="34" charset="0"/>
                          <a:cs typeface="Arial" panose="020B0604020202020204" pitchFamily="34" charset="0"/>
                        </a:rPr>
                      </a:br>
                      <a:r>
                        <a:rPr lang="en-US" altLang="zh-TW" sz="1100" baseline="0" dirty="0" smtClean="0">
                          <a:latin typeface="Arial" panose="020B0604020202020204" pitchFamily="34" charset="0"/>
                          <a:cs typeface="Arial" panose="020B0604020202020204" pitchFamily="34" charset="0"/>
                        </a:rPr>
                        <a:t>(Hosted by IFSTTAR) </a:t>
                      </a:r>
                      <a:endParaRPr lang="zh-TW" altLang="en-US" sz="1100" dirty="0">
                        <a:latin typeface="Arial" panose="020B0604020202020204" pitchFamily="34" charset="0"/>
                        <a:cs typeface="Arial" panose="020B0604020202020204" pitchFamily="34" charset="0"/>
                      </a:endParaRPr>
                    </a:p>
                  </a:txBody>
                  <a:tcPr marL="68584" marR="68584" marT="34293" marB="34293" anchor="ctr"/>
                </a:tc>
                <a:tc>
                  <a:txBody>
                    <a:bodyPr/>
                    <a:lstStyle/>
                    <a:p>
                      <a:endParaRPr lang="en-US" altLang="zh-TW" sz="1200" dirty="0" smtClean="0">
                        <a:solidFill>
                          <a:schemeClr val="tx1"/>
                        </a:solidFill>
                        <a:latin typeface="Arial" panose="020B0604020202020204" pitchFamily="34" charset="0"/>
                        <a:cs typeface="Arial" panose="020B0604020202020204" pitchFamily="34" charset="0"/>
                      </a:endParaRPr>
                    </a:p>
                    <a:p>
                      <a:endParaRPr lang="en-US" altLang="zh-TW" sz="1200" dirty="0" smtClean="0">
                        <a:solidFill>
                          <a:schemeClr val="tx1"/>
                        </a:solidFill>
                        <a:latin typeface="Arial" panose="020B0604020202020204" pitchFamily="34" charset="0"/>
                        <a:cs typeface="Arial" panose="020B0604020202020204" pitchFamily="34" charset="0"/>
                      </a:endParaRPr>
                    </a:p>
                    <a:p>
                      <a:endParaRPr lang="en-US" altLang="zh-TW" sz="1200" dirty="0" smtClean="0">
                        <a:solidFill>
                          <a:schemeClr val="tx1"/>
                        </a:solidFill>
                        <a:latin typeface="Arial" panose="020B0604020202020204" pitchFamily="34" charset="0"/>
                        <a:cs typeface="Arial" panose="020B0604020202020204" pitchFamily="34" charset="0"/>
                      </a:endParaRPr>
                    </a:p>
                  </a:txBody>
                  <a:tcPr marL="68584" marR="68584" marT="34293" marB="34293"/>
                </a:tc>
                <a:tc>
                  <a:txBody>
                    <a:bodyPr/>
                    <a:lstStyle/>
                    <a:p>
                      <a:pPr marL="0" indent="0">
                        <a:buFont typeface="Arial" panose="020B0604020202020204" pitchFamily="34" charset="0"/>
                        <a:buNone/>
                      </a:pPr>
                      <a:endParaRPr lang="en-US" altLang="zh-TW" sz="1100" baseline="0" dirty="0" smtClean="0">
                        <a:solidFill>
                          <a:srgbClr val="C00000"/>
                        </a:solidFill>
                        <a:latin typeface="Arial" panose="020B0604020202020204" pitchFamily="34" charset="0"/>
                        <a:cs typeface="Arial" panose="020B0604020202020204" pitchFamily="34" charset="0"/>
                      </a:endParaRPr>
                    </a:p>
                  </a:txBody>
                  <a:tcPr marL="68584" marR="68584" marT="34293" marB="34293"/>
                </a:tc>
              </a:tr>
              <a:tr h="1283799">
                <a:tc>
                  <a:txBody>
                    <a:bodyPr/>
                    <a:lstStyle/>
                    <a:p>
                      <a:pPr algn="ctr"/>
                      <a:r>
                        <a:rPr lang="en-US" altLang="zh-TW" sz="1100" dirty="0" smtClean="0">
                          <a:latin typeface="Arial" panose="020B0604020202020204" pitchFamily="34" charset="0"/>
                          <a:cs typeface="Arial" panose="020B0604020202020204" pitchFamily="34" charset="0"/>
                        </a:rPr>
                        <a:t>3</a:t>
                      </a:r>
                      <a:r>
                        <a:rPr lang="en-US" altLang="zh-TW" sz="1100" baseline="30000" dirty="0" smtClean="0">
                          <a:latin typeface="Arial" panose="020B0604020202020204" pitchFamily="34" charset="0"/>
                          <a:cs typeface="Arial" panose="020B0604020202020204" pitchFamily="34" charset="0"/>
                        </a:rPr>
                        <a:t>rd</a:t>
                      </a:r>
                      <a:r>
                        <a:rPr lang="en-US" altLang="zh-TW" sz="1100" dirty="0" smtClean="0">
                          <a:latin typeface="Arial" panose="020B0604020202020204" pitchFamily="34" charset="0"/>
                          <a:cs typeface="Arial" panose="020B0604020202020204" pitchFamily="34" charset="0"/>
                        </a:rPr>
                        <a:t> </a:t>
                      </a:r>
                      <a:r>
                        <a:rPr lang="en-US" altLang="zh-TW" sz="1100" dirty="0" err="1" smtClean="0">
                          <a:latin typeface="Arial" panose="020B0604020202020204" pitchFamily="34" charset="0"/>
                          <a:cs typeface="Arial" panose="020B0604020202020204" pitchFamily="34" charset="0"/>
                        </a:rPr>
                        <a:t>Plugtests</a:t>
                      </a:r>
                      <a:r>
                        <a:rPr lang="en-US" altLang="zh-TW" sz="1100" dirty="0" smtClean="0">
                          <a:latin typeface="Arial" panose="020B0604020202020204" pitchFamily="34" charset="0"/>
                          <a:cs typeface="Arial" panose="020B0604020202020204" pitchFamily="34" charset="0"/>
                        </a:rPr>
                        <a:t> </a:t>
                      </a:r>
                    </a:p>
                    <a:p>
                      <a:pPr algn="ctr"/>
                      <a:r>
                        <a:rPr lang="en-US" altLang="zh-TW" sz="1100" dirty="0" smtClean="0">
                          <a:latin typeface="Arial" panose="020B0604020202020204" pitchFamily="34" charset="0"/>
                          <a:cs typeface="Arial" panose="020B0604020202020204" pitchFamily="34" charset="0"/>
                        </a:rPr>
                        <a:t>Nov. 25-29, 2013</a:t>
                      </a:r>
                      <a:endParaRPr lang="zh-TW" altLang="en-US" sz="1100" dirty="0">
                        <a:latin typeface="Arial" panose="020B0604020202020204" pitchFamily="34" charset="0"/>
                        <a:cs typeface="Arial" panose="020B0604020202020204" pitchFamily="34" charset="0"/>
                      </a:endParaRPr>
                    </a:p>
                    <a:p>
                      <a:pPr algn="ctr"/>
                      <a:r>
                        <a:rPr lang="en-US" altLang="zh-TW" sz="1100" dirty="0" smtClean="0">
                          <a:latin typeface="Arial" panose="020B0604020202020204" pitchFamily="34" charset="0"/>
                          <a:cs typeface="Arial" panose="020B0604020202020204" pitchFamily="34" charset="0"/>
                        </a:rPr>
                        <a:t>Essen, Germany</a:t>
                      </a:r>
                      <a:br>
                        <a:rPr lang="en-US" altLang="zh-TW" sz="1100" dirty="0" smtClean="0">
                          <a:latin typeface="Arial" panose="020B0604020202020204" pitchFamily="34" charset="0"/>
                          <a:cs typeface="Arial" panose="020B0604020202020204" pitchFamily="34" charset="0"/>
                        </a:rPr>
                      </a:br>
                      <a:r>
                        <a:rPr lang="en-US" altLang="zh-TW" sz="1100" dirty="0" smtClean="0">
                          <a:latin typeface="Arial" panose="020B0604020202020204" pitchFamily="34" charset="0"/>
                          <a:cs typeface="Arial" panose="020B0604020202020204" pitchFamily="34" charset="0"/>
                        </a:rPr>
                        <a:t>(Hosted by </a:t>
                      </a:r>
                      <a:r>
                        <a:rPr lang="en-US" altLang="zh-TW" sz="1100" dirty="0" err="1" smtClean="0">
                          <a:latin typeface="Arial" panose="020B0604020202020204" pitchFamily="34" charset="0"/>
                          <a:cs typeface="Arial" panose="020B0604020202020204" pitchFamily="34" charset="0"/>
                        </a:rPr>
                        <a:t>Cetecom</a:t>
                      </a:r>
                      <a:r>
                        <a:rPr lang="en-US" altLang="zh-TW" sz="1100" dirty="0" smtClean="0">
                          <a:latin typeface="Arial" panose="020B0604020202020204" pitchFamily="34" charset="0"/>
                          <a:cs typeface="Arial" panose="020B0604020202020204" pitchFamily="34" charset="0"/>
                        </a:rPr>
                        <a:t>)</a:t>
                      </a:r>
                      <a:endParaRPr lang="zh-TW" altLang="en-US" sz="1100" dirty="0">
                        <a:latin typeface="Arial" panose="020B0604020202020204" pitchFamily="34" charset="0"/>
                        <a:cs typeface="Arial" panose="020B0604020202020204" pitchFamily="34" charset="0"/>
                      </a:endParaRPr>
                    </a:p>
                  </a:txBody>
                  <a:tcPr marL="68584" marR="68584" marT="34293" marB="34293" anchor="ctr"/>
                </a:tc>
                <a:tc>
                  <a:txBody>
                    <a:bodyPr/>
                    <a:lstStyle/>
                    <a:p>
                      <a:endParaRPr lang="zh-TW" altLang="en-US" sz="800" dirty="0">
                        <a:solidFill>
                          <a:schemeClr val="tx1"/>
                        </a:solidFill>
                        <a:latin typeface="Arial" panose="020B0604020202020204" pitchFamily="34" charset="0"/>
                        <a:cs typeface="Arial" panose="020B0604020202020204" pitchFamily="34" charset="0"/>
                      </a:endParaRPr>
                    </a:p>
                  </a:txBody>
                  <a:tcPr marL="68584" marR="68584" marT="34293" marB="34293"/>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TW" altLang="en-US" sz="1000" dirty="0" smtClean="0">
                        <a:solidFill>
                          <a:srgbClr val="C00000"/>
                        </a:solidFill>
                        <a:latin typeface="Arial" panose="020B0604020202020204" pitchFamily="34" charset="0"/>
                        <a:cs typeface="Arial" panose="020B0604020202020204" pitchFamily="34" charset="0"/>
                      </a:endParaRPr>
                    </a:p>
                  </a:txBody>
                  <a:tcPr marL="68584" marR="68584" marT="34293" marB="34293"/>
                </a:tc>
              </a:tr>
              <a:tr h="1283799">
                <a:tc>
                  <a:txBody>
                    <a:bodyPr/>
                    <a:lstStyle/>
                    <a:p>
                      <a:pPr algn="ctr"/>
                      <a:r>
                        <a:rPr lang="en-US" altLang="zh-TW" sz="1100" baseline="0" dirty="0" smtClean="0">
                          <a:latin typeface="Arial" panose="020B0604020202020204" pitchFamily="34" charset="0"/>
                          <a:cs typeface="Arial" panose="020B0604020202020204" pitchFamily="34" charset="0"/>
                        </a:rPr>
                        <a:t>4</a:t>
                      </a:r>
                      <a:r>
                        <a:rPr lang="en-US" altLang="zh-TW" sz="1100" baseline="30000" dirty="0" smtClean="0">
                          <a:latin typeface="Arial" panose="020B0604020202020204" pitchFamily="34" charset="0"/>
                          <a:cs typeface="Arial" panose="020B0604020202020204" pitchFamily="34" charset="0"/>
                        </a:rPr>
                        <a:t>th</a:t>
                      </a:r>
                      <a:r>
                        <a:rPr lang="en-US" altLang="zh-TW" sz="1100" dirty="0" smtClean="0">
                          <a:latin typeface="Arial" panose="020B0604020202020204" pitchFamily="34" charset="0"/>
                          <a:cs typeface="Arial" panose="020B0604020202020204" pitchFamily="34" charset="0"/>
                        </a:rPr>
                        <a:t> </a:t>
                      </a:r>
                      <a:r>
                        <a:rPr lang="en-US" altLang="zh-TW" sz="1100" dirty="0" err="1" smtClean="0">
                          <a:latin typeface="Arial" panose="020B0604020202020204" pitchFamily="34" charset="0"/>
                          <a:cs typeface="Arial" panose="020B0604020202020204" pitchFamily="34" charset="0"/>
                        </a:rPr>
                        <a:t>Plugtests</a:t>
                      </a:r>
                      <a:r>
                        <a:rPr lang="en-US" altLang="zh-TW" sz="1100" dirty="0" smtClean="0">
                          <a:latin typeface="Arial" panose="020B0604020202020204" pitchFamily="34" charset="0"/>
                          <a:cs typeface="Arial" panose="020B0604020202020204" pitchFamily="34" charset="0"/>
                        </a:rPr>
                        <a:t> </a:t>
                      </a:r>
                    </a:p>
                    <a:p>
                      <a:pPr algn="ctr"/>
                      <a:r>
                        <a:rPr lang="en-US" altLang="zh-TW" sz="1100" dirty="0" smtClean="0">
                          <a:latin typeface="Arial" panose="020B0604020202020204" pitchFamily="34" charset="0"/>
                          <a:cs typeface="Arial" panose="020B0604020202020204" pitchFamily="34" charset="0"/>
                        </a:rPr>
                        <a:t>Mar. 17-27, 2015</a:t>
                      </a:r>
                      <a:endParaRPr lang="zh-TW" altLang="en-US" sz="1100" dirty="0">
                        <a:latin typeface="Arial" panose="020B0604020202020204" pitchFamily="34" charset="0"/>
                        <a:cs typeface="Arial" panose="020B0604020202020204" pitchFamily="34" charset="0"/>
                      </a:endParaRPr>
                    </a:p>
                    <a:p>
                      <a:pPr algn="ctr"/>
                      <a:r>
                        <a:rPr lang="en-US" altLang="zh-TW" sz="1100" dirty="0" smtClean="0">
                          <a:latin typeface="Arial" panose="020B0604020202020204" pitchFamily="34" charset="0"/>
                          <a:cs typeface="Arial" panose="020B0604020202020204" pitchFamily="34" charset="0"/>
                        </a:rPr>
                        <a:t>Helmond</a:t>
                      </a:r>
                      <a:r>
                        <a:rPr lang="en-US" altLang="zh-TW" sz="1100" smtClean="0">
                          <a:latin typeface="Arial" panose="020B0604020202020204" pitchFamily="34" charset="0"/>
                          <a:cs typeface="Arial" panose="020B0604020202020204" pitchFamily="34" charset="0"/>
                        </a:rPr>
                        <a:t>, Netherlands</a:t>
                      </a:r>
                      <a:r>
                        <a:rPr lang="en-US" altLang="zh-TW" sz="1100" dirty="0" smtClean="0">
                          <a:latin typeface="Arial" panose="020B0604020202020204" pitchFamily="34" charset="0"/>
                          <a:cs typeface="Arial" panose="020B0604020202020204" pitchFamily="34" charset="0"/>
                        </a:rPr>
                        <a:t/>
                      </a:r>
                      <a:br>
                        <a:rPr lang="en-US" altLang="zh-TW" sz="1100" dirty="0" smtClean="0">
                          <a:latin typeface="Arial" panose="020B0604020202020204" pitchFamily="34" charset="0"/>
                          <a:cs typeface="Arial" panose="020B0604020202020204" pitchFamily="34" charset="0"/>
                        </a:rPr>
                      </a:br>
                      <a:r>
                        <a:rPr lang="en-US" altLang="zh-TW" sz="1100" dirty="0" smtClean="0">
                          <a:latin typeface="Arial" panose="020B0604020202020204" pitchFamily="34" charset="0"/>
                          <a:cs typeface="Arial" panose="020B0604020202020204" pitchFamily="34" charset="0"/>
                        </a:rPr>
                        <a:t>(Hosted by </a:t>
                      </a:r>
                      <a:r>
                        <a:rPr lang="en-US" altLang="zh-TW" sz="1100" dirty="0" err="1" smtClean="0">
                          <a:latin typeface="Arial" panose="020B0604020202020204" pitchFamily="34" charset="0"/>
                          <a:cs typeface="Arial" panose="020B0604020202020204" pitchFamily="34" charset="0"/>
                        </a:rPr>
                        <a:t>Tass</a:t>
                      </a:r>
                      <a:r>
                        <a:rPr lang="en-US" altLang="zh-TW" sz="1100" baseline="0" dirty="0" smtClean="0">
                          <a:latin typeface="Arial" panose="020B0604020202020204" pitchFamily="34" charset="0"/>
                          <a:cs typeface="Arial" panose="020B0604020202020204" pitchFamily="34" charset="0"/>
                        </a:rPr>
                        <a:t> International</a:t>
                      </a:r>
                      <a:r>
                        <a:rPr lang="en-US" altLang="zh-TW" sz="1100" dirty="0" smtClean="0">
                          <a:latin typeface="Arial" panose="020B0604020202020204" pitchFamily="34" charset="0"/>
                          <a:cs typeface="Arial" panose="020B0604020202020204" pitchFamily="34" charset="0"/>
                        </a:rPr>
                        <a:t>)</a:t>
                      </a:r>
                      <a:endParaRPr lang="zh-TW" altLang="en-US" sz="1100" dirty="0">
                        <a:latin typeface="Arial" panose="020B0604020202020204" pitchFamily="34" charset="0"/>
                        <a:cs typeface="Arial" panose="020B0604020202020204" pitchFamily="34" charset="0"/>
                      </a:endParaRPr>
                    </a:p>
                  </a:txBody>
                  <a:tcPr marL="68584" marR="68584" marT="34293" marB="34293" anchor="ctr"/>
                </a:tc>
                <a:tc>
                  <a:txBody>
                    <a:bodyPr/>
                    <a:lstStyle/>
                    <a:p>
                      <a:endParaRPr lang="zh-TW" altLang="en-US" sz="800" dirty="0">
                        <a:solidFill>
                          <a:schemeClr val="tx1"/>
                        </a:solidFill>
                        <a:latin typeface="Arial" panose="020B0604020202020204" pitchFamily="34" charset="0"/>
                        <a:cs typeface="Arial" panose="020B0604020202020204" pitchFamily="34" charset="0"/>
                      </a:endParaRPr>
                    </a:p>
                  </a:txBody>
                  <a:tcPr marL="68584" marR="68584" marT="34293" marB="34293"/>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TW" altLang="en-US" sz="1000" dirty="0" smtClean="0">
                        <a:solidFill>
                          <a:srgbClr val="C00000"/>
                        </a:solidFill>
                        <a:latin typeface="Arial" panose="020B0604020202020204" pitchFamily="34" charset="0"/>
                        <a:cs typeface="Arial" panose="020B0604020202020204" pitchFamily="34" charset="0"/>
                      </a:endParaRPr>
                    </a:p>
                  </a:txBody>
                  <a:tcPr marL="68584" marR="68584" marT="34293" marB="34293"/>
                </a:tc>
              </a:tr>
            </a:tbl>
          </a:graphicData>
        </a:graphic>
      </p:graphicFrame>
      <p:pic>
        <p:nvPicPr>
          <p:cNvPr id="38" name="Picture 2" descr="Z:\Meetings &amp; Events\2011\20111114-18 Interop event Helmond\Pictures\Day 4\Group pic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1000" y="2148065"/>
            <a:ext cx="2089595" cy="560665"/>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39" name="Picture 6" descr="http://www.ertico.com/assets/Activities/Interop-events/2012-06-CMS-2/photos/_resampled/ResizedImage600220-Group-picture-2-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6871" y="3229832"/>
            <a:ext cx="1709639" cy="597447"/>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40" name="Picture 20" descr="Welcome sessi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672913" y="4403688"/>
            <a:ext cx="1774730" cy="66049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grpSp>
        <p:nvGrpSpPr>
          <p:cNvPr id="99" name="群組 98"/>
          <p:cNvGrpSpPr/>
          <p:nvPr/>
        </p:nvGrpSpPr>
        <p:grpSpPr>
          <a:xfrm>
            <a:off x="2922135" y="1975997"/>
            <a:ext cx="2253422" cy="941283"/>
            <a:chOff x="654682" y="1148416"/>
            <a:chExt cx="5003378" cy="2089974"/>
          </a:xfrm>
          <a:solidFill>
            <a:schemeClr val="bg1"/>
          </a:solidFill>
        </p:grpSpPr>
        <p:pic>
          <p:nvPicPr>
            <p:cNvPr id="8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803" y="1160387"/>
              <a:ext cx="1126680" cy="347058"/>
            </a:xfrm>
            <a:prstGeom prst="rect">
              <a:avLst/>
            </a:prstGeom>
            <a:grp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pic>
        <p:pic>
          <p:nvPicPr>
            <p:cNvPr id="8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29216" y="1148416"/>
              <a:ext cx="1828800" cy="352425"/>
            </a:xfrm>
            <a:prstGeom prst="rect">
              <a:avLst/>
            </a:prstGeom>
            <a:grpFill/>
            <a:ln w="9525">
              <a:noFill/>
              <a:miter lim="800000"/>
              <a:headEnd/>
              <a:tailEnd/>
            </a:ln>
          </p:spPr>
        </p:pic>
        <p:pic>
          <p:nvPicPr>
            <p:cNvPr id="8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9661" y="1193757"/>
              <a:ext cx="1631065" cy="284314"/>
            </a:xfrm>
            <a:prstGeom prst="rect">
              <a:avLst/>
            </a:prstGeom>
            <a:grpFill/>
            <a:ln w="9525">
              <a:noFill/>
              <a:miter lim="800000"/>
              <a:headEnd/>
              <a:tailEnd/>
            </a:ln>
          </p:spPr>
        </p:pic>
        <p:pic>
          <p:nvPicPr>
            <p:cNvPr id="8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0126" y="1661984"/>
              <a:ext cx="1341721" cy="299058"/>
            </a:xfrm>
            <a:prstGeom prst="rect">
              <a:avLst/>
            </a:prstGeom>
            <a:grpFill/>
            <a:ln w="9525">
              <a:noFill/>
              <a:miter lim="800000"/>
              <a:headEnd/>
              <a:tailEnd/>
            </a:ln>
          </p:spPr>
        </p:pic>
        <p:pic>
          <p:nvPicPr>
            <p:cNvPr id="89"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7212" y="1603331"/>
              <a:ext cx="2221450" cy="415838"/>
            </a:xfrm>
            <a:prstGeom prst="rect">
              <a:avLst/>
            </a:prstGeom>
            <a:grpFill/>
            <a:ln w="9525">
              <a:noFill/>
              <a:miter lim="800000"/>
              <a:headEnd/>
              <a:tailEnd/>
            </a:ln>
          </p:spPr>
        </p:pic>
        <p:pic>
          <p:nvPicPr>
            <p:cNvPr id="90"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54124" y="2167003"/>
              <a:ext cx="1079787" cy="315630"/>
            </a:xfrm>
            <a:prstGeom prst="rect">
              <a:avLst/>
            </a:prstGeom>
            <a:grpFill/>
            <a:ln w="9525">
              <a:noFill/>
              <a:miter lim="800000"/>
              <a:headEnd/>
              <a:tailEnd/>
            </a:ln>
          </p:spPr>
        </p:pic>
        <p:pic>
          <p:nvPicPr>
            <p:cNvPr id="91"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11066" y="1580302"/>
              <a:ext cx="1123950" cy="390525"/>
            </a:xfrm>
            <a:prstGeom prst="rect">
              <a:avLst/>
            </a:prstGeom>
            <a:grpFill/>
            <a:ln w="9525">
              <a:noFill/>
              <a:miter lim="800000"/>
              <a:headEnd/>
              <a:tailEnd/>
            </a:ln>
          </p:spPr>
        </p:pic>
        <p:pic>
          <p:nvPicPr>
            <p:cNvPr id="92"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4682" y="2166025"/>
              <a:ext cx="1571625" cy="371475"/>
            </a:xfrm>
            <a:prstGeom prst="rect">
              <a:avLst/>
            </a:prstGeom>
            <a:grpFill/>
            <a:ln w="9525">
              <a:noFill/>
              <a:miter lim="800000"/>
              <a:headEnd/>
              <a:tailEnd/>
            </a:ln>
          </p:spPr>
        </p:pic>
        <p:pic>
          <p:nvPicPr>
            <p:cNvPr id="93" name="Picture 1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8582" y="2598629"/>
              <a:ext cx="418969" cy="617428"/>
            </a:xfrm>
            <a:prstGeom prst="rect">
              <a:avLst/>
            </a:prstGeom>
            <a:grpFill/>
            <a:ln w="9525">
              <a:noFill/>
              <a:miter lim="800000"/>
              <a:headEnd/>
              <a:tailEnd/>
            </a:ln>
          </p:spPr>
        </p:pic>
        <p:pic>
          <p:nvPicPr>
            <p:cNvPr id="94" name="Picture 1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75439" y="2210268"/>
              <a:ext cx="1083827" cy="286130"/>
            </a:xfrm>
            <a:prstGeom prst="rect">
              <a:avLst/>
            </a:prstGeom>
            <a:grpFill/>
            <a:ln w="9525">
              <a:noFill/>
              <a:miter lim="800000"/>
              <a:headEnd/>
              <a:tailEnd/>
            </a:ln>
          </p:spPr>
        </p:pic>
        <p:pic>
          <p:nvPicPr>
            <p:cNvPr id="95" name="Picture 1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28109" y="2680570"/>
              <a:ext cx="2029951" cy="544621"/>
            </a:xfrm>
            <a:prstGeom prst="rect">
              <a:avLst/>
            </a:prstGeom>
            <a:grpFill/>
            <a:ln w="9525">
              <a:noFill/>
              <a:miter lim="800000"/>
              <a:headEnd/>
              <a:tailEnd/>
            </a:ln>
          </p:spPr>
        </p:pic>
        <p:pic>
          <p:nvPicPr>
            <p:cNvPr id="96" name="Picture 1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42288" y="2192055"/>
              <a:ext cx="1075427" cy="287790"/>
            </a:xfrm>
            <a:prstGeom prst="rect">
              <a:avLst/>
            </a:prstGeom>
            <a:grpFill/>
            <a:ln w="9525">
              <a:noFill/>
              <a:miter lim="800000"/>
              <a:headEnd/>
              <a:tailEnd/>
            </a:ln>
          </p:spPr>
        </p:pic>
        <p:pic>
          <p:nvPicPr>
            <p:cNvPr id="97" name="Picture 1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63522" y="2686311"/>
              <a:ext cx="981075" cy="533400"/>
            </a:xfrm>
            <a:prstGeom prst="rect">
              <a:avLst/>
            </a:prstGeom>
            <a:grpFill/>
            <a:ln w="9525">
              <a:noFill/>
              <a:miter lim="800000"/>
              <a:headEnd/>
              <a:tailEnd/>
            </a:ln>
          </p:spPr>
        </p:pic>
        <p:pic>
          <p:nvPicPr>
            <p:cNvPr id="98" name="Picture 1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696357" y="2642993"/>
              <a:ext cx="861035" cy="595397"/>
            </a:xfrm>
            <a:prstGeom prst="rect">
              <a:avLst/>
            </a:prstGeom>
            <a:grpFill/>
            <a:ln w="9525">
              <a:noFill/>
              <a:miter lim="800000"/>
              <a:headEnd/>
              <a:tailEnd/>
            </a:ln>
          </p:spPr>
        </p:pic>
      </p:grpSp>
      <p:grpSp>
        <p:nvGrpSpPr>
          <p:cNvPr id="18456" name="群組 110"/>
          <p:cNvGrpSpPr>
            <a:grpSpLocks/>
          </p:cNvGrpSpPr>
          <p:nvPr/>
        </p:nvGrpSpPr>
        <p:grpSpPr bwMode="auto">
          <a:xfrm>
            <a:off x="2882624" y="3256993"/>
            <a:ext cx="2388394" cy="651272"/>
            <a:chOff x="589030" y="4246324"/>
            <a:chExt cx="5963690" cy="1627566"/>
          </a:xfrm>
        </p:grpSpPr>
        <p:pic>
          <p:nvPicPr>
            <p:cNvPr id="18472" name="Picture 5" descr="C:\Users\TAI\Google 雲端硬碟\ITRI\1.工作相關\[FY102][Plugtest]\Plugtest Results\Logos\Kapsch.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89030" y="5310645"/>
              <a:ext cx="2344801" cy="37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3" name="Picture 7" descr="C:\Users\TAI\Google 雲端硬碟\ITRI\1.工作相關\[FY102][Plugtest]\Plugtest Results\Logos\NEC Corporation.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081351" y="5272641"/>
              <a:ext cx="989606" cy="45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4" name="Picture 8" descr="C:\Users\TAI\Google 雲端硬碟\ITRI\1.工作相關\[FY102][Plugtest]\Plugtest Results\第一屆Logos\QUWIC.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280849" y="5131801"/>
              <a:ext cx="742089" cy="74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5" name="Picture 12" descr="C:\Users\TAI\Desktop\INRIA.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286290" y="5336087"/>
              <a:ext cx="1239482" cy="31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6" name="Picture 13" descr="C:\Users\TAI\Desktop\TNO.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824604" y="4246324"/>
              <a:ext cx="728116" cy="50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7" name="Picture 3"/>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64542" y="4296427"/>
              <a:ext cx="1274621" cy="39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1743" y="4292449"/>
              <a:ext cx="1828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9" name="Picture 5"/>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984713" y="4337790"/>
              <a:ext cx="1631065" cy="28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0" name="Picture 6"/>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99814" y="4893699"/>
              <a:ext cx="1341721" cy="29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17108" y="4772416"/>
              <a:ext cx="2221450" cy="41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2" name="Picture 6" descr="C:\Users\TAI\Google 雲端硬碟\ITRI\1.工作相關\[FY102][Plugtest]\Plugtest Results\Logos\Marben Products.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692651" y="4746514"/>
              <a:ext cx="1770780" cy="46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57" name="群組 140"/>
          <p:cNvGrpSpPr>
            <a:grpSpLocks/>
          </p:cNvGrpSpPr>
          <p:nvPr/>
        </p:nvGrpSpPr>
        <p:grpSpPr bwMode="auto">
          <a:xfrm>
            <a:off x="2915960" y="4327365"/>
            <a:ext cx="2425304" cy="834629"/>
            <a:chOff x="1075491" y="1743859"/>
            <a:chExt cx="4904714" cy="1685991"/>
          </a:xfrm>
        </p:grpSpPr>
        <p:pic>
          <p:nvPicPr>
            <p:cNvPr id="18458" name="Picture 4"/>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195838" y="1743859"/>
              <a:ext cx="8191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6"/>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005084" y="1812001"/>
              <a:ext cx="17907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0" name="Picture 12"/>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114734" y="3043825"/>
              <a:ext cx="1802413" cy="31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1"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34519" y="3047609"/>
              <a:ext cx="1057536" cy="30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2" name="Picture 14"/>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434224" y="2981196"/>
              <a:ext cx="1552100" cy="44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15"/>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063458" y="2245943"/>
              <a:ext cx="8667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5" descr="C:\Users\TAI\Google 雲端硬碟\ITRI\1.工作相關\[FY102][Plugtest]\Plugtest Results\Logos\Kapsch.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092894" y="2676285"/>
              <a:ext cx="1663206" cy="26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7" descr="C:\Users\TAI\Google 雲端硬碟\ITRI\1.工作相關\[FY102][Plugtest]\Plugtest Results\Logos\NEC Corporation.jp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182628" y="2217107"/>
              <a:ext cx="797577" cy="36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3"/>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1096352" y="1841326"/>
              <a:ext cx="1075932" cy="33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7" name="Picture 4"/>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2987624" y="2680572"/>
              <a:ext cx="1297199" cy="24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5"/>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4779164" y="1898541"/>
              <a:ext cx="1156942" cy="20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6"/>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075491" y="2317908"/>
              <a:ext cx="951706" cy="21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97613" y="2281985"/>
              <a:ext cx="1575712" cy="2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6" descr="C:\Users\TAI\Google 雲端硬碟\ITRI\1.工作相關\[FY102][Plugtest]\Plugtest Results\Logos\Marben Products.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92176" y="2626866"/>
              <a:ext cx="1256044" cy="32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 name="Picture 4"/>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570799" y="5581439"/>
            <a:ext cx="405057" cy="25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6"/>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970959" y="5615172"/>
            <a:ext cx="885473" cy="17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2"/>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519664" y="6224970"/>
            <a:ext cx="891265" cy="15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5"/>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192542" y="5828801"/>
            <a:ext cx="428606" cy="17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 descr="C:\Users\TAI\Google 雲端硬碟\ITRI\1.工作相關\[FY102][Plugtest]\Plugtest Results\Logos\Kapsch.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756886" y="6048153"/>
            <a:ext cx="822429" cy="1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7" descr="C:\Users\TAI\Google 雲端硬碟\ITRI\1.工作相關\[FY102][Plugtest]\Plugtest Results\Logos\NEC Corporation.jp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4698587" y="5806257"/>
            <a:ext cx="394389" cy="1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3"/>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2859462" y="5659620"/>
            <a:ext cx="532031" cy="16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4"/>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699947" y="6052608"/>
            <a:ext cx="641444" cy="12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5"/>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4848213" y="5658012"/>
            <a:ext cx="572090" cy="9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2837103" y="5865885"/>
            <a:ext cx="470603" cy="10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83719" y="5852571"/>
            <a:ext cx="779165" cy="14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 descr="C:\Users\TAI\Google 雲端硬碟\ITRI\1.工作相關\[FY102][Plugtest]\Plugtest Results\Logos\Marben Products.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398541" y="6021769"/>
            <a:ext cx="621094" cy="16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1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415776" y="6100170"/>
            <a:ext cx="387793" cy="268155"/>
          </a:xfrm>
          <a:prstGeom prst="rect">
            <a:avLst/>
          </a:prstGeom>
          <a:solidFill>
            <a:schemeClr val="bg1"/>
          </a:solidFill>
          <a:ln w="9525">
            <a:noFill/>
            <a:miter lim="800000"/>
            <a:headEnd/>
            <a:tailEnd/>
          </a:ln>
        </p:spPr>
      </p:pic>
      <p:pic>
        <p:nvPicPr>
          <p:cNvPr id="67" name="Picture 13" descr="C:\Users\TAI\Desktop\TNO.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59515" y="5800834"/>
            <a:ext cx="291603" cy="20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elinstallatoren.se/globalassets/media/bilder-artiklar/2015/201508/imtech_logotyp.jpg"/>
          <p:cNvPicPr>
            <a:picLocks noChangeAspect="1" noChangeArrowheads="1"/>
          </p:cNvPicPr>
          <p:nvPr/>
        </p:nvPicPr>
        <p:blipFill rotWithShape="1">
          <a:blip r:embed="rId39" cstate="print">
            <a:extLst>
              <a:ext uri="{28A0092B-C50C-407E-A947-70E740481C1C}">
                <a14:useLocalDpi xmlns:a14="http://schemas.microsoft.com/office/drawing/2010/main" val="0"/>
              </a:ext>
            </a:extLst>
          </a:blip>
          <a:srcRect l="5273" t="25525" r="6696" b="25344"/>
          <a:stretch/>
        </p:blipFill>
        <p:spPr bwMode="auto">
          <a:xfrm>
            <a:off x="-5041621" y="11218209"/>
            <a:ext cx="92234" cy="342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etramoto.pagesperso-orange.fr/Images/logoNeavia.jpg"/>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1023551" y="10245929"/>
            <a:ext cx="340439" cy="1031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15.a2zinc.net/clients/MCI/ITS2015/Custom/103570.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2790603" y="6206724"/>
            <a:ext cx="857783" cy="1930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telecom-bretagne.eu/lexians/wp-content/uploads/2015/01/yogoko.jpg"/>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3625263" y="6218460"/>
            <a:ext cx="873443" cy="1878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en.vialis.be/sites/default/files/Logo%20Vialis%20-%20kleur_0.jpg"/>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5035598" y="6012470"/>
            <a:ext cx="445726" cy="16964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6108781" y="5565374"/>
            <a:ext cx="1171009" cy="878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itle 1"/>
          <p:cNvSpPr>
            <a:spLocks noGrp="1"/>
          </p:cNvSpPr>
          <p:nvPr>
            <p:ph type="title"/>
          </p:nvPr>
        </p:nvSpPr>
        <p:spPr>
          <a:xfrm>
            <a:off x="276225" y="0"/>
            <a:ext cx="8229600" cy="1143000"/>
          </a:xfrm>
        </p:spPr>
        <p:txBody>
          <a:bodyPr/>
          <a:lstStyle/>
          <a:p>
            <a:pPr>
              <a:defRPr/>
            </a:pPr>
            <a:r>
              <a:rPr lang="en-US" altLang="en-US" dirty="0" smtClean="0"/>
              <a:t>Previous Plugtests editions</a:t>
            </a:r>
          </a:p>
        </p:txBody>
      </p:sp>
    </p:spTree>
    <p:extLst>
      <p:ext uri="{BB962C8B-B14F-4D97-AF65-F5344CB8AC3E}">
        <p14:creationId xmlns:p14="http://schemas.microsoft.com/office/powerpoint/2010/main" val="1357440199"/>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Plugtest</a:t>
            </a:r>
            <a:r>
              <a:rPr lang="en-GB" dirty="0" smtClean="0"/>
              <a:t> Schedule</a:t>
            </a:r>
            <a:endParaRPr lang="en-GB" dirty="0"/>
          </a:p>
        </p:txBody>
      </p:sp>
      <p:sp>
        <p:nvSpPr>
          <p:cNvPr id="3" name="Content Placeholder 2"/>
          <p:cNvSpPr>
            <a:spLocks noGrp="1"/>
          </p:cNvSpPr>
          <p:nvPr>
            <p:ph idx="1"/>
          </p:nvPr>
        </p:nvSpPr>
        <p:spPr>
          <a:xfrm>
            <a:off x="431800" y="1335023"/>
            <a:ext cx="8229600" cy="5253101"/>
          </a:xfrm>
        </p:spPr>
        <p:txBody>
          <a:bodyPr/>
          <a:lstStyle/>
          <a:p>
            <a:r>
              <a:rPr lang="en-GB" dirty="0" smtClean="0"/>
              <a:t>Phase 1: Test Track Design</a:t>
            </a:r>
          </a:p>
          <a:p>
            <a:pPr lvl="1"/>
            <a:r>
              <a:rPr lang="en-GB" dirty="0" smtClean="0"/>
              <a:t>Livorno-Florence highway</a:t>
            </a:r>
          </a:p>
          <a:p>
            <a:pPr lvl="1"/>
            <a:r>
              <a:rPr lang="en-GB" dirty="0" err="1" smtClean="0"/>
              <a:t>IoT</a:t>
            </a:r>
            <a:r>
              <a:rPr lang="en-GB" dirty="0" smtClean="0"/>
              <a:t> testbed</a:t>
            </a:r>
          </a:p>
          <a:p>
            <a:pPr lvl="1"/>
            <a:r>
              <a:rPr lang="en-GB" dirty="0" smtClean="0"/>
              <a:t>Test track through the port of Livorno</a:t>
            </a:r>
          </a:p>
          <a:p>
            <a:r>
              <a:rPr lang="en-GB" dirty="0" smtClean="0"/>
              <a:t>Phase 2: Pre-qualification of Device Under Test (DUT)</a:t>
            </a:r>
          </a:p>
          <a:p>
            <a:pPr marL="742950" lvl="2" indent="-342900">
              <a:buClrTx/>
              <a:buSzPct val="90000"/>
              <a:buBlip>
                <a:blip r:embed="rId2"/>
              </a:buBlip>
            </a:pPr>
            <a:r>
              <a:rPr lang="en-GB" sz="2000" dirty="0"/>
              <a:t>Conformance </a:t>
            </a:r>
            <a:r>
              <a:rPr lang="en-GB" sz="2000" dirty="0" smtClean="0"/>
              <a:t>Testing</a:t>
            </a:r>
          </a:p>
          <a:p>
            <a:r>
              <a:rPr lang="en-GB" dirty="0" smtClean="0"/>
              <a:t>Phase 3: Connecting all participants</a:t>
            </a:r>
          </a:p>
          <a:p>
            <a:pPr lvl="1"/>
            <a:r>
              <a:rPr lang="en-GB" dirty="0" smtClean="0"/>
              <a:t>Remote labs</a:t>
            </a:r>
          </a:p>
          <a:p>
            <a:pPr lvl="1"/>
            <a:r>
              <a:rPr lang="en-GB" dirty="0" smtClean="0"/>
              <a:t>Traffic Control Centre of </a:t>
            </a:r>
            <a:r>
              <a:rPr lang="en-GB" dirty="0" err="1" smtClean="0"/>
              <a:t>Autostrade</a:t>
            </a:r>
            <a:r>
              <a:rPr lang="en-GB" dirty="0" smtClean="0"/>
              <a:t> (</a:t>
            </a:r>
            <a:r>
              <a:rPr lang="en-GB" dirty="0" err="1" smtClean="0"/>
              <a:t>Datex</a:t>
            </a:r>
            <a:r>
              <a:rPr lang="en-GB" dirty="0" smtClean="0"/>
              <a:t> Node)</a:t>
            </a:r>
          </a:p>
          <a:p>
            <a:pPr lvl="1"/>
            <a:r>
              <a:rPr lang="en-GB" dirty="0" smtClean="0"/>
              <a:t>RSUs in harbour and highway test track</a:t>
            </a:r>
          </a:p>
          <a:p>
            <a:r>
              <a:rPr lang="en-GB" dirty="0"/>
              <a:t>Phase </a:t>
            </a:r>
            <a:r>
              <a:rPr lang="en-GB" dirty="0" smtClean="0"/>
              <a:t>4: Testing !</a:t>
            </a:r>
          </a:p>
          <a:p>
            <a:pPr lvl="1"/>
            <a:r>
              <a:rPr lang="en-GB" dirty="0" smtClean="0"/>
              <a:t>1 week lab test in Cruise Terminal</a:t>
            </a:r>
          </a:p>
          <a:p>
            <a:pPr lvl="1"/>
            <a:r>
              <a:rPr lang="en-GB" dirty="0" smtClean="0"/>
              <a:t>1 week  of field tests on test track</a:t>
            </a:r>
            <a:endParaRPr lang="en-GB" dirty="0"/>
          </a:p>
        </p:txBody>
      </p:sp>
      <p:sp>
        <p:nvSpPr>
          <p:cNvPr id="4" name="Footer Placeholder 3"/>
          <p:cNvSpPr>
            <a:spLocks noGrp="1"/>
          </p:cNvSpPr>
          <p:nvPr>
            <p:ph type="ftr" sz="quarter" idx="10"/>
          </p:nvPr>
        </p:nvSpPr>
        <p:spPr/>
        <p:txBody>
          <a:bodyPr/>
          <a:lstStyle/>
          <a:p>
            <a:pPr>
              <a:defRPr/>
            </a:pPr>
            <a:r>
              <a:rPr lang="en-US" smtClean="0"/>
              <a:t>© ETSI 2014. All rights reserved</a:t>
            </a:r>
            <a:endParaRPr lang="en-US"/>
          </a:p>
        </p:txBody>
      </p:sp>
    </p:spTree>
    <p:extLst>
      <p:ext uri="{BB962C8B-B14F-4D97-AF65-F5344CB8AC3E}">
        <p14:creationId xmlns:p14="http://schemas.microsoft.com/office/powerpoint/2010/main" val="3843447675"/>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t-IT" dirty="0" smtClean="0"/>
              <a:t>Phase 1: Test Track Design</a:t>
            </a:r>
            <a:endParaRPr lang="it-IT" dirty="0"/>
          </a:p>
        </p:txBody>
      </p:sp>
      <p:sp>
        <p:nvSpPr>
          <p:cNvPr id="5" name="Content Placeholder 4"/>
          <p:cNvSpPr>
            <a:spLocks noGrp="1"/>
          </p:cNvSpPr>
          <p:nvPr>
            <p:ph idx="1"/>
          </p:nvPr>
        </p:nvSpPr>
        <p:spPr>
          <a:xfrm>
            <a:off x="363414" y="1507808"/>
            <a:ext cx="8652570" cy="4929568"/>
          </a:xfrm>
        </p:spPr>
        <p:txBody>
          <a:bodyPr/>
          <a:lstStyle/>
          <a:p>
            <a:r>
              <a:rPr lang="en-US" dirty="0" smtClean="0"/>
              <a:t>Definition of the principal route</a:t>
            </a:r>
          </a:p>
          <a:p>
            <a:pPr lvl="1"/>
            <a:r>
              <a:rPr lang="en-US" dirty="0" smtClean="0"/>
              <a:t>2,5 km in harbor</a:t>
            </a:r>
          </a:p>
          <a:p>
            <a:pPr lvl="1"/>
            <a:r>
              <a:rPr lang="en-US" dirty="0" smtClean="0"/>
              <a:t>10 km on Fi-Pi-Li </a:t>
            </a:r>
            <a:r>
              <a:rPr lang="en-US" sz="2400" dirty="0" smtClean="0"/>
              <a:t>highway</a:t>
            </a:r>
          </a:p>
          <a:p>
            <a:r>
              <a:rPr lang="en-US" dirty="0" smtClean="0"/>
              <a:t>Identification of possible RSU installation points </a:t>
            </a:r>
          </a:p>
          <a:p>
            <a:pPr lvl="1"/>
            <a:r>
              <a:rPr lang="en-US" dirty="0" smtClean="0"/>
              <a:t>11 potential RSU locations</a:t>
            </a:r>
          </a:p>
          <a:p>
            <a:r>
              <a:rPr lang="en-US" dirty="0" smtClean="0"/>
              <a:t>Identification of Urban Canyons and Radio Coverage Measurements</a:t>
            </a:r>
          </a:p>
          <a:p>
            <a:pPr lvl="1"/>
            <a:r>
              <a:rPr lang="en-US" dirty="0" smtClean="0"/>
              <a:t>4 RSU locations selected</a:t>
            </a:r>
          </a:p>
          <a:p>
            <a:r>
              <a:rPr lang="en-US" dirty="0" smtClean="0"/>
              <a:t>Recording</a:t>
            </a:r>
          </a:p>
          <a:p>
            <a:pPr lvl="1"/>
            <a:r>
              <a:rPr lang="en-US" dirty="0" smtClean="0"/>
              <a:t>GPS recording of the vehicle path</a:t>
            </a:r>
          </a:p>
          <a:p>
            <a:r>
              <a:rPr lang="en-US" dirty="0" smtClean="0"/>
              <a:t>Design  of Use Cases</a:t>
            </a:r>
          </a:p>
          <a:p>
            <a:pPr lvl="1"/>
            <a:r>
              <a:rPr lang="en-US" dirty="0" smtClean="0"/>
              <a:t>Zones, Traces, Stop lines, Reference Points, Relevance Areas</a:t>
            </a:r>
          </a:p>
        </p:txBody>
      </p:sp>
      <p:sp>
        <p:nvSpPr>
          <p:cNvPr id="4" name="Footer Placeholder 3"/>
          <p:cNvSpPr>
            <a:spLocks noGrp="1"/>
          </p:cNvSpPr>
          <p:nvPr>
            <p:ph type="ftr" sz="quarter" idx="10"/>
          </p:nvPr>
        </p:nvSpPr>
        <p:spPr/>
        <p:txBody>
          <a:bodyPr/>
          <a:lstStyle/>
          <a:p>
            <a:pPr>
              <a:defRPr/>
            </a:pPr>
            <a:r>
              <a:rPr lang="en-US" dirty="0" smtClean="0"/>
              <a:t>Confidential Material, do not distribute - © CNIT - Livorno Port Authority </a:t>
            </a:r>
            <a:endParaRPr lang="it-IT" dirty="0"/>
          </a:p>
        </p:txBody>
      </p:sp>
    </p:spTree>
    <p:extLst>
      <p:ext uri="{BB962C8B-B14F-4D97-AF65-F5344CB8AC3E}">
        <p14:creationId xmlns:p14="http://schemas.microsoft.com/office/powerpoint/2010/main" val="2794761412"/>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Phase 1: Test Track Design</a:t>
            </a:r>
            <a:endParaRPr lang="en-GB" dirty="0"/>
          </a:p>
        </p:txBody>
      </p:sp>
      <p:sp>
        <p:nvSpPr>
          <p:cNvPr id="3" name="Footer Placeholder 2"/>
          <p:cNvSpPr>
            <a:spLocks noGrp="1"/>
          </p:cNvSpPr>
          <p:nvPr>
            <p:ph type="ftr" sz="quarter" idx="10"/>
          </p:nvPr>
        </p:nvSpPr>
        <p:spPr/>
        <p:txBody>
          <a:bodyPr/>
          <a:lstStyle/>
          <a:p>
            <a:pPr>
              <a:defRPr/>
            </a:pPr>
            <a:r>
              <a:rPr lang="en-US" smtClean="0"/>
              <a:t>© ETSI 2014. All rights reserved</a:t>
            </a:r>
            <a:endParaRPr lang="en-US"/>
          </a:p>
        </p:txBody>
      </p:sp>
      <p:pic>
        <p:nvPicPr>
          <p:cNvPr id="4" name="Picture 3"/>
          <p:cNvPicPr>
            <a:picLocks noChangeAspect="1"/>
          </p:cNvPicPr>
          <p:nvPr/>
        </p:nvPicPr>
        <p:blipFill>
          <a:blip r:embed="rId2"/>
          <a:stretch>
            <a:fillRect/>
          </a:stretch>
        </p:blipFill>
        <p:spPr>
          <a:xfrm>
            <a:off x="431800" y="2075688"/>
            <a:ext cx="4340341" cy="4082669"/>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1961" r="39196" b="19578"/>
          <a:stretch/>
        </p:blipFill>
        <p:spPr>
          <a:xfrm>
            <a:off x="4956046" y="1918867"/>
            <a:ext cx="3886201" cy="4239490"/>
          </a:xfrm>
          <a:prstGeom prst="rect">
            <a:avLst/>
          </a:prstGeom>
        </p:spPr>
      </p:pic>
    </p:spTree>
    <p:extLst>
      <p:ext uri="{BB962C8B-B14F-4D97-AF65-F5344CB8AC3E}">
        <p14:creationId xmlns:p14="http://schemas.microsoft.com/office/powerpoint/2010/main" val="2546304000"/>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2: Pre-qualification of DUTs</a:t>
            </a:r>
            <a:endParaRPr lang="en-GB" dirty="0"/>
          </a:p>
        </p:txBody>
      </p:sp>
      <p:sp>
        <p:nvSpPr>
          <p:cNvPr id="4" name="Footer Placeholder 3"/>
          <p:cNvSpPr>
            <a:spLocks noGrp="1"/>
          </p:cNvSpPr>
          <p:nvPr>
            <p:ph type="ftr" sz="quarter" idx="10"/>
          </p:nvPr>
        </p:nvSpPr>
        <p:spPr/>
        <p:txBody>
          <a:bodyPr/>
          <a:lstStyle/>
          <a:p>
            <a:pPr>
              <a:defRPr/>
            </a:pPr>
            <a:r>
              <a:rPr lang="en-US" smtClean="0"/>
              <a:t>© ETSI 2014. All rights reserved</a:t>
            </a:r>
            <a:endParaRPr lang="en-US"/>
          </a:p>
        </p:txBody>
      </p:sp>
      <p:grpSp>
        <p:nvGrpSpPr>
          <p:cNvPr id="57" name="Group 56"/>
          <p:cNvGrpSpPr/>
          <p:nvPr/>
        </p:nvGrpSpPr>
        <p:grpSpPr>
          <a:xfrm>
            <a:off x="713288" y="1727104"/>
            <a:ext cx="7920880" cy="4752528"/>
            <a:chOff x="539552" y="1196752"/>
            <a:chExt cx="7920880" cy="4752528"/>
          </a:xfrm>
        </p:grpSpPr>
        <p:sp>
          <p:nvSpPr>
            <p:cNvPr id="6" name="Rechteck 11"/>
            <p:cNvSpPr/>
            <p:nvPr/>
          </p:nvSpPr>
          <p:spPr bwMode="auto">
            <a:xfrm>
              <a:off x="539552" y="1844824"/>
              <a:ext cx="1800200" cy="1296144"/>
            </a:xfrm>
            <a:prstGeom prst="rect">
              <a:avLst/>
            </a:prstGeom>
            <a:solidFill>
              <a:srgbClr val="FFFF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dirty="0" smtClean="0">
                <a:ln>
                  <a:noFill/>
                </a:ln>
                <a:solidFill>
                  <a:srgbClr val="000000"/>
                </a:solidFill>
                <a:effectLst/>
                <a:uLnTx/>
                <a:uFillTx/>
                <a:latin typeface="Arial"/>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dirty="0" smtClean="0">
                <a:ln>
                  <a:noFill/>
                </a:ln>
                <a:solidFill>
                  <a:srgbClr val="000000"/>
                </a:solidFill>
                <a:effectLst/>
                <a:uLnTx/>
                <a:uFillTx/>
                <a:latin typeface="Arial"/>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smtClean="0">
                  <a:ln>
                    <a:noFill/>
                  </a:ln>
                  <a:solidFill>
                    <a:srgbClr val="000000"/>
                  </a:solidFill>
                  <a:effectLst/>
                  <a:uLnTx/>
                  <a:uFillTx/>
                  <a:latin typeface="Arial"/>
                  <a:cs typeface="+mn-cs"/>
                </a:rPr>
                <a:t>Test Controller</a:t>
              </a:r>
            </a:p>
          </p:txBody>
        </p:sp>
        <p:sp>
          <p:nvSpPr>
            <p:cNvPr id="7" name="Flussdiagramm: Magnetplattenspeicher 8"/>
            <p:cNvSpPr/>
            <p:nvPr/>
          </p:nvSpPr>
          <p:spPr bwMode="auto">
            <a:xfrm>
              <a:off x="683568" y="1196752"/>
              <a:ext cx="720080" cy="1008112"/>
            </a:xfrm>
            <a:prstGeom prst="flowChartMagneticDisk">
              <a:avLst/>
            </a:prstGeom>
            <a:solidFill>
              <a:srgbClr val="FFC0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smtClean="0">
                <a:ln>
                  <a:noFill/>
                </a:ln>
                <a:solidFill>
                  <a:srgbClr val="000000"/>
                </a:solidFill>
                <a:effectLst/>
                <a:uLnTx/>
                <a:uFillTx/>
                <a:latin typeface="Arial"/>
                <a:cs typeface="+mn-cs"/>
              </a:endParaRPr>
            </a:p>
          </p:txBody>
        </p:sp>
        <p:sp>
          <p:nvSpPr>
            <p:cNvPr id="9" name="Rechteck 13"/>
            <p:cNvSpPr/>
            <p:nvPr/>
          </p:nvSpPr>
          <p:spPr bwMode="auto">
            <a:xfrm>
              <a:off x="539552" y="4221088"/>
              <a:ext cx="1800200" cy="648072"/>
            </a:xfrm>
            <a:prstGeom prst="rect">
              <a:avLst/>
            </a:prstGeom>
            <a:solidFill>
              <a:srgbClr val="FFFF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err="1" smtClean="0">
                  <a:ln>
                    <a:noFill/>
                  </a:ln>
                  <a:solidFill>
                    <a:srgbClr val="000000"/>
                  </a:solidFill>
                  <a:effectLst/>
                  <a:uLnTx/>
                  <a:uFillTx/>
                  <a:latin typeface="Arial"/>
                  <a:cs typeface="+mn-cs"/>
                </a:rPr>
                <a:t>Logging</a:t>
              </a:r>
              <a:r>
                <a:rPr kumimoji="0" lang="de-DE" sz="1400" b="1" i="0" u="none" strike="noStrike" kern="0" cap="none" spc="0" normalizeH="0" baseline="0" noProof="0" dirty="0" smtClean="0">
                  <a:ln>
                    <a:noFill/>
                  </a:ln>
                  <a:solidFill>
                    <a:srgbClr val="000000"/>
                  </a:solidFill>
                  <a:effectLst/>
                  <a:uLnTx/>
                  <a:uFillTx/>
                  <a:latin typeface="Arial"/>
                  <a:cs typeface="+mn-cs"/>
                </a:rPr>
                <a:t> + Analysis</a:t>
              </a:r>
            </a:p>
          </p:txBody>
        </p:sp>
        <p:sp>
          <p:nvSpPr>
            <p:cNvPr id="10" name="Rechteck 14"/>
            <p:cNvSpPr/>
            <p:nvPr/>
          </p:nvSpPr>
          <p:spPr bwMode="auto">
            <a:xfrm>
              <a:off x="6228184" y="3573016"/>
              <a:ext cx="2232248" cy="2376264"/>
            </a:xfrm>
            <a:prstGeom prst="rect">
              <a:avLst/>
            </a:pr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smtClean="0">
                  <a:ln>
                    <a:noFill/>
                  </a:ln>
                  <a:solidFill>
                    <a:srgbClr val="000000"/>
                  </a:solidFill>
                  <a:effectLst/>
                  <a:uLnTx/>
                  <a:uFillTx/>
                  <a:latin typeface="Arial"/>
                  <a:cs typeface="+mn-cs"/>
                </a:rPr>
                <a:t>             </a:t>
              </a:r>
            </a:p>
          </p:txBody>
        </p:sp>
        <p:sp>
          <p:nvSpPr>
            <p:cNvPr id="11" name="Rechteck 15"/>
            <p:cNvSpPr/>
            <p:nvPr/>
          </p:nvSpPr>
          <p:spPr bwMode="auto">
            <a:xfrm>
              <a:off x="2915816" y="3284984"/>
              <a:ext cx="1800200" cy="648072"/>
            </a:xfrm>
            <a:prstGeom prst="rect">
              <a:avLst/>
            </a:prstGeom>
            <a:solidFill>
              <a:srgbClr val="00B0F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smtClean="0">
                  <a:ln>
                    <a:noFill/>
                  </a:ln>
                  <a:solidFill>
                    <a:srgbClr val="000000"/>
                  </a:solidFill>
                  <a:effectLst/>
                  <a:uLnTx/>
                  <a:uFillTx/>
                  <a:latin typeface="Arial"/>
                  <a:cs typeface="+mn-cs"/>
                </a:rPr>
                <a:t>GNSS </a:t>
              </a:r>
              <a:r>
                <a:rPr kumimoji="0" lang="de-DE" sz="1400" b="1" i="0" u="none" strike="noStrike" kern="0" cap="none" spc="0" normalizeH="0" baseline="0" noProof="0" dirty="0" err="1" smtClean="0">
                  <a:ln>
                    <a:noFill/>
                  </a:ln>
                  <a:solidFill>
                    <a:srgbClr val="000000"/>
                  </a:solidFill>
                  <a:effectLst/>
                  <a:uLnTx/>
                  <a:uFillTx/>
                  <a:latin typeface="Arial"/>
                  <a:cs typeface="+mn-cs"/>
                </a:rPr>
                <a:t>replayer</a:t>
              </a:r>
              <a:endParaRPr kumimoji="0" lang="de-DE" sz="1400" b="1" i="0" u="none" strike="noStrike" kern="0" cap="none" spc="0" normalizeH="0" baseline="0" noProof="0" dirty="0" smtClean="0">
                <a:ln>
                  <a:noFill/>
                </a:ln>
                <a:solidFill>
                  <a:srgbClr val="000000"/>
                </a:solidFill>
                <a:effectLst/>
                <a:uLnTx/>
                <a:uFillTx/>
                <a:latin typeface="Arial"/>
                <a:cs typeface="+mn-cs"/>
              </a:endParaRPr>
            </a:p>
          </p:txBody>
        </p:sp>
        <p:sp>
          <p:nvSpPr>
            <p:cNvPr id="12" name="Rechteck 16"/>
            <p:cNvSpPr/>
            <p:nvPr/>
          </p:nvSpPr>
          <p:spPr bwMode="auto">
            <a:xfrm>
              <a:off x="6228184" y="2204864"/>
              <a:ext cx="1800200" cy="720080"/>
            </a:xfrm>
            <a:prstGeom prst="rect">
              <a:avLst/>
            </a:pr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smtClean="0">
                  <a:ln>
                    <a:noFill/>
                  </a:ln>
                  <a:solidFill>
                    <a:srgbClr val="000000"/>
                  </a:solidFill>
                  <a:effectLst/>
                  <a:uLnTx/>
                  <a:uFillTx/>
                  <a:latin typeface="Arial"/>
                  <a:cs typeface="+mn-cs"/>
                </a:rPr>
                <a:t>Proxy (</a:t>
              </a:r>
              <a:r>
                <a:rPr kumimoji="0" lang="de-DE" sz="1400" b="1" i="0" u="none" strike="noStrike" kern="0" cap="none" spc="0" normalizeH="0" baseline="0" noProof="0" dirty="0" err="1" smtClean="0">
                  <a:ln>
                    <a:noFill/>
                  </a:ln>
                  <a:solidFill>
                    <a:srgbClr val="000000"/>
                  </a:solidFill>
                  <a:effectLst/>
                  <a:uLnTx/>
                  <a:uFillTx/>
                  <a:latin typeface="Arial"/>
                  <a:cs typeface="+mn-cs"/>
                </a:rPr>
                <a:t>Convert</a:t>
              </a:r>
              <a:r>
                <a:rPr kumimoji="0" lang="de-DE" sz="1400" b="1" i="0" u="none" strike="noStrike" kern="0" cap="none" spc="0" normalizeH="0" baseline="0" noProof="0" dirty="0" smtClean="0">
                  <a:ln>
                    <a:noFill/>
                  </a:ln>
                  <a:solidFill>
                    <a:srgbClr val="000000"/>
                  </a:solidFill>
                  <a:effectLst/>
                  <a:uLnTx/>
                  <a:uFillTx/>
                  <a:latin typeface="Arial"/>
                  <a:cs typeface="+mn-cs"/>
                </a:rPr>
                <a:t> CAN </a:t>
              </a:r>
              <a:r>
                <a:rPr kumimoji="0" lang="de-DE" sz="1400" b="1" i="0" u="none" strike="noStrike" kern="0" cap="none" spc="0" normalizeH="0" baseline="0" noProof="0" dirty="0" err="1" smtClean="0">
                  <a:ln>
                    <a:noFill/>
                  </a:ln>
                  <a:solidFill>
                    <a:srgbClr val="000000"/>
                  </a:solidFill>
                  <a:effectLst/>
                  <a:uLnTx/>
                  <a:uFillTx/>
                  <a:latin typeface="Arial"/>
                  <a:cs typeface="+mn-cs"/>
                </a:rPr>
                <a:t>messages</a:t>
              </a:r>
              <a:r>
                <a:rPr kumimoji="0" lang="de-DE" sz="1400" b="1" i="0" u="none" strike="noStrike" kern="0" cap="none" spc="0" normalizeH="0" baseline="0" noProof="0" dirty="0" smtClean="0">
                  <a:ln>
                    <a:noFill/>
                  </a:ln>
                  <a:solidFill>
                    <a:srgbClr val="000000"/>
                  </a:solidFill>
                  <a:effectLst/>
                  <a:uLnTx/>
                  <a:uFillTx/>
                  <a:latin typeface="Arial"/>
                  <a:cs typeface="+mn-cs"/>
                </a:rPr>
                <a:t>, optional)</a:t>
              </a:r>
            </a:p>
          </p:txBody>
        </p:sp>
        <p:cxnSp>
          <p:nvCxnSpPr>
            <p:cNvPr id="13" name="Gerade Verbindung mit Pfeil 20"/>
            <p:cNvCxnSpPr>
              <a:stCxn id="6" idx="3"/>
              <a:endCxn id="6" idx="3"/>
            </p:cNvCxnSpPr>
            <p:nvPr/>
          </p:nvCxnSpPr>
          <p:spPr bwMode="auto">
            <a:xfrm>
              <a:off x="2339752" y="2492896"/>
              <a:ext cx="0" cy="0"/>
            </a:xfrm>
            <a:prstGeom prst="straightConnector1">
              <a:avLst/>
            </a:prstGeom>
            <a:solidFill>
              <a:srgbClr val="BBE0E3"/>
            </a:solidFill>
            <a:ln w="952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Form 25"/>
            <p:cNvCxnSpPr/>
            <p:nvPr/>
          </p:nvCxnSpPr>
          <p:spPr bwMode="auto">
            <a:xfrm rot="16200000" flipH="1">
              <a:off x="2285746" y="3050958"/>
              <a:ext cx="972108" cy="288032"/>
            </a:xfrm>
            <a:prstGeom prst="bentConnector2">
              <a:avLst/>
            </a:prstGeom>
            <a:solidFill>
              <a:srgbClr val="BBE0E3"/>
            </a:solidFill>
            <a:ln w="3175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mit Pfeil 54"/>
            <p:cNvCxnSpPr/>
            <p:nvPr/>
          </p:nvCxnSpPr>
          <p:spPr bwMode="auto">
            <a:xfrm flipV="1">
              <a:off x="2339752" y="2708919"/>
              <a:ext cx="288032" cy="1"/>
            </a:xfrm>
            <a:prstGeom prst="straightConnector1">
              <a:avLst/>
            </a:prstGeom>
            <a:solidFill>
              <a:srgbClr val="BBE0E3"/>
            </a:solidFill>
            <a:ln w="31750" cap="flat" cmpd="sng" algn="ctr">
              <a:solidFill>
                <a:srgbClr val="000000"/>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59"/>
            <p:cNvCxnSpPr/>
            <p:nvPr/>
          </p:nvCxnSpPr>
          <p:spPr bwMode="auto">
            <a:xfrm>
              <a:off x="7668344" y="2924944"/>
              <a:ext cx="0" cy="648072"/>
            </a:xfrm>
            <a:prstGeom prst="straightConnector1">
              <a:avLst/>
            </a:prstGeom>
            <a:solidFill>
              <a:srgbClr val="BBE0E3"/>
            </a:solidFill>
            <a:ln w="3175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 name="Gruppieren 73"/>
            <p:cNvGrpSpPr/>
            <p:nvPr/>
          </p:nvGrpSpPr>
          <p:grpSpPr>
            <a:xfrm>
              <a:off x="4716016" y="3501008"/>
              <a:ext cx="432048" cy="288032"/>
              <a:chOff x="5220072" y="1556792"/>
              <a:chExt cx="432048" cy="288032"/>
            </a:xfrm>
          </p:grpSpPr>
          <p:cxnSp>
            <p:nvCxnSpPr>
              <p:cNvPr id="19" name="Gerade Verbindung 61"/>
              <p:cNvCxnSpPr/>
              <p:nvPr/>
            </p:nvCxnSpPr>
            <p:spPr bwMode="auto">
              <a:xfrm>
                <a:off x="5220072" y="1700808"/>
                <a:ext cx="216024" cy="0"/>
              </a:xfrm>
              <a:prstGeom prst="line">
                <a:avLst/>
              </a:prstGeom>
              <a:solidFill>
                <a:srgbClr val="BBE0E3"/>
              </a:solidFill>
              <a:ln w="317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63"/>
              <p:cNvCxnSpPr/>
              <p:nvPr/>
            </p:nvCxnSpPr>
            <p:spPr bwMode="auto">
              <a:xfrm flipV="1">
                <a:off x="5436096" y="1556792"/>
                <a:ext cx="216024" cy="144016"/>
              </a:xfrm>
              <a:prstGeom prst="line">
                <a:avLst/>
              </a:prstGeom>
              <a:solidFill>
                <a:srgbClr val="BBE0E3"/>
              </a:solidFill>
              <a:ln w="317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65"/>
              <p:cNvCxnSpPr/>
              <p:nvPr/>
            </p:nvCxnSpPr>
            <p:spPr bwMode="auto">
              <a:xfrm>
                <a:off x="5436096" y="1700808"/>
                <a:ext cx="216024" cy="144016"/>
              </a:xfrm>
              <a:prstGeom prst="line">
                <a:avLst/>
              </a:prstGeom>
              <a:solidFill>
                <a:srgbClr val="BBE0E3"/>
              </a:solidFill>
              <a:ln w="317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Gruppieren 78"/>
            <p:cNvGrpSpPr/>
            <p:nvPr/>
          </p:nvGrpSpPr>
          <p:grpSpPr>
            <a:xfrm rot="10800000">
              <a:off x="5796136" y="3501008"/>
              <a:ext cx="432048" cy="288032"/>
              <a:chOff x="5220072" y="1556792"/>
              <a:chExt cx="432048" cy="288032"/>
            </a:xfrm>
          </p:grpSpPr>
          <p:cxnSp>
            <p:nvCxnSpPr>
              <p:cNvPr id="23" name="Gerade Verbindung 79"/>
              <p:cNvCxnSpPr/>
              <p:nvPr/>
            </p:nvCxnSpPr>
            <p:spPr bwMode="auto">
              <a:xfrm>
                <a:off x="5220072" y="1700808"/>
                <a:ext cx="216024" cy="0"/>
              </a:xfrm>
              <a:prstGeom prst="line">
                <a:avLst/>
              </a:prstGeom>
              <a:solidFill>
                <a:srgbClr val="BBE0E3"/>
              </a:solidFill>
              <a:ln w="317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80"/>
              <p:cNvCxnSpPr/>
              <p:nvPr/>
            </p:nvCxnSpPr>
            <p:spPr bwMode="auto">
              <a:xfrm flipV="1">
                <a:off x="5436096" y="1556792"/>
                <a:ext cx="216024" cy="144016"/>
              </a:xfrm>
              <a:prstGeom prst="line">
                <a:avLst/>
              </a:prstGeom>
              <a:solidFill>
                <a:srgbClr val="BBE0E3"/>
              </a:solidFill>
              <a:ln w="317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81"/>
              <p:cNvCxnSpPr/>
              <p:nvPr/>
            </p:nvCxnSpPr>
            <p:spPr bwMode="auto">
              <a:xfrm>
                <a:off x="5436096" y="1700808"/>
                <a:ext cx="216024" cy="144016"/>
              </a:xfrm>
              <a:prstGeom prst="line">
                <a:avLst/>
              </a:prstGeom>
              <a:solidFill>
                <a:srgbClr val="BBE0E3"/>
              </a:solidFill>
              <a:ln w="317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6" name="Gerade Verbindung mit Pfeil 86"/>
            <p:cNvCxnSpPr/>
            <p:nvPr/>
          </p:nvCxnSpPr>
          <p:spPr bwMode="auto">
            <a:xfrm>
              <a:off x="5148064" y="3645024"/>
              <a:ext cx="584448" cy="8384"/>
            </a:xfrm>
            <a:prstGeom prst="straightConnector1">
              <a:avLst/>
            </a:prstGeom>
            <a:solidFill>
              <a:srgbClr val="BBE0E3"/>
            </a:solidFill>
            <a:ln w="3175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feld 102"/>
            <p:cNvSpPr txBox="1"/>
            <p:nvPr/>
          </p:nvSpPr>
          <p:spPr>
            <a:xfrm>
              <a:off x="4860032" y="3068960"/>
              <a:ext cx="1460656" cy="307777"/>
            </a:xfrm>
            <a:prstGeom prst="rect">
              <a:avLst/>
            </a:prstGeom>
            <a:noFill/>
          </p:spPr>
          <p:txBody>
            <a:bodyPr wrap="none" rtlCol="0">
              <a:spAutoFit/>
            </a:bodyPr>
            <a:lstStyle/>
            <a:p>
              <a:r>
                <a:rPr lang="de-DE" sz="1400" dirty="0" smtClean="0">
                  <a:solidFill>
                    <a:srgbClr val="000000"/>
                  </a:solidFill>
                  <a:latin typeface="Arial"/>
                  <a:cs typeface="+mn-cs"/>
                </a:rPr>
                <a:t>RF GPS </a:t>
              </a:r>
              <a:r>
                <a:rPr lang="de-DE" sz="1400" dirty="0" err="1" smtClean="0">
                  <a:solidFill>
                    <a:srgbClr val="000000"/>
                  </a:solidFill>
                  <a:latin typeface="Arial"/>
                  <a:cs typeface="+mn-cs"/>
                </a:rPr>
                <a:t>signals</a:t>
              </a:r>
              <a:endParaRPr lang="de-DE" sz="1400" dirty="0" smtClean="0">
                <a:solidFill>
                  <a:srgbClr val="000000"/>
                </a:solidFill>
                <a:latin typeface="Arial"/>
                <a:cs typeface="+mn-cs"/>
              </a:endParaRPr>
            </a:p>
          </p:txBody>
        </p:sp>
        <p:cxnSp>
          <p:nvCxnSpPr>
            <p:cNvPr id="28" name="Gerade Verbindung mit Pfeil 47"/>
            <p:cNvCxnSpPr>
              <a:stCxn id="6" idx="2"/>
              <a:endCxn id="9" idx="0"/>
            </p:cNvCxnSpPr>
            <p:nvPr/>
          </p:nvCxnSpPr>
          <p:spPr bwMode="auto">
            <a:xfrm>
              <a:off x="1439652" y="3140968"/>
              <a:ext cx="0" cy="1080120"/>
            </a:xfrm>
            <a:prstGeom prst="straightConnector1">
              <a:avLst/>
            </a:prstGeom>
            <a:solidFill>
              <a:srgbClr val="BBE0E3"/>
            </a:solidFill>
            <a:ln w="3175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Form 44"/>
            <p:cNvCxnSpPr/>
            <p:nvPr/>
          </p:nvCxnSpPr>
          <p:spPr bwMode="auto">
            <a:xfrm>
              <a:off x="2339752" y="1916832"/>
              <a:ext cx="4788532" cy="360040"/>
            </a:xfrm>
            <a:prstGeom prst="bentConnector2">
              <a:avLst/>
            </a:prstGeom>
            <a:solidFill>
              <a:srgbClr val="BBE0E3"/>
            </a:solidFill>
            <a:ln w="3175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feld 102"/>
            <p:cNvSpPr txBox="1"/>
            <p:nvPr/>
          </p:nvSpPr>
          <p:spPr>
            <a:xfrm>
              <a:off x="2915816" y="1556792"/>
              <a:ext cx="3600400" cy="307777"/>
            </a:xfrm>
            <a:prstGeom prst="rect">
              <a:avLst/>
            </a:prstGeom>
            <a:noFill/>
          </p:spPr>
          <p:txBody>
            <a:bodyPr wrap="square" rtlCol="0">
              <a:spAutoFit/>
            </a:bodyPr>
            <a:lstStyle/>
            <a:p>
              <a:r>
                <a:rPr lang="de-DE" sz="1400" dirty="0" err="1" smtClean="0">
                  <a:solidFill>
                    <a:srgbClr val="000000"/>
                  </a:solidFill>
                  <a:latin typeface="Arial"/>
                  <a:cs typeface="+mn-cs"/>
                </a:rPr>
                <a:t>Upper</a:t>
              </a:r>
              <a:r>
                <a:rPr lang="de-DE" sz="1400" dirty="0" smtClean="0">
                  <a:solidFill>
                    <a:srgbClr val="000000"/>
                  </a:solidFill>
                  <a:latin typeface="Arial"/>
                  <a:cs typeface="+mn-cs"/>
                </a:rPr>
                <a:t> Tester  </a:t>
              </a:r>
              <a:r>
                <a:rPr lang="de-DE" sz="1400" dirty="0" err="1" smtClean="0">
                  <a:solidFill>
                    <a:srgbClr val="000000"/>
                  </a:solidFill>
                  <a:latin typeface="Arial"/>
                  <a:cs typeface="+mn-cs"/>
                </a:rPr>
                <a:t>Commands</a:t>
              </a:r>
              <a:r>
                <a:rPr lang="de-DE" sz="1400" dirty="0" smtClean="0">
                  <a:solidFill>
                    <a:srgbClr val="000000"/>
                  </a:solidFill>
                  <a:latin typeface="Arial"/>
                  <a:cs typeface="+mn-cs"/>
                </a:rPr>
                <a:t> via Ethernet</a:t>
              </a:r>
            </a:p>
          </p:txBody>
        </p:sp>
        <p:sp>
          <p:nvSpPr>
            <p:cNvPr id="32" name="Textfeld 102"/>
            <p:cNvSpPr txBox="1"/>
            <p:nvPr/>
          </p:nvSpPr>
          <p:spPr>
            <a:xfrm>
              <a:off x="7706954" y="2996952"/>
              <a:ext cx="609462" cy="307777"/>
            </a:xfrm>
            <a:prstGeom prst="rect">
              <a:avLst/>
            </a:prstGeom>
            <a:noFill/>
          </p:spPr>
          <p:txBody>
            <a:bodyPr wrap="none" rtlCol="0">
              <a:spAutoFit/>
            </a:bodyPr>
            <a:lstStyle/>
            <a:p>
              <a:r>
                <a:rPr lang="de-DE" sz="1400" dirty="0" smtClean="0">
                  <a:solidFill>
                    <a:srgbClr val="000000"/>
                  </a:solidFill>
                  <a:latin typeface="Arial"/>
                  <a:cs typeface="+mn-cs"/>
                </a:rPr>
                <a:t>CAN </a:t>
              </a:r>
            </a:p>
          </p:txBody>
        </p:sp>
        <p:sp>
          <p:nvSpPr>
            <p:cNvPr id="33" name="Textfeld 102"/>
            <p:cNvSpPr txBox="1"/>
            <p:nvPr/>
          </p:nvSpPr>
          <p:spPr>
            <a:xfrm>
              <a:off x="6228184" y="2996952"/>
              <a:ext cx="665567" cy="707886"/>
            </a:xfrm>
            <a:prstGeom prst="rect">
              <a:avLst/>
            </a:prstGeom>
            <a:noFill/>
          </p:spPr>
          <p:txBody>
            <a:bodyPr wrap="none" rtlCol="0">
              <a:spAutoFit/>
            </a:bodyPr>
            <a:lstStyle/>
            <a:p>
              <a:r>
                <a:rPr lang="de-DE" sz="1000" dirty="0" smtClean="0">
                  <a:solidFill>
                    <a:srgbClr val="000000"/>
                  </a:solidFill>
                  <a:latin typeface="Arial"/>
                  <a:cs typeface="+mn-cs"/>
                </a:rPr>
                <a:t>CAN</a:t>
              </a:r>
            </a:p>
            <a:p>
              <a:r>
                <a:rPr lang="de-DE" sz="1000" dirty="0" err="1" smtClean="0">
                  <a:solidFill>
                    <a:srgbClr val="000000"/>
                  </a:solidFill>
                  <a:latin typeface="Arial"/>
                  <a:cs typeface="+mn-cs"/>
                </a:rPr>
                <a:t>Diag</a:t>
              </a:r>
              <a:endParaRPr lang="de-DE" sz="1000" dirty="0" smtClean="0">
                <a:solidFill>
                  <a:srgbClr val="000000"/>
                </a:solidFill>
                <a:latin typeface="Arial"/>
                <a:cs typeface="+mn-cs"/>
              </a:endParaRPr>
            </a:p>
            <a:p>
              <a:r>
                <a:rPr lang="de-DE" sz="1000" dirty="0" smtClean="0">
                  <a:solidFill>
                    <a:srgbClr val="000000"/>
                  </a:solidFill>
                  <a:latin typeface="Arial"/>
                  <a:cs typeface="+mn-cs"/>
                </a:rPr>
                <a:t>Ethernet</a:t>
              </a:r>
            </a:p>
            <a:p>
              <a:r>
                <a:rPr lang="de-DE" sz="1000" dirty="0" smtClean="0">
                  <a:solidFill>
                    <a:srgbClr val="000000"/>
                  </a:solidFill>
                  <a:latin typeface="Arial"/>
                  <a:cs typeface="+mn-cs"/>
                </a:rPr>
                <a:t> </a:t>
              </a:r>
            </a:p>
          </p:txBody>
        </p:sp>
        <p:sp>
          <p:nvSpPr>
            <p:cNvPr id="34" name="Textfeld 102"/>
            <p:cNvSpPr txBox="1"/>
            <p:nvPr/>
          </p:nvSpPr>
          <p:spPr>
            <a:xfrm>
              <a:off x="6588224" y="5589240"/>
              <a:ext cx="1656223" cy="307777"/>
            </a:xfrm>
            <a:prstGeom prst="rect">
              <a:avLst/>
            </a:prstGeom>
            <a:noFill/>
          </p:spPr>
          <p:txBody>
            <a:bodyPr wrap="none" rtlCol="0">
              <a:spAutoFit/>
            </a:bodyPr>
            <a:lstStyle/>
            <a:p>
              <a:r>
                <a:rPr lang="de-DE" sz="1400" b="1" dirty="0" smtClean="0">
                  <a:solidFill>
                    <a:srgbClr val="000000"/>
                  </a:solidFill>
                  <a:latin typeface="Arial"/>
                  <a:cs typeface="+mn-cs"/>
                </a:rPr>
                <a:t>DUT (ITS Station)</a:t>
              </a:r>
            </a:p>
          </p:txBody>
        </p:sp>
        <p:cxnSp>
          <p:nvCxnSpPr>
            <p:cNvPr id="35" name="Gerade Verbindung mit Pfeil 55"/>
            <p:cNvCxnSpPr/>
            <p:nvPr/>
          </p:nvCxnSpPr>
          <p:spPr bwMode="auto">
            <a:xfrm>
              <a:off x="6876256" y="2924944"/>
              <a:ext cx="0" cy="648072"/>
            </a:xfrm>
            <a:prstGeom prst="straightConnector1">
              <a:avLst/>
            </a:prstGeom>
            <a:solidFill>
              <a:srgbClr val="BBE0E3"/>
            </a:solidFill>
            <a:ln w="3175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Rechteck 58"/>
            <p:cNvSpPr/>
            <p:nvPr/>
          </p:nvSpPr>
          <p:spPr bwMode="auto">
            <a:xfrm>
              <a:off x="6372200" y="3717032"/>
              <a:ext cx="576064" cy="576064"/>
            </a:xfrm>
            <a:prstGeom prst="rect">
              <a:avLst/>
            </a:prstGeom>
            <a:solidFill>
              <a:srgbClr val="92D05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err="1" smtClean="0">
                  <a:ln>
                    <a:noFill/>
                  </a:ln>
                  <a:solidFill>
                    <a:srgbClr val="000000"/>
                  </a:solidFill>
                  <a:effectLst/>
                  <a:uLnTx/>
                  <a:uFillTx/>
                  <a:latin typeface="Arial"/>
                  <a:cs typeface="+mn-cs"/>
                </a:rPr>
                <a:t>Upper</a:t>
              </a:r>
              <a:r>
                <a:rPr kumimoji="0" lang="de-DE" sz="1000" b="1" i="0" u="none" strike="noStrike" kern="0" cap="none" spc="0" normalizeH="0" baseline="0" noProof="0" dirty="0" smtClean="0">
                  <a:ln>
                    <a:noFill/>
                  </a:ln>
                  <a:solidFill>
                    <a:srgbClr val="000000"/>
                  </a:solidFill>
                  <a:effectLst/>
                  <a:uLnTx/>
                  <a:uFillTx/>
                  <a:latin typeface="Arial"/>
                  <a:cs typeface="+mn-cs"/>
                </a:rPr>
                <a:t> Tester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err="1" smtClean="0">
                  <a:ln>
                    <a:noFill/>
                  </a:ln>
                  <a:solidFill>
                    <a:srgbClr val="000000"/>
                  </a:solidFill>
                  <a:effectLst/>
                  <a:uLnTx/>
                  <a:uFillTx/>
                  <a:latin typeface="Arial"/>
                  <a:cs typeface="+mn-cs"/>
                </a:rPr>
                <a:t>App</a:t>
              </a:r>
              <a:endParaRPr kumimoji="0" lang="de-DE" sz="1000" b="1" i="0" u="none" strike="noStrike" kern="0" cap="none" spc="0" normalizeH="0" baseline="0" noProof="0" dirty="0" smtClean="0">
                <a:ln>
                  <a:noFill/>
                </a:ln>
                <a:solidFill>
                  <a:srgbClr val="000000"/>
                </a:solidFill>
                <a:effectLst/>
                <a:uLnTx/>
                <a:uFillTx/>
                <a:latin typeface="Arial"/>
                <a:cs typeface="+mn-cs"/>
              </a:endParaRPr>
            </a:p>
          </p:txBody>
        </p:sp>
        <p:sp>
          <p:nvSpPr>
            <p:cNvPr id="37" name="Rechteck 60"/>
            <p:cNvSpPr/>
            <p:nvPr/>
          </p:nvSpPr>
          <p:spPr bwMode="auto">
            <a:xfrm>
              <a:off x="7020272" y="3717032"/>
              <a:ext cx="576064" cy="576064"/>
            </a:xfrm>
            <a:prstGeom prst="rect">
              <a:avLst/>
            </a:prstGeom>
            <a:solidFill>
              <a:srgbClr val="92D05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err="1" smtClean="0">
                  <a:ln>
                    <a:noFill/>
                  </a:ln>
                  <a:solidFill>
                    <a:srgbClr val="000000"/>
                  </a:solidFill>
                  <a:effectLst/>
                  <a:uLnTx/>
                  <a:uFillTx/>
                  <a:latin typeface="Arial"/>
                  <a:cs typeface="+mn-cs"/>
                </a:rPr>
                <a:t>App</a:t>
              </a:r>
              <a:r>
                <a:rPr kumimoji="0" lang="de-DE" sz="1000" b="1" i="0" u="none" strike="noStrike" kern="0" cap="none" spc="0" normalizeH="0" baseline="0" noProof="0" dirty="0" smtClean="0">
                  <a:ln>
                    <a:noFill/>
                  </a:ln>
                  <a:solidFill>
                    <a:srgbClr val="000000"/>
                  </a:solidFill>
                  <a:effectLst/>
                  <a:uLnTx/>
                  <a:uFillTx/>
                  <a:latin typeface="Arial"/>
                  <a:cs typeface="+mn-cs"/>
                </a:rPr>
                <a:t> 1</a:t>
              </a:r>
            </a:p>
          </p:txBody>
        </p:sp>
        <p:sp>
          <p:nvSpPr>
            <p:cNvPr id="38" name="Rechteck 62"/>
            <p:cNvSpPr/>
            <p:nvPr/>
          </p:nvSpPr>
          <p:spPr bwMode="auto">
            <a:xfrm>
              <a:off x="7740352" y="3717032"/>
              <a:ext cx="576064" cy="576064"/>
            </a:xfrm>
            <a:prstGeom prst="rect">
              <a:avLst/>
            </a:prstGeom>
            <a:solidFill>
              <a:srgbClr val="92D05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err="1" smtClean="0">
                  <a:ln>
                    <a:noFill/>
                  </a:ln>
                  <a:solidFill>
                    <a:srgbClr val="000000"/>
                  </a:solidFill>
                  <a:effectLst/>
                  <a:uLnTx/>
                  <a:uFillTx/>
                  <a:latin typeface="Arial"/>
                  <a:cs typeface="+mn-cs"/>
                </a:rPr>
                <a:t>App</a:t>
              </a:r>
              <a:r>
                <a:rPr kumimoji="0" lang="de-DE" sz="1000" b="1" i="0" u="none" strike="noStrike" kern="0" cap="none" spc="0" normalizeH="0" baseline="0" noProof="0" dirty="0" smtClean="0">
                  <a:ln>
                    <a:noFill/>
                  </a:ln>
                  <a:solidFill>
                    <a:srgbClr val="000000"/>
                  </a:solidFill>
                  <a:effectLst/>
                  <a:uLnTx/>
                  <a:uFillTx/>
                  <a:latin typeface="Arial"/>
                  <a:cs typeface="+mn-cs"/>
                </a:rPr>
                <a:t> 2</a:t>
              </a:r>
            </a:p>
          </p:txBody>
        </p:sp>
        <p:sp>
          <p:nvSpPr>
            <p:cNvPr id="39" name="Rechteck 64"/>
            <p:cNvSpPr/>
            <p:nvPr/>
          </p:nvSpPr>
          <p:spPr bwMode="auto">
            <a:xfrm>
              <a:off x="2915816" y="4725144"/>
              <a:ext cx="1800200" cy="648072"/>
            </a:xfrm>
            <a:prstGeom prst="rect">
              <a:avLst/>
            </a:prstGeom>
            <a:solidFill>
              <a:srgbClr val="00B0F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smtClean="0">
                  <a:ln>
                    <a:noFill/>
                  </a:ln>
                  <a:solidFill>
                    <a:srgbClr val="000000"/>
                  </a:solidFill>
                  <a:effectLst/>
                  <a:uLnTx/>
                  <a:uFillTx/>
                  <a:latin typeface="Arial"/>
                  <a:cs typeface="+mn-cs"/>
                </a:rPr>
                <a:t>11p</a:t>
              </a:r>
            </a:p>
          </p:txBody>
        </p:sp>
        <p:cxnSp>
          <p:nvCxnSpPr>
            <p:cNvPr id="40" name="Form 66"/>
            <p:cNvCxnSpPr>
              <a:endCxn id="39" idx="1"/>
            </p:cNvCxnSpPr>
            <p:nvPr/>
          </p:nvCxnSpPr>
          <p:spPr bwMode="auto">
            <a:xfrm rot="16200000" flipH="1">
              <a:off x="2069722" y="4203086"/>
              <a:ext cx="1404156" cy="288032"/>
            </a:xfrm>
            <a:prstGeom prst="bentConnector2">
              <a:avLst/>
            </a:prstGeom>
            <a:solidFill>
              <a:srgbClr val="BBE0E3"/>
            </a:solidFill>
            <a:ln w="3175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 name="Gruppieren 67"/>
            <p:cNvGrpSpPr/>
            <p:nvPr/>
          </p:nvGrpSpPr>
          <p:grpSpPr>
            <a:xfrm>
              <a:off x="4716016" y="5085183"/>
              <a:ext cx="432048" cy="288032"/>
              <a:chOff x="5220072" y="1556792"/>
              <a:chExt cx="432048" cy="288032"/>
            </a:xfrm>
          </p:grpSpPr>
          <p:cxnSp>
            <p:nvCxnSpPr>
              <p:cNvPr id="42" name="Gerade Verbindung 68"/>
              <p:cNvCxnSpPr/>
              <p:nvPr/>
            </p:nvCxnSpPr>
            <p:spPr bwMode="auto">
              <a:xfrm>
                <a:off x="5220072" y="1700808"/>
                <a:ext cx="216024" cy="0"/>
              </a:xfrm>
              <a:prstGeom prst="line">
                <a:avLst/>
              </a:prstGeom>
              <a:solidFill>
                <a:srgbClr val="BBE0E3"/>
              </a:solidFill>
              <a:ln w="317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69"/>
              <p:cNvCxnSpPr/>
              <p:nvPr/>
            </p:nvCxnSpPr>
            <p:spPr bwMode="auto">
              <a:xfrm flipV="1">
                <a:off x="5436096" y="1556792"/>
                <a:ext cx="216024" cy="144016"/>
              </a:xfrm>
              <a:prstGeom prst="line">
                <a:avLst/>
              </a:prstGeom>
              <a:solidFill>
                <a:srgbClr val="BBE0E3"/>
              </a:solidFill>
              <a:ln w="317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70"/>
              <p:cNvCxnSpPr/>
              <p:nvPr/>
            </p:nvCxnSpPr>
            <p:spPr bwMode="auto">
              <a:xfrm>
                <a:off x="5436096" y="1700808"/>
                <a:ext cx="216024" cy="144016"/>
              </a:xfrm>
              <a:prstGeom prst="line">
                <a:avLst/>
              </a:prstGeom>
              <a:solidFill>
                <a:srgbClr val="BBE0E3"/>
              </a:solidFill>
              <a:ln w="317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5" name="Gruppieren 71"/>
            <p:cNvGrpSpPr/>
            <p:nvPr/>
          </p:nvGrpSpPr>
          <p:grpSpPr>
            <a:xfrm rot="10800000">
              <a:off x="5796136" y="5085183"/>
              <a:ext cx="432048" cy="288032"/>
              <a:chOff x="5220072" y="1556792"/>
              <a:chExt cx="432048" cy="288032"/>
            </a:xfrm>
          </p:grpSpPr>
          <p:cxnSp>
            <p:nvCxnSpPr>
              <p:cNvPr id="46" name="Gerade Verbindung 72"/>
              <p:cNvCxnSpPr/>
              <p:nvPr/>
            </p:nvCxnSpPr>
            <p:spPr bwMode="auto">
              <a:xfrm>
                <a:off x="5220072" y="1700808"/>
                <a:ext cx="216024" cy="0"/>
              </a:xfrm>
              <a:prstGeom prst="line">
                <a:avLst/>
              </a:prstGeom>
              <a:solidFill>
                <a:srgbClr val="BBE0E3"/>
              </a:solidFill>
              <a:ln w="317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74"/>
              <p:cNvCxnSpPr/>
              <p:nvPr/>
            </p:nvCxnSpPr>
            <p:spPr bwMode="auto">
              <a:xfrm flipV="1">
                <a:off x="5436096" y="1556792"/>
                <a:ext cx="216024" cy="144016"/>
              </a:xfrm>
              <a:prstGeom prst="line">
                <a:avLst/>
              </a:prstGeom>
              <a:solidFill>
                <a:srgbClr val="BBE0E3"/>
              </a:solidFill>
              <a:ln w="317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75"/>
              <p:cNvCxnSpPr/>
              <p:nvPr/>
            </p:nvCxnSpPr>
            <p:spPr bwMode="auto">
              <a:xfrm>
                <a:off x="5436096" y="1700808"/>
                <a:ext cx="216024" cy="144016"/>
              </a:xfrm>
              <a:prstGeom prst="line">
                <a:avLst/>
              </a:prstGeom>
              <a:solidFill>
                <a:srgbClr val="BBE0E3"/>
              </a:solidFill>
              <a:ln w="317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9" name="Gerade Verbindung mit Pfeil 76"/>
            <p:cNvCxnSpPr/>
            <p:nvPr/>
          </p:nvCxnSpPr>
          <p:spPr bwMode="auto">
            <a:xfrm>
              <a:off x="5148064" y="5229199"/>
              <a:ext cx="656456" cy="8384"/>
            </a:xfrm>
            <a:prstGeom prst="straightConnector1">
              <a:avLst/>
            </a:prstGeom>
            <a:solidFill>
              <a:srgbClr val="BBE0E3"/>
            </a:solidFill>
            <a:ln w="31750" cap="flat" cmpd="sng" algn="ctr">
              <a:solidFill>
                <a:srgbClr val="000000"/>
              </a:solidFill>
              <a:prstDash val="solid"/>
              <a:round/>
              <a:headEnd type="arrow"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feld 82"/>
            <p:cNvSpPr txBox="1"/>
            <p:nvPr/>
          </p:nvSpPr>
          <p:spPr>
            <a:xfrm>
              <a:off x="5004048" y="4725144"/>
              <a:ext cx="1077026" cy="307777"/>
            </a:xfrm>
            <a:prstGeom prst="rect">
              <a:avLst/>
            </a:prstGeom>
            <a:noFill/>
          </p:spPr>
          <p:txBody>
            <a:bodyPr wrap="none" rtlCol="0">
              <a:spAutoFit/>
            </a:bodyPr>
            <a:lstStyle/>
            <a:p>
              <a:r>
                <a:rPr lang="de-DE" sz="1400" dirty="0" smtClean="0">
                  <a:solidFill>
                    <a:srgbClr val="000000"/>
                  </a:solidFill>
                  <a:latin typeface="Arial"/>
                  <a:cs typeface="+mn-cs"/>
                </a:rPr>
                <a:t>11p </a:t>
              </a:r>
              <a:r>
                <a:rPr lang="de-DE" sz="1400" dirty="0" err="1" smtClean="0">
                  <a:solidFill>
                    <a:srgbClr val="000000"/>
                  </a:solidFill>
                  <a:latin typeface="Arial"/>
                  <a:cs typeface="+mn-cs"/>
                </a:rPr>
                <a:t>signals</a:t>
              </a:r>
              <a:endParaRPr lang="de-DE" sz="1400" dirty="0" smtClean="0">
                <a:solidFill>
                  <a:srgbClr val="000000"/>
                </a:solidFill>
                <a:latin typeface="Arial"/>
                <a:cs typeface="+mn-cs"/>
              </a:endParaRPr>
            </a:p>
          </p:txBody>
        </p:sp>
        <p:sp>
          <p:nvSpPr>
            <p:cNvPr id="51" name="Rechteck 83"/>
            <p:cNvSpPr/>
            <p:nvPr/>
          </p:nvSpPr>
          <p:spPr bwMode="auto">
            <a:xfrm>
              <a:off x="6372200" y="4365104"/>
              <a:ext cx="1944216" cy="288032"/>
            </a:xfrm>
            <a:prstGeom prst="rect">
              <a:avLst/>
            </a:prstGeom>
            <a:solidFill>
              <a:srgbClr val="92D05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smtClean="0">
                  <a:ln>
                    <a:noFill/>
                  </a:ln>
                  <a:solidFill>
                    <a:srgbClr val="000000"/>
                  </a:solidFill>
                  <a:effectLst/>
                  <a:uLnTx/>
                  <a:uFillTx/>
                  <a:latin typeface="Arial"/>
                  <a:cs typeface="+mn-cs"/>
                </a:rPr>
                <a:t>FAC</a:t>
              </a:r>
            </a:p>
          </p:txBody>
        </p:sp>
        <p:sp>
          <p:nvSpPr>
            <p:cNvPr id="52" name="Rechteck 84"/>
            <p:cNvSpPr/>
            <p:nvPr/>
          </p:nvSpPr>
          <p:spPr bwMode="auto">
            <a:xfrm>
              <a:off x="6372200" y="4725144"/>
              <a:ext cx="1944216" cy="288032"/>
            </a:xfrm>
            <a:prstGeom prst="rect">
              <a:avLst/>
            </a:prstGeom>
            <a:solidFill>
              <a:srgbClr val="92D05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smtClean="0">
                  <a:ln>
                    <a:noFill/>
                  </a:ln>
                  <a:solidFill>
                    <a:srgbClr val="000000"/>
                  </a:solidFill>
                  <a:effectLst/>
                  <a:uLnTx/>
                  <a:uFillTx/>
                  <a:latin typeface="Arial"/>
                  <a:cs typeface="+mn-cs"/>
                </a:rPr>
                <a:t>NET</a:t>
              </a:r>
            </a:p>
          </p:txBody>
        </p:sp>
        <p:sp>
          <p:nvSpPr>
            <p:cNvPr id="53" name="Rechteck 85"/>
            <p:cNvSpPr/>
            <p:nvPr/>
          </p:nvSpPr>
          <p:spPr bwMode="auto">
            <a:xfrm>
              <a:off x="6372200" y="5085184"/>
              <a:ext cx="1944216" cy="288032"/>
            </a:xfrm>
            <a:prstGeom prst="rect">
              <a:avLst/>
            </a:prstGeom>
            <a:solidFill>
              <a:srgbClr val="92D05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smtClean="0">
                  <a:ln>
                    <a:noFill/>
                  </a:ln>
                  <a:solidFill>
                    <a:srgbClr val="000000"/>
                  </a:solidFill>
                  <a:effectLst/>
                  <a:uLnTx/>
                  <a:uFillTx/>
                  <a:latin typeface="Arial"/>
                  <a:cs typeface="+mn-cs"/>
                </a:rPr>
                <a:t>PHY</a:t>
              </a:r>
            </a:p>
          </p:txBody>
        </p:sp>
        <p:cxnSp>
          <p:nvCxnSpPr>
            <p:cNvPr id="54" name="Form 88"/>
            <p:cNvCxnSpPr>
              <a:endCxn id="9" idx="2"/>
            </p:cNvCxnSpPr>
            <p:nvPr/>
          </p:nvCxnSpPr>
          <p:spPr bwMode="auto">
            <a:xfrm rot="10800000">
              <a:off x="1439653" y="4869161"/>
              <a:ext cx="4782641" cy="810121"/>
            </a:xfrm>
            <a:prstGeom prst="bentConnector2">
              <a:avLst/>
            </a:prstGeom>
            <a:solidFill>
              <a:srgbClr val="BBE0E3"/>
            </a:solidFill>
            <a:ln w="3175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6" name="Textfeld 9"/>
          <p:cNvSpPr txBox="1"/>
          <p:nvPr/>
        </p:nvSpPr>
        <p:spPr>
          <a:xfrm>
            <a:off x="560128" y="1357772"/>
            <a:ext cx="1544077" cy="369332"/>
          </a:xfrm>
          <a:prstGeom prst="rect">
            <a:avLst/>
          </a:prstGeom>
          <a:noFill/>
        </p:spPr>
        <p:txBody>
          <a:bodyPr wrap="none" rtlCol="0">
            <a:spAutoFit/>
          </a:bodyPr>
          <a:lstStyle/>
          <a:p>
            <a:r>
              <a:rPr lang="de-DE" sz="1800" dirty="0" smtClean="0">
                <a:solidFill>
                  <a:srgbClr val="000000"/>
                </a:solidFill>
                <a:latin typeface="+mj-lt"/>
              </a:rPr>
              <a:t>Test </a:t>
            </a:r>
            <a:r>
              <a:rPr lang="de-DE" sz="1800" dirty="0" err="1" smtClean="0">
                <a:solidFill>
                  <a:srgbClr val="000000"/>
                </a:solidFill>
                <a:latin typeface="+mj-lt"/>
              </a:rPr>
              <a:t>case</a:t>
            </a:r>
            <a:r>
              <a:rPr lang="de-DE" sz="1800" dirty="0" smtClean="0">
                <a:solidFill>
                  <a:srgbClr val="000000"/>
                </a:solidFill>
                <a:latin typeface="+mj-lt"/>
              </a:rPr>
              <a:t> DB</a:t>
            </a:r>
          </a:p>
        </p:txBody>
      </p:sp>
    </p:spTree>
    <p:extLst>
      <p:ext uri="{BB962C8B-B14F-4D97-AF65-F5344CB8AC3E}">
        <p14:creationId xmlns:p14="http://schemas.microsoft.com/office/powerpoint/2010/main" val="1193346076"/>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 ETSI 2015 All rights reserved</a:t>
            </a:r>
            <a:endParaRPr lang="en-US"/>
          </a:p>
        </p:txBody>
      </p:sp>
      <p:sp>
        <p:nvSpPr>
          <p:cNvPr id="3" name="Slide Number Placeholder 2"/>
          <p:cNvSpPr>
            <a:spLocks noGrp="1"/>
          </p:cNvSpPr>
          <p:nvPr>
            <p:ph type="sldNum" sz="quarter" idx="11"/>
          </p:nvPr>
        </p:nvSpPr>
        <p:spPr/>
        <p:txBody>
          <a:bodyPr/>
          <a:lstStyle/>
          <a:p>
            <a:pPr>
              <a:defRPr/>
            </a:pPr>
            <a:fld id="{69F10C30-AA16-493E-BAF2-08B0FCDDE541}" type="slidenum">
              <a:rPr lang="en-GB" smtClean="0"/>
              <a:pPr>
                <a:defRPr/>
              </a:pPr>
              <a:t>16</a:t>
            </a:fld>
            <a:endParaRPr lang="en-GB"/>
          </a:p>
        </p:txBody>
      </p:sp>
      <p:pic>
        <p:nvPicPr>
          <p:cNvPr id="1026" name="Picture 2" descr="https://wiki.plugtests.net/wiki/ITS-CMS5/images/thumb/f/f7/ITS_2016.jpg/1600px-ITS_20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36" y="1309753"/>
            <a:ext cx="7649814" cy="52783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3.bp.blogspot.com/-EoLFrPbi4wk/VF_Shaurg3I/AAAAAAAAbmI/OeSBM8lxUPc/s1600/141109000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760"/>
          <a:stretch/>
        </p:blipFill>
        <p:spPr bwMode="auto">
          <a:xfrm>
            <a:off x="5911720" y="5754467"/>
            <a:ext cx="1305642" cy="1016220"/>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15" descr="S:\Amministrazione Sede\Sede Empoli\foto sala radio\Foto sala radio LP\Silvia M\IMG_877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2319" y="4706178"/>
            <a:ext cx="1163069" cy="930835"/>
          </a:xfrm>
          <a:prstGeom prst="rect">
            <a:avLst/>
          </a:prstGeom>
          <a:ln>
            <a:noFill/>
          </a:ln>
          <a:effectLst>
            <a:outerShdw blurRad="292100" dist="139700" dir="2700000" algn="tl" rotWithShape="0">
              <a:srgbClr val="333333">
                <a:alpha val="65000"/>
              </a:srgbClr>
            </a:outerShdw>
          </a:effectLst>
        </p:spPr>
      </p:pic>
      <p:pic>
        <p:nvPicPr>
          <p:cNvPr id="8" name="Immagine 1431"/>
          <p:cNvPicPr/>
          <p:nvPr/>
        </p:nvPicPr>
        <p:blipFill>
          <a:blip r:embed="rId5"/>
          <a:stretch>
            <a:fillRect/>
          </a:stretch>
        </p:blipFill>
        <p:spPr>
          <a:xfrm>
            <a:off x="285750" y="4563735"/>
            <a:ext cx="1022096" cy="1466470"/>
          </a:xfrm>
          <a:prstGeom prst="rect">
            <a:avLst/>
          </a:prstGeom>
          <a:ln>
            <a:noFill/>
          </a:ln>
        </p:spPr>
      </p:pic>
      <p:sp>
        <p:nvSpPr>
          <p:cNvPr id="9" name="Title 1"/>
          <p:cNvSpPr txBox="1">
            <a:spLocks/>
          </p:cNvSpPr>
          <p:nvPr/>
        </p:nvSpPr>
        <p:spPr>
          <a:xfrm>
            <a:off x="431800" y="225684"/>
            <a:ext cx="6279896" cy="749808"/>
          </a:xfrm>
          <a:prstGeom prst="rect">
            <a:avLst/>
          </a:prstGeom>
        </p:spPr>
        <p:txBody>
          <a:bodyPr/>
          <a:lstStyle>
            <a:lvl1pPr algn="l" rtl="0" eaLnBrk="0" fontAlgn="base" hangingPunct="0">
              <a:spcBef>
                <a:spcPct val="0"/>
              </a:spcBef>
              <a:spcAft>
                <a:spcPct val="0"/>
              </a:spcAft>
              <a:defRPr sz="2800" b="1" kern="1200">
                <a:solidFill>
                  <a:schemeClr val="tx2"/>
                </a:solidFill>
                <a:latin typeface="Calibri" pitchFamily="34" charset="0"/>
                <a:ea typeface="+mj-ea"/>
                <a:cs typeface="+mj-cs"/>
              </a:defRPr>
            </a:lvl1pPr>
            <a:lvl2pPr algn="l" rtl="0" eaLnBrk="0" fontAlgn="base" hangingPunct="0">
              <a:spcBef>
                <a:spcPct val="0"/>
              </a:spcBef>
              <a:spcAft>
                <a:spcPct val="0"/>
              </a:spcAft>
              <a:defRPr sz="2800" b="1">
                <a:solidFill>
                  <a:schemeClr val="tx2"/>
                </a:solidFill>
                <a:latin typeface="Calibri" pitchFamily="34" charset="0"/>
              </a:defRPr>
            </a:lvl2pPr>
            <a:lvl3pPr algn="l" rtl="0" eaLnBrk="0" fontAlgn="base" hangingPunct="0">
              <a:spcBef>
                <a:spcPct val="0"/>
              </a:spcBef>
              <a:spcAft>
                <a:spcPct val="0"/>
              </a:spcAft>
              <a:defRPr sz="2800" b="1">
                <a:solidFill>
                  <a:schemeClr val="tx2"/>
                </a:solidFill>
                <a:latin typeface="Calibri" pitchFamily="34" charset="0"/>
              </a:defRPr>
            </a:lvl3pPr>
            <a:lvl4pPr algn="l" rtl="0" eaLnBrk="0" fontAlgn="base" hangingPunct="0">
              <a:spcBef>
                <a:spcPct val="0"/>
              </a:spcBef>
              <a:spcAft>
                <a:spcPct val="0"/>
              </a:spcAft>
              <a:defRPr sz="2800" b="1">
                <a:solidFill>
                  <a:schemeClr val="tx2"/>
                </a:solidFill>
                <a:latin typeface="Calibri" pitchFamily="34" charset="0"/>
              </a:defRPr>
            </a:lvl4pPr>
            <a:lvl5pPr algn="l" rtl="0" eaLnBrk="0" fontAlgn="base" hangingPunct="0">
              <a:spcBef>
                <a:spcPct val="0"/>
              </a:spcBef>
              <a:spcAft>
                <a:spcPct val="0"/>
              </a:spcAft>
              <a:defRPr sz="2800" b="1">
                <a:solidFill>
                  <a:schemeClr val="tx2"/>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it-IT" dirty="0" smtClean="0"/>
              <a:t>Phase 3: </a:t>
            </a:r>
            <a:r>
              <a:rPr lang="en-GB" dirty="0"/>
              <a:t>Connecting all participants</a:t>
            </a:r>
            <a:endParaRPr lang="it-IT" dirty="0"/>
          </a:p>
        </p:txBody>
      </p:sp>
    </p:spTree>
    <p:extLst>
      <p:ext uri="{BB962C8B-B14F-4D97-AF65-F5344CB8AC3E}">
        <p14:creationId xmlns:p14="http://schemas.microsoft.com/office/powerpoint/2010/main" val="683441556"/>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 ETSI 2015 All rights reserved</a:t>
            </a:r>
            <a:endParaRPr lang="en-US"/>
          </a:p>
        </p:txBody>
      </p:sp>
      <p:sp>
        <p:nvSpPr>
          <p:cNvPr id="3" name="Slide Number Placeholder 2"/>
          <p:cNvSpPr>
            <a:spLocks noGrp="1"/>
          </p:cNvSpPr>
          <p:nvPr>
            <p:ph type="sldNum" sz="quarter" idx="11"/>
          </p:nvPr>
        </p:nvSpPr>
        <p:spPr/>
        <p:txBody>
          <a:bodyPr/>
          <a:lstStyle/>
          <a:p>
            <a:pPr>
              <a:defRPr/>
            </a:pPr>
            <a:fld id="{69F10C30-AA16-493E-BAF2-08B0FCDDE541}" type="slidenum">
              <a:rPr lang="en-GB" smtClean="0"/>
              <a:pPr>
                <a:defRPr/>
              </a:pPr>
              <a:t>17</a:t>
            </a:fld>
            <a:endParaRPr lang="en-GB"/>
          </a:p>
        </p:txBody>
      </p:sp>
      <p:sp>
        <p:nvSpPr>
          <p:cNvPr id="9" name="Title 1"/>
          <p:cNvSpPr txBox="1">
            <a:spLocks/>
          </p:cNvSpPr>
          <p:nvPr/>
        </p:nvSpPr>
        <p:spPr>
          <a:xfrm>
            <a:off x="431800" y="225684"/>
            <a:ext cx="6279896" cy="749808"/>
          </a:xfrm>
          <a:prstGeom prst="rect">
            <a:avLst/>
          </a:prstGeom>
        </p:spPr>
        <p:txBody>
          <a:bodyPr/>
          <a:lstStyle>
            <a:lvl1pPr algn="l" rtl="0" eaLnBrk="0" fontAlgn="base" hangingPunct="0">
              <a:spcBef>
                <a:spcPct val="0"/>
              </a:spcBef>
              <a:spcAft>
                <a:spcPct val="0"/>
              </a:spcAft>
              <a:defRPr sz="2800" b="1" kern="1200">
                <a:solidFill>
                  <a:schemeClr val="tx2"/>
                </a:solidFill>
                <a:latin typeface="Calibri" pitchFamily="34" charset="0"/>
                <a:ea typeface="+mj-ea"/>
                <a:cs typeface="+mj-cs"/>
              </a:defRPr>
            </a:lvl1pPr>
            <a:lvl2pPr algn="l" rtl="0" eaLnBrk="0" fontAlgn="base" hangingPunct="0">
              <a:spcBef>
                <a:spcPct val="0"/>
              </a:spcBef>
              <a:spcAft>
                <a:spcPct val="0"/>
              </a:spcAft>
              <a:defRPr sz="2800" b="1">
                <a:solidFill>
                  <a:schemeClr val="tx2"/>
                </a:solidFill>
                <a:latin typeface="Calibri" pitchFamily="34" charset="0"/>
              </a:defRPr>
            </a:lvl2pPr>
            <a:lvl3pPr algn="l" rtl="0" eaLnBrk="0" fontAlgn="base" hangingPunct="0">
              <a:spcBef>
                <a:spcPct val="0"/>
              </a:spcBef>
              <a:spcAft>
                <a:spcPct val="0"/>
              </a:spcAft>
              <a:defRPr sz="2800" b="1">
                <a:solidFill>
                  <a:schemeClr val="tx2"/>
                </a:solidFill>
                <a:latin typeface="Calibri" pitchFamily="34" charset="0"/>
              </a:defRPr>
            </a:lvl3pPr>
            <a:lvl4pPr algn="l" rtl="0" eaLnBrk="0" fontAlgn="base" hangingPunct="0">
              <a:spcBef>
                <a:spcPct val="0"/>
              </a:spcBef>
              <a:spcAft>
                <a:spcPct val="0"/>
              </a:spcAft>
              <a:defRPr sz="2800" b="1">
                <a:solidFill>
                  <a:schemeClr val="tx2"/>
                </a:solidFill>
                <a:latin typeface="Calibri" pitchFamily="34" charset="0"/>
              </a:defRPr>
            </a:lvl4pPr>
            <a:lvl5pPr algn="l" rtl="0" eaLnBrk="0" fontAlgn="base" hangingPunct="0">
              <a:spcBef>
                <a:spcPct val="0"/>
              </a:spcBef>
              <a:spcAft>
                <a:spcPct val="0"/>
              </a:spcAft>
              <a:defRPr sz="2800" b="1">
                <a:solidFill>
                  <a:schemeClr val="tx2"/>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it-IT" dirty="0" smtClean="0"/>
              <a:t>Phase 3: </a:t>
            </a:r>
            <a:r>
              <a:rPr lang="en-GB" dirty="0"/>
              <a:t>Connecting all participants</a:t>
            </a:r>
            <a:endParaRPr lang="it-IT" dirty="0"/>
          </a:p>
        </p:txBody>
      </p:sp>
      <p:pic>
        <p:nvPicPr>
          <p:cNvPr id="10" name="Picture 9"/>
          <p:cNvPicPr>
            <a:picLocks noChangeAspect="1"/>
          </p:cNvPicPr>
          <p:nvPr/>
        </p:nvPicPr>
        <p:blipFill>
          <a:blip r:embed="rId2"/>
          <a:stretch>
            <a:fillRect/>
          </a:stretch>
        </p:blipFill>
        <p:spPr>
          <a:xfrm>
            <a:off x="942026" y="1382873"/>
            <a:ext cx="6510728" cy="428090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999" y="4826790"/>
            <a:ext cx="2285888" cy="1673974"/>
          </a:xfrm>
          <a:prstGeom prst="rect">
            <a:avLst/>
          </a:prstGeom>
        </p:spPr>
      </p:pic>
      <p:pic>
        <p:nvPicPr>
          <p:cNvPr id="12" name="Picture 2" descr="Image result for c-i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2619" y="4507170"/>
            <a:ext cx="2580270" cy="208095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3317917" y="6151428"/>
            <a:ext cx="2482065" cy="0"/>
          </a:xfrm>
          <a:prstGeom prst="straightConnector1">
            <a:avLst/>
          </a:prstGeom>
          <a:ln w="412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706915"/>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4 : Testing !</a:t>
            </a:r>
            <a:br>
              <a:rPr lang="en-GB" dirty="0" smtClean="0"/>
            </a:br>
            <a:r>
              <a:rPr lang="en-GB" dirty="0" smtClean="0"/>
              <a:t>(Participants – Status 15.Sep 2016)</a:t>
            </a:r>
            <a:endParaRPr lang="en-GB" dirty="0"/>
          </a:p>
        </p:txBody>
      </p:sp>
      <p:sp>
        <p:nvSpPr>
          <p:cNvPr id="3" name="Footer Placeholder 2"/>
          <p:cNvSpPr>
            <a:spLocks noGrp="1"/>
          </p:cNvSpPr>
          <p:nvPr>
            <p:ph type="ftr" sz="quarter" idx="10"/>
          </p:nvPr>
        </p:nvSpPr>
        <p:spPr/>
        <p:txBody>
          <a:bodyPr/>
          <a:lstStyle/>
          <a:p>
            <a:pPr>
              <a:defRPr/>
            </a:pPr>
            <a:r>
              <a:rPr lang="en-US" smtClean="0"/>
              <a:t>© ETSI 2014. All rights reserved</a:t>
            </a:r>
            <a:endParaRPr lang="en-US"/>
          </a:p>
        </p:txBody>
      </p:sp>
      <p:pic>
        <p:nvPicPr>
          <p:cNvPr id="5" name="Picture 4"/>
          <p:cNvPicPr>
            <a:picLocks noChangeAspect="1"/>
          </p:cNvPicPr>
          <p:nvPr/>
        </p:nvPicPr>
        <p:blipFill>
          <a:blip r:embed="rId2"/>
          <a:stretch>
            <a:fillRect/>
          </a:stretch>
        </p:blipFill>
        <p:spPr>
          <a:xfrm>
            <a:off x="715213" y="1249708"/>
            <a:ext cx="7633260" cy="540712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0841" y="3831827"/>
            <a:ext cx="1342213" cy="319446"/>
          </a:xfrm>
          <a:prstGeom prst="rect">
            <a:avLst/>
          </a:prstGeom>
        </p:spPr>
      </p:pic>
    </p:spTree>
    <p:extLst>
      <p:ext uri="{BB962C8B-B14F-4D97-AF65-F5344CB8AC3E}">
        <p14:creationId xmlns:p14="http://schemas.microsoft.com/office/powerpoint/2010/main" val="840836276"/>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Field Interoperability trials</a:t>
            </a:r>
            <a:endParaRPr lang="it-IT" dirty="0"/>
          </a:p>
        </p:txBody>
      </p:sp>
      <p:sp>
        <p:nvSpPr>
          <p:cNvPr id="3" name="Footer Placeholder 2"/>
          <p:cNvSpPr>
            <a:spLocks noGrp="1"/>
          </p:cNvSpPr>
          <p:nvPr>
            <p:ph type="ftr" sz="quarter" idx="10"/>
          </p:nvPr>
        </p:nvSpPr>
        <p:spPr/>
        <p:txBody>
          <a:bodyPr/>
          <a:lstStyle/>
          <a:p>
            <a:pPr>
              <a:defRPr/>
            </a:pPr>
            <a:r>
              <a:rPr lang="en-US" smtClean="0"/>
              <a:t>Confidential Material, do not distribute - © CNIT - Livorno Port Authority </a:t>
            </a:r>
            <a:endParaRPr lang="it-IT"/>
          </a:p>
        </p:txBody>
      </p:sp>
      <p:sp>
        <p:nvSpPr>
          <p:cNvPr id="4" name="Rectangle 3"/>
          <p:cNvSpPr/>
          <p:nvPr/>
        </p:nvSpPr>
        <p:spPr>
          <a:xfrm>
            <a:off x="4114553" y="2276644"/>
            <a:ext cx="5029447" cy="3284041"/>
          </a:xfrm>
          <a:prstGeom prst="rect">
            <a:avLst/>
          </a:prstGeom>
        </p:spPr>
        <p:txBody>
          <a:bodyPr wrap="square">
            <a:spAutoFit/>
          </a:bodyPr>
          <a:lstStyle/>
          <a:p>
            <a:pPr marL="259204" indent="-259204">
              <a:lnSpc>
                <a:spcPct val="150000"/>
              </a:lnSpc>
              <a:buFont typeface="Arial" panose="020B0604020202020204" pitchFamily="34" charset="0"/>
              <a:buChar char="•"/>
            </a:pPr>
            <a:r>
              <a:rPr lang="it-IT" sz="1400" smtClean="0"/>
              <a:t>UC-01</a:t>
            </a:r>
            <a:r>
              <a:rPr lang="it-IT" sz="1400" dirty="0"/>
              <a:t>	</a:t>
            </a:r>
            <a:r>
              <a:rPr lang="it-IT" sz="1400" b="1" dirty="0"/>
              <a:t>Road Hazard </a:t>
            </a:r>
            <a:r>
              <a:rPr lang="it-IT" sz="1400" b="1" dirty="0" smtClean="0"/>
              <a:t>Signalling</a:t>
            </a:r>
          </a:p>
          <a:p>
            <a:pPr marL="259204" indent="-259204">
              <a:lnSpc>
                <a:spcPct val="150000"/>
              </a:lnSpc>
              <a:buFont typeface="Arial" panose="020B0604020202020204" pitchFamily="34" charset="0"/>
              <a:buChar char="•"/>
            </a:pPr>
            <a:r>
              <a:rPr lang="it-IT" sz="1400" dirty="0" smtClean="0"/>
              <a:t>UC-02</a:t>
            </a:r>
            <a:r>
              <a:rPr lang="it-IT" sz="1400" dirty="0"/>
              <a:t>	</a:t>
            </a:r>
            <a:r>
              <a:rPr lang="it-IT" sz="1400" b="1" dirty="0"/>
              <a:t>Distribution of Road Hazard </a:t>
            </a:r>
            <a:r>
              <a:rPr lang="it-IT" sz="1400" b="1" dirty="0" smtClean="0"/>
              <a:t>Signals</a:t>
            </a:r>
          </a:p>
          <a:p>
            <a:pPr marL="259204" indent="-259204">
              <a:lnSpc>
                <a:spcPct val="150000"/>
              </a:lnSpc>
              <a:buFont typeface="Arial" panose="020B0604020202020204" pitchFamily="34" charset="0"/>
              <a:buChar char="•"/>
            </a:pPr>
            <a:r>
              <a:rPr lang="it-IT" sz="1400" dirty="0" smtClean="0"/>
              <a:t>UC-03</a:t>
            </a:r>
            <a:r>
              <a:rPr lang="it-IT" sz="1400" dirty="0"/>
              <a:t>	Time To Green / Traffic Sign </a:t>
            </a:r>
            <a:r>
              <a:rPr lang="it-IT" sz="1400" dirty="0" smtClean="0"/>
              <a:t>Violation</a:t>
            </a:r>
          </a:p>
          <a:p>
            <a:pPr marL="259204" indent="-259204">
              <a:lnSpc>
                <a:spcPct val="150000"/>
              </a:lnSpc>
              <a:buFont typeface="Arial" panose="020B0604020202020204" pitchFamily="34" charset="0"/>
              <a:buChar char="•"/>
            </a:pPr>
            <a:r>
              <a:rPr lang="it-IT" sz="1400" dirty="0" smtClean="0"/>
              <a:t>UC-04</a:t>
            </a:r>
            <a:r>
              <a:rPr lang="it-IT" sz="1400" dirty="0"/>
              <a:t>	Vehicle Data Aggregation	</a:t>
            </a:r>
            <a:endParaRPr lang="it-IT" sz="1400" dirty="0" smtClean="0"/>
          </a:p>
          <a:p>
            <a:pPr marL="259204" indent="-259204">
              <a:lnSpc>
                <a:spcPct val="150000"/>
              </a:lnSpc>
              <a:buFont typeface="Arial" panose="020B0604020202020204" pitchFamily="34" charset="0"/>
              <a:buChar char="•"/>
            </a:pPr>
            <a:r>
              <a:rPr lang="it-IT" sz="1400" dirty="0" smtClean="0"/>
              <a:t>UC-05</a:t>
            </a:r>
            <a:r>
              <a:rPr lang="it-IT" sz="1400" dirty="0"/>
              <a:t>	In-Vehicle </a:t>
            </a:r>
            <a:r>
              <a:rPr lang="it-IT" sz="1400" dirty="0" smtClean="0"/>
              <a:t>Signage</a:t>
            </a:r>
          </a:p>
          <a:p>
            <a:pPr marL="259204" indent="-259204">
              <a:lnSpc>
                <a:spcPct val="150000"/>
              </a:lnSpc>
              <a:buFont typeface="Arial" panose="020B0604020202020204" pitchFamily="34" charset="0"/>
              <a:buChar char="•"/>
            </a:pPr>
            <a:r>
              <a:rPr lang="it-IT" sz="1400" dirty="0" smtClean="0"/>
              <a:t>UC-06</a:t>
            </a:r>
            <a:r>
              <a:rPr lang="it-IT" sz="1400" dirty="0"/>
              <a:t>	Intersection Collision Risk </a:t>
            </a:r>
            <a:r>
              <a:rPr lang="it-IT" sz="1400" dirty="0" smtClean="0"/>
              <a:t>Warning</a:t>
            </a:r>
          </a:p>
          <a:p>
            <a:pPr marL="259204" indent="-259204">
              <a:lnSpc>
                <a:spcPct val="150000"/>
              </a:lnSpc>
              <a:buFont typeface="Arial" panose="020B0604020202020204" pitchFamily="34" charset="0"/>
              <a:buChar char="•"/>
            </a:pPr>
            <a:r>
              <a:rPr lang="it-IT" sz="1400" dirty="0" smtClean="0"/>
              <a:t>UC-07</a:t>
            </a:r>
            <a:r>
              <a:rPr lang="it-IT" sz="1400" dirty="0"/>
              <a:t>	Longitudinal Collision Risk </a:t>
            </a:r>
            <a:r>
              <a:rPr lang="it-IT" sz="1400" dirty="0" smtClean="0"/>
              <a:t>Warning</a:t>
            </a:r>
          </a:p>
          <a:p>
            <a:pPr marL="259204" indent="-259204">
              <a:lnSpc>
                <a:spcPct val="150000"/>
              </a:lnSpc>
              <a:buFont typeface="Arial" panose="020B0604020202020204" pitchFamily="34" charset="0"/>
              <a:buChar char="•"/>
            </a:pPr>
            <a:r>
              <a:rPr lang="it-IT" sz="1400" dirty="0" smtClean="0"/>
              <a:t>UC-08</a:t>
            </a:r>
            <a:r>
              <a:rPr lang="it-IT" sz="1400" dirty="0"/>
              <a:t>	</a:t>
            </a:r>
            <a:r>
              <a:rPr lang="it-IT" sz="1400" b="1" dirty="0"/>
              <a:t>Loading Zone </a:t>
            </a:r>
            <a:r>
              <a:rPr lang="it-IT" sz="1400" b="1" dirty="0" smtClean="0"/>
              <a:t>Management</a:t>
            </a:r>
          </a:p>
          <a:p>
            <a:pPr marL="259204" indent="-259204">
              <a:lnSpc>
                <a:spcPct val="150000"/>
              </a:lnSpc>
              <a:buFont typeface="Arial" panose="020B0604020202020204" pitchFamily="34" charset="0"/>
              <a:buChar char="•"/>
            </a:pPr>
            <a:r>
              <a:rPr lang="it-IT" sz="1400" dirty="0" smtClean="0"/>
              <a:t>UC-09</a:t>
            </a:r>
            <a:r>
              <a:rPr lang="it-IT" sz="1400" dirty="0"/>
              <a:t>	</a:t>
            </a:r>
            <a:r>
              <a:rPr lang="it-IT" sz="1400" b="1" dirty="0" smtClean="0"/>
              <a:t>Tolling</a:t>
            </a:r>
          </a:p>
          <a:p>
            <a:pPr marL="259204" indent="-259204">
              <a:lnSpc>
                <a:spcPct val="150000"/>
              </a:lnSpc>
              <a:buFont typeface="Arial" panose="020B0604020202020204" pitchFamily="34" charset="0"/>
              <a:buChar char="•"/>
            </a:pPr>
            <a:r>
              <a:rPr lang="it-IT" sz="1400" dirty="0" smtClean="0"/>
              <a:t>UC-10</a:t>
            </a:r>
            <a:r>
              <a:rPr lang="it-IT" sz="1400" dirty="0"/>
              <a:t>	Authorization Tickets </a:t>
            </a:r>
            <a:r>
              <a:rPr lang="it-IT" sz="1400" dirty="0" smtClean="0"/>
              <a:t>Reloading</a:t>
            </a:r>
            <a:endParaRPr lang="it-IT" sz="1400" dirty="0"/>
          </a:p>
        </p:txBody>
      </p:sp>
      <p:cxnSp>
        <p:nvCxnSpPr>
          <p:cNvPr id="6" name="Straight Arrow Connector 5"/>
          <p:cNvCxnSpPr>
            <a:stCxn id="8" idx="3"/>
          </p:cNvCxnSpPr>
          <p:nvPr/>
        </p:nvCxnSpPr>
        <p:spPr>
          <a:xfrm>
            <a:off x="2313775" y="5057469"/>
            <a:ext cx="1800778" cy="55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84885" y="4734303"/>
            <a:ext cx="1828890"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it-IT" smtClean="0"/>
              <a:t>Testing tolling interoperability</a:t>
            </a:r>
            <a:endParaRPr lang="it-IT" dirty="0" smtClean="0"/>
          </a:p>
        </p:txBody>
      </p:sp>
      <p:cxnSp>
        <p:nvCxnSpPr>
          <p:cNvPr id="9" name="Straight Arrow Connector 8"/>
          <p:cNvCxnSpPr>
            <a:stCxn id="10" idx="3"/>
          </p:cNvCxnSpPr>
          <p:nvPr/>
        </p:nvCxnSpPr>
        <p:spPr>
          <a:xfrm flipV="1">
            <a:off x="2313775" y="2824898"/>
            <a:ext cx="1800778" cy="11157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84885" y="3479024"/>
            <a:ext cx="1828890"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it-IT" dirty="0" smtClean="0"/>
              <a:t>Internet of Things integration</a:t>
            </a:r>
          </a:p>
        </p:txBody>
      </p:sp>
      <p:cxnSp>
        <p:nvCxnSpPr>
          <p:cNvPr id="12" name="Straight Arrow Connector 11"/>
          <p:cNvCxnSpPr>
            <a:stCxn id="10" idx="3"/>
          </p:cNvCxnSpPr>
          <p:nvPr/>
        </p:nvCxnSpPr>
        <p:spPr>
          <a:xfrm>
            <a:off x="2313775" y="3940689"/>
            <a:ext cx="1800778" cy="7512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0" idx="3"/>
          </p:cNvCxnSpPr>
          <p:nvPr/>
        </p:nvCxnSpPr>
        <p:spPr>
          <a:xfrm flipV="1">
            <a:off x="2313775" y="2578547"/>
            <a:ext cx="1828890" cy="13621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23" idx="3"/>
          </p:cNvCxnSpPr>
          <p:nvPr/>
        </p:nvCxnSpPr>
        <p:spPr>
          <a:xfrm flipV="1">
            <a:off x="2313775" y="2465747"/>
            <a:ext cx="1828890" cy="4304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84885" y="2434538"/>
            <a:ext cx="1828890"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it-IT" smtClean="0"/>
              <a:t>Motorways network</a:t>
            </a:r>
            <a:endParaRPr lang="it-IT" dirty="0" smtClean="0"/>
          </a:p>
          <a:p>
            <a:pPr algn="ctr"/>
            <a:r>
              <a:rPr lang="it-IT" dirty="0" smtClean="0"/>
              <a:t>integration</a:t>
            </a:r>
          </a:p>
        </p:txBody>
      </p:sp>
      <p:cxnSp>
        <p:nvCxnSpPr>
          <p:cNvPr id="37" name="Straight Arrow Connector 36"/>
          <p:cNvCxnSpPr>
            <a:stCxn id="23" idx="3"/>
          </p:cNvCxnSpPr>
          <p:nvPr/>
        </p:nvCxnSpPr>
        <p:spPr>
          <a:xfrm flipV="1">
            <a:off x="2313775" y="2769178"/>
            <a:ext cx="1779901" cy="1270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111812"/>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r>
              <a:rPr lang="en-GB" sz="3200" dirty="0" smtClean="0"/>
              <a:t>ETSI’s Role</a:t>
            </a:r>
          </a:p>
          <a:p>
            <a:r>
              <a:rPr lang="en-GB" sz="3200" dirty="0" smtClean="0"/>
              <a:t>Interoperability Events (so called Plugtests)</a:t>
            </a:r>
          </a:p>
          <a:p>
            <a:r>
              <a:rPr lang="en-GB" sz="3200" dirty="0" err="1" smtClean="0"/>
              <a:t>Plugtest</a:t>
            </a:r>
            <a:r>
              <a:rPr lang="en-GB" sz="3200" dirty="0" smtClean="0"/>
              <a:t> Schedule</a:t>
            </a:r>
          </a:p>
          <a:p>
            <a:r>
              <a:rPr lang="en-GB" sz="3200" dirty="0" smtClean="0"/>
              <a:t>Use Cases</a:t>
            </a:r>
          </a:p>
          <a:p>
            <a:endParaRPr lang="en-GB" dirty="0"/>
          </a:p>
        </p:txBody>
      </p:sp>
      <p:sp>
        <p:nvSpPr>
          <p:cNvPr id="4" name="Footer Placeholder 3"/>
          <p:cNvSpPr>
            <a:spLocks noGrp="1"/>
          </p:cNvSpPr>
          <p:nvPr>
            <p:ph type="ftr" sz="quarter" idx="10"/>
          </p:nvPr>
        </p:nvSpPr>
        <p:spPr/>
        <p:txBody>
          <a:bodyPr/>
          <a:lstStyle/>
          <a:p>
            <a:pPr>
              <a:defRPr/>
            </a:pPr>
            <a:r>
              <a:rPr lang="en-US" smtClean="0"/>
              <a:t>© ETSI 2014. All rights reserved</a:t>
            </a:r>
            <a:endParaRPr lang="en-US"/>
          </a:p>
        </p:txBody>
      </p:sp>
    </p:spTree>
    <p:extLst>
      <p:ext uri="{BB962C8B-B14F-4D97-AF65-F5344CB8AC3E}">
        <p14:creationId xmlns:p14="http://schemas.microsoft.com/office/powerpoint/2010/main" val="4044537805"/>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feld 245"/>
          <p:cNvSpPr txBox="1"/>
          <p:nvPr/>
        </p:nvSpPr>
        <p:spPr bwMode="gray">
          <a:xfrm>
            <a:off x="1259045" y="4124060"/>
            <a:ext cx="1637082" cy="809106"/>
          </a:xfrm>
          <a:prstGeom prst="rect">
            <a:avLst/>
          </a:prstGeom>
          <a:solidFill>
            <a:srgbClr val="BECDD7"/>
          </a:solidFill>
          <a:ln w="9525">
            <a:solidFill>
              <a:srgbClr val="879BAA"/>
            </a:solidFill>
          </a:ln>
        </p:spPr>
        <p:txBody>
          <a:bodyPr wrap="square" lIns="36000" tIns="36000" rIns="36000" bIns="36000" rtlCol="0">
            <a:noAutofit/>
          </a:bodyPr>
          <a:lstStyle/>
          <a:p>
            <a:pPr marL="0" marR="0" lvl="0" indent="0" defTabSz="914400" eaLnBrk="1" fontAlgn="auto" latinLnBrk="0" hangingPunct="0">
              <a:lnSpc>
                <a:spcPct val="100000"/>
              </a:lnSpc>
              <a:spcBef>
                <a:spcPct val="35000"/>
              </a:spcBef>
              <a:spcAft>
                <a:spcPts val="0"/>
              </a:spcAft>
              <a:buClr>
                <a:srgbClr val="000000"/>
              </a:buClr>
              <a:buSzTx/>
              <a:buFontTx/>
              <a:buNone/>
              <a:tabLst/>
              <a:defRPr/>
            </a:pPr>
            <a:r>
              <a:rPr lang="en-US" sz="800" b="1" kern="0" dirty="0">
                <a:solidFill>
                  <a:srgbClr val="006487"/>
                </a:solidFill>
                <a:latin typeface="Arial" pitchFamily="34" charset="0"/>
                <a:ea typeface="ＭＳ Ｐゴシック" charset="-128"/>
                <a:cs typeface="+mn-cs"/>
              </a:rPr>
              <a:t>4</a:t>
            </a:r>
            <a:r>
              <a:rPr kumimoji="0" lang="en-US" sz="800" b="1" i="0" u="none" strike="noStrike" kern="0" cap="none" spc="0" normalizeH="0" baseline="0" noProof="0" dirty="0" smtClean="0">
                <a:ln>
                  <a:noFill/>
                </a:ln>
                <a:solidFill>
                  <a:srgbClr val="006487"/>
                </a:solidFill>
                <a:effectLst/>
                <a:uLnTx/>
                <a:uFillTx/>
                <a:latin typeface="Arial" pitchFamily="34" charset="0"/>
                <a:ea typeface="ＭＳ Ｐゴシック" charset="-128"/>
                <a:cs typeface="+mn-cs"/>
              </a:rPr>
              <a:t> |</a:t>
            </a:r>
            <a:r>
              <a:rPr kumimoji="0" lang="en-US" sz="8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t> At the same time information is sent from the safety trailer to the Traffic Control Center . Additional information can also be sent from the Traffic Control Center to the trailer e.g. speed limit</a:t>
            </a:r>
          </a:p>
        </p:txBody>
      </p:sp>
      <p:sp>
        <p:nvSpPr>
          <p:cNvPr id="8" name="Inhaltsplatzhalter 3"/>
          <p:cNvSpPr txBox="1">
            <a:spLocks/>
          </p:cNvSpPr>
          <p:nvPr/>
        </p:nvSpPr>
        <p:spPr bwMode="auto">
          <a:xfrm>
            <a:off x="1097534" y="2845486"/>
            <a:ext cx="7559836" cy="3873562"/>
          </a:xfrm>
          <a:prstGeom prst="rect">
            <a:avLst/>
          </a:prstGeom>
          <a:noFill/>
          <a:ln w="9525">
            <a:solidFill>
              <a:srgbClr val="ADBECB"/>
            </a:solid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110000"/>
              </a:lnSpc>
              <a:spcBef>
                <a:spcPct val="0"/>
              </a:spcBef>
              <a:spcAft>
                <a:spcPct val="0"/>
              </a:spcAft>
              <a:buClr>
                <a:schemeClr val="accent1"/>
              </a:buClr>
              <a:buFont typeface="Arial" pitchFamily="34" charset="0"/>
              <a:buNone/>
              <a:tabLst/>
              <a:defRPr lang="de-DE" dirty="0" smtClean="0">
                <a:solidFill>
                  <a:schemeClr val="dk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lang="de-DE" dirty="0" smtClean="0">
                <a:solidFill>
                  <a:schemeClr val="dk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lang="de-DE" dirty="0" smtClean="0">
                <a:solidFill>
                  <a:schemeClr val="dk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lang="de-DE" dirty="0" smtClean="0">
                <a:solidFill>
                  <a:schemeClr val="dk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lang="de-DE" dirty="0">
                <a:solidFill>
                  <a:schemeClr val="dk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ＭＳ Ｐゴシック"/>
                <a:cs typeface="Arial" pitchFamily="34" charset="0"/>
              </a:rPr>
              <a:t> </a:t>
            </a:r>
            <a:endParaRPr kumimoji="0" lang="en-US" sz="1800" b="0" i="0" u="none" strike="noStrike" kern="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2" name="Title 1"/>
          <p:cNvSpPr>
            <a:spLocks noGrp="1"/>
          </p:cNvSpPr>
          <p:nvPr>
            <p:ph type="title"/>
          </p:nvPr>
        </p:nvSpPr>
        <p:spPr>
          <a:xfrm>
            <a:off x="2764" y="0"/>
            <a:ext cx="8229600" cy="1143000"/>
          </a:xfrm>
        </p:spPr>
        <p:txBody>
          <a:bodyPr/>
          <a:lstStyle/>
          <a:p>
            <a:r>
              <a:rPr lang="en-US" dirty="0"/>
              <a:t>Use Case #</a:t>
            </a:r>
            <a:r>
              <a:rPr lang="en-US" dirty="0" smtClean="0"/>
              <a:t>1 Road </a:t>
            </a:r>
            <a:r>
              <a:rPr lang="en-US" dirty="0"/>
              <a:t>Hazard </a:t>
            </a:r>
            <a:r>
              <a:rPr lang="en-US" dirty="0" err="1"/>
              <a:t>Signalling</a:t>
            </a:r>
            <a:r>
              <a:rPr lang="en-US" dirty="0"/>
              <a:t> </a:t>
            </a:r>
          </a:p>
        </p:txBody>
      </p:sp>
      <p:sp>
        <p:nvSpPr>
          <p:cNvPr id="3" name="Content Placeholder 2"/>
          <p:cNvSpPr>
            <a:spLocks noGrp="1"/>
          </p:cNvSpPr>
          <p:nvPr>
            <p:ph idx="1"/>
          </p:nvPr>
        </p:nvSpPr>
        <p:spPr>
          <a:xfrm>
            <a:off x="427770" y="1335544"/>
            <a:ext cx="8229600" cy="1283227"/>
          </a:xfrm>
        </p:spPr>
        <p:txBody>
          <a:bodyPr/>
          <a:lstStyle/>
          <a:p>
            <a:r>
              <a:rPr lang="en-US" sz="1400" dirty="0" smtClean="0"/>
              <a:t>AVR Control Center provides input for message generation (DENM)</a:t>
            </a:r>
            <a:endParaRPr lang="en-US" sz="1400" dirty="0"/>
          </a:p>
          <a:p>
            <a:r>
              <a:rPr lang="en-US" sz="1400" dirty="0" smtClean="0"/>
              <a:t>RSUs which cannot connect to C-ITS send pre-defined messages</a:t>
            </a:r>
          </a:p>
          <a:p>
            <a:r>
              <a:rPr lang="en-US" sz="1400" dirty="0" smtClean="0"/>
              <a:t>Project related Data elements can be send, e.g. </a:t>
            </a:r>
            <a:r>
              <a:rPr lang="en-US" sz="1400" dirty="0"/>
              <a:t>Wrong Way Driving, Weather Condition, Hazardous Location, Traffic Condition, Emergency Vehicle </a:t>
            </a:r>
            <a:r>
              <a:rPr lang="en-US" sz="1400" dirty="0" smtClean="0"/>
              <a:t>Approaching</a:t>
            </a:r>
            <a:endParaRPr lang="en-US" sz="1400" dirty="0"/>
          </a:p>
        </p:txBody>
      </p:sp>
      <p:sp>
        <p:nvSpPr>
          <p:cNvPr id="4" name="Footer Placeholder 3"/>
          <p:cNvSpPr>
            <a:spLocks noGrp="1"/>
          </p:cNvSpPr>
          <p:nvPr>
            <p:ph type="ftr" sz="quarter" idx="10"/>
          </p:nvPr>
        </p:nvSpPr>
        <p:spPr/>
        <p:txBody>
          <a:bodyPr/>
          <a:lstStyle/>
          <a:p>
            <a:pPr>
              <a:defRPr/>
            </a:pPr>
            <a:r>
              <a:rPr lang="en-US" dirty="0" smtClean="0"/>
              <a:t>© ETSI 2016 All rights reserved</a:t>
            </a:r>
            <a:endParaRPr lang="en-US" dirty="0"/>
          </a:p>
        </p:txBody>
      </p:sp>
      <p:sp>
        <p:nvSpPr>
          <p:cNvPr id="5" name="Slide Number Placeholder 4"/>
          <p:cNvSpPr>
            <a:spLocks noGrp="1"/>
          </p:cNvSpPr>
          <p:nvPr>
            <p:ph type="sldNum" sz="quarter" idx="11"/>
          </p:nvPr>
        </p:nvSpPr>
        <p:spPr/>
        <p:txBody>
          <a:bodyPr/>
          <a:lstStyle/>
          <a:p>
            <a:pPr>
              <a:defRPr/>
            </a:pPr>
            <a:fld id="{38E27B2E-04F4-4ED5-AE45-1351A1006D13}" type="slidenum">
              <a:rPr lang="en-GB" smtClean="0"/>
              <a:pPr>
                <a:defRPr/>
              </a:pPr>
              <a:t>20</a:t>
            </a:fld>
            <a:endParaRPr lang="en-GB"/>
          </a:p>
        </p:txBody>
      </p:sp>
      <p:cxnSp>
        <p:nvCxnSpPr>
          <p:cNvPr id="6" name="Gerade Verbindung 256"/>
          <p:cNvCxnSpPr/>
          <p:nvPr/>
        </p:nvCxnSpPr>
        <p:spPr bwMode="auto">
          <a:xfrm flipV="1">
            <a:off x="3572571" y="3922216"/>
            <a:ext cx="0" cy="485068"/>
          </a:xfrm>
          <a:prstGeom prst="line">
            <a:avLst/>
          </a:prstGeom>
          <a:solidFill>
            <a:srgbClr val="000000"/>
          </a:solidFill>
          <a:ln w="9525" cap="flat" cmpd="sng" algn="ctr">
            <a:solidFill>
              <a:srgbClr val="FFFFFF">
                <a:lumMod val="65000"/>
              </a:srgbClr>
            </a:solidFill>
            <a:prstDash val="dash"/>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9" name="Textfeld 116"/>
          <p:cNvSpPr txBox="1"/>
          <p:nvPr/>
        </p:nvSpPr>
        <p:spPr bwMode="gray">
          <a:xfrm>
            <a:off x="4016897" y="4478886"/>
            <a:ext cx="1643078" cy="323165"/>
          </a:xfrm>
          <a:prstGeom prst="rect">
            <a:avLst/>
          </a:prstGeom>
          <a:noFill/>
        </p:spPr>
        <p:txBody>
          <a:bodyPr wrap="square" lIns="0" tIns="0" rIns="0" bIns="0" rtlCol="0">
            <a:spAutoFit/>
          </a:bodyPr>
          <a:lstStyle/>
          <a:p>
            <a:pPr>
              <a:spcBef>
                <a:spcPts val="0"/>
              </a:spcBef>
            </a:pPr>
            <a:endParaRPr lang="en-US" sz="1050" dirty="0" smtClean="0">
              <a:solidFill>
                <a:srgbClr val="000000"/>
              </a:solidFill>
              <a:latin typeface="Arial" pitchFamily="34" charset="0"/>
              <a:ea typeface="ＭＳ Ｐゴシック" charset="-128"/>
              <a:cs typeface="+mn-cs"/>
            </a:endParaRPr>
          </a:p>
          <a:p>
            <a:pPr>
              <a:spcBef>
                <a:spcPts val="0"/>
              </a:spcBef>
            </a:pPr>
            <a:r>
              <a:rPr lang="en-US" sz="1050" dirty="0" smtClean="0">
                <a:solidFill>
                  <a:srgbClr val="000000"/>
                </a:solidFill>
                <a:latin typeface="Arial" pitchFamily="34" charset="0"/>
                <a:ea typeface="ＭＳ Ｐゴシック" charset="-128"/>
                <a:cs typeface="+mn-cs"/>
              </a:rPr>
              <a:t>C2I Road Side Unit </a:t>
            </a:r>
          </a:p>
        </p:txBody>
      </p:sp>
      <p:grpSp>
        <p:nvGrpSpPr>
          <p:cNvPr id="10" name="Gruppieren 242"/>
          <p:cNvGrpSpPr/>
          <p:nvPr>
            <p:custDataLst>
              <p:tags r:id="rId1"/>
            </p:custDataLst>
          </p:nvPr>
        </p:nvGrpSpPr>
        <p:grpSpPr bwMode="gray">
          <a:xfrm>
            <a:off x="4292217" y="4826123"/>
            <a:ext cx="360520" cy="351973"/>
            <a:chOff x="8190852" y="4526606"/>
            <a:chExt cx="268574" cy="262207"/>
          </a:xfrm>
        </p:grpSpPr>
        <p:grpSp>
          <p:nvGrpSpPr>
            <p:cNvPr id="11" name="Gruppieren 243"/>
            <p:cNvGrpSpPr/>
            <p:nvPr>
              <p:custDataLst>
                <p:tags r:id="rId4"/>
              </p:custDataLst>
            </p:nvPr>
          </p:nvGrpSpPr>
          <p:grpSpPr bwMode="gray">
            <a:xfrm>
              <a:off x="8215961" y="4548257"/>
              <a:ext cx="207413" cy="224198"/>
              <a:chOff x="8366429" y="3914147"/>
              <a:chExt cx="207413" cy="224198"/>
            </a:xfrm>
          </p:grpSpPr>
          <p:sp>
            <p:nvSpPr>
              <p:cNvPr id="13" name="Ellipse 120"/>
              <p:cNvSpPr/>
              <p:nvPr/>
            </p:nvSpPr>
            <p:spPr bwMode="gray">
              <a:xfrm>
                <a:off x="8366429" y="4070761"/>
                <a:ext cx="67583" cy="67583"/>
              </a:xfrm>
              <a:prstGeom prst="ellipse">
                <a:avLst/>
              </a:prstGeom>
              <a:solidFill>
                <a:srgbClr val="879BAA"/>
              </a:solidFill>
              <a:ln>
                <a:noFill/>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sp>
            <p:nvSpPr>
              <p:cNvPr id="14" name="Ellipse 180"/>
              <p:cNvSpPr/>
              <p:nvPr/>
            </p:nvSpPr>
            <p:spPr bwMode="gray">
              <a:xfrm>
                <a:off x="8366430" y="4009613"/>
                <a:ext cx="110830" cy="128731"/>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sp>
            <p:nvSpPr>
              <p:cNvPr id="15" name="Ellipse 180"/>
              <p:cNvSpPr/>
              <p:nvPr/>
            </p:nvSpPr>
            <p:spPr bwMode="gray">
              <a:xfrm>
                <a:off x="8366429" y="3959839"/>
                <a:ext cx="153683" cy="178505"/>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sp>
            <p:nvSpPr>
              <p:cNvPr id="16" name="Ellipse 180"/>
              <p:cNvSpPr/>
              <p:nvPr/>
            </p:nvSpPr>
            <p:spPr bwMode="gray">
              <a:xfrm>
                <a:off x="8366431" y="3914147"/>
                <a:ext cx="207411" cy="224198"/>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grpSp>
        <p:sp>
          <p:nvSpPr>
            <p:cNvPr id="12" name="Rechteck 119"/>
            <p:cNvSpPr/>
            <p:nvPr/>
          </p:nvSpPr>
          <p:spPr bwMode="gray">
            <a:xfrm>
              <a:off x="8190852" y="4526606"/>
              <a:ext cx="268574" cy="262207"/>
            </a:xfrm>
            <a:prstGeom prst="rect">
              <a:avLst/>
            </a:prstGeom>
            <a:noFill/>
            <a:ln w="9525">
              <a:solidFill>
                <a:srgbClr val="879BAA"/>
              </a:solidFill>
              <a:miter lim="800000"/>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grpSp>
      <p:sp>
        <p:nvSpPr>
          <p:cNvPr id="17" name="Textfeld 124"/>
          <p:cNvSpPr txBox="1"/>
          <p:nvPr/>
        </p:nvSpPr>
        <p:spPr bwMode="gray">
          <a:xfrm>
            <a:off x="4655593" y="5593460"/>
            <a:ext cx="985427" cy="323165"/>
          </a:xfrm>
          <a:prstGeom prst="rect">
            <a:avLst/>
          </a:prstGeom>
          <a:noFill/>
        </p:spPr>
        <p:txBody>
          <a:bodyPr wrap="square" lIns="0" tIns="0" rIns="0" bIns="0" rtlCol="0">
            <a:spAutoFit/>
          </a:bodyPr>
          <a:lstStyle/>
          <a:p>
            <a:pPr algn="r">
              <a:spcBef>
                <a:spcPts val="0"/>
              </a:spcBef>
            </a:pPr>
            <a:r>
              <a:rPr lang="en-US" sz="1050" smtClean="0">
                <a:solidFill>
                  <a:srgbClr val="000000"/>
                </a:solidFill>
                <a:latin typeface="Arial" pitchFamily="34" charset="0"/>
                <a:ea typeface="ＭＳ Ｐゴシック" charset="-128"/>
                <a:cs typeface="+mn-cs"/>
              </a:rPr>
              <a:t>C2X</a:t>
            </a:r>
          </a:p>
          <a:p>
            <a:pPr algn="r">
              <a:spcBef>
                <a:spcPts val="0"/>
              </a:spcBef>
            </a:pPr>
            <a:r>
              <a:rPr lang="en-US" sz="1050" smtClean="0">
                <a:solidFill>
                  <a:srgbClr val="000000"/>
                </a:solidFill>
                <a:latin typeface="Arial" pitchFamily="34" charset="0"/>
                <a:ea typeface="ＭＳ Ｐゴシック" charset="-128"/>
                <a:cs typeface="+mn-cs"/>
              </a:rPr>
              <a:t>On-Board Unit</a:t>
            </a:r>
          </a:p>
        </p:txBody>
      </p:sp>
      <p:sp>
        <p:nvSpPr>
          <p:cNvPr id="18" name="Textfeld 126"/>
          <p:cNvSpPr txBox="1"/>
          <p:nvPr/>
        </p:nvSpPr>
        <p:spPr bwMode="gray">
          <a:xfrm>
            <a:off x="4938833" y="5060575"/>
            <a:ext cx="834626" cy="323165"/>
          </a:xfrm>
          <a:prstGeom prst="rect">
            <a:avLst/>
          </a:prstGeom>
          <a:noFill/>
          <a:ln>
            <a:noFill/>
          </a:ln>
        </p:spPr>
        <p:txBody>
          <a:bodyPr wrap="square" lIns="0" tIns="0" rIns="0" bIns="0" rtlCol="0">
            <a:spAutoFit/>
          </a:bodyPr>
          <a:lstStyle/>
          <a:p>
            <a:pPr>
              <a:spcBef>
                <a:spcPts val="0"/>
              </a:spcBef>
            </a:pPr>
            <a:r>
              <a:rPr lang="en-US" sz="1050" dirty="0" smtClean="0">
                <a:solidFill>
                  <a:srgbClr val="879BAA"/>
                </a:solidFill>
                <a:latin typeface="Arial" pitchFamily="34" charset="0"/>
                <a:ea typeface="ＭＳ Ｐゴシック" charset="-128"/>
                <a:cs typeface="+mn-cs"/>
              </a:rPr>
              <a:t>5.9 GHz Air Link</a:t>
            </a:r>
          </a:p>
        </p:txBody>
      </p:sp>
      <p:grpSp>
        <p:nvGrpSpPr>
          <p:cNvPr id="19" name="Gruppieren 249"/>
          <p:cNvGrpSpPr/>
          <p:nvPr>
            <p:custDataLst>
              <p:tags r:id="rId2"/>
            </p:custDataLst>
          </p:nvPr>
        </p:nvGrpSpPr>
        <p:grpSpPr bwMode="gray">
          <a:xfrm>
            <a:off x="5780699" y="5605559"/>
            <a:ext cx="277670" cy="271088"/>
            <a:chOff x="8190852" y="4526606"/>
            <a:chExt cx="268574" cy="262207"/>
          </a:xfrm>
        </p:grpSpPr>
        <p:grpSp>
          <p:nvGrpSpPr>
            <p:cNvPr id="20" name="Gruppieren 250"/>
            <p:cNvGrpSpPr/>
            <p:nvPr>
              <p:custDataLst>
                <p:tags r:id="rId3"/>
              </p:custDataLst>
            </p:nvPr>
          </p:nvGrpSpPr>
          <p:grpSpPr bwMode="gray">
            <a:xfrm>
              <a:off x="8215961" y="4548257"/>
              <a:ext cx="207413" cy="224198"/>
              <a:chOff x="8366429" y="3914147"/>
              <a:chExt cx="207413" cy="224198"/>
            </a:xfrm>
          </p:grpSpPr>
          <p:sp>
            <p:nvSpPr>
              <p:cNvPr id="22" name="Ellipse 134"/>
              <p:cNvSpPr/>
              <p:nvPr/>
            </p:nvSpPr>
            <p:spPr bwMode="gray">
              <a:xfrm>
                <a:off x="8366429" y="4070761"/>
                <a:ext cx="67583" cy="67583"/>
              </a:xfrm>
              <a:prstGeom prst="ellipse">
                <a:avLst/>
              </a:prstGeom>
              <a:solidFill>
                <a:srgbClr val="879BAA"/>
              </a:solidFill>
              <a:ln>
                <a:noFill/>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sp>
            <p:nvSpPr>
              <p:cNvPr id="23" name="Ellipse 180"/>
              <p:cNvSpPr/>
              <p:nvPr/>
            </p:nvSpPr>
            <p:spPr bwMode="gray">
              <a:xfrm>
                <a:off x="8366430" y="4009613"/>
                <a:ext cx="110830" cy="128731"/>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sp>
            <p:nvSpPr>
              <p:cNvPr id="24" name="Ellipse 180"/>
              <p:cNvSpPr/>
              <p:nvPr/>
            </p:nvSpPr>
            <p:spPr bwMode="gray">
              <a:xfrm>
                <a:off x="8366429" y="3959839"/>
                <a:ext cx="153683" cy="178505"/>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sp>
            <p:nvSpPr>
              <p:cNvPr id="25" name="Ellipse 180"/>
              <p:cNvSpPr/>
              <p:nvPr/>
            </p:nvSpPr>
            <p:spPr bwMode="gray">
              <a:xfrm>
                <a:off x="8366431" y="3914147"/>
                <a:ext cx="207411" cy="224198"/>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grpSp>
        <p:sp>
          <p:nvSpPr>
            <p:cNvPr id="21" name="Rechteck 133"/>
            <p:cNvSpPr/>
            <p:nvPr/>
          </p:nvSpPr>
          <p:spPr bwMode="gray">
            <a:xfrm>
              <a:off x="8190852" y="4526606"/>
              <a:ext cx="268574" cy="262207"/>
            </a:xfrm>
            <a:prstGeom prst="rect">
              <a:avLst/>
            </a:prstGeom>
            <a:noFill/>
            <a:ln w="9525">
              <a:solidFill>
                <a:srgbClr val="879BAA"/>
              </a:solidFill>
              <a:miter lim="800000"/>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grpSp>
      <p:sp>
        <p:nvSpPr>
          <p:cNvPr id="26" name="Rechteck 22"/>
          <p:cNvSpPr/>
          <p:nvPr/>
        </p:nvSpPr>
        <p:spPr bwMode="auto">
          <a:xfrm>
            <a:off x="1643752" y="6050389"/>
            <a:ext cx="7013618" cy="512277"/>
          </a:xfrm>
          <a:prstGeom prst="rect">
            <a:avLst/>
          </a:prstGeom>
          <a:solidFill>
            <a:srgbClr val="BECDD7"/>
          </a:solid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cs typeface="+mn-cs"/>
            </a:endParaRPr>
          </a:p>
        </p:txBody>
      </p:sp>
      <p:grpSp>
        <p:nvGrpSpPr>
          <p:cNvPr id="27" name="Gruppieren 72"/>
          <p:cNvGrpSpPr>
            <a:grpSpLocks noChangeAspect="1"/>
          </p:cNvGrpSpPr>
          <p:nvPr/>
        </p:nvGrpSpPr>
        <p:grpSpPr>
          <a:xfrm>
            <a:off x="5895752" y="5820523"/>
            <a:ext cx="1165604" cy="404531"/>
            <a:chOff x="6112106" y="4647711"/>
            <a:chExt cx="1771735" cy="614894"/>
          </a:xfrm>
        </p:grpSpPr>
        <p:grpSp>
          <p:nvGrpSpPr>
            <p:cNvPr id="28" name="Group 121"/>
            <p:cNvGrpSpPr/>
            <p:nvPr/>
          </p:nvGrpSpPr>
          <p:grpSpPr>
            <a:xfrm flipH="1">
              <a:off x="6112106" y="4647711"/>
              <a:ext cx="1771735" cy="614894"/>
              <a:chOff x="2469136" y="5260982"/>
              <a:chExt cx="1771735" cy="511633"/>
            </a:xfrm>
          </p:grpSpPr>
          <p:sp>
            <p:nvSpPr>
              <p:cNvPr id="30" name="Rechteck 50"/>
              <p:cNvSpPr/>
              <p:nvPr/>
            </p:nvSpPr>
            <p:spPr bwMode="auto">
              <a:xfrm>
                <a:off x="3064038" y="5462503"/>
                <a:ext cx="411971" cy="45566"/>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marL="0" marR="0" lvl="0" indent="0"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ea typeface="ＭＳ Ｐゴシック" pitchFamily="34" charset="-128"/>
                  <a:cs typeface="+mn-cs"/>
                </a:endParaRPr>
              </a:p>
            </p:txBody>
          </p:sp>
          <p:sp>
            <p:nvSpPr>
              <p:cNvPr id="31" name="Freihandform 129"/>
              <p:cNvSpPr/>
              <p:nvPr/>
            </p:nvSpPr>
            <p:spPr bwMode="auto">
              <a:xfrm>
                <a:off x="2826881" y="5269861"/>
                <a:ext cx="856489" cy="193038"/>
              </a:xfrm>
              <a:custGeom>
                <a:avLst/>
                <a:gdLst>
                  <a:gd name="connsiteX0" fmla="*/ 0 w 914400"/>
                  <a:gd name="connsiteY0" fmla="*/ 143583 h 226711"/>
                  <a:gd name="connsiteX1" fmla="*/ 219154 w 914400"/>
                  <a:gd name="connsiteY1" fmla="*/ 7557 h 226711"/>
                  <a:gd name="connsiteX2" fmla="*/ 649905 w 914400"/>
                  <a:gd name="connsiteY2" fmla="*/ 0 h 226711"/>
                  <a:gd name="connsiteX3" fmla="*/ 914400 w 914400"/>
                  <a:gd name="connsiteY3" fmla="*/ 158697 h 226711"/>
                  <a:gd name="connsiteX4" fmla="*/ 672576 w 914400"/>
                  <a:gd name="connsiteY4" fmla="*/ 226711 h 226711"/>
                  <a:gd name="connsiteX5" fmla="*/ 0 w 914400"/>
                  <a:gd name="connsiteY5" fmla="*/ 143583 h 22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26711">
                    <a:moveTo>
                      <a:pt x="0" y="143583"/>
                    </a:moveTo>
                    <a:lnTo>
                      <a:pt x="219154" y="7557"/>
                    </a:lnTo>
                    <a:lnTo>
                      <a:pt x="649905" y="0"/>
                    </a:lnTo>
                    <a:lnTo>
                      <a:pt x="914400" y="158697"/>
                    </a:lnTo>
                    <a:lnTo>
                      <a:pt x="672576" y="226711"/>
                    </a:lnTo>
                    <a:lnTo>
                      <a:pt x="0" y="143583"/>
                    </a:lnTo>
                    <a:close/>
                  </a:path>
                </a:pathLst>
              </a:cu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marL="0" marR="0" lvl="0" indent="0"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ea typeface="ＭＳ Ｐゴシック" pitchFamily="34" charset="-128"/>
                  <a:cs typeface="+mn-cs"/>
                </a:endParaRPr>
              </a:p>
            </p:txBody>
          </p:sp>
          <p:sp>
            <p:nvSpPr>
              <p:cNvPr id="32" name="Freeform 3"/>
              <p:cNvSpPr>
                <a:spLocks noEditPoints="1"/>
              </p:cNvSpPr>
              <p:nvPr/>
            </p:nvSpPr>
            <p:spPr bwMode="auto">
              <a:xfrm>
                <a:off x="2469136" y="5260982"/>
                <a:ext cx="1771735" cy="511633"/>
              </a:xfrm>
              <a:custGeom>
                <a:avLst/>
                <a:gdLst>
                  <a:gd name="T0" fmla="*/ 260 w 265"/>
                  <a:gd name="T1" fmla="*/ 57 h 84"/>
                  <a:gd name="T2" fmla="*/ 258 w 265"/>
                  <a:gd name="T3" fmla="*/ 57 h 84"/>
                  <a:gd name="T4" fmla="*/ 258 w 265"/>
                  <a:gd name="T5" fmla="*/ 42 h 84"/>
                  <a:gd name="T6" fmla="*/ 246 w 265"/>
                  <a:gd name="T7" fmla="*/ 29 h 84"/>
                  <a:gd name="T8" fmla="*/ 186 w 265"/>
                  <a:gd name="T9" fmla="*/ 20 h 84"/>
                  <a:gd name="T10" fmla="*/ 156 w 265"/>
                  <a:gd name="T11" fmla="*/ 5 h 84"/>
                  <a:gd name="T12" fmla="*/ 143 w 265"/>
                  <a:gd name="T13" fmla="*/ 0 h 84"/>
                  <a:gd name="T14" fmla="*/ 96 w 265"/>
                  <a:gd name="T15" fmla="*/ 0 h 84"/>
                  <a:gd name="T16" fmla="*/ 37 w 265"/>
                  <a:gd name="T17" fmla="*/ 17 h 84"/>
                  <a:gd name="T18" fmla="*/ 8 w 265"/>
                  <a:gd name="T19" fmla="*/ 23 h 84"/>
                  <a:gd name="T20" fmla="*/ 8 w 265"/>
                  <a:gd name="T21" fmla="*/ 43 h 84"/>
                  <a:gd name="T22" fmla="*/ 8 w 265"/>
                  <a:gd name="T23" fmla="*/ 58 h 84"/>
                  <a:gd name="T24" fmla="*/ 26 w 265"/>
                  <a:gd name="T25" fmla="*/ 72 h 84"/>
                  <a:gd name="T26" fmla="*/ 38 w 265"/>
                  <a:gd name="T27" fmla="*/ 72 h 84"/>
                  <a:gd name="T28" fmla="*/ 37 w 265"/>
                  <a:gd name="T29" fmla="*/ 65 h 84"/>
                  <a:gd name="T30" fmla="*/ 61 w 265"/>
                  <a:gd name="T31" fmla="*/ 42 h 84"/>
                  <a:gd name="T32" fmla="*/ 85 w 265"/>
                  <a:gd name="T33" fmla="*/ 65 h 84"/>
                  <a:gd name="T34" fmla="*/ 84 w 265"/>
                  <a:gd name="T35" fmla="*/ 72 h 84"/>
                  <a:gd name="T36" fmla="*/ 193 w 265"/>
                  <a:gd name="T37" fmla="*/ 72 h 84"/>
                  <a:gd name="T38" fmla="*/ 192 w 265"/>
                  <a:gd name="T39" fmla="*/ 65 h 84"/>
                  <a:gd name="T40" fmla="*/ 216 w 265"/>
                  <a:gd name="T41" fmla="*/ 42 h 84"/>
                  <a:gd name="T42" fmla="*/ 240 w 265"/>
                  <a:gd name="T43" fmla="*/ 65 h 84"/>
                  <a:gd name="T44" fmla="*/ 239 w 265"/>
                  <a:gd name="T45" fmla="*/ 72 h 84"/>
                  <a:gd name="T46" fmla="*/ 260 w 265"/>
                  <a:gd name="T47" fmla="*/ 57 h 84"/>
                  <a:gd name="T48" fmla="*/ 73 w 265"/>
                  <a:gd name="T49" fmla="*/ 22 h 84"/>
                  <a:gd name="T50" fmla="*/ 69 w 265"/>
                  <a:gd name="T51" fmla="*/ 17 h 84"/>
                  <a:gd name="T52" fmla="*/ 99 w 265"/>
                  <a:gd name="T53" fmla="*/ 3 h 84"/>
                  <a:gd name="T54" fmla="*/ 113 w 265"/>
                  <a:gd name="T55" fmla="*/ 3 h 84"/>
                  <a:gd name="T56" fmla="*/ 116 w 265"/>
                  <a:gd name="T57" fmla="*/ 22 h 84"/>
                  <a:gd name="T58" fmla="*/ 73 w 265"/>
                  <a:gd name="T59" fmla="*/ 22 h 84"/>
                  <a:gd name="T60" fmla="*/ 167 w 265"/>
                  <a:gd name="T61" fmla="*/ 22 h 84"/>
                  <a:gd name="T62" fmla="*/ 122 w 265"/>
                  <a:gd name="T63" fmla="*/ 22 h 84"/>
                  <a:gd name="T64" fmla="*/ 117 w 265"/>
                  <a:gd name="T65" fmla="*/ 3 h 84"/>
                  <a:gd name="T66" fmla="*/ 140 w 265"/>
                  <a:gd name="T67" fmla="*/ 3 h 84"/>
                  <a:gd name="T68" fmla="*/ 150 w 265"/>
                  <a:gd name="T69" fmla="*/ 6 h 84"/>
                  <a:gd name="T70" fmla="*/ 167 w 265"/>
                  <a:gd name="T71" fmla="*/ 18 h 84"/>
                  <a:gd name="T72" fmla="*/ 167 w 265"/>
                  <a:gd name="T73" fmla="*/ 22 h 84"/>
                  <a:gd name="T74" fmla="*/ 61 w 265"/>
                  <a:gd name="T75" fmla="*/ 47 h 84"/>
                  <a:gd name="T76" fmla="*/ 43 w 265"/>
                  <a:gd name="T77" fmla="*/ 65 h 84"/>
                  <a:gd name="T78" fmla="*/ 61 w 265"/>
                  <a:gd name="T79" fmla="*/ 84 h 84"/>
                  <a:gd name="T80" fmla="*/ 79 w 265"/>
                  <a:gd name="T81" fmla="*/ 65 h 84"/>
                  <a:gd name="T82" fmla="*/ 61 w 265"/>
                  <a:gd name="T83" fmla="*/ 47 h 84"/>
                  <a:gd name="T84" fmla="*/ 216 w 265"/>
                  <a:gd name="T85" fmla="*/ 47 h 84"/>
                  <a:gd name="T86" fmla="*/ 197 w 265"/>
                  <a:gd name="T87" fmla="*/ 65 h 84"/>
                  <a:gd name="T88" fmla="*/ 216 w 265"/>
                  <a:gd name="T89" fmla="*/ 84 h 84"/>
                  <a:gd name="T90" fmla="*/ 234 w 265"/>
                  <a:gd name="T91" fmla="*/ 65 h 84"/>
                  <a:gd name="T92" fmla="*/ 216 w 265"/>
                  <a:gd name="T93" fmla="*/ 4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5" h="84">
                    <a:moveTo>
                      <a:pt x="260" y="57"/>
                    </a:moveTo>
                    <a:cubicBezTo>
                      <a:pt x="258" y="57"/>
                      <a:pt x="258" y="57"/>
                      <a:pt x="258" y="57"/>
                    </a:cubicBezTo>
                    <a:cubicBezTo>
                      <a:pt x="258" y="57"/>
                      <a:pt x="258" y="51"/>
                      <a:pt x="258" y="42"/>
                    </a:cubicBezTo>
                    <a:cubicBezTo>
                      <a:pt x="258" y="32"/>
                      <a:pt x="246" y="29"/>
                      <a:pt x="246" y="29"/>
                    </a:cubicBezTo>
                    <a:cubicBezTo>
                      <a:pt x="186" y="20"/>
                      <a:pt x="186" y="20"/>
                      <a:pt x="186" y="20"/>
                    </a:cubicBezTo>
                    <a:cubicBezTo>
                      <a:pt x="186" y="20"/>
                      <a:pt x="162" y="9"/>
                      <a:pt x="156" y="5"/>
                    </a:cubicBezTo>
                    <a:cubicBezTo>
                      <a:pt x="151" y="1"/>
                      <a:pt x="143" y="0"/>
                      <a:pt x="143" y="0"/>
                    </a:cubicBezTo>
                    <a:cubicBezTo>
                      <a:pt x="143" y="0"/>
                      <a:pt x="120" y="0"/>
                      <a:pt x="96" y="0"/>
                    </a:cubicBezTo>
                    <a:cubicBezTo>
                      <a:pt x="73" y="0"/>
                      <a:pt x="47" y="12"/>
                      <a:pt x="37" y="17"/>
                    </a:cubicBezTo>
                    <a:cubicBezTo>
                      <a:pt x="27" y="22"/>
                      <a:pt x="17" y="23"/>
                      <a:pt x="8" y="23"/>
                    </a:cubicBezTo>
                    <a:cubicBezTo>
                      <a:pt x="0" y="23"/>
                      <a:pt x="8" y="43"/>
                      <a:pt x="8" y="43"/>
                    </a:cubicBezTo>
                    <a:cubicBezTo>
                      <a:pt x="8" y="43"/>
                      <a:pt x="8" y="43"/>
                      <a:pt x="8" y="58"/>
                    </a:cubicBezTo>
                    <a:cubicBezTo>
                      <a:pt x="8" y="74"/>
                      <a:pt x="26" y="72"/>
                      <a:pt x="26" y="72"/>
                    </a:cubicBezTo>
                    <a:cubicBezTo>
                      <a:pt x="38" y="72"/>
                      <a:pt x="38" y="72"/>
                      <a:pt x="38" y="72"/>
                    </a:cubicBezTo>
                    <a:cubicBezTo>
                      <a:pt x="37" y="70"/>
                      <a:pt x="37" y="68"/>
                      <a:pt x="37" y="65"/>
                    </a:cubicBezTo>
                    <a:cubicBezTo>
                      <a:pt x="37" y="52"/>
                      <a:pt x="48" y="42"/>
                      <a:pt x="61" y="42"/>
                    </a:cubicBezTo>
                    <a:cubicBezTo>
                      <a:pt x="74" y="42"/>
                      <a:pt x="85" y="52"/>
                      <a:pt x="85" y="65"/>
                    </a:cubicBezTo>
                    <a:cubicBezTo>
                      <a:pt x="85" y="68"/>
                      <a:pt x="84" y="70"/>
                      <a:pt x="84" y="72"/>
                    </a:cubicBezTo>
                    <a:cubicBezTo>
                      <a:pt x="193" y="72"/>
                      <a:pt x="193" y="72"/>
                      <a:pt x="193" y="72"/>
                    </a:cubicBezTo>
                    <a:cubicBezTo>
                      <a:pt x="192" y="70"/>
                      <a:pt x="192" y="68"/>
                      <a:pt x="192" y="65"/>
                    </a:cubicBezTo>
                    <a:cubicBezTo>
                      <a:pt x="192" y="52"/>
                      <a:pt x="203" y="42"/>
                      <a:pt x="216" y="42"/>
                    </a:cubicBezTo>
                    <a:cubicBezTo>
                      <a:pt x="229" y="42"/>
                      <a:pt x="240" y="52"/>
                      <a:pt x="240" y="65"/>
                    </a:cubicBezTo>
                    <a:cubicBezTo>
                      <a:pt x="240" y="68"/>
                      <a:pt x="239" y="70"/>
                      <a:pt x="239" y="72"/>
                    </a:cubicBezTo>
                    <a:cubicBezTo>
                      <a:pt x="265" y="71"/>
                      <a:pt x="260" y="57"/>
                      <a:pt x="260" y="57"/>
                    </a:cubicBezTo>
                    <a:close/>
                    <a:moveTo>
                      <a:pt x="73" y="22"/>
                    </a:moveTo>
                    <a:cubicBezTo>
                      <a:pt x="73" y="22"/>
                      <a:pt x="59" y="24"/>
                      <a:pt x="69" y="17"/>
                    </a:cubicBezTo>
                    <a:cubicBezTo>
                      <a:pt x="77" y="12"/>
                      <a:pt x="85" y="3"/>
                      <a:pt x="99" y="3"/>
                    </a:cubicBezTo>
                    <a:cubicBezTo>
                      <a:pt x="113" y="3"/>
                      <a:pt x="113" y="3"/>
                      <a:pt x="113" y="3"/>
                    </a:cubicBezTo>
                    <a:cubicBezTo>
                      <a:pt x="116" y="22"/>
                      <a:pt x="116" y="22"/>
                      <a:pt x="116" y="22"/>
                    </a:cubicBezTo>
                    <a:lnTo>
                      <a:pt x="73" y="22"/>
                    </a:lnTo>
                    <a:close/>
                    <a:moveTo>
                      <a:pt x="167" y="22"/>
                    </a:moveTo>
                    <a:cubicBezTo>
                      <a:pt x="122" y="22"/>
                      <a:pt x="122" y="22"/>
                      <a:pt x="122" y="22"/>
                    </a:cubicBezTo>
                    <a:cubicBezTo>
                      <a:pt x="117" y="3"/>
                      <a:pt x="117" y="3"/>
                      <a:pt x="117" y="3"/>
                    </a:cubicBezTo>
                    <a:cubicBezTo>
                      <a:pt x="117" y="3"/>
                      <a:pt x="134" y="3"/>
                      <a:pt x="140" y="3"/>
                    </a:cubicBezTo>
                    <a:cubicBezTo>
                      <a:pt x="145" y="3"/>
                      <a:pt x="150" y="6"/>
                      <a:pt x="150" y="6"/>
                    </a:cubicBezTo>
                    <a:cubicBezTo>
                      <a:pt x="150" y="6"/>
                      <a:pt x="161" y="14"/>
                      <a:pt x="167" y="18"/>
                    </a:cubicBezTo>
                    <a:cubicBezTo>
                      <a:pt x="173" y="22"/>
                      <a:pt x="167" y="22"/>
                      <a:pt x="167" y="22"/>
                    </a:cubicBezTo>
                    <a:close/>
                    <a:moveTo>
                      <a:pt x="61" y="47"/>
                    </a:moveTo>
                    <a:cubicBezTo>
                      <a:pt x="51" y="47"/>
                      <a:pt x="43" y="55"/>
                      <a:pt x="43" y="65"/>
                    </a:cubicBezTo>
                    <a:cubicBezTo>
                      <a:pt x="43" y="76"/>
                      <a:pt x="51" y="84"/>
                      <a:pt x="61" y="84"/>
                    </a:cubicBezTo>
                    <a:cubicBezTo>
                      <a:pt x="71" y="84"/>
                      <a:pt x="79" y="76"/>
                      <a:pt x="79" y="65"/>
                    </a:cubicBezTo>
                    <a:cubicBezTo>
                      <a:pt x="79" y="55"/>
                      <a:pt x="71" y="47"/>
                      <a:pt x="61" y="47"/>
                    </a:cubicBezTo>
                    <a:close/>
                    <a:moveTo>
                      <a:pt x="216" y="47"/>
                    </a:moveTo>
                    <a:cubicBezTo>
                      <a:pt x="206" y="47"/>
                      <a:pt x="197" y="55"/>
                      <a:pt x="197" y="65"/>
                    </a:cubicBezTo>
                    <a:cubicBezTo>
                      <a:pt x="197" y="76"/>
                      <a:pt x="206" y="84"/>
                      <a:pt x="216" y="84"/>
                    </a:cubicBezTo>
                    <a:cubicBezTo>
                      <a:pt x="226" y="84"/>
                      <a:pt x="234" y="76"/>
                      <a:pt x="234" y="65"/>
                    </a:cubicBezTo>
                    <a:cubicBezTo>
                      <a:pt x="234" y="55"/>
                      <a:pt x="226" y="47"/>
                      <a:pt x="216" y="47"/>
                    </a:cubicBezTo>
                    <a:close/>
                  </a:path>
                </a:pathLst>
              </a:custGeom>
              <a:solidFill>
                <a:srgbClr val="0064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ＭＳ Ｐゴシック" pitchFamily="34" charset="-128"/>
                  <a:cs typeface="+mn-cs"/>
                </a:endParaRPr>
              </a:p>
            </p:txBody>
          </p:sp>
        </p:grpSp>
        <p:sp>
          <p:nvSpPr>
            <p:cNvPr id="29" name="Freihandform 141"/>
            <p:cNvSpPr/>
            <p:nvPr/>
          </p:nvSpPr>
          <p:spPr bwMode="auto">
            <a:xfrm>
              <a:off x="6281069" y="4841806"/>
              <a:ext cx="302821" cy="65314"/>
            </a:xfrm>
            <a:custGeom>
              <a:avLst/>
              <a:gdLst>
                <a:gd name="connsiteX0" fmla="*/ 41564 w 302821"/>
                <a:gd name="connsiteY0" fmla="*/ 47501 h 130628"/>
                <a:gd name="connsiteX1" fmla="*/ 267195 w 302821"/>
                <a:gd name="connsiteY1" fmla="*/ 0 h 130628"/>
                <a:gd name="connsiteX2" fmla="*/ 302821 w 302821"/>
                <a:gd name="connsiteY2" fmla="*/ 124690 h 130628"/>
                <a:gd name="connsiteX3" fmla="*/ 0 w 302821"/>
                <a:gd name="connsiteY3" fmla="*/ 130628 h 130628"/>
                <a:gd name="connsiteX4" fmla="*/ 41564 w 302821"/>
                <a:gd name="connsiteY4" fmla="*/ 47501 h 130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21" h="130628">
                  <a:moveTo>
                    <a:pt x="41564" y="47501"/>
                  </a:moveTo>
                  <a:lnTo>
                    <a:pt x="267195" y="0"/>
                  </a:lnTo>
                  <a:lnTo>
                    <a:pt x="302821" y="124690"/>
                  </a:lnTo>
                  <a:lnTo>
                    <a:pt x="0" y="130628"/>
                  </a:lnTo>
                  <a:lnTo>
                    <a:pt x="41564" y="47501"/>
                  </a:lnTo>
                  <a:close/>
                </a:path>
              </a:pathLst>
            </a:custGeom>
            <a:solidFill>
              <a:srgbClr val="BECDD7"/>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grpSp>
      <p:cxnSp>
        <p:nvCxnSpPr>
          <p:cNvPr id="33" name="Gewinkelte Verbindung 224"/>
          <p:cNvCxnSpPr>
            <a:endCxn id="12" idx="3"/>
          </p:cNvCxnSpPr>
          <p:nvPr/>
        </p:nvCxnSpPr>
        <p:spPr bwMode="gray">
          <a:xfrm rot="10800000">
            <a:off x="4652737" y="5002111"/>
            <a:ext cx="1181072" cy="603449"/>
          </a:xfrm>
          <a:prstGeom prst="bentConnector3">
            <a:avLst>
              <a:gd name="adj1" fmla="val -1"/>
            </a:avLst>
          </a:prstGeom>
          <a:solidFill>
            <a:srgbClr val="000000"/>
          </a:solidFill>
          <a:ln w="9525" cap="flat" cmpd="sng" algn="ctr">
            <a:solidFill>
              <a:srgbClr val="ADBECB"/>
            </a:solidFill>
            <a:prstDash val="dash"/>
            <a:round/>
            <a:headEnd type="triangl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34" name="Rechteck 24"/>
          <p:cNvSpPr/>
          <p:nvPr/>
        </p:nvSpPr>
        <p:spPr bwMode="auto">
          <a:xfrm>
            <a:off x="6025258" y="6281054"/>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cs typeface="+mn-cs"/>
            </a:endParaRPr>
          </a:p>
        </p:txBody>
      </p:sp>
      <p:sp>
        <p:nvSpPr>
          <p:cNvPr id="35" name="Rechteck 24"/>
          <p:cNvSpPr/>
          <p:nvPr/>
        </p:nvSpPr>
        <p:spPr bwMode="auto">
          <a:xfrm>
            <a:off x="5297095" y="6281054"/>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cs typeface="+mn-cs"/>
            </a:endParaRPr>
          </a:p>
        </p:txBody>
      </p:sp>
      <p:sp>
        <p:nvSpPr>
          <p:cNvPr id="36" name="Rechteck 24"/>
          <p:cNvSpPr/>
          <p:nvPr/>
        </p:nvSpPr>
        <p:spPr bwMode="auto">
          <a:xfrm>
            <a:off x="3748577" y="6256831"/>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cs typeface="+mn-cs"/>
            </a:endParaRPr>
          </a:p>
        </p:txBody>
      </p:sp>
      <p:sp>
        <p:nvSpPr>
          <p:cNvPr id="37" name="Rechteck 24"/>
          <p:cNvSpPr/>
          <p:nvPr/>
        </p:nvSpPr>
        <p:spPr bwMode="auto">
          <a:xfrm>
            <a:off x="2809793" y="6272833"/>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cs typeface="+mn-cs"/>
            </a:endParaRPr>
          </a:p>
        </p:txBody>
      </p:sp>
      <p:sp>
        <p:nvSpPr>
          <p:cNvPr id="38" name="Rechteck 24"/>
          <p:cNvSpPr/>
          <p:nvPr/>
        </p:nvSpPr>
        <p:spPr bwMode="auto">
          <a:xfrm>
            <a:off x="4535859" y="6272833"/>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cs typeface="+mn-cs"/>
            </a:endParaRPr>
          </a:p>
        </p:txBody>
      </p:sp>
      <p:sp>
        <p:nvSpPr>
          <p:cNvPr id="39" name="Rechteck 24"/>
          <p:cNvSpPr/>
          <p:nvPr/>
        </p:nvSpPr>
        <p:spPr bwMode="auto">
          <a:xfrm>
            <a:off x="6767213" y="6281054"/>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cs typeface="+mn-cs"/>
            </a:endParaRPr>
          </a:p>
        </p:txBody>
      </p:sp>
      <p:sp>
        <p:nvSpPr>
          <p:cNvPr id="41" name="Textfeld 166"/>
          <p:cNvSpPr txBox="1"/>
          <p:nvPr/>
        </p:nvSpPr>
        <p:spPr bwMode="gray">
          <a:xfrm>
            <a:off x="4019234" y="3909637"/>
            <a:ext cx="1169373" cy="369189"/>
          </a:xfrm>
          <a:prstGeom prst="rect">
            <a:avLst/>
          </a:prstGeom>
          <a:solidFill>
            <a:srgbClr val="BECDD7"/>
          </a:solidFill>
          <a:ln w="9525">
            <a:solidFill>
              <a:srgbClr val="879BAA"/>
            </a:solidFill>
          </a:ln>
        </p:spPr>
        <p:txBody>
          <a:bodyPr wrap="square" lIns="36000" tIns="36000" rIns="36000" bIns="36000"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lang="en-US" sz="800" b="1" kern="0" dirty="0">
                <a:solidFill>
                  <a:srgbClr val="006487"/>
                </a:solidFill>
                <a:latin typeface="Arial" pitchFamily="34" charset="0"/>
                <a:ea typeface="ＭＳ Ｐゴシック" charset="-128"/>
                <a:cs typeface="+mn-cs"/>
              </a:rPr>
              <a:t>2</a:t>
            </a:r>
            <a:r>
              <a:rPr kumimoji="0" lang="en-US" sz="800" b="1" i="0" u="none" strike="noStrike" kern="0" cap="none" spc="0" normalizeH="0" baseline="0" noProof="0" dirty="0" smtClean="0">
                <a:ln>
                  <a:noFill/>
                </a:ln>
                <a:solidFill>
                  <a:srgbClr val="006487"/>
                </a:solidFill>
                <a:effectLst/>
                <a:uLnTx/>
                <a:uFillTx/>
                <a:latin typeface="Arial" pitchFamily="34" charset="0"/>
                <a:ea typeface="ＭＳ Ｐゴシック" charset="-128"/>
                <a:cs typeface="+mn-cs"/>
              </a:rPr>
              <a:t> |</a:t>
            </a:r>
            <a:r>
              <a:rPr kumimoji="0" lang="en-US" sz="8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t> [O] C-ITS sends hazard warning  to </a:t>
            </a:r>
            <a:r>
              <a:rPr lang="en-US" sz="800" kern="0" dirty="0" smtClean="0">
                <a:solidFill>
                  <a:srgbClr val="000000"/>
                </a:solidFill>
                <a:latin typeface="Arial" pitchFamily="34" charset="0"/>
                <a:ea typeface="ＭＳ Ｐゴシック" charset="-128"/>
                <a:cs typeface="+mn-cs"/>
              </a:rPr>
              <a:t>RSU</a:t>
            </a:r>
            <a:endParaRPr kumimoji="0" lang="en-US" sz="8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endParaRPr>
          </a:p>
        </p:txBody>
      </p:sp>
      <p:sp>
        <p:nvSpPr>
          <p:cNvPr id="42" name="Textfeld 167"/>
          <p:cNvSpPr txBox="1"/>
          <p:nvPr/>
        </p:nvSpPr>
        <p:spPr bwMode="gray">
          <a:xfrm>
            <a:off x="7173777" y="4845049"/>
            <a:ext cx="1287898" cy="789901"/>
          </a:xfrm>
          <a:prstGeom prst="rect">
            <a:avLst/>
          </a:prstGeom>
          <a:solidFill>
            <a:srgbClr val="BECDD7"/>
          </a:solidFill>
          <a:ln w="9525">
            <a:solidFill>
              <a:srgbClr val="879BAA"/>
            </a:solidFill>
          </a:ln>
        </p:spPr>
        <p:txBody>
          <a:bodyPr wrap="square" lIns="36000" tIns="36000" rIns="36000" bIns="36000"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lang="en-US" sz="800" b="1" kern="0" noProof="0" dirty="0">
                <a:solidFill>
                  <a:srgbClr val="006487"/>
                </a:solidFill>
                <a:ea typeface="ＭＳ Ｐゴシック" pitchFamily="34" charset="-128"/>
                <a:cs typeface="+mn-cs"/>
              </a:rPr>
              <a:t>4</a:t>
            </a:r>
            <a:r>
              <a:rPr kumimoji="0" lang="en-US" sz="800" b="1" i="0" u="none" strike="noStrike" kern="0" cap="none" spc="0" normalizeH="0" baseline="0" noProof="0" dirty="0" smtClean="0">
                <a:ln>
                  <a:noFill/>
                </a:ln>
                <a:solidFill>
                  <a:srgbClr val="006487"/>
                </a:solidFill>
                <a:effectLst/>
                <a:uLnTx/>
                <a:uFillTx/>
                <a:ea typeface="ＭＳ Ｐゴシック" pitchFamily="34" charset="-128"/>
                <a:cs typeface="+mn-cs"/>
              </a:rPr>
              <a:t> |</a:t>
            </a:r>
            <a:r>
              <a:rPr kumimoji="0" lang="en-US" sz="800" b="0" i="0" u="none" strike="noStrike" kern="0" cap="none" spc="0" normalizeH="0" baseline="0" noProof="0" dirty="0" smtClean="0">
                <a:ln>
                  <a:noFill/>
                </a:ln>
                <a:solidFill>
                  <a:srgbClr val="000000"/>
                </a:solidFill>
                <a:effectLst/>
                <a:uLnTx/>
                <a:uFillTx/>
                <a:ea typeface="ＭＳ Ｐゴシック" pitchFamily="34" charset="-128"/>
                <a:cs typeface="+mn-cs"/>
              </a:rPr>
              <a:t> The driver receives the information on the Display of his on-board unit or an additional smart device. </a:t>
            </a:r>
          </a:p>
        </p:txBody>
      </p:sp>
      <p:grpSp>
        <p:nvGrpSpPr>
          <p:cNvPr id="43" name="Gruppieren 265"/>
          <p:cNvGrpSpPr/>
          <p:nvPr/>
        </p:nvGrpSpPr>
        <p:grpSpPr>
          <a:xfrm>
            <a:off x="3390014" y="3948582"/>
            <a:ext cx="439208" cy="923618"/>
            <a:chOff x="4879445" y="2957481"/>
            <a:chExt cx="522868" cy="1099549"/>
          </a:xfrm>
        </p:grpSpPr>
        <p:cxnSp>
          <p:nvCxnSpPr>
            <p:cNvPr id="44" name="Gerade Verbindung 169"/>
            <p:cNvCxnSpPr/>
            <p:nvPr/>
          </p:nvCxnSpPr>
          <p:spPr bwMode="auto">
            <a:xfrm>
              <a:off x="4905017" y="3514880"/>
              <a:ext cx="497296" cy="542150"/>
            </a:xfrm>
            <a:prstGeom prst="line">
              <a:avLst/>
            </a:prstGeom>
            <a:solidFill>
              <a:srgbClr val="000000"/>
            </a:solidFill>
            <a:ln w="9525" cap="flat" cmpd="sng" algn="ctr">
              <a:solidFill>
                <a:srgbClr val="FFFFFF">
                  <a:lumMod val="65000"/>
                </a:srgbClr>
              </a:solidFill>
              <a:prstDash val="dash"/>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6" name="Gerade Verbindung 171"/>
            <p:cNvCxnSpPr/>
            <p:nvPr/>
          </p:nvCxnSpPr>
          <p:spPr bwMode="auto">
            <a:xfrm flipH="1" flipV="1">
              <a:off x="4879445" y="2957481"/>
              <a:ext cx="0" cy="557415"/>
            </a:xfrm>
            <a:prstGeom prst="line">
              <a:avLst/>
            </a:prstGeom>
            <a:solidFill>
              <a:srgbClr val="000000"/>
            </a:solidFill>
            <a:ln w="9525" cap="flat" cmpd="sng" algn="ctr">
              <a:solidFill>
                <a:srgbClr val="FFFFFF">
                  <a:lumMod val="65000"/>
                </a:srgbClr>
              </a:solidFill>
              <a:prstDash val="dash"/>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cxnSp>
        <p:nvCxnSpPr>
          <p:cNvPr id="50" name="Gerade Verbindung 260"/>
          <p:cNvCxnSpPr>
            <a:endCxn id="87" idx="0"/>
          </p:cNvCxnSpPr>
          <p:nvPr/>
        </p:nvCxnSpPr>
        <p:spPr bwMode="auto">
          <a:xfrm>
            <a:off x="3563900" y="4416811"/>
            <a:ext cx="443109" cy="455391"/>
          </a:xfrm>
          <a:prstGeom prst="line">
            <a:avLst/>
          </a:prstGeom>
          <a:solidFill>
            <a:srgbClr val="000000"/>
          </a:solidFill>
          <a:ln w="9525" cap="flat" cmpd="sng" algn="ctr">
            <a:solidFill>
              <a:srgbClr val="FFFFFF">
                <a:lumMod val="65000"/>
              </a:srgbClr>
            </a:solidFill>
            <a:prstDash val="dash"/>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70" name="Gruppieren 96"/>
          <p:cNvGrpSpPr/>
          <p:nvPr/>
        </p:nvGrpSpPr>
        <p:grpSpPr>
          <a:xfrm>
            <a:off x="1702272" y="3075361"/>
            <a:ext cx="2295275" cy="873222"/>
            <a:chOff x="6164465" y="5457130"/>
            <a:chExt cx="3862037" cy="1144390"/>
          </a:xfrm>
        </p:grpSpPr>
        <p:sp>
          <p:nvSpPr>
            <p:cNvPr id="72" name="Inhaltsplatzhalter 1"/>
            <p:cNvSpPr txBox="1">
              <a:spLocks/>
            </p:cNvSpPr>
            <p:nvPr/>
          </p:nvSpPr>
          <p:spPr bwMode="auto">
            <a:xfrm>
              <a:off x="6164465" y="5457130"/>
              <a:ext cx="3862037" cy="1144390"/>
            </a:xfrm>
            <a:prstGeom prst="rect">
              <a:avLst/>
            </a:prstGeom>
            <a:solidFill>
              <a:srgbClr val="FFFFFF"/>
            </a:solidFill>
            <a:ln>
              <a:solidFill>
                <a:srgbClr val="ADBECB">
                  <a:lumMod val="75000"/>
                </a:srgbClr>
              </a:solidFill>
            </a:ln>
            <a:effectLst/>
          </p:spPr>
          <p:txBody>
            <a:bodyPr wrap="square" lIns="108000" tIns="36000" rIns="108000" bIns="36000" numCol="1" spcCol="72000" rtlCol="0" anchor="t">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endParaRPr kumimoji="0" lang="en-US" sz="1100" b="1" i="0" u="none" strike="noStrike" kern="0" cap="none" spc="0" normalizeH="0" baseline="0" noProof="0" smtClean="0">
                <a:ln>
                  <a:noFill/>
                </a:ln>
                <a:solidFill>
                  <a:srgbClr val="000000"/>
                </a:solidFill>
                <a:effectLst/>
                <a:uLnTx/>
                <a:uFillTx/>
                <a:latin typeface="Arial" pitchFamily="34" charset="0"/>
                <a:ea typeface="ＭＳ Ｐゴシック" charset="-128"/>
                <a:cs typeface="Arial" pitchFamily="34" charset="0"/>
              </a:endParaRPr>
            </a:p>
          </p:txBody>
        </p:sp>
        <p:sp>
          <p:nvSpPr>
            <p:cNvPr id="73" name="Inhaltsplatzhalter 1"/>
            <p:cNvSpPr txBox="1">
              <a:spLocks/>
            </p:cNvSpPr>
            <p:nvPr/>
          </p:nvSpPr>
          <p:spPr bwMode="auto">
            <a:xfrm>
              <a:off x="7442353" y="5539294"/>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879BAA"/>
                </a:buClr>
                <a:buSzTx/>
                <a:buFont typeface="Arial" pitchFamily="34" charset="0"/>
                <a:buNone/>
                <a:tabLst/>
                <a:defRPr/>
              </a:pPr>
              <a:endParaRPr kumimoji="0" lang="en-US" sz="1100" b="1" i="0" u="none" strike="noStrike" kern="0" cap="none" spc="0" normalizeH="0" baseline="0" noProof="0" smtClean="0">
                <a:ln>
                  <a:noFill/>
                </a:ln>
                <a:solidFill>
                  <a:srgbClr val="FFFFFF"/>
                </a:solidFill>
                <a:effectLst/>
                <a:uLnTx/>
                <a:uFillTx/>
                <a:latin typeface="Arial" pitchFamily="34" charset="0"/>
                <a:ea typeface="ＭＳ Ｐゴシック" charset="-128"/>
                <a:cs typeface="Arial" pitchFamily="34" charset="0"/>
              </a:endParaRPr>
            </a:p>
          </p:txBody>
        </p:sp>
        <p:sp>
          <p:nvSpPr>
            <p:cNvPr id="74" name="Rechteck 91"/>
            <p:cNvSpPr/>
            <p:nvPr/>
          </p:nvSpPr>
          <p:spPr bwMode="auto">
            <a:xfrm>
              <a:off x="6303580" y="6062046"/>
              <a:ext cx="3595114" cy="454410"/>
            </a:xfrm>
            <a:prstGeom prst="rect">
              <a:avLst/>
            </a:prstGeom>
            <a:solidFill>
              <a:srgbClr val="879BA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08000" tIns="36000" rIns="108000" bIns="36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rgbClr val="FFFFFF"/>
                  </a:solidFill>
                  <a:effectLst/>
                  <a:uLnTx/>
                  <a:uFillTx/>
                  <a:latin typeface="Arial" pitchFamily="34" charset="0"/>
                  <a:ea typeface="ＭＳ Ｐゴシック" charset="-128"/>
                  <a:cs typeface="+mn-cs"/>
                </a:rPr>
                <a:t>Central ITS-S [optional</a:t>
              </a:r>
              <a:r>
                <a:rPr lang="en-US" sz="1050" b="1" kern="0" dirty="0">
                  <a:solidFill>
                    <a:srgbClr val="FFFFFF"/>
                  </a:solidFill>
                  <a:latin typeface="Arial" pitchFamily="34" charset="0"/>
                  <a:ea typeface="ＭＳ Ｐゴシック" charset="-128"/>
                  <a:cs typeface="+mn-cs"/>
                </a:rPr>
                <a:t>]</a:t>
              </a:r>
              <a:endParaRPr kumimoji="0" lang="en-US" sz="1050" b="1" i="0" u="none" strike="noStrike" kern="0" cap="none" spc="0" normalizeH="0" baseline="0" noProof="0" dirty="0" smtClean="0">
                <a:ln>
                  <a:noFill/>
                </a:ln>
                <a:solidFill>
                  <a:srgbClr val="FFFFFF"/>
                </a:solidFill>
                <a:effectLst/>
                <a:uLnTx/>
                <a:uFillTx/>
                <a:latin typeface="Arial" pitchFamily="34" charset="0"/>
                <a:ea typeface="ＭＳ Ｐゴシック" charset="-128"/>
                <a:cs typeface="+mn-cs"/>
              </a:endParaRPr>
            </a:p>
          </p:txBody>
        </p:sp>
        <p:sp>
          <p:nvSpPr>
            <p:cNvPr id="75" name="Inhaltsplatzhalter 1"/>
            <p:cNvSpPr txBox="1">
              <a:spLocks/>
            </p:cNvSpPr>
            <p:nvPr/>
          </p:nvSpPr>
          <p:spPr bwMode="auto">
            <a:xfrm>
              <a:off x="7947040" y="5543927"/>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879BAA"/>
                </a:buClr>
                <a:buSzTx/>
                <a:buFont typeface="Arial" pitchFamily="34" charset="0"/>
                <a:buNone/>
                <a:tabLst/>
                <a:defRPr/>
              </a:pPr>
              <a:endParaRPr kumimoji="0" lang="en-US" sz="1100" b="1" i="0" u="none" strike="noStrike" kern="0" cap="none" spc="0" normalizeH="0" baseline="0" noProof="0" smtClean="0">
                <a:ln>
                  <a:noFill/>
                </a:ln>
                <a:solidFill>
                  <a:srgbClr val="FFFFFF"/>
                </a:solidFill>
                <a:effectLst/>
                <a:uLnTx/>
                <a:uFillTx/>
                <a:latin typeface="Arial" pitchFamily="34" charset="0"/>
                <a:ea typeface="ＭＳ Ｐゴシック" charset="-128"/>
                <a:cs typeface="Arial" pitchFamily="34" charset="0"/>
              </a:endParaRPr>
            </a:p>
          </p:txBody>
        </p:sp>
        <p:sp>
          <p:nvSpPr>
            <p:cNvPr id="76" name="Inhaltsplatzhalter 1"/>
            <p:cNvSpPr txBox="1">
              <a:spLocks/>
            </p:cNvSpPr>
            <p:nvPr/>
          </p:nvSpPr>
          <p:spPr bwMode="auto">
            <a:xfrm>
              <a:off x="8450329" y="5543117"/>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879BAA"/>
                </a:buClr>
                <a:buSzTx/>
                <a:buFont typeface="Arial" pitchFamily="34" charset="0"/>
                <a:buNone/>
                <a:tabLst/>
                <a:defRPr/>
              </a:pPr>
              <a:endParaRPr kumimoji="0" lang="en-US" sz="1100" b="1" i="0" u="none" strike="noStrike" kern="0" cap="none" spc="0" normalizeH="0" baseline="0" noProof="0" smtClean="0">
                <a:ln>
                  <a:noFill/>
                </a:ln>
                <a:solidFill>
                  <a:srgbClr val="FFFFFF"/>
                </a:solidFill>
                <a:effectLst/>
                <a:uLnTx/>
                <a:uFillTx/>
                <a:latin typeface="Arial" pitchFamily="34" charset="0"/>
                <a:ea typeface="ＭＳ Ｐゴシック" charset="-128"/>
                <a:cs typeface="Arial" pitchFamily="34" charset="0"/>
              </a:endParaRPr>
            </a:p>
          </p:txBody>
        </p:sp>
        <p:sp>
          <p:nvSpPr>
            <p:cNvPr id="77" name="Inhaltsplatzhalter 1"/>
            <p:cNvSpPr txBox="1">
              <a:spLocks/>
            </p:cNvSpPr>
            <p:nvPr/>
          </p:nvSpPr>
          <p:spPr bwMode="auto">
            <a:xfrm>
              <a:off x="8942985" y="5540370"/>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879BAA"/>
                </a:buClr>
                <a:buSzTx/>
                <a:buFont typeface="Arial" pitchFamily="34" charset="0"/>
                <a:buNone/>
                <a:tabLst/>
                <a:defRPr/>
              </a:pPr>
              <a:endParaRPr kumimoji="0" lang="en-US" sz="1100" b="1" i="0" u="none" strike="noStrike" kern="0" cap="none" spc="0" normalizeH="0" baseline="0" noProof="0" smtClean="0">
                <a:ln>
                  <a:noFill/>
                </a:ln>
                <a:solidFill>
                  <a:srgbClr val="FFFFFF"/>
                </a:solidFill>
                <a:effectLst/>
                <a:uLnTx/>
                <a:uFillTx/>
                <a:latin typeface="Arial" pitchFamily="34" charset="0"/>
                <a:ea typeface="ＭＳ Ｐゴシック" charset="-128"/>
                <a:cs typeface="Arial" pitchFamily="34" charset="0"/>
              </a:endParaRPr>
            </a:p>
          </p:txBody>
        </p:sp>
        <p:sp>
          <p:nvSpPr>
            <p:cNvPr id="78" name="Inhaltsplatzhalter 1"/>
            <p:cNvSpPr txBox="1">
              <a:spLocks/>
            </p:cNvSpPr>
            <p:nvPr/>
          </p:nvSpPr>
          <p:spPr bwMode="auto">
            <a:xfrm>
              <a:off x="9446275" y="5543909"/>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879BAA"/>
                </a:buClr>
                <a:buSzTx/>
                <a:buFont typeface="Arial" pitchFamily="34" charset="0"/>
                <a:buNone/>
                <a:tabLst/>
                <a:defRPr/>
              </a:pPr>
              <a:endParaRPr kumimoji="0" lang="en-US" sz="1100" b="1" i="0" u="none" strike="noStrike" kern="0" cap="none" spc="0" normalizeH="0" baseline="0" noProof="0" smtClean="0">
                <a:ln>
                  <a:noFill/>
                </a:ln>
                <a:solidFill>
                  <a:srgbClr val="FFFFFF"/>
                </a:solidFill>
                <a:effectLst/>
                <a:uLnTx/>
                <a:uFillTx/>
                <a:latin typeface="Arial" pitchFamily="34" charset="0"/>
                <a:ea typeface="ＭＳ Ｐゴシック" charset="-128"/>
                <a:cs typeface="Arial" pitchFamily="34" charset="0"/>
              </a:endParaRPr>
            </a:p>
          </p:txBody>
        </p:sp>
      </p:grpSp>
      <p:sp>
        <p:nvSpPr>
          <p:cNvPr id="81" name="Textfeld 99"/>
          <p:cNvSpPr txBox="1"/>
          <p:nvPr/>
        </p:nvSpPr>
        <p:spPr bwMode="gray">
          <a:xfrm>
            <a:off x="5682758" y="4840528"/>
            <a:ext cx="1353244" cy="323165"/>
          </a:xfrm>
          <a:prstGeom prst="rect">
            <a:avLst/>
          </a:prstGeom>
          <a:noFill/>
        </p:spPr>
        <p:txBody>
          <a:bodyPr wrap="square" lIns="0" tIns="0" rIns="0" bIns="0" rtlCol="0">
            <a:spAutoFit/>
          </a:bodyPr>
          <a:lstStyle/>
          <a:p>
            <a:pPr algn="r">
              <a:spcBef>
                <a:spcPts val="0"/>
              </a:spcBef>
            </a:pPr>
            <a:r>
              <a:rPr lang="en-US" sz="1050" dirty="0" smtClean="0">
                <a:solidFill>
                  <a:srgbClr val="000000"/>
                </a:solidFill>
                <a:latin typeface="Arial" pitchFamily="34" charset="0"/>
                <a:ea typeface="ＭＳ Ｐゴシック" charset="-128"/>
                <a:cs typeface="+mn-cs"/>
              </a:rPr>
              <a:t>On-Board display</a:t>
            </a:r>
          </a:p>
          <a:p>
            <a:pPr algn="r">
              <a:spcBef>
                <a:spcPts val="0"/>
              </a:spcBef>
            </a:pPr>
            <a:r>
              <a:rPr lang="en-US" sz="1050" dirty="0" smtClean="0">
                <a:solidFill>
                  <a:srgbClr val="000000"/>
                </a:solidFill>
                <a:latin typeface="Arial" pitchFamily="34" charset="0"/>
                <a:ea typeface="ＭＳ Ｐゴシック" charset="-128"/>
                <a:cs typeface="+mn-cs"/>
              </a:rPr>
              <a:t>Driver Information</a:t>
            </a:r>
          </a:p>
        </p:txBody>
      </p:sp>
      <p:pic>
        <p:nvPicPr>
          <p:cNvPr id="87" name="Picture 42" descr="Scalance Bild"/>
          <p:cNvPicPr>
            <a:picLocks noChangeAspect="1" noChangeArrowheads="1"/>
          </p:cNvPicPr>
          <p:nvPr/>
        </p:nvPicPr>
        <p:blipFill>
          <a:blip r:embed="rId6" cstate="print"/>
          <a:srcRect/>
          <a:stretch>
            <a:fillRect/>
          </a:stretch>
        </p:blipFill>
        <p:spPr bwMode="gray">
          <a:xfrm>
            <a:off x="3779470" y="4872202"/>
            <a:ext cx="455077" cy="403166"/>
          </a:xfrm>
          <a:prstGeom prst="rect">
            <a:avLst/>
          </a:prstGeom>
          <a:noFill/>
          <a:ln w="9525">
            <a:noFill/>
            <a:miter lim="800000"/>
            <a:headEnd/>
            <a:tailEnd/>
          </a:ln>
        </p:spPr>
      </p:pic>
      <p:grpSp>
        <p:nvGrpSpPr>
          <p:cNvPr id="88" name="Gruppieren 115"/>
          <p:cNvGrpSpPr/>
          <p:nvPr/>
        </p:nvGrpSpPr>
        <p:grpSpPr>
          <a:xfrm>
            <a:off x="6489543" y="5227256"/>
            <a:ext cx="495403" cy="338205"/>
            <a:chOff x="6389089" y="2085976"/>
            <a:chExt cx="677394" cy="510342"/>
          </a:xfrm>
        </p:grpSpPr>
        <p:sp>
          <p:nvSpPr>
            <p:cNvPr id="89" name="Abgerundetes Rechteck 108"/>
            <p:cNvSpPr/>
            <p:nvPr/>
          </p:nvSpPr>
          <p:spPr bwMode="auto">
            <a:xfrm>
              <a:off x="6389089" y="2085976"/>
              <a:ext cx="677394" cy="510342"/>
            </a:xfrm>
            <a:prstGeom prst="roundRect">
              <a:avLst/>
            </a:prstGeom>
            <a:solidFill>
              <a:srgbClr val="FFFFFF"/>
            </a:solidFill>
            <a:ln w="12700" cap="flat" cmpd="sng" algn="ctr">
              <a:solidFill>
                <a:srgbClr val="006487"/>
              </a:solidFill>
              <a:prstDash val="solid"/>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endParaRPr kumimoji="0" lang="de-DE" sz="1800" b="1" i="0" u="none" strike="noStrike" kern="0" cap="none" spc="0" normalizeH="0" baseline="0" noProof="0" dirty="0" smtClean="0">
                <a:ln>
                  <a:noFill/>
                </a:ln>
                <a:solidFill>
                  <a:srgbClr val="006487"/>
                </a:solidFill>
                <a:effectLst/>
                <a:uLnTx/>
                <a:uFillTx/>
                <a:latin typeface="+mn-lt"/>
                <a:ea typeface="ＭＳ Ｐゴシック"/>
                <a:cs typeface="+mn-cs"/>
              </a:endParaRPr>
            </a:p>
          </p:txBody>
        </p:sp>
        <p:cxnSp>
          <p:nvCxnSpPr>
            <p:cNvPr id="90" name="Gerade Verbindung 110"/>
            <p:cNvCxnSpPr/>
            <p:nvPr/>
          </p:nvCxnSpPr>
          <p:spPr bwMode="auto">
            <a:xfrm>
              <a:off x="6527467" y="2531057"/>
              <a:ext cx="398356" cy="0"/>
            </a:xfrm>
            <a:prstGeom prst="line">
              <a:avLst/>
            </a:prstGeom>
            <a:solidFill>
              <a:srgbClr val="000000"/>
            </a:solidFill>
            <a:ln w="12700" cap="rnd" cmpd="sng" algn="ctr">
              <a:solidFill>
                <a:srgbClr val="006487"/>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1" name="Gerade Verbindung 111"/>
            <p:cNvCxnSpPr/>
            <p:nvPr/>
          </p:nvCxnSpPr>
          <p:spPr bwMode="auto">
            <a:xfrm>
              <a:off x="6527467" y="2484395"/>
              <a:ext cx="398356" cy="0"/>
            </a:xfrm>
            <a:prstGeom prst="line">
              <a:avLst/>
            </a:prstGeom>
            <a:solidFill>
              <a:srgbClr val="000000"/>
            </a:solidFill>
            <a:ln w="12700" cap="rnd" cmpd="sng" algn="ctr">
              <a:solidFill>
                <a:srgbClr val="006487"/>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2" name="Gerade Verbindung 112"/>
            <p:cNvCxnSpPr/>
            <p:nvPr/>
          </p:nvCxnSpPr>
          <p:spPr bwMode="auto">
            <a:xfrm>
              <a:off x="6527467" y="2422152"/>
              <a:ext cx="398356" cy="0"/>
            </a:xfrm>
            <a:prstGeom prst="line">
              <a:avLst/>
            </a:prstGeom>
            <a:solidFill>
              <a:srgbClr val="000000"/>
            </a:solidFill>
            <a:ln w="12700" cap="rnd" cmpd="sng" algn="ctr">
              <a:solidFill>
                <a:srgbClr val="006487"/>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93" name="Rechteck 113"/>
            <p:cNvSpPr/>
            <p:nvPr/>
          </p:nvSpPr>
          <p:spPr bwMode="auto">
            <a:xfrm>
              <a:off x="6527467" y="2144496"/>
              <a:ext cx="409190" cy="234832"/>
            </a:xfrm>
            <a:prstGeom prst="rect">
              <a:avLst/>
            </a:prstGeom>
            <a:solidFill>
              <a:srgbClr val="006487"/>
            </a:solidFill>
            <a:ln w="25400" cap="flat" cmpd="sng" algn="ctr">
              <a:noFill/>
              <a:prstDash val="solid"/>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endParaRPr kumimoji="0" lang="de-DE" sz="1800" b="1" i="0" u="none" strike="noStrike" kern="0" cap="none" spc="0" normalizeH="0" baseline="0" noProof="0" dirty="0" smtClean="0">
                <a:ln>
                  <a:noFill/>
                </a:ln>
                <a:solidFill>
                  <a:srgbClr val="006487"/>
                </a:solidFill>
                <a:effectLst/>
                <a:uLnTx/>
                <a:uFillTx/>
                <a:latin typeface="+mn-lt"/>
                <a:ea typeface="ＭＳ Ｐゴシック"/>
                <a:cs typeface="+mn-cs"/>
              </a:endParaRPr>
            </a:p>
          </p:txBody>
        </p:sp>
      </p:grpSp>
      <p:sp>
        <p:nvSpPr>
          <p:cNvPr id="95" name="Textfeld 166"/>
          <p:cNvSpPr txBox="1"/>
          <p:nvPr/>
        </p:nvSpPr>
        <p:spPr bwMode="gray">
          <a:xfrm>
            <a:off x="4374508" y="3063600"/>
            <a:ext cx="1459301" cy="430674"/>
          </a:xfrm>
          <a:prstGeom prst="rect">
            <a:avLst/>
          </a:prstGeom>
          <a:solidFill>
            <a:srgbClr val="BECDD7"/>
          </a:solidFill>
          <a:ln w="9525">
            <a:solidFill>
              <a:srgbClr val="879BAA"/>
            </a:solidFill>
          </a:ln>
        </p:spPr>
        <p:txBody>
          <a:bodyPr wrap="square" lIns="36000" tIns="36000" rIns="36000" bIns="36000"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lang="en-US" sz="800" b="1" kern="0" noProof="0" dirty="0">
                <a:solidFill>
                  <a:srgbClr val="006487"/>
                </a:solidFill>
                <a:latin typeface="Arial" pitchFamily="34" charset="0"/>
                <a:ea typeface="ＭＳ Ｐゴシック" charset="-128"/>
                <a:cs typeface="+mn-cs"/>
              </a:rPr>
              <a:t>1</a:t>
            </a:r>
            <a:r>
              <a:rPr kumimoji="0" lang="en-US" sz="800" b="1" i="0" u="none" strike="noStrike" kern="0" cap="none" spc="0" normalizeH="0" baseline="0" noProof="0" dirty="0" smtClean="0">
                <a:ln>
                  <a:noFill/>
                </a:ln>
                <a:solidFill>
                  <a:srgbClr val="006487"/>
                </a:solidFill>
                <a:effectLst/>
                <a:uLnTx/>
                <a:uFillTx/>
                <a:latin typeface="Arial" pitchFamily="34" charset="0"/>
                <a:ea typeface="ＭＳ Ｐゴシック" charset="-128"/>
                <a:cs typeface="+mn-cs"/>
              </a:rPr>
              <a:t> |</a:t>
            </a:r>
            <a:r>
              <a:rPr kumimoji="0" lang="en-US" sz="8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t> [O] </a:t>
            </a:r>
            <a:r>
              <a:rPr lang="en-US" sz="800" kern="0" dirty="0" smtClean="0">
                <a:solidFill>
                  <a:srgbClr val="000000"/>
                </a:solidFill>
                <a:latin typeface="Arial" pitchFamily="34" charset="0"/>
                <a:ea typeface="ＭＳ Ｐゴシック" charset="-128"/>
                <a:cs typeface="+mn-cs"/>
              </a:rPr>
              <a:t>Input for message generation from AVR</a:t>
            </a:r>
            <a:endParaRPr kumimoji="0" lang="en-US" sz="8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endParaRPr>
          </a:p>
        </p:txBody>
      </p:sp>
      <p:sp>
        <p:nvSpPr>
          <p:cNvPr id="97" name="Inhaltsplatzhalter 1"/>
          <p:cNvSpPr txBox="1">
            <a:spLocks/>
          </p:cNvSpPr>
          <p:nvPr/>
        </p:nvSpPr>
        <p:spPr bwMode="auto">
          <a:xfrm>
            <a:off x="6207256" y="3233463"/>
            <a:ext cx="2295275" cy="525350"/>
          </a:xfrm>
          <a:prstGeom prst="rect">
            <a:avLst/>
          </a:prstGeom>
          <a:solidFill>
            <a:srgbClr val="FFFFFF"/>
          </a:solidFill>
          <a:ln>
            <a:solidFill>
              <a:srgbClr val="ADBECB">
                <a:lumMod val="75000"/>
              </a:srgbClr>
            </a:solidFill>
          </a:ln>
          <a:effectLst/>
        </p:spPr>
        <p:txBody>
          <a:bodyPr wrap="square" lIns="108000" tIns="36000" rIns="108000" bIns="36000" numCol="1" spcCol="72000" rtlCol="0" anchor="t">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endParaRPr kumimoji="0" lang="en-US" sz="1100" b="1" i="0" u="none" strike="noStrike" kern="0" cap="none" spc="0" normalizeH="0" baseline="0" noProof="0" smtClean="0">
              <a:ln>
                <a:noFill/>
              </a:ln>
              <a:solidFill>
                <a:srgbClr val="000000"/>
              </a:solidFill>
              <a:effectLst/>
              <a:uLnTx/>
              <a:uFillTx/>
              <a:latin typeface="Arial" pitchFamily="34" charset="0"/>
              <a:ea typeface="ＭＳ Ｐゴシック" charset="-128"/>
              <a:cs typeface="Arial" pitchFamily="34" charset="0"/>
            </a:endParaRPr>
          </a:p>
        </p:txBody>
      </p:sp>
      <p:sp>
        <p:nvSpPr>
          <p:cNvPr id="98" name="Rechteck 91"/>
          <p:cNvSpPr/>
          <p:nvPr/>
        </p:nvSpPr>
        <p:spPr bwMode="auto">
          <a:xfrm>
            <a:off x="6308324" y="3338604"/>
            <a:ext cx="2136638" cy="346736"/>
          </a:xfrm>
          <a:prstGeom prst="rect">
            <a:avLst/>
          </a:prstGeom>
          <a:solidFill>
            <a:srgbClr val="879BA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08000" tIns="36000" rIns="108000" bIns="36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rgbClr val="FFFFFF"/>
                </a:solidFill>
                <a:effectLst/>
                <a:uLnTx/>
                <a:uFillTx/>
                <a:latin typeface="Arial" pitchFamily="34" charset="0"/>
                <a:ea typeface="ＭＳ Ｐゴシック" charset="-128"/>
                <a:cs typeface="+mn-cs"/>
              </a:rPr>
              <a:t>TCC [optional</a:t>
            </a:r>
            <a:r>
              <a:rPr lang="en-US" sz="1050" b="1" kern="0" dirty="0">
                <a:solidFill>
                  <a:srgbClr val="FFFFFF"/>
                </a:solidFill>
                <a:latin typeface="Arial" pitchFamily="34" charset="0"/>
                <a:ea typeface="ＭＳ Ｐゴシック" charset="-128"/>
                <a:cs typeface="+mn-cs"/>
              </a:rPr>
              <a:t>]</a:t>
            </a:r>
            <a:endParaRPr kumimoji="0" lang="en-US" sz="1050" b="1" i="0" u="none" strike="noStrike" kern="0" cap="none" spc="0" normalizeH="0" baseline="0" noProof="0" dirty="0" smtClean="0">
              <a:ln>
                <a:noFill/>
              </a:ln>
              <a:solidFill>
                <a:srgbClr val="FFFFFF"/>
              </a:solidFill>
              <a:effectLst/>
              <a:uLnTx/>
              <a:uFillTx/>
              <a:latin typeface="Arial" pitchFamily="34" charset="0"/>
              <a:ea typeface="ＭＳ Ｐゴシック" charset="-128"/>
              <a:cs typeface="+mn-cs"/>
            </a:endParaRPr>
          </a:p>
        </p:txBody>
      </p:sp>
      <p:cxnSp>
        <p:nvCxnSpPr>
          <p:cNvPr id="100" name="Gerade Verbindung 260"/>
          <p:cNvCxnSpPr>
            <a:endCxn id="97" idx="1"/>
          </p:cNvCxnSpPr>
          <p:nvPr/>
        </p:nvCxnSpPr>
        <p:spPr bwMode="auto">
          <a:xfrm flipV="1">
            <a:off x="4016897" y="3496138"/>
            <a:ext cx="2190359" cy="52005"/>
          </a:xfrm>
          <a:prstGeom prst="line">
            <a:avLst/>
          </a:prstGeom>
          <a:solidFill>
            <a:srgbClr val="000000"/>
          </a:solidFill>
          <a:ln w="9525" cap="flat" cmpd="sng" algn="ctr">
            <a:solidFill>
              <a:srgbClr val="FFFFFF">
                <a:lumMod val="65000"/>
              </a:srgbClr>
            </a:solidFill>
            <a:prstDash val="dash"/>
            <a:round/>
            <a:headEnd type="triangl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96" name="Textfeld 245"/>
          <p:cNvSpPr txBox="1"/>
          <p:nvPr/>
        </p:nvSpPr>
        <p:spPr bwMode="gray">
          <a:xfrm>
            <a:off x="3879304" y="5359258"/>
            <a:ext cx="971826" cy="359717"/>
          </a:xfrm>
          <a:prstGeom prst="rect">
            <a:avLst/>
          </a:prstGeom>
          <a:solidFill>
            <a:srgbClr val="BECDD7"/>
          </a:solidFill>
          <a:ln w="9525">
            <a:solidFill>
              <a:srgbClr val="879BAA"/>
            </a:solidFill>
          </a:ln>
        </p:spPr>
        <p:txBody>
          <a:bodyPr wrap="square" lIns="36000" tIns="36000" rIns="36000" bIns="36000" rtlCol="0">
            <a:noAutofit/>
          </a:bodyPr>
          <a:lstStyle/>
          <a:p>
            <a:pPr fontAlgn="auto" hangingPunct="0">
              <a:spcBef>
                <a:spcPct val="35000"/>
              </a:spcBef>
              <a:spcAft>
                <a:spcPts val="0"/>
              </a:spcAft>
              <a:buClr>
                <a:srgbClr val="000000"/>
              </a:buClr>
            </a:pPr>
            <a:r>
              <a:rPr lang="en-US" sz="800" b="1" kern="0" dirty="0">
                <a:solidFill>
                  <a:srgbClr val="006487"/>
                </a:solidFill>
                <a:latin typeface="Arial" pitchFamily="34" charset="0"/>
                <a:ea typeface="ＭＳ Ｐゴシック" charset="-128"/>
              </a:rPr>
              <a:t>3</a:t>
            </a:r>
            <a:r>
              <a:rPr lang="en-US" sz="800" b="1" kern="0" dirty="0" smtClean="0">
                <a:solidFill>
                  <a:srgbClr val="006487"/>
                </a:solidFill>
                <a:latin typeface="Arial" pitchFamily="34" charset="0"/>
                <a:ea typeface="ＭＳ Ｐゴシック" charset="-128"/>
              </a:rPr>
              <a:t> |</a:t>
            </a:r>
            <a:r>
              <a:rPr lang="en-US" sz="800" kern="0" dirty="0" smtClean="0">
                <a:solidFill>
                  <a:srgbClr val="000000"/>
                </a:solidFill>
                <a:latin typeface="Arial" pitchFamily="34" charset="0"/>
                <a:ea typeface="ＭＳ Ｐゴシック" charset="-128"/>
              </a:rPr>
              <a:t> RSU sends </a:t>
            </a:r>
            <a:br>
              <a:rPr lang="en-US" sz="800" kern="0" dirty="0" smtClean="0">
                <a:solidFill>
                  <a:srgbClr val="000000"/>
                </a:solidFill>
                <a:latin typeface="Arial" pitchFamily="34" charset="0"/>
                <a:ea typeface="ＭＳ Ｐゴシック" charset="-128"/>
              </a:rPr>
            </a:br>
            <a:r>
              <a:rPr lang="en-US" sz="800" kern="0" dirty="0" smtClean="0">
                <a:solidFill>
                  <a:srgbClr val="000000"/>
                </a:solidFill>
                <a:latin typeface="Arial" pitchFamily="34" charset="0"/>
                <a:ea typeface="ＭＳ Ｐゴシック" charset="-128"/>
              </a:rPr>
              <a:t>DENM to OBUs</a:t>
            </a:r>
          </a:p>
        </p:txBody>
      </p:sp>
      <p:sp>
        <p:nvSpPr>
          <p:cNvPr id="99" name="Textfeld 245"/>
          <p:cNvSpPr txBox="1"/>
          <p:nvPr/>
        </p:nvSpPr>
        <p:spPr bwMode="gray">
          <a:xfrm>
            <a:off x="1221980" y="4022541"/>
            <a:ext cx="1742852" cy="1038034"/>
          </a:xfrm>
          <a:prstGeom prst="rect">
            <a:avLst/>
          </a:prstGeom>
          <a:solidFill>
            <a:srgbClr val="FFFFFF"/>
          </a:solidFill>
          <a:ln w="9525">
            <a:noFill/>
          </a:ln>
        </p:spPr>
        <p:txBody>
          <a:bodyPr wrap="square" lIns="36000" tIns="36000" rIns="36000" bIns="36000" rtlCol="0">
            <a:noAutofit/>
          </a:bodyPr>
          <a:lstStyle/>
          <a:p>
            <a:pPr fontAlgn="auto" hangingPunct="0">
              <a:spcBef>
                <a:spcPct val="35000"/>
              </a:spcBef>
              <a:spcAft>
                <a:spcPts val="0"/>
              </a:spcAft>
              <a:buClr>
                <a:srgbClr val="000000"/>
              </a:buClr>
            </a:pPr>
            <a:endParaRPr lang="en-US" sz="800" kern="0" dirty="0" smtClean="0">
              <a:solidFill>
                <a:srgbClr val="000000"/>
              </a:solidFill>
              <a:latin typeface="Arial" pitchFamily="34" charset="0"/>
              <a:ea typeface="ＭＳ Ｐゴシック" charset="-128"/>
            </a:endParaRPr>
          </a:p>
        </p:txBody>
      </p:sp>
      <p:pic>
        <p:nvPicPr>
          <p:cNvPr id="40" name="Picture 39"/>
          <p:cNvPicPr>
            <a:picLocks noChangeAspect="1"/>
          </p:cNvPicPr>
          <p:nvPr/>
        </p:nvPicPr>
        <p:blipFill>
          <a:blip r:embed="rId7" cstate="print">
            <a:clrChange>
              <a:clrFrom>
                <a:srgbClr val="FFFFFF"/>
              </a:clrFrom>
              <a:clrTo>
                <a:srgbClr val="FFFFFF">
                  <a:alpha val="0"/>
                </a:srgbClr>
              </a:clrTo>
            </a:clrChange>
          </a:blip>
          <a:stretch>
            <a:fillRect/>
          </a:stretch>
        </p:blipFill>
        <p:spPr>
          <a:xfrm>
            <a:off x="2633169" y="5840840"/>
            <a:ext cx="365792" cy="627942"/>
          </a:xfrm>
          <a:prstGeom prst="rect">
            <a:avLst/>
          </a:prstGeom>
        </p:spPr>
      </p:pic>
      <p:pic>
        <p:nvPicPr>
          <p:cNvPr id="82" name="Immagine 124"/>
          <p:cNvPicPr>
            <a:picLocks noChangeAspect="1"/>
          </p:cNvPicPr>
          <p:nvPr/>
        </p:nvPicPr>
        <p:blipFill rotWithShape="1">
          <a:blip r:embed="rId8" cstate="print"/>
          <a:srcRect l="24528" t="11095" r="21088" b="11890"/>
          <a:stretch/>
        </p:blipFill>
        <p:spPr>
          <a:xfrm>
            <a:off x="1742151" y="5666946"/>
            <a:ext cx="377152" cy="454121"/>
          </a:xfrm>
          <a:prstGeom prst="rect">
            <a:avLst/>
          </a:prstGeom>
        </p:spPr>
      </p:pic>
      <p:pic>
        <p:nvPicPr>
          <p:cNvPr id="83" name="Immagine 5"/>
          <p:cNvPicPr>
            <a:picLocks noChangeAspect="1"/>
          </p:cNvPicPr>
          <p:nvPr/>
        </p:nvPicPr>
        <p:blipFill rotWithShape="1">
          <a:blip r:embed="rId8" cstate="print"/>
          <a:srcRect l="24528" t="11095" r="21088" b="11890"/>
          <a:stretch/>
        </p:blipFill>
        <p:spPr>
          <a:xfrm>
            <a:off x="3202837" y="5666946"/>
            <a:ext cx="377152" cy="454121"/>
          </a:xfrm>
          <a:prstGeom prst="rect">
            <a:avLst/>
          </a:prstGeom>
        </p:spPr>
      </p:pic>
      <p:cxnSp>
        <p:nvCxnSpPr>
          <p:cNvPr id="84" name="Gerade Verbindung 260"/>
          <p:cNvCxnSpPr/>
          <p:nvPr/>
        </p:nvCxnSpPr>
        <p:spPr bwMode="auto">
          <a:xfrm flipH="1">
            <a:off x="2231517" y="5094644"/>
            <a:ext cx="1332367" cy="566841"/>
          </a:xfrm>
          <a:prstGeom prst="line">
            <a:avLst/>
          </a:prstGeom>
          <a:solidFill>
            <a:srgbClr val="000000"/>
          </a:solidFill>
          <a:ln w="9525" cap="flat" cmpd="sng" algn="ctr">
            <a:solidFill>
              <a:srgbClr val="FFFFFF">
                <a:lumMod val="65000"/>
              </a:srgbClr>
            </a:solidFill>
            <a:prstDash val="dash"/>
            <a:round/>
            <a:headEnd type="triangl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260"/>
          <p:cNvCxnSpPr/>
          <p:nvPr/>
        </p:nvCxnSpPr>
        <p:spPr bwMode="auto">
          <a:xfrm flipH="1">
            <a:off x="3318182" y="5222157"/>
            <a:ext cx="353916" cy="465017"/>
          </a:xfrm>
          <a:prstGeom prst="line">
            <a:avLst/>
          </a:prstGeom>
          <a:solidFill>
            <a:srgbClr val="000000"/>
          </a:solidFill>
          <a:ln w="9525" cap="flat" cmpd="sng" algn="ctr">
            <a:solidFill>
              <a:srgbClr val="FFFFFF">
                <a:lumMod val="65000"/>
              </a:srgbClr>
            </a:solidFill>
            <a:prstDash val="dash"/>
            <a:round/>
            <a:headEnd type="triangl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94" name="Textfeld 126"/>
          <p:cNvSpPr txBox="1"/>
          <p:nvPr/>
        </p:nvSpPr>
        <p:spPr bwMode="gray">
          <a:xfrm>
            <a:off x="1537662" y="5153111"/>
            <a:ext cx="1047020" cy="323165"/>
          </a:xfrm>
          <a:prstGeom prst="rect">
            <a:avLst/>
          </a:prstGeom>
          <a:noFill/>
          <a:ln>
            <a:noFill/>
          </a:ln>
        </p:spPr>
        <p:txBody>
          <a:bodyPr wrap="square" lIns="0" tIns="0" rIns="0" bIns="0" rtlCol="0">
            <a:spAutoFit/>
          </a:bodyPr>
          <a:lstStyle/>
          <a:p>
            <a:pPr algn="ctr">
              <a:spcBef>
                <a:spcPts val="0"/>
              </a:spcBef>
            </a:pPr>
            <a:r>
              <a:rPr lang="en-US" sz="1050" dirty="0" smtClean="0">
                <a:solidFill>
                  <a:srgbClr val="879BAA"/>
                </a:solidFill>
                <a:latin typeface="Arial" pitchFamily="34" charset="0"/>
                <a:ea typeface="ＭＳ Ｐゴシック" charset="-128"/>
              </a:rPr>
              <a:t>Standard </a:t>
            </a:r>
            <a:r>
              <a:rPr lang="en-US" sz="1050" dirty="0" err="1" smtClean="0">
                <a:solidFill>
                  <a:srgbClr val="879BAA"/>
                </a:solidFill>
                <a:latin typeface="Arial" pitchFamily="34" charset="0"/>
                <a:ea typeface="ＭＳ Ｐゴシック" charset="-128"/>
              </a:rPr>
              <a:t>IoT</a:t>
            </a:r>
            <a:r>
              <a:rPr lang="en-US" sz="1050" dirty="0" smtClean="0">
                <a:solidFill>
                  <a:srgbClr val="879BAA"/>
                </a:solidFill>
                <a:latin typeface="Arial" pitchFamily="34" charset="0"/>
                <a:ea typeface="ＭＳ Ｐゴシック" charset="-128"/>
              </a:rPr>
              <a:t> Protocols</a:t>
            </a:r>
          </a:p>
        </p:txBody>
      </p:sp>
      <p:sp>
        <p:nvSpPr>
          <p:cNvPr id="101" name="Textfeld 167"/>
          <p:cNvSpPr txBox="1"/>
          <p:nvPr/>
        </p:nvSpPr>
        <p:spPr bwMode="gray">
          <a:xfrm>
            <a:off x="292620" y="5755042"/>
            <a:ext cx="1287898" cy="760851"/>
          </a:xfrm>
          <a:prstGeom prst="rect">
            <a:avLst/>
          </a:prstGeom>
          <a:solidFill>
            <a:srgbClr val="BECDD7"/>
          </a:solidFill>
          <a:ln w="9525">
            <a:solidFill>
              <a:srgbClr val="879BAA"/>
            </a:solidFill>
          </a:ln>
        </p:spPr>
        <p:txBody>
          <a:bodyPr wrap="square" lIns="36000" tIns="36000" rIns="36000" bIns="36000" rtlCol="0">
            <a:noAutofit/>
          </a:bodyPr>
          <a:lstStyle/>
          <a:p>
            <a:pPr fontAlgn="auto">
              <a:lnSpc>
                <a:spcPct val="110000"/>
              </a:lnSpc>
              <a:spcBef>
                <a:spcPts val="0"/>
              </a:spcBef>
              <a:spcAft>
                <a:spcPts val="0"/>
              </a:spcAft>
            </a:pPr>
            <a:r>
              <a:rPr lang="en-US" sz="800" b="1" kern="0" dirty="0" smtClean="0">
                <a:solidFill>
                  <a:srgbClr val="006487"/>
                </a:solidFill>
                <a:ea typeface="ＭＳ Ｐゴシック" pitchFamily="34" charset="-128"/>
              </a:rPr>
              <a:t>a |</a:t>
            </a:r>
            <a:r>
              <a:rPr lang="en-US" sz="800" kern="0" dirty="0" smtClean="0">
                <a:solidFill>
                  <a:srgbClr val="000000"/>
                </a:solidFill>
                <a:ea typeface="ＭＳ Ｐゴシック" pitchFamily="34" charset="-128"/>
              </a:rPr>
              <a:t>  [O] Sensors on the road side perceive a danger on the road surface (water, ice, oil, pollutants / pedestrian). </a:t>
            </a:r>
          </a:p>
        </p:txBody>
      </p:sp>
      <p:sp>
        <p:nvSpPr>
          <p:cNvPr id="102" name="Textfeld 245"/>
          <p:cNvSpPr txBox="1"/>
          <p:nvPr/>
        </p:nvSpPr>
        <p:spPr bwMode="gray">
          <a:xfrm>
            <a:off x="1959942" y="4507902"/>
            <a:ext cx="1401001" cy="556823"/>
          </a:xfrm>
          <a:prstGeom prst="rect">
            <a:avLst/>
          </a:prstGeom>
          <a:solidFill>
            <a:srgbClr val="BECDD7"/>
          </a:solidFill>
          <a:ln w="9525">
            <a:solidFill>
              <a:srgbClr val="879BAA"/>
            </a:solidFill>
          </a:ln>
        </p:spPr>
        <p:txBody>
          <a:bodyPr wrap="square" lIns="36000" tIns="36000" rIns="36000" bIns="36000" rtlCol="0">
            <a:noAutofit/>
          </a:bodyPr>
          <a:lstStyle/>
          <a:p>
            <a:pPr fontAlgn="auto" hangingPunct="0">
              <a:spcBef>
                <a:spcPct val="35000"/>
              </a:spcBef>
              <a:spcAft>
                <a:spcPts val="0"/>
              </a:spcAft>
              <a:buClr>
                <a:srgbClr val="000000"/>
              </a:buClr>
            </a:pPr>
            <a:r>
              <a:rPr lang="en-US" sz="800" b="1" kern="0" dirty="0">
                <a:solidFill>
                  <a:srgbClr val="006487"/>
                </a:solidFill>
                <a:latin typeface="Arial" pitchFamily="34" charset="0"/>
                <a:ea typeface="ＭＳ Ｐゴシック" charset="-128"/>
              </a:rPr>
              <a:t>b</a:t>
            </a:r>
            <a:r>
              <a:rPr lang="en-US" sz="800" b="1" kern="0" dirty="0" smtClean="0">
                <a:solidFill>
                  <a:srgbClr val="006487"/>
                </a:solidFill>
                <a:latin typeface="Arial" pitchFamily="34" charset="0"/>
                <a:ea typeface="ＭＳ Ｐゴシック" charset="-128"/>
              </a:rPr>
              <a:t> |</a:t>
            </a:r>
            <a:r>
              <a:rPr lang="en-US" sz="800" kern="0" dirty="0" smtClean="0">
                <a:solidFill>
                  <a:srgbClr val="000000"/>
                </a:solidFill>
                <a:latin typeface="Arial" pitchFamily="34" charset="0"/>
                <a:ea typeface="ＭＳ Ｐゴシック" charset="-128"/>
              </a:rPr>
              <a:t> [O] RSU queries the sensor network and detects the road conditions. Sends DENMs to the relevant zones</a:t>
            </a:r>
          </a:p>
        </p:txBody>
      </p:sp>
    </p:spTree>
    <p:extLst>
      <p:ext uri="{BB962C8B-B14F-4D97-AF65-F5344CB8AC3E}">
        <p14:creationId xmlns:p14="http://schemas.microsoft.com/office/powerpoint/2010/main" val="1312256217"/>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Inhaltsplatzhalter 3"/>
          <p:cNvSpPr txBox="1">
            <a:spLocks/>
          </p:cNvSpPr>
          <p:nvPr/>
        </p:nvSpPr>
        <p:spPr bwMode="auto">
          <a:xfrm>
            <a:off x="583475" y="2168650"/>
            <a:ext cx="8386354" cy="4040818"/>
          </a:xfrm>
          <a:prstGeom prst="rect">
            <a:avLst/>
          </a:prstGeom>
          <a:noFill/>
          <a:ln w="9525">
            <a:solidFill>
              <a:srgbClr val="ADBECB"/>
            </a:solid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110000"/>
              </a:lnSpc>
              <a:spcBef>
                <a:spcPct val="0"/>
              </a:spcBef>
              <a:spcAft>
                <a:spcPct val="0"/>
              </a:spcAft>
              <a:buClr>
                <a:schemeClr val="accent1"/>
              </a:buClr>
              <a:buFont typeface="Arial" pitchFamily="34" charset="0"/>
              <a:buNone/>
              <a:tabLst/>
              <a:defRPr lang="de-DE" dirty="0" smtClean="0">
                <a:solidFill>
                  <a:schemeClr val="dk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lang="de-DE" dirty="0" smtClean="0">
                <a:solidFill>
                  <a:schemeClr val="dk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lang="de-DE" dirty="0" smtClean="0">
                <a:solidFill>
                  <a:schemeClr val="dk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lang="de-DE" dirty="0" smtClean="0">
                <a:solidFill>
                  <a:schemeClr val="dk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lang="de-DE" dirty="0">
                <a:solidFill>
                  <a:schemeClr val="dk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ＭＳ Ｐゴシック"/>
                <a:cs typeface="Arial" pitchFamily="34" charset="0"/>
              </a:rPr>
              <a:t> </a:t>
            </a:r>
            <a:endParaRPr kumimoji="0" lang="en-US" sz="1800" b="0" i="0" u="none" strike="noStrike" kern="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2" name="Title 1"/>
          <p:cNvSpPr>
            <a:spLocks noGrp="1"/>
          </p:cNvSpPr>
          <p:nvPr>
            <p:ph type="title"/>
          </p:nvPr>
        </p:nvSpPr>
        <p:spPr>
          <a:xfrm>
            <a:off x="2764" y="0"/>
            <a:ext cx="8229600" cy="1143000"/>
          </a:xfrm>
        </p:spPr>
        <p:txBody>
          <a:bodyPr/>
          <a:lstStyle/>
          <a:p>
            <a:r>
              <a:rPr lang="en-US" dirty="0"/>
              <a:t>Use </a:t>
            </a:r>
            <a:r>
              <a:rPr lang="en-US" dirty="0" smtClean="0"/>
              <a:t>Case #2</a:t>
            </a:r>
            <a:br>
              <a:rPr lang="en-US" dirty="0" smtClean="0"/>
            </a:br>
            <a:r>
              <a:rPr lang="en-US" dirty="0" smtClean="0"/>
              <a:t>Distribution of </a:t>
            </a:r>
            <a:r>
              <a:rPr lang="en-US" dirty="0"/>
              <a:t>l</a:t>
            </a:r>
            <a:r>
              <a:rPr lang="en-US" dirty="0" smtClean="0"/>
              <a:t>ocally detected Hazard Warning</a:t>
            </a:r>
            <a:endParaRPr lang="en-US" dirty="0"/>
          </a:p>
        </p:txBody>
      </p:sp>
      <p:sp>
        <p:nvSpPr>
          <p:cNvPr id="3" name="Content Placeholder 2"/>
          <p:cNvSpPr>
            <a:spLocks noGrp="1"/>
          </p:cNvSpPr>
          <p:nvPr>
            <p:ph idx="1"/>
          </p:nvPr>
        </p:nvSpPr>
        <p:spPr>
          <a:xfrm>
            <a:off x="427770" y="1335545"/>
            <a:ext cx="8229600" cy="857855"/>
          </a:xfrm>
        </p:spPr>
        <p:txBody>
          <a:bodyPr/>
          <a:lstStyle/>
          <a:p>
            <a:r>
              <a:rPr lang="en-US" sz="1400" dirty="0" smtClean="0"/>
              <a:t>A vehicle sends a Traffic Hazard/Stationary Vehicle Warning</a:t>
            </a:r>
          </a:p>
          <a:p>
            <a:r>
              <a:rPr lang="en-US" sz="1400" dirty="0" smtClean="0"/>
              <a:t>A RSU receives the warning and sends the information to the C-ITS station</a:t>
            </a:r>
          </a:p>
          <a:p>
            <a:r>
              <a:rPr lang="en-US" sz="1400" dirty="0" smtClean="0"/>
              <a:t>C-ITS station distributes information</a:t>
            </a:r>
            <a:endParaRPr lang="en-US" sz="1400" dirty="0"/>
          </a:p>
          <a:p>
            <a:endParaRPr lang="en-US" sz="1200" dirty="0"/>
          </a:p>
        </p:txBody>
      </p:sp>
      <p:sp>
        <p:nvSpPr>
          <p:cNvPr id="4" name="Footer Placeholder 3"/>
          <p:cNvSpPr>
            <a:spLocks noGrp="1"/>
          </p:cNvSpPr>
          <p:nvPr>
            <p:ph type="ftr" sz="quarter" idx="10"/>
          </p:nvPr>
        </p:nvSpPr>
        <p:spPr>
          <a:xfrm>
            <a:off x="431800" y="6561233"/>
            <a:ext cx="5210175" cy="365125"/>
          </a:xfrm>
        </p:spPr>
        <p:txBody>
          <a:bodyPr/>
          <a:lstStyle/>
          <a:p>
            <a:pPr>
              <a:defRPr/>
            </a:pPr>
            <a:r>
              <a:rPr lang="en-US" dirty="0" smtClean="0"/>
              <a:t>© ETSI 2016 All rights reserved</a:t>
            </a:r>
            <a:endParaRPr lang="en-US" dirty="0"/>
          </a:p>
        </p:txBody>
      </p:sp>
      <p:sp>
        <p:nvSpPr>
          <p:cNvPr id="5" name="Slide Number Placeholder 4"/>
          <p:cNvSpPr>
            <a:spLocks noGrp="1"/>
          </p:cNvSpPr>
          <p:nvPr>
            <p:ph type="sldNum" sz="quarter" idx="11"/>
          </p:nvPr>
        </p:nvSpPr>
        <p:spPr>
          <a:xfrm>
            <a:off x="-95250" y="6579159"/>
            <a:ext cx="381000" cy="365125"/>
          </a:xfrm>
        </p:spPr>
        <p:txBody>
          <a:bodyPr/>
          <a:lstStyle/>
          <a:p>
            <a:pPr>
              <a:defRPr/>
            </a:pPr>
            <a:fld id="{38E27B2E-04F4-4ED5-AE45-1351A1006D13}" type="slidenum">
              <a:rPr lang="en-GB" smtClean="0"/>
              <a:pPr>
                <a:defRPr/>
              </a:pPr>
              <a:t>21</a:t>
            </a:fld>
            <a:endParaRPr lang="en-GB" dirty="0"/>
          </a:p>
        </p:txBody>
      </p:sp>
      <p:grpSp>
        <p:nvGrpSpPr>
          <p:cNvPr id="10" name="Gruppieren 242"/>
          <p:cNvGrpSpPr/>
          <p:nvPr>
            <p:custDataLst>
              <p:tags r:id="rId1"/>
            </p:custDataLst>
          </p:nvPr>
        </p:nvGrpSpPr>
        <p:grpSpPr bwMode="gray">
          <a:xfrm>
            <a:off x="4292217" y="4022287"/>
            <a:ext cx="360520" cy="351973"/>
            <a:chOff x="8190852" y="4526606"/>
            <a:chExt cx="268574" cy="262207"/>
          </a:xfrm>
        </p:grpSpPr>
        <p:grpSp>
          <p:nvGrpSpPr>
            <p:cNvPr id="11" name="Gruppieren 243"/>
            <p:cNvGrpSpPr/>
            <p:nvPr>
              <p:custDataLst>
                <p:tags r:id="rId6"/>
              </p:custDataLst>
            </p:nvPr>
          </p:nvGrpSpPr>
          <p:grpSpPr bwMode="gray">
            <a:xfrm>
              <a:off x="8215961" y="4548257"/>
              <a:ext cx="207413" cy="224198"/>
              <a:chOff x="8366429" y="3914147"/>
              <a:chExt cx="207413" cy="224198"/>
            </a:xfrm>
          </p:grpSpPr>
          <p:sp>
            <p:nvSpPr>
              <p:cNvPr id="13" name="Ellipse 120"/>
              <p:cNvSpPr/>
              <p:nvPr/>
            </p:nvSpPr>
            <p:spPr bwMode="gray">
              <a:xfrm>
                <a:off x="8366429" y="4070761"/>
                <a:ext cx="67583" cy="67583"/>
              </a:xfrm>
              <a:prstGeom prst="ellipse">
                <a:avLst/>
              </a:prstGeom>
              <a:solidFill>
                <a:srgbClr val="879BAA"/>
              </a:solidFill>
              <a:ln>
                <a:noFill/>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14" name="Ellipse 180"/>
              <p:cNvSpPr/>
              <p:nvPr/>
            </p:nvSpPr>
            <p:spPr bwMode="gray">
              <a:xfrm>
                <a:off x="8366430" y="4009613"/>
                <a:ext cx="110830" cy="128731"/>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15" name="Ellipse 180"/>
              <p:cNvSpPr/>
              <p:nvPr/>
            </p:nvSpPr>
            <p:spPr bwMode="gray">
              <a:xfrm>
                <a:off x="8366429" y="3959839"/>
                <a:ext cx="153683" cy="178505"/>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16" name="Ellipse 180"/>
              <p:cNvSpPr/>
              <p:nvPr/>
            </p:nvSpPr>
            <p:spPr bwMode="gray">
              <a:xfrm>
                <a:off x="8366431" y="3914147"/>
                <a:ext cx="207411" cy="224198"/>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sp>
          <p:nvSpPr>
            <p:cNvPr id="12" name="Rechteck 119"/>
            <p:cNvSpPr/>
            <p:nvPr/>
          </p:nvSpPr>
          <p:spPr bwMode="gray">
            <a:xfrm>
              <a:off x="8190852" y="4526606"/>
              <a:ext cx="268574" cy="262207"/>
            </a:xfrm>
            <a:prstGeom prst="rect">
              <a:avLst/>
            </a:pr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sp>
        <p:nvSpPr>
          <p:cNvPr id="17" name="Textfeld 124"/>
          <p:cNvSpPr txBox="1"/>
          <p:nvPr/>
        </p:nvSpPr>
        <p:spPr bwMode="gray">
          <a:xfrm>
            <a:off x="4655593" y="4789624"/>
            <a:ext cx="985427" cy="323165"/>
          </a:xfrm>
          <a:prstGeom prst="rect">
            <a:avLst/>
          </a:prstGeom>
          <a:noFill/>
        </p:spPr>
        <p:txBody>
          <a:bodyPr wrap="square" lIns="0" tIns="0" rIns="0" bIns="0" rtlCol="0">
            <a:spAutoFit/>
          </a:bodyPr>
          <a:lstStyle/>
          <a:p>
            <a:pPr algn="r">
              <a:spcBef>
                <a:spcPts val="0"/>
              </a:spcBef>
            </a:pPr>
            <a:r>
              <a:rPr lang="en-US" sz="1050" smtClean="0">
                <a:solidFill>
                  <a:srgbClr val="000000"/>
                </a:solidFill>
                <a:latin typeface="Arial" pitchFamily="34" charset="0"/>
                <a:ea typeface="ＭＳ Ｐゴシック" charset="-128"/>
              </a:rPr>
              <a:t>C2X</a:t>
            </a:r>
          </a:p>
          <a:p>
            <a:pPr algn="r">
              <a:spcBef>
                <a:spcPts val="0"/>
              </a:spcBef>
            </a:pPr>
            <a:r>
              <a:rPr lang="en-US" sz="1050" smtClean="0">
                <a:solidFill>
                  <a:srgbClr val="000000"/>
                </a:solidFill>
                <a:latin typeface="Arial" pitchFamily="34" charset="0"/>
                <a:ea typeface="ＭＳ Ｐゴシック" charset="-128"/>
              </a:rPr>
              <a:t>On-Board Unit</a:t>
            </a:r>
          </a:p>
        </p:txBody>
      </p:sp>
      <p:sp>
        <p:nvSpPr>
          <p:cNvPr id="18" name="Textfeld 126"/>
          <p:cNvSpPr txBox="1"/>
          <p:nvPr/>
        </p:nvSpPr>
        <p:spPr bwMode="gray">
          <a:xfrm>
            <a:off x="4938833" y="4256739"/>
            <a:ext cx="834626" cy="323165"/>
          </a:xfrm>
          <a:prstGeom prst="rect">
            <a:avLst/>
          </a:prstGeom>
          <a:noFill/>
          <a:ln>
            <a:noFill/>
          </a:ln>
        </p:spPr>
        <p:txBody>
          <a:bodyPr wrap="square" lIns="0" tIns="0" rIns="0" bIns="0" rtlCol="0">
            <a:spAutoFit/>
          </a:bodyPr>
          <a:lstStyle/>
          <a:p>
            <a:pPr>
              <a:spcBef>
                <a:spcPts val="0"/>
              </a:spcBef>
            </a:pPr>
            <a:r>
              <a:rPr lang="en-US" sz="1050" dirty="0" smtClean="0">
                <a:solidFill>
                  <a:srgbClr val="879BAA"/>
                </a:solidFill>
                <a:latin typeface="Arial" pitchFamily="34" charset="0"/>
                <a:ea typeface="ＭＳ Ｐゴシック" charset="-128"/>
              </a:rPr>
              <a:t>5.9 GHz Air Link</a:t>
            </a:r>
          </a:p>
        </p:txBody>
      </p:sp>
      <p:grpSp>
        <p:nvGrpSpPr>
          <p:cNvPr id="19" name="Gruppieren 249"/>
          <p:cNvGrpSpPr/>
          <p:nvPr>
            <p:custDataLst>
              <p:tags r:id="rId2"/>
            </p:custDataLst>
          </p:nvPr>
        </p:nvGrpSpPr>
        <p:grpSpPr bwMode="gray">
          <a:xfrm>
            <a:off x="5780699" y="4801723"/>
            <a:ext cx="277670" cy="271088"/>
            <a:chOff x="8190852" y="4526606"/>
            <a:chExt cx="268574" cy="262207"/>
          </a:xfrm>
        </p:grpSpPr>
        <p:grpSp>
          <p:nvGrpSpPr>
            <p:cNvPr id="20" name="Gruppieren 250"/>
            <p:cNvGrpSpPr/>
            <p:nvPr>
              <p:custDataLst>
                <p:tags r:id="rId5"/>
              </p:custDataLst>
            </p:nvPr>
          </p:nvGrpSpPr>
          <p:grpSpPr bwMode="gray">
            <a:xfrm>
              <a:off x="8215961" y="4548257"/>
              <a:ext cx="207413" cy="224198"/>
              <a:chOff x="8366429" y="3914147"/>
              <a:chExt cx="207413" cy="224198"/>
            </a:xfrm>
          </p:grpSpPr>
          <p:sp>
            <p:nvSpPr>
              <p:cNvPr id="22" name="Ellipse 134"/>
              <p:cNvSpPr/>
              <p:nvPr/>
            </p:nvSpPr>
            <p:spPr bwMode="gray">
              <a:xfrm>
                <a:off x="8366429" y="4070761"/>
                <a:ext cx="67583" cy="67583"/>
              </a:xfrm>
              <a:prstGeom prst="ellipse">
                <a:avLst/>
              </a:prstGeom>
              <a:solidFill>
                <a:srgbClr val="879BAA"/>
              </a:solidFill>
              <a:ln>
                <a:noFill/>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23" name="Ellipse 180"/>
              <p:cNvSpPr/>
              <p:nvPr/>
            </p:nvSpPr>
            <p:spPr bwMode="gray">
              <a:xfrm>
                <a:off x="8366430" y="4009613"/>
                <a:ext cx="110830" cy="128731"/>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24" name="Ellipse 180"/>
              <p:cNvSpPr/>
              <p:nvPr/>
            </p:nvSpPr>
            <p:spPr bwMode="gray">
              <a:xfrm>
                <a:off x="8366429" y="3959839"/>
                <a:ext cx="153683" cy="178505"/>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25" name="Ellipse 180"/>
              <p:cNvSpPr/>
              <p:nvPr/>
            </p:nvSpPr>
            <p:spPr bwMode="gray">
              <a:xfrm>
                <a:off x="8366431" y="3914147"/>
                <a:ext cx="207411" cy="224198"/>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sp>
          <p:nvSpPr>
            <p:cNvPr id="21" name="Rechteck 133"/>
            <p:cNvSpPr/>
            <p:nvPr/>
          </p:nvSpPr>
          <p:spPr bwMode="gray">
            <a:xfrm>
              <a:off x="8190852" y="4526606"/>
              <a:ext cx="268574" cy="262207"/>
            </a:xfrm>
            <a:prstGeom prst="rect">
              <a:avLst/>
            </a:pr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sp>
        <p:nvSpPr>
          <p:cNvPr id="26" name="Rechteck 22"/>
          <p:cNvSpPr/>
          <p:nvPr/>
        </p:nvSpPr>
        <p:spPr bwMode="auto">
          <a:xfrm>
            <a:off x="1643752" y="5246553"/>
            <a:ext cx="5478939" cy="512277"/>
          </a:xfrm>
          <a:prstGeom prst="rect">
            <a:avLst/>
          </a:prstGeom>
          <a:solidFill>
            <a:srgbClr val="BECDD7"/>
          </a:solidFill>
          <a:ln w="9525">
            <a:no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grpSp>
        <p:nvGrpSpPr>
          <p:cNvPr id="27" name="Gruppieren 72"/>
          <p:cNvGrpSpPr>
            <a:grpSpLocks noChangeAspect="1"/>
          </p:cNvGrpSpPr>
          <p:nvPr/>
        </p:nvGrpSpPr>
        <p:grpSpPr>
          <a:xfrm flipH="1">
            <a:off x="1840499" y="5010244"/>
            <a:ext cx="1011886" cy="404531"/>
            <a:chOff x="6112106" y="4647711"/>
            <a:chExt cx="1771735" cy="614894"/>
          </a:xfrm>
        </p:grpSpPr>
        <p:grpSp>
          <p:nvGrpSpPr>
            <p:cNvPr id="28" name="Group 121"/>
            <p:cNvGrpSpPr/>
            <p:nvPr/>
          </p:nvGrpSpPr>
          <p:grpSpPr>
            <a:xfrm flipH="1">
              <a:off x="6112106" y="4647711"/>
              <a:ext cx="1771735" cy="614894"/>
              <a:chOff x="2469136" y="5260982"/>
              <a:chExt cx="1771735" cy="511633"/>
            </a:xfrm>
          </p:grpSpPr>
          <p:sp>
            <p:nvSpPr>
              <p:cNvPr id="30" name="Rechteck 50"/>
              <p:cNvSpPr/>
              <p:nvPr/>
            </p:nvSpPr>
            <p:spPr bwMode="auto">
              <a:xfrm>
                <a:off x="3064038" y="5462503"/>
                <a:ext cx="411971" cy="45566"/>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fontAlgn="auto">
                  <a:lnSpc>
                    <a:spcPct val="110000"/>
                  </a:lnSpc>
                  <a:spcBef>
                    <a:spcPts val="0"/>
                  </a:spcBef>
                  <a:spcAft>
                    <a:spcPts val="0"/>
                  </a:spcAft>
                  <a:buFont typeface="Wingdings" charset="0"/>
                  <a:buNone/>
                </a:pPr>
                <a:endParaRPr lang="en-US" b="1" kern="0" smtClean="0">
                  <a:solidFill>
                    <a:srgbClr val="000000"/>
                  </a:solidFill>
                  <a:ea typeface="ＭＳ Ｐゴシック" pitchFamily="34" charset="-128"/>
                </a:endParaRPr>
              </a:p>
            </p:txBody>
          </p:sp>
          <p:sp>
            <p:nvSpPr>
              <p:cNvPr id="31" name="Freihandform 129"/>
              <p:cNvSpPr/>
              <p:nvPr/>
            </p:nvSpPr>
            <p:spPr bwMode="auto">
              <a:xfrm>
                <a:off x="2826881" y="5269861"/>
                <a:ext cx="856489" cy="193038"/>
              </a:xfrm>
              <a:custGeom>
                <a:avLst/>
                <a:gdLst>
                  <a:gd name="connsiteX0" fmla="*/ 0 w 914400"/>
                  <a:gd name="connsiteY0" fmla="*/ 143583 h 226711"/>
                  <a:gd name="connsiteX1" fmla="*/ 219154 w 914400"/>
                  <a:gd name="connsiteY1" fmla="*/ 7557 h 226711"/>
                  <a:gd name="connsiteX2" fmla="*/ 649905 w 914400"/>
                  <a:gd name="connsiteY2" fmla="*/ 0 h 226711"/>
                  <a:gd name="connsiteX3" fmla="*/ 914400 w 914400"/>
                  <a:gd name="connsiteY3" fmla="*/ 158697 h 226711"/>
                  <a:gd name="connsiteX4" fmla="*/ 672576 w 914400"/>
                  <a:gd name="connsiteY4" fmla="*/ 226711 h 226711"/>
                  <a:gd name="connsiteX5" fmla="*/ 0 w 914400"/>
                  <a:gd name="connsiteY5" fmla="*/ 143583 h 22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26711">
                    <a:moveTo>
                      <a:pt x="0" y="143583"/>
                    </a:moveTo>
                    <a:lnTo>
                      <a:pt x="219154" y="7557"/>
                    </a:lnTo>
                    <a:lnTo>
                      <a:pt x="649905" y="0"/>
                    </a:lnTo>
                    <a:lnTo>
                      <a:pt x="914400" y="158697"/>
                    </a:lnTo>
                    <a:lnTo>
                      <a:pt x="672576" y="226711"/>
                    </a:lnTo>
                    <a:lnTo>
                      <a:pt x="0" y="143583"/>
                    </a:lnTo>
                    <a:close/>
                  </a:path>
                </a:pathLst>
              </a:cu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fontAlgn="auto">
                  <a:lnSpc>
                    <a:spcPct val="110000"/>
                  </a:lnSpc>
                  <a:spcBef>
                    <a:spcPts val="0"/>
                  </a:spcBef>
                  <a:spcAft>
                    <a:spcPts val="0"/>
                  </a:spcAft>
                  <a:buFont typeface="Wingdings" charset="0"/>
                  <a:buNone/>
                </a:pPr>
                <a:endParaRPr lang="en-US" b="1" kern="0" smtClean="0">
                  <a:solidFill>
                    <a:srgbClr val="000000"/>
                  </a:solidFill>
                  <a:ea typeface="ＭＳ Ｐゴシック" pitchFamily="34" charset="-128"/>
                </a:endParaRPr>
              </a:p>
            </p:txBody>
          </p:sp>
          <p:sp>
            <p:nvSpPr>
              <p:cNvPr id="32" name="Freeform 3"/>
              <p:cNvSpPr>
                <a:spLocks noEditPoints="1"/>
              </p:cNvSpPr>
              <p:nvPr/>
            </p:nvSpPr>
            <p:spPr bwMode="auto">
              <a:xfrm>
                <a:off x="2469136" y="5260982"/>
                <a:ext cx="1771735" cy="511633"/>
              </a:xfrm>
              <a:custGeom>
                <a:avLst/>
                <a:gdLst>
                  <a:gd name="T0" fmla="*/ 260 w 265"/>
                  <a:gd name="T1" fmla="*/ 57 h 84"/>
                  <a:gd name="T2" fmla="*/ 258 w 265"/>
                  <a:gd name="T3" fmla="*/ 57 h 84"/>
                  <a:gd name="T4" fmla="*/ 258 w 265"/>
                  <a:gd name="T5" fmla="*/ 42 h 84"/>
                  <a:gd name="T6" fmla="*/ 246 w 265"/>
                  <a:gd name="T7" fmla="*/ 29 h 84"/>
                  <a:gd name="T8" fmla="*/ 186 w 265"/>
                  <a:gd name="T9" fmla="*/ 20 h 84"/>
                  <a:gd name="T10" fmla="*/ 156 w 265"/>
                  <a:gd name="T11" fmla="*/ 5 h 84"/>
                  <a:gd name="T12" fmla="*/ 143 w 265"/>
                  <a:gd name="T13" fmla="*/ 0 h 84"/>
                  <a:gd name="T14" fmla="*/ 96 w 265"/>
                  <a:gd name="T15" fmla="*/ 0 h 84"/>
                  <a:gd name="T16" fmla="*/ 37 w 265"/>
                  <a:gd name="T17" fmla="*/ 17 h 84"/>
                  <a:gd name="T18" fmla="*/ 8 w 265"/>
                  <a:gd name="T19" fmla="*/ 23 h 84"/>
                  <a:gd name="T20" fmla="*/ 8 w 265"/>
                  <a:gd name="T21" fmla="*/ 43 h 84"/>
                  <a:gd name="T22" fmla="*/ 8 w 265"/>
                  <a:gd name="T23" fmla="*/ 58 h 84"/>
                  <a:gd name="T24" fmla="*/ 26 w 265"/>
                  <a:gd name="T25" fmla="*/ 72 h 84"/>
                  <a:gd name="T26" fmla="*/ 38 w 265"/>
                  <a:gd name="T27" fmla="*/ 72 h 84"/>
                  <a:gd name="T28" fmla="*/ 37 w 265"/>
                  <a:gd name="T29" fmla="*/ 65 h 84"/>
                  <a:gd name="T30" fmla="*/ 61 w 265"/>
                  <a:gd name="T31" fmla="*/ 42 h 84"/>
                  <a:gd name="T32" fmla="*/ 85 w 265"/>
                  <a:gd name="T33" fmla="*/ 65 h 84"/>
                  <a:gd name="T34" fmla="*/ 84 w 265"/>
                  <a:gd name="T35" fmla="*/ 72 h 84"/>
                  <a:gd name="T36" fmla="*/ 193 w 265"/>
                  <a:gd name="T37" fmla="*/ 72 h 84"/>
                  <a:gd name="T38" fmla="*/ 192 w 265"/>
                  <a:gd name="T39" fmla="*/ 65 h 84"/>
                  <a:gd name="T40" fmla="*/ 216 w 265"/>
                  <a:gd name="T41" fmla="*/ 42 h 84"/>
                  <a:gd name="T42" fmla="*/ 240 w 265"/>
                  <a:gd name="T43" fmla="*/ 65 h 84"/>
                  <a:gd name="T44" fmla="*/ 239 w 265"/>
                  <a:gd name="T45" fmla="*/ 72 h 84"/>
                  <a:gd name="T46" fmla="*/ 260 w 265"/>
                  <a:gd name="T47" fmla="*/ 57 h 84"/>
                  <a:gd name="T48" fmla="*/ 73 w 265"/>
                  <a:gd name="T49" fmla="*/ 22 h 84"/>
                  <a:gd name="T50" fmla="*/ 69 w 265"/>
                  <a:gd name="T51" fmla="*/ 17 h 84"/>
                  <a:gd name="T52" fmla="*/ 99 w 265"/>
                  <a:gd name="T53" fmla="*/ 3 h 84"/>
                  <a:gd name="T54" fmla="*/ 113 w 265"/>
                  <a:gd name="T55" fmla="*/ 3 h 84"/>
                  <a:gd name="T56" fmla="*/ 116 w 265"/>
                  <a:gd name="T57" fmla="*/ 22 h 84"/>
                  <a:gd name="T58" fmla="*/ 73 w 265"/>
                  <a:gd name="T59" fmla="*/ 22 h 84"/>
                  <a:gd name="T60" fmla="*/ 167 w 265"/>
                  <a:gd name="T61" fmla="*/ 22 h 84"/>
                  <a:gd name="T62" fmla="*/ 122 w 265"/>
                  <a:gd name="T63" fmla="*/ 22 h 84"/>
                  <a:gd name="T64" fmla="*/ 117 w 265"/>
                  <a:gd name="T65" fmla="*/ 3 h 84"/>
                  <a:gd name="T66" fmla="*/ 140 w 265"/>
                  <a:gd name="T67" fmla="*/ 3 h 84"/>
                  <a:gd name="T68" fmla="*/ 150 w 265"/>
                  <a:gd name="T69" fmla="*/ 6 h 84"/>
                  <a:gd name="T70" fmla="*/ 167 w 265"/>
                  <a:gd name="T71" fmla="*/ 18 h 84"/>
                  <a:gd name="T72" fmla="*/ 167 w 265"/>
                  <a:gd name="T73" fmla="*/ 22 h 84"/>
                  <a:gd name="T74" fmla="*/ 61 w 265"/>
                  <a:gd name="T75" fmla="*/ 47 h 84"/>
                  <a:gd name="T76" fmla="*/ 43 w 265"/>
                  <a:gd name="T77" fmla="*/ 65 h 84"/>
                  <a:gd name="T78" fmla="*/ 61 w 265"/>
                  <a:gd name="T79" fmla="*/ 84 h 84"/>
                  <a:gd name="T80" fmla="*/ 79 w 265"/>
                  <a:gd name="T81" fmla="*/ 65 h 84"/>
                  <a:gd name="T82" fmla="*/ 61 w 265"/>
                  <a:gd name="T83" fmla="*/ 47 h 84"/>
                  <a:gd name="T84" fmla="*/ 216 w 265"/>
                  <a:gd name="T85" fmla="*/ 47 h 84"/>
                  <a:gd name="T86" fmla="*/ 197 w 265"/>
                  <a:gd name="T87" fmla="*/ 65 h 84"/>
                  <a:gd name="T88" fmla="*/ 216 w 265"/>
                  <a:gd name="T89" fmla="*/ 84 h 84"/>
                  <a:gd name="T90" fmla="*/ 234 w 265"/>
                  <a:gd name="T91" fmla="*/ 65 h 84"/>
                  <a:gd name="T92" fmla="*/ 216 w 265"/>
                  <a:gd name="T93" fmla="*/ 4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5" h="84">
                    <a:moveTo>
                      <a:pt x="260" y="57"/>
                    </a:moveTo>
                    <a:cubicBezTo>
                      <a:pt x="258" y="57"/>
                      <a:pt x="258" y="57"/>
                      <a:pt x="258" y="57"/>
                    </a:cubicBezTo>
                    <a:cubicBezTo>
                      <a:pt x="258" y="57"/>
                      <a:pt x="258" y="51"/>
                      <a:pt x="258" y="42"/>
                    </a:cubicBezTo>
                    <a:cubicBezTo>
                      <a:pt x="258" y="32"/>
                      <a:pt x="246" y="29"/>
                      <a:pt x="246" y="29"/>
                    </a:cubicBezTo>
                    <a:cubicBezTo>
                      <a:pt x="186" y="20"/>
                      <a:pt x="186" y="20"/>
                      <a:pt x="186" y="20"/>
                    </a:cubicBezTo>
                    <a:cubicBezTo>
                      <a:pt x="186" y="20"/>
                      <a:pt x="162" y="9"/>
                      <a:pt x="156" y="5"/>
                    </a:cubicBezTo>
                    <a:cubicBezTo>
                      <a:pt x="151" y="1"/>
                      <a:pt x="143" y="0"/>
                      <a:pt x="143" y="0"/>
                    </a:cubicBezTo>
                    <a:cubicBezTo>
                      <a:pt x="143" y="0"/>
                      <a:pt x="120" y="0"/>
                      <a:pt x="96" y="0"/>
                    </a:cubicBezTo>
                    <a:cubicBezTo>
                      <a:pt x="73" y="0"/>
                      <a:pt x="47" y="12"/>
                      <a:pt x="37" y="17"/>
                    </a:cubicBezTo>
                    <a:cubicBezTo>
                      <a:pt x="27" y="22"/>
                      <a:pt x="17" y="23"/>
                      <a:pt x="8" y="23"/>
                    </a:cubicBezTo>
                    <a:cubicBezTo>
                      <a:pt x="0" y="23"/>
                      <a:pt x="8" y="43"/>
                      <a:pt x="8" y="43"/>
                    </a:cubicBezTo>
                    <a:cubicBezTo>
                      <a:pt x="8" y="43"/>
                      <a:pt x="8" y="43"/>
                      <a:pt x="8" y="58"/>
                    </a:cubicBezTo>
                    <a:cubicBezTo>
                      <a:pt x="8" y="74"/>
                      <a:pt x="26" y="72"/>
                      <a:pt x="26" y="72"/>
                    </a:cubicBezTo>
                    <a:cubicBezTo>
                      <a:pt x="38" y="72"/>
                      <a:pt x="38" y="72"/>
                      <a:pt x="38" y="72"/>
                    </a:cubicBezTo>
                    <a:cubicBezTo>
                      <a:pt x="37" y="70"/>
                      <a:pt x="37" y="68"/>
                      <a:pt x="37" y="65"/>
                    </a:cubicBezTo>
                    <a:cubicBezTo>
                      <a:pt x="37" y="52"/>
                      <a:pt x="48" y="42"/>
                      <a:pt x="61" y="42"/>
                    </a:cubicBezTo>
                    <a:cubicBezTo>
                      <a:pt x="74" y="42"/>
                      <a:pt x="85" y="52"/>
                      <a:pt x="85" y="65"/>
                    </a:cubicBezTo>
                    <a:cubicBezTo>
                      <a:pt x="85" y="68"/>
                      <a:pt x="84" y="70"/>
                      <a:pt x="84" y="72"/>
                    </a:cubicBezTo>
                    <a:cubicBezTo>
                      <a:pt x="193" y="72"/>
                      <a:pt x="193" y="72"/>
                      <a:pt x="193" y="72"/>
                    </a:cubicBezTo>
                    <a:cubicBezTo>
                      <a:pt x="192" y="70"/>
                      <a:pt x="192" y="68"/>
                      <a:pt x="192" y="65"/>
                    </a:cubicBezTo>
                    <a:cubicBezTo>
                      <a:pt x="192" y="52"/>
                      <a:pt x="203" y="42"/>
                      <a:pt x="216" y="42"/>
                    </a:cubicBezTo>
                    <a:cubicBezTo>
                      <a:pt x="229" y="42"/>
                      <a:pt x="240" y="52"/>
                      <a:pt x="240" y="65"/>
                    </a:cubicBezTo>
                    <a:cubicBezTo>
                      <a:pt x="240" y="68"/>
                      <a:pt x="239" y="70"/>
                      <a:pt x="239" y="72"/>
                    </a:cubicBezTo>
                    <a:cubicBezTo>
                      <a:pt x="265" y="71"/>
                      <a:pt x="260" y="57"/>
                      <a:pt x="260" y="57"/>
                    </a:cubicBezTo>
                    <a:close/>
                    <a:moveTo>
                      <a:pt x="73" y="22"/>
                    </a:moveTo>
                    <a:cubicBezTo>
                      <a:pt x="73" y="22"/>
                      <a:pt x="59" y="24"/>
                      <a:pt x="69" y="17"/>
                    </a:cubicBezTo>
                    <a:cubicBezTo>
                      <a:pt x="77" y="12"/>
                      <a:pt x="85" y="3"/>
                      <a:pt x="99" y="3"/>
                    </a:cubicBezTo>
                    <a:cubicBezTo>
                      <a:pt x="113" y="3"/>
                      <a:pt x="113" y="3"/>
                      <a:pt x="113" y="3"/>
                    </a:cubicBezTo>
                    <a:cubicBezTo>
                      <a:pt x="116" y="22"/>
                      <a:pt x="116" y="22"/>
                      <a:pt x="116" y="22"/>
                    </a:cubicBezTo>
                    <a:lnTo>
                      <a:pt x="73" y="22"/>
                    </a:lnTo>
                    <a:close/>
                    <a:moveTo>
                      <a:pt x="167" y="22"/>
                    </a:moveTo>
                    <a:cubicBezTo>
                      <a:pt x="122" y="22"/>
                      <a:pt x="122" y="22"/>
                      <a:pt x="122" y="22"/>
                    </a:cubicBezTo>
                    <a:cubicBezTo>
                      <a:pt x="117" y="3"/>
                      <a:pt x="117" y="3"/>
                      <a:pt x="117" y="3"/>
                    </a:cubicBezTo>
                    <a:cubicBezTo>
                      <a:pt x="117" y="3"/>
                      <a:pt x="134" y="3"/>
                      <a:pt x="140" y="3"/>
                    </a:cubicBezTo>
                    <a:cubicBezTo>
                      <a:pt x="145" y="3"/>
                      <a:pt x="150" y="6"/>
                      <a:pt x="150" y="6"/>
                    </a:cubicBezTo>
                    <a:cubicBezTo>
                      <a:pt x="150" y="6"/>
                      <a:pt x="161" y="14"/>
                      <a:pt x="167" y="18"/>
                    </a:cubicBezTo>
                    <a:cubicBezTo>
                      <a:pt x="173" y="22"/>
                      <a:pt x="167" y="22"/>
                      <a:pt x="167" y="22"/>
                    </a:cubicBezTo>
                    <a:close/>
                    <a:moveTo>
                      <a:pt x="61" y="47"/>
                    </a:moveTo>
                    <a:cubicBezTo>
                      <a:pt x="51" y="47"/>
                      <a:pt x="43" y="55"/>
                      <a:pt x="43" y="65"/>
                    </a:cubicBezTo>
                    <a:cubicBezTo>
                      <a:pt x="43" y="76"/>
                      <a:pt x="51" y="84"/>
                      <a:pt x="61" y="84"/>
                    </a:cubicBezTo>
                    <a:cubicBezTo>
                      <a:pt x="71" y="84"/>
                      <a:pt x="79" y="76"/>
                      <a:pt x="79" y="65"/>
                    </a:cubicBezTo>
                    <a:cubicBezTo>
                      <a:pt x="79" y="55"/>
                      <a:pt x="71" y="47"/>
                      <a:pt x="61" y="47"/>
                    </a:cubicBezTo>
                    <a:close/>
                    <a:moveTo>
                      <a:pt x="216" y="47"/>
                    </a:moveTo>
                    <a:cubicBezTo>
                      <a:pt x="206" y="47"/>
                      <a:pt x="197" y="55"/>
                      <a:pt x="197" y="65"/>
                    </a:cubicBezTo>
                    <a:cubicBezTo>
                      <a:pt x="197" y="76"/>
                      <a:pt x="206" y="84"/>
                      <a:pt x="216" y="84"/>
                    </a:cubicBezTo>
                    <a:cubicBezTo>
                      <a:pt x="226" y="84"/>
                      <a:pt x="234" y="76"/>
                      <a:pt x="234" y="65"/>
                    </a:cubicBezTo>
                    <a:cubicBezTo>
                      <a:pt x="234" y="55"/>
                      <a:pt x="226" y="47"/>
                      <a:pt x="216" y="47"/>
                    </a:cubicBezTo>
                    <a:close/>
                  </a:path>
                </a:pathLst>
              </a:custGeom>
              <a:solidFill>
                <a:srgbClr val="00648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10000"/>
                  </a:lnSpc>
                  <a:spcBef>
                    <a:spcPts val="0"/>
                  </a:spcBef>
                  <a:spcAft>
                    <a:spcPts val="0"/>
                  </a:spcAft>
                </a:pPr>
                <a:endParaRPr lang="en-US" kern="0" smtClean="0">
                  <a:solidFill>
                    <a:sysClr val="windowText" lastClr="000000"/>
                  </a:solidFill>
                  <a:ea typeface="ＭＳ Ｐゴシック" pitchFamily="34" charset="-128"/>
                </a:endParaRPr>
              </a:p>
            </p:txBody>
          </p:sp>
        </p:grpSp>
        <p:sp>
          <p:nvSpPr>
            <p:cNvPr id="29" name="Freihandform 141"/>
            <p:cNvSpPr/>
            <p:nvPr/>
          </p:nvSpPr>
          <p:spPr bwMode="auto">
            <a:xfrm>
              <a:off x="6281069" y="4841806"/>
              <a:ext cx="302821" cy="65314"/>
            </a:xfrm>
            <a:custGeom>
              <a:avLst/>
              <a:gdLst>
                <a:gd name="connsiteX0" fmla="*/ 41564 w 302821"/>
                <a:gd name="connsiteY0" fmla="*/ 47501 h 130628"/>
                <a:gd name="connsiteX1" fmla="*/ 267195 w 302821"/>
                <a:gd name="connsiteY1" fmla="*/ 0 h 130628"/>
                <a:gd name="connsiteX2" fmla="*/ 302821 w 302821"/>
                <a:gd name="connsiteY2" fmla="*/ 124690 h 130628"/>
                <a:gd name="connsiteX3" fmla="*/ 0 w 302821"/>
                <a:gd name="connsiteY3" fmla="*/ 130628 h 130628"/>
                <a:gd name="connsiteX4" fmla="*/ 41564 w 302821"/>
                <a:gd name="connsiteY4" fmla="*/ 47501 h 130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21" h="130628">
                  <a:moveTo>
                    <a:pt x="41564" y="47501"/>
                  </a:moveTo>
                  <a:lnTo>
                    <a:pt x="267195" y="0"/>
                  </a:lnTo>
                  <a:lnTo>
                    <a:pt x="302821" y="124690"/>
                  </a:lnTo>
                  <a:lnTo>
                    <a:pt x="0" y="130628"/>
                  </a:lnTo>
                  <a:lnTo>
                    <a:pt x="41564" y="47501"/>
                  </a:lnTo>
                  <a:close/>
                </a:path>
              </a:pathLst>
            </a:custGeom>
            <a:solidFill>
              <a:srgbClr val="BECDD7"/>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cxnSp>
        <p:nvCxnSpPr>
          <p:cNvPr id="33" name="Gewinkelte Verbindung 224"/>
          <p:cNvCxnSpPr>
            <a:endCxn id="12" idx="3"/>
          </p:cNvCxnSpPr>
          <p:nvPr/>
        </p:nvCxnSpPr>
        <p:spPr bwMode="gray">
          <a:xfrm rot="10800000">
            <a:off x="4652737" y="4198275"/>
            <a:ext cx="1181072" cy="603449"/>
          </a:xfrm>
          <a:prstGeom prst="bentConnector3">
            <a:avLst>
              <a:gd name="adj1" fmla="val -1"/>
            </a:avLst>
          </a:prstGeom>
          <a:solidFill>
            <a:srgbClr val="000000"/>
          </a:solidFill>
          <a:ln w="9525" cap="flat" cmpd="sng" algn="ctr">
            <a:solidFill>
              <a:srgbClr val="ADBECB"/>
            </a:solidFill>
            <a:prstDash val="dash"/>
            <a:round/>
            <a:headEnd type="triangl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34" name="Rechteck 24"/>
          <p:cNvSpPr/>
          <p:nvPr/>
        </p:nvSpPr>
        <p:spPr bwMode="auto">
          <a:xfrm>
            <a:off x="6025258" y="5477218"/>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35" name="Rechteck 24"/>
          <p:cNvSpPr/>
          <p:nvPr/>
        </p:nvSpPr>
        <p:spPr bwMode="auto">
          <a:xfrm>
            <a:off x="5297095" y="5477218"/>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36" name="Rechteck 24"/>
          <p:cNvSpPr/>
          <p:nvPr/>
        </p:nvSpPr>
        <p:spPr bwMode="auto">
          <a:xfrm>
            <a:off x="3748577" y="5452995"/>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37" name="Rechteck 24"/>
          <p:cNvSpPr/>
          <p:nvPr/>
        </p:nvSpPr>
        <p:spPr bwMode="auto">
          <a:xfrm>
            <a:off x="2809793" y="5468997"/>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38" name="Rechteck 24"/>
          <p:cNvSpPr/>
          <p:nvPr/>
        </p:nvSpPr>
        <p:spPr bwMode="auto">
          <a:xfrm>
            <a:off x="4535859" y="5468997"/>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39" name="Rechteck 24"/>
          <p:cNvSpPr/>
          <p:nvPr/>
        </p:nvSpPr>
        <p:spPr bwMode="auto">
          <a:xfrm>
            <a:off x="6767213" y="5477218"/>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40" name="Rechteck 24"/>
          <p:cNvSpPr/>
          <p:nvPr/>
        </p:nvSpPr>
        <p:spPr bwMode="auto">
          <a:xfrm rot="5400000">
            <a:off x="2646721" y="3171000"/>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41" name="Textfeld 166"/>
          <p:cNvSpPr txBox="1"/>
          <p:nvPr/>
        </p:nvSpPr>
        <p:spPr bwMode="gray">
          <a:xfrm>
            <a:off x="7145278" y="4512275"/>
            <a:ext cx="1459301" cy="418484"/>
          </a:xfrm>
          <a:prstGeom prst="rect">
            <a:avLst/>
          </a:prstGeom>
          <a:solidFill>
            <a:srgbClr val="BECDD7"/>
          </a:solidFill>
          <a:ln w="9525">
            <a:solidFill>
              <a:srgbClr val="879BAA"/>
            </a:solidFill>
          </a:ln>
        </p:spPr>
        <p:txBody>
          <a:bodyPr wrap="square" lIns="36000" tIns="36000" rIns="36000" bIns="36000" rtlCol="0">
            <a:noAutofit/>
          </a:bodyPr>
          <a:lstStyle/>
          <a:p>
            <a:pPr fontAlgn="auto">
              <a:lnSpc>
                <a:spcPct val="110000"/>
              </a:lnSpc>
              <a:spcBef>
                <a:spcPts val="0"/>
              </a:spcBef>
              <a:spcAft>
                <a:spcPts val="0"/>
              </a:spcAft>
            </a:pPr>
            <a:r>
              <a:rPr lang="en-US" sz="800" b="1" kern="0" dirty="0" smtClean="0">
                <a:solidFill>
                  <a:srgbClr val="006487"/>
                </a:solidFill>
                <a:latin typeface="Arial" pitchFamily="34" charset="0"/>
                <a:ea typeface="ＭＳ Ｐゴシック" charset="-128"/>
              </a:rPr>
              <a:t>1 |</a:t>
            </a:r>
            <a:r>
              <a:rPr lang="en-US" sz="800" kern="0" dirty="0" smtClean="0">
                <a:solidFill>
                  <a:srgbClr val="000000"/>
                </a:solidFill>
                <a:latin typeface="Arial" pitchFamily="34" charset="0"/>
                <a:ea typeface="ＭＳ Ｐゴシック" charset="-128"/>
              </a:rPr>
              <a:t> Vehicle sends hazard warning.</a:t>
            </a:r>
          </a:p>
        </p:txBody>
      </p:sp>
      <p:sp>
        <p:nvSpPr>
          <p:cNvPr id="42" name="Textfeld 167"/>
          <p:cNvSpPr txBox="1"/>
          <p:nvPr/>
        </p:nvSpPr>
        <p:spPr bwMode="gray">
          <a:xfrm>
            <a:off x="2953586" y="4776013"/>
            <a:ext cx="1287898" cy="789901"/>
          </a:xfrm>
          <a:prstGeom prst="rect">
            <a:avLst/>
          </a:prstGeom>
          <a:solidFill>
            <a:srgbClr val="BECDD7"/>
          </a:solidFill>
          <a:ln w="9525">
            <a:solidFill>
              <a:srgbClr val="879BAA"/>
            </a:solidFill>
          </a:ln>
        </p:spPr>
        <p:txBody>
          <a:bodyPr wrap="square" lIns="36000" tIns="36000" rIns="36000" bIns="36000" rtlCol="0">
            <a:noAutofit/>
          </a:bodyPr>
          <a:lstStyle/>
          <a:p>
            <a:pPr fontAlgn="auto">
              <a:lnSpc>
                <a:spcPct val="110000"/>
              </a:lnSpc>
              <a:spcBef>
                <a:spcPts val="0"/>
              </a:spcBef>
              <a:spcAft>
                <a:spcPts val="0"/>
              </a:spcAft>
            </a:pPr>
            <a:r>
              <a:rPr lang="en-US" sz="800" b="1" kern="0" dirty="0" smtClean="0">
                <a:solidFill>
                  <a:srgbClr val="006487"/>
                </a:solidFill>
                <a:ea typeface="ＭＳ Ｐゴシック" pitchFamily="34" charset="-128"/>
              </a:rPr>
              <a:t>4 |</a:t>
            </a:r>
            <a:r>
              <a:rPr lang="en-US" sz="800" kern="0" dirty="0" smtClean="0">
                <a:solidFill>
                  <a:srgbClr val="000000"/>
                </a:solidFill>
                <a:ea typeface="ＭＳ Ｐゴシック" pitchFamily="34" charset="-128"/>
              </a:rPr>
              <a:t> The driver receives the information instantly on the Display of his on-board unit or an additional smart device. </a:t>
            </a:r>
          </a:p>
        </p:txBody>
      </p:sp>
      <p:sp>
        <p:nvSpPr>
          <p:cNvPr id="48" name="Textfeld 245"/>
          <p:cNvSpPr txBox="1"/>
          <p:nvPr/>
        </p:nvSpPr>
        <p:spPr bwMode="gray">
          <a:xfrm>
            <a:off x="5104376" y="3443697"/>
            <a:ext cx="1637082" cy="383276"/>
          </a:xfrm>
          <a:prstGeom prst="rect">
            <a:avLst/>
          </a:prstGeom>
          <a:solidFill>
            <a:srgbClr val="BECDD7"/>
          </a:solidFill>
          <a:ln w="9525">
            <a:solidFill>
              <a:srgbClr val="879BAA"/>
            </a:solidFill>
          </a:ln>
        </p:spPr>
        <p:txBody>
          <a:bodyPr wrap="square" lIns="36000" tIns="36000" rIns="36000" bIns="36000" rtlCol="0">
            <a:noAutofit/>
          </a:bodyPr>
          <a:lstStyle/>
          <a:p>
            <a:pPr fontAlgn="auto" hangingPunct="0">
              <a:spcBef>
                <a:spcPct val="35000"/>
              </a:spcBef>
              <a:spcAft>
                <a:spcPts val="0"/>
              </a:spcAft>
              <a:buClr>
                <a:srgbClr val="000000"/>
              </a:buClr>
            </a:pPr>
            <a:r>
              <a:rPr lang="en-US" sz="800" b="1" kern="0" dirty="0">
                <a:solidFill>
                  <a:srgbClr val="006487"/>
                </a:solidFill>
                <a:latin typeface="Arial" pitchFamily="34" charset="0"/>
                <a:ea typeface="ＭＳ Ｐゴシック" charset="-128"/>
              </a:rPr>
              <a:t>2</a:t>
            </a:r>
            <a:r>
              <a:rPr lang="en-US" sz="800" b="1" kern="0" dirty="0" smtClean="0">
                <a:solidFill>
                  <a:srgbClr val="006487"/>
                </a:solidFill>
                <a:latin typeface="Arial" pitchFamily="34" charset="0"/>
                <a:ea typeface="ＭＳ Ｐゴシック" charset="-128"/>
              </a:rPr>
              <a:t> |</a:t>
            </a:r>
            <a:r>
              <a:rPr lang="en-US" sz="800" kern="0" dirty="0" smtClean="0">
                <a:solidFill>
                  <a:srgbClr val="000000"/>
                </a:solidFill>
                <a:latin typeface="Arial" pitchFamily="34" charset="0"/>
                <a:ea typeface="ＭＳ Ｐゴシック" charset="-128"/>
              </a:rPr>
              <a:t> RSU receives hazard warning and informs C-ITS station</a:t>
            </a:r>
          </a:p>
        </p:txBody>
      </p:sp>
      <p:grpSp>
        <p:nvGrpSpPr>
          <p:cNvPr id="70" name="Gruppieren 96"/>
          <p:cNvGrpSpPr/>
          <p:nvPr/>
        </p:nvGrpSpPr>
        <p:grpSpPr>
          <a:xfrm>
            <a:off x="2179357" y="2334218"/>
            <a:ext cx="2683857" cy="745619"/>
            <a:chOff x="7442353" y="5539294"/>
            <a:chExt cx="2456342" cy="977162"/>
          </a:xfrm>
        </p:grpSpPr>
        <p:sp>
          <p:nvSpPr>
            <p:cNvPr id="73" name="Inhaltsplatzhalter 1"/>
            <p:cNvSpPr txBox="1">
              <a:spLocks/>
            </p:cNvSpPr>
            <p:nvPr/>
          </p:nvSpPr>
          <p:spPr bwMode="auto">
            <a:xfrm>
              <a:off x="7442353" y="5539294"/>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110000"/>
                </a:lnSpc>
                <a:spcBef>
                  <a:spcPct val="0"/>
                </a:spcBef>
                <a:buClr>
                  <a:srgbClr val="879BAA"/>
                </a:buClr>
                <a:defRPr/>
              </a:pPr>
              <a:endParaRPr lang="en-US" sz="1100" b="1" kern="0" smtClean="0">
                <a:solidFill>
                  <a:srgbClr val="FFFFFF"/>
                </a:solidFill>
                <a:ea typeface="ＭＳ Ｐゴシック" charset="-128"/>
              </a:endParaRPr>
            </a:p>
          </p:txBody>
        </p:sp>
        <p:sp>
          <p:nvSpPr>
            <p:cNvPr id="74" name="Rechteck 91"/>
            <p:cNvSpPr/>
            <p:nvPr/>
          </p:nvSpPr>
          <p:spPr bwMode="auto">
            <a:xfrm>
              <a:off x="7442353" y="6062047"/>
              <a:ext cx="2456341" cy="454409"/>
            </a:xfrm>
            <a:prstGeom prst="rect">
              <a:avLst/>
            </a:prstGeom>
            <a:solidFill>
              <a:srgbClr val="879BA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36000" rIns="108000" bIns="36000" numCol="1" spcCol="72000" rtlCol="0" anchor="ctr">
              <a:noAutofit/>
            </a:bodyPr>
            <a:lstStyle/>
            <a:p>
              <a:pPr algn="ctr" fontAlgn="auto">
                <a:lnSpc>
                  <a:spcPct val="110000"/>
                </a:lnSpc>
                <a:spcBef>
                  <a:spcPts val="0"/>
                </a:spcBef>
                <a:spcAft>
                  <a:spcPts val="0"/>
                </a:spcAft>
              </a:pPr>
              <a:r>
                <a:rPr lang="en-US" sz="1050" b="1" kern="0" dirty="0">
                  <a:solidFill>
                    <a:srgbClr val="FFFFFF"/>
                  </a:solidFill>
                  <a:latin typeface="Arial" pitchFamily="34" charset="0"/>
                  <a:ea typeface="ＭＳ Ｐゴシック" charset="-128"/>
                </a:rPr>
                <a:t>Central ITS-S</a:t>
              </a:r>
              <a:endParaRPr lang="en-US" sz="1050" b="1" kern="0" dirty="0" smtClean="0">
                <a:solidFill>
                  <a:srgbClr val="FFFFFF"/>
                </a:solidFill>
                <a:latin typeface="Arial" pitchFamily="34" charset="0"/>
                <a:ea typeface="ＭＳ Ｐゴシック" charset="-128"/>
              </a:endParaRPr>
            </a:p>
          </p:txBody>
        </p:sp>
        <p:sp>
          <p:nvSpPr>
            <p:cNvPr id="75" name="Inhaltsplatzhalter 1"/>
            <p:cNvSpPr txBox="1">
              <a:spLocks/>
            </p:cNvSpPr>
            <p:nvPr/>
          </p:nvSpPr>
          <p:spPr bwMode="auto">
            <a:xfrm>
              <a:off x="7947040" y="5543927"/>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110000"/>
                </a:lnSpc>
                <a:spcBef>
                  <a:spcPct val="0"/>
                </a:spcBef>
                <a:buClr>
                  <a:srgbClr val="879BAA"/>
                </a:buClr>
                <a:defRPr/>
              </a:pPr>
              <a:endParaRPr lang="en-US" sz="1100" b="1" kern="0" smtClean="0">
                <a:solidFill>
                  <a:srgbClr val="FFFFFF"/>
                </a:solidFill>
                <a:ea typeface="ＭＳ Ｐゴシック" charset="-128"/>
              </a:endParaRPr>
            </a:p>
          </p:txBody>
        </p:sp>
        <p:sp>
          <p:nvSpPr>
            <p:cNvPr id="76" name="Inhaltsplatzhalter 1"/>
            <p:cNvSpPr txBox="1">
              <a:spLocks/>
            </p:cNvSpPr>
            <p:nvPr/>
          </p:nvSpPr>
          <p:spPr bwMode="auto">
            <a:xfrm>
              <a:off x="8450329" y="5543117"/>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110000"/>
                </a:lnSpc>
                <a:spcBef>
                  <a:spcPct val="0"/>
                </a:spcBef>
                <a:buClr>
                  <a:srgbClr val="879BAA"/>
                </a:buClr>
                <a:defRPr/>
              </a:pPr>
              <a:endParaRPr lang="en-US" sz="1100" b="1" kern="0" smtClean="0">
                <a:solidFill>
                  <a:srgbClr val="FFFFFF"/>
                </a:solidFill>
                <a:ea typeface="ＭＳ Ｐゴシック" charset="-128"/>
              </a:endParaRPr>
            </a:p>
          </p:txBody>
        </p:sp>
        <p:sp>
          <p:nvSpPr>
            <p:cNvPr id="77" name="Inhaltsplatzhalter 1"/>
            <p:cNvSpPr txBox="1">
              <a:spLocks/>
            </p:cNvSpPr>
            <p:nvPr/>
          </p:nvSpPr>
          <p:spPr bwMode="auto">
            <a:xfrm>
              <a:off x="8942985" y="5540370"/>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110000"/>
                </a:lnSpc>
                <a:spcBef>
                  <a:spcPct val="0"/>
                </a:spcBef>
                <a:buClr>
                  <a:srgbClr val="879BAA"/>
                </a:buClr>
                <a:defRPr/>
              </a:pPr>
              <a:endParaRPr lang="en-US" sz="1100" b="1" kern="0" smtClean="0">
                <a:solidFill>
                  <a:srgbClr val="FFFFFF"/>
                </a:solidFill>
                <a:ea typeface="ＭＳ Ｐゴシック" charset="-128"/>
              </a:endParaRPr>
            </a:p>
          </p:txBody>
        </p:sp>
        <p:sp>
          <p:nvSpPr>
            <p:cNvPr id="78" name="Inhaltsplatzhalter 1"/>
            <p:cNvSpPr txBox="1">
              <a:spLocks/>
            </p:cNvSpPr>
            <p:nvPr/>
          </p:nvSpPr>
          <p:spPr bwMode="auto">
            <a:xfrm>
              <a:off x="9446275" y="5543909"/>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110000"/>
                </a:lnSpc>
                <a:spcBef>
                  <a:spcPct val="0"/>
                </a:spcBef>
                <a:buClr>
                  <a:srgbClr val="879BAA"/>
                </a:buClr>
                <a:defRPr/>
              </a:pPr>
              <a:endParaRPr lang="en-US" sz="1100" b="1" kern="0" smtClean="0">
                <a:solidFill>
                  <a:srgbClr val="FFFFFF"/>
                </a:solidFill>
                <a:ea typeface="ＭＳ Ｐゴシック" charset="-128"/>
              </a:endParaRPr>
            </a:p>
          </p:txBody>
        </p:sp>
      </p:grpSp>
      <p:sp>
        <p:nvSpPr>
          <p:cNvPr id="81" name="Textfeld 99"/>
          <p:cNvSpPr txBox="1"/>
          <p:nvPr/>
        </p:nvSpPr>
        <p:spPr bwMode="gray">
          <a:xfrm>
            <a:off x="5682758" y="4036692"/>
            <a:ext cx="1353244" cy="323165"/>
          </a:xfrm>
          <a:prstGeom prst="rect">
            <a:avLst/>
          </a:prstGeom>
          <a:noFill/>
        </p:spPr>
        <p:txBody>
          <a:bodyPr wrap="square" lIns="0" tIns="0" rIns="0" bIns="0" rtlCol="0">
            <a:spAutoFit/>
          </a:bodyPr>
          <a:lstStyle/>
          <a:p>
            <a:pPr algn="r">
              <a:spcBef>
                <a:spcPts val="0"/>
              </a:spcBef>
            </a:pPr>
            <a:r>
              <a:rPr lang="en-US" sz="1050" dirty="0" smtClean="0">
                <a:solidFill>
                  <a:srgbClr val="000000"/>
                </a:solidFill>
                <a:latin typeface="Arial" pitchFamily="34" charset="0"/>
                <a:ea typeface="ＭＳ Ｐゴシック" charset="-128"/>
              </a:rPr>
              <a:t>On-Board display</a:t>
            </a:r>
          </a:p>
          <a:p>
            <a:pPr algn="r">
              <a:spcBef>
                <a:spcPts val="0"/>
              </a:spcBef>
            </a:pPr>
            <a:r>
              <a:rPr lang="en-US" sz="1050" dirty="0" smtClean="0">
                <a:solidFill>
                  <a:srgbClr val="000000"/>
                </a:solidFill>
                <a:latin typeface="Arial" pitchFamily="34" charset="0"/>
                <a:ea typeface="ＭＳ Ｐゴシック" charset="-128"/>
              </a:rPr>
              <a:t>Driver Information</a:t>
            </a:r>
          </a:p>
        </p:txBody>
      </p:sp>
      <p:pic>
        <p:nvPicPr>
          <p:cNvPr id="87" name="Picture 42" descr="Scalance Bild"/>
          <p:cNvPicPr>
            <a:picLocks noChangeAspect="1" noChangeArrowheads="1"/>
          </p:cNvPicPr>
          <p:nvPr/>
        </p:nvPicPr>
        <p:blipFill>
          <a:blip r:embed="rId8" cstate="print"/>
          <a:srcRect/>
          <a:stretch>
            <a:fillRect/>
          </a:stretch>
        </p:blipFill>
        <p:spPr bwMode="gray">
          <a:xfrm>
            <a:off x="4529773" y="3742351"/>
            <a:ext cx="455077" cy="403166"/>
          </a:xfrm>
          <a:prstGeom prst="rect">
            <a:avLst/>
          </a:prstGeom>
          <a:noFill/>
          <a:ln w="9525">
            <a:noFill/>
            <a:miter lim="800000"/>
            <a:headEnd/>
            <a:tailEnd/>
          </a:ln>
        </p:spPr>
      </p:pic>
      <p:grpSp>
        <p:nvGrpSpPr>
          <p:cNvPr id="88" name="Gruppieren 115"/>
          <p:cNvGrpSpPr/>
          <p:nvPr/>
        </p:nvGrpSpPr>
        <p:grpSpPr>
          <a:xfrm>
            <a:off x="6489543" y="4423420"/>
            <a:ext cx="495403" cy="338205"/>
            <a:chOff x="6389089" y="2085976"/>
            <a:chExt cx="677394" cy="510342"/>
          </a:xfrm>
        </p:grpSpPr>
        <p:sp>
          <p:nvSpPr>
            <p:cNvPr id="89" name="Abgerundetes Rechteck 108"/>
            <p:cNvSpPr/>
            <p:nvPr/>
          </p:nvSpPr>
          <p:spPr bwMode="auto">
            <a:xfrm>
              <a:off x="6389089" y="2085976"/>
              <a:ext cx="677394" cy="510342"/>
            </a:xfrm>
            <a:prstGeom prst="roundRect">
              <a:avLst/>
            </a:prstGeom>
            <a:solidFill>
              <a:srgbClr val="FFFFFF"/>
            </a:solidFill>
            <a:ln w="12700" cap="flat" cmpd="sng" algn="ctr">
              <a:solidFill>
                <a:srgbClr val="006487"/>
              </a:solidFill>
              <a:prstDash val="solid"/>
              <a:headEnd/>
              <a:tailEnd/>
            </a:ln>
            <a:effectLst/>
            <a:extLst/>
          </p:spPr>
          <p:txBody>
            <a:bodyPr wrap="square" lIns="108000" tIns="54000" rIns="108000" bIns="54000" numCol="1" spcCol="72000" rtlCol="0" anchor="ctr">
              <a:noAutofit/>
            </a:bodyPr>
            <a:lstStyle/>
            <a:p>
              <a:pPr algn="ctr" fontAlgn="auto">
                <a:spcBef>
                  <a:spcPts val="0"/>
                </a:spcBef>
                <a:spcAft>
                  <a:spcPts val="0"/>
                </a:spcAft>
                <a:buFont typeface="Wingdings" charset="0"/>
                <a:buNone/>
              </a:pPr>
              <a:endParaRPr lang="de-DE" b="1" kern="0" dirty="0" smtClean="0">
                <a:solidFill>
                  <a:srgbClr val="006487"/>
                </a:solidFill>
                <a:latin typeface="Arial"/>
                <a:ea typeface="ＭＳ Ｐゴシック"/>
              </a:endParaRPr>
            </a:p>
          </p:txBody>
        </p:sp>
        <p:cxnSp>
          <p:nvCxnSpPr>
            <p:cNvPr id="90" name="Gerade Verbindung 110"/>
            <p:cNvCxnSpPr/>
            <p:nvPr/>
          </p:nvCxnSpPr>
          <p:spPr bwMode="auto">
            <a:xfrm>
              <a:off x="6527467" y="2531057"/>
              <a:ext cx="398356" cy="0"/>
            </a:xfrm>
            <a:prstGeom prst="line">
              <a:avLst/>
            </a:prstGeom>
            <a:solidFill>
              <a:srgbClr val="000000"/>
            </a:solidFill>
            <a:ln w="12700" cap="rnd" cmpd="sng" algn="ctr">
              <a:solidFill>
                <a:srgbClr val="006487"/>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1" name="Gerade Verbindung 111"/>
            <p:cNvCxnSpPr/>
            <p:nvPr/>
          </p:nvCxnSpPr>
          <p:spPr bwMode="auto">
            <a:xfrm>
              <a:off x="6527467" y="2484395"/>
              <a:ext cx="398356" cy="0"/>
            </a:xfrm>
            <a:prstGeom prst="line">
              <a:avLst/>
            </a:prstGeom>
            <a:solidFill>
              <a:srgbClr val="000000"/>
            </a:solidFill>
            <a:ln w="12700" cap="rnd" cmpd="sng" algn="ctr">
              <a:solidFill>
                <a:srgbClr val="006487"/>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2" name="Gerade Verbindung 112"/>
            <p:cNvCxnSpPr/>
            <p:nvPr/>
          </p:nvCxnSpPr>
          <p:spPr bwMode="auto">
            <a:xfrm>
              <a:off x="6527467" y="2422152"/>
              <a:ext cx="398356" cy="0"/>
            </a:xfrm>
            <a:prstGeom prst="line">
              <a:avLst/>
            </a:prstGeom>
            <a:solidFill>
              <a:srgbClr val="000000"/>
            </a:solidFill>
            <a:ln w="12700" cap="rnd" cmpd="sng" algn="ctr">
              <a:solidFill>
                <a:srgbClr val="006487"/>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93" name="Rechteck 113"/>
            <p:cNvSpPr/>
            <p:nvPr/>
          </p:nvSpPr>
          <p:spPr bwMode="auto">
            <a:xfrm>
              <a:off x="6527467" y="2144496"/>
              <a:ext cx="409190" cy="234832"/>
            </a:xfrm>
            <a:prstGeom prst="rect">
              <a:avLst/>
            </a:prstGeom>
            <a:solidFill>
              <a:srgbClr val="006487"/>
            </a:solidFill>
            <a:ln w="25400" cap="flat" cmpd="sng" algn="ctr">
              <a:noFill/>
              <a:prstDash val="solid"/>
              <a:headEnd/>
              <a:tailEnd/>
            </a:ln>
            <a:effectLst/>
            <a:extLst/>
          </p:spPr>
          <p:txBody>
            <a:bodyPr wrap="square" lIns="108000" tIns="54000" rIns="108000" bIns="54000" numCol="1" spcCol="72000" rtlCol="0" anchor="ctr">
              <a:noAutofit/>
            </a:bodyPr>
            <a:lstStyle/>
            <a:p>
              <a:pPr algn="ctr" fontAlgn="auto">
                <a:spcBef>
                  <a:spcPts val="0"/>
                </a:spcBef>
                <a:spcAft>
                  <a:spcPts val="0"/>
                </a:spcAft>
                <a:buFont typeface="Wingdings" charset="0"/>
                <a:buNone/>
              </a:pPr>
              <a:endParaRPr lang="de-DE" b="1" kern="0" dirty="0" smtClean="0">
                <a:solidFill>
                  <a:srgbClr val="006487"/>
                </a:solidFill>
                <a:latin typeface="Arial"/>
                <a:ea typeface="ＭＳ Ｐゴシック"/>
              </a:endParaRPr>
            </a:p>
          </p:txBody>
        </p:sp>
      </p:grpSp>
      <p:grpSp>
        <p:nvGrpSpPr>
          <p:cNvPr id="95" name="Gruppieren 249"/>
          <p:cNvGrpSpPr/>
          <p:nvPr>
            <p:custDataLst>
              <p:tags r:id="rId3"/>
            </p:custDataLst>
          </p:nvPr>
        </p:nvGrpSpPr>
        <p:grpSpPr bwMode="gray">
          <a:xfrm>
            <a:off x="2562694" y="4799967"/>
            <a:ext cx="277670" cy="271088"/>
            <a:chOff x="8190852" y="4526606"/>
            <a:chExt cx="268574" cy="262207"/>
          </a:xfrm>
        </p:grpSpPr>
        <p:grpSp>
          <p:nvGrpSpPr>
            <p:cNvPr id="96" name="Gruppieren 250"/>
            <p:cNvGrpSpPr/>
            <p:nvPr>
              <p:custDataLst>
                <p:tags r:id="rId4"/>
              </p:custDataLst>
            </p:nvPr>
          </p:nvGrpSpPr>
          <p:grpSpPr bwMode="gray">
            <a:xfrm>
              <a:off x="8215961" y="4548257"/>
              <a:ext cx="207413" cy="224198"/>
              <a:chOff x="8366429" y="3914147"/>
              <a:chExt cx="207413" cy="224198"/>
            </a:xfrm>
          </p:grpSpPr>
          <p:sp>
            <p:nvSpPr>
              <p:cNvPr id="98" name="Ellipse 134"/>
              <p:cNvSpPr/>
              <p:nvPr/>
            </p:nvSpPr>
            <p:spPr bwMode="gray">
              <a:xfrm>
                <a:off x="8366429" y="4070761"/>
                <a:ext cx="67583" cy="67583"/>
              </a:xfrm>
              <a:prstGeom prst="ellipse">
                <a:avLst/>
              </a:prstGeom>
              <a:solidFill>
                <a:srgbClr val="879BAA"/>
              </a:solidFill>
              <a:ln>
                <a:noFill/>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99" name="Ellipse 180"/>
              <p:cNvSpPr/>
              <p:nvPr/>
            </p:nvSpPr>
            <p:spPr bwMode="gray">
              <a:xfrm>
                <a:off x="8366430" y="4009613"/>
                <a:ext cx="110830" cy="128731"/>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100" name="Ellipse 180"/>
              <p:cNvSpPr/>
              <p:nvPr/>
            </p:nvSpPr>
            <p:spPr bwMode="gray">
              <a:xfrm>
                <a:off x="8366429" y="3959839"/>
                <a:ext cx="153683" cy="178505"/>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101" name="Ellipse 180"/>
              <p:cNvSpPr/>
              <p:nvPr/>
            </p:nvSpPr>
            <p:spPr bwMode="gray">
              <a:xfrm>
                <a:off x="8366431" y="3914147"/>
                <a:ext cx="207411" cy="224198"/>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sp>
          <p:nvSpPr>
            <p:cNvPr id="97" name="Rechteck 133"/>
            <p:cNvSpPr/>
            <p:nvPr/>
          </p:nvSpPr>
          <p:spPr bwMode="gray">
            <a:xfrm>
              <a:off x="8190852" y="4526606"/>
              <a:ext cx="268574" cy="262207"/>
            </a:xfrm>
            <a:prstGeom prst="rect">
              <a:avLst/>
            </a:pr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grpSp>
        <p:nvGrpSpPr>
          <p:cNvPr id="102" name="Gruppieren 115"/>
          <p:cNvGrpSpPr/>
          <p:nvPr/>
        </p:nvGrpSpPr>
        <p:grpSpPr>
          <a:xfrm>
            <a:off x="1862973" y="4574955"/>
            <a:ext cx="495403" cy="338205"/>
            <a:chOff x="6389089" y="2085976"/>
            <a:chExt cx="677394" cy="510342"/>
          </a:xfrm>
        </p:grpSpPr>
        <p:sp>
          <p:nvSpPr>
            <p:cNvPr id="103" name="Abgerundetes Rechteck 108"/>
            <p:cNvSpPr/>
            <p:nvPr/>
          </p:nvSpPr>
          <p:spPr bwMode="auto">
            <a:xfrm>
              <a:off x="6389089" y="2085976"/>
              <a:ext cx="677394" cy="510342"/>
            </a:xfrm>
            <a:prstGeom prst="roundRect">
              <a:avLst/>
            </a:prstGeom>
            <a:solidFill>
              <a:srgbClr val="FFFFFF"/>
            </a:solidFill>
            <a:ln w="12700" cap="flat" cmpd="sng" algn="ctr">
              <a:solidFill>
                <a:srgbClr val="006487"/>
              </a:solidFill>
              <a:prstDash val="solid"/>
              <a:headEnd/>
              <a:tailEnd/>
            </a:ln>
            <a:effectLst/>
            <a:extLst/>
          </p:spPr>
          <p:txBody>
            <a:bodyPr wrap="square" lIns="108000" tIns="54000" rIns="108000" bIns="54000" numCol="1" spcCol="72000" rtlCol="0" anchor="ctr">
              <a:noAutofit/>
            </a:bodyPr>
            <a:lstStyle/>
            <a:p>
              <a:pPr algn="ctr" fontAlgn="auto">
                <a:spcBef>
                  <a:spcPts val="0"/>
                </a:spcBef>
                <a:spcAft>
                  <a:spcPts val="0"/>
                </a:spcAft>
                <a:buFont typeface="Wingdings" charset="0"/>
                <a:buNone/>
              </a:pPr>
              <a:endParaRPr lang="de-DE" b="1" kern="0" dirty="0" smtClean="0">
                <a:solidFill>
                  <a:srgbClr val="006487"/>
                </a:solidFill>
                <a:latin typeface="Arial"/>
                <a:ea typeface="ＭＳ Ｐゴシック"/>
              </a:endParaRPr>
            </a:p>
          </p:txBody>
        </p:sp>
        <p:cxnSp>
          <p:nvCxnSpPr>
            <p:cNvPr id="104" name="Gerade Verbindung 110"/>
            <p:cNvCxnSpPr/>
            <p:nvPr/>
          </p:nvCxnSpPr>
          <p:spPr bwMode="auto">
            <a:xfrm>
              <a:off x="6527467" y="2531057"/>
              <a:ext cx="398356" cy="0"/>
            </a:xfrm>
            <a:prstGeom prst="line">
              <a:avLst/>
            </a:prstGeom>
            <a:solidFill>
              <a:srgbClr val="000000"/>
            </a:solidFill>
            <a:ln w="12700" cap="rnd" cmpd="sng" algn="ctr">
              <a:solidFill>
                <a:srgbClr val="006487"/>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5" name="Gerade Verbindung 111"/>
            <p:cNvCxnSpPr/>
            <p:nvPr/>
          </p:nvCxnSpPr>
          <p:spPr bwMode="auto">
            <a:xfrm>
              <a:off x="6527467" y="2484395"/>
              <a:ext cx="398356" cy="0"/>
            </a:xfrm>
            <a:prstGeom prst="line">
              <a:avLst/>
            </a:prstGeom>
            <a:solidFill>
              <a:srgbClr val="000000"/>
            </a:solidFill>
            <a:ln w="12700" cap="rnd" cmpd="sng" algn="ctr">
              <a:solidFill>
                <a:srgbClr val="006487"/>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6" name="Gerade Verbindung 112"/>
            <p:cNvCxnSpPr/>
            <p:nvPr/>
          </p:nvCxnSpPr>
          <p:spPr bwMode="auto">
            <a:xfrm>
              <a:off x="6527467" y="2422152"/>
              <a:ext cx="398356" cy="0"/>
            </a:xfrm>
            <a:prstGeom prst="line">
              <a:avLst/>
            </a:prstGeom>
            <a:solidFill>
              <a:srgbClr val="000000"/>
            </a:solidFill>
            <a:ln w="12700" cap="rnd" cmpd="sng" algn="ctr">
              <a:solidFill>
                <a:srgbClr val="006487"/>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07" name="Rechteck 113"/>
            <p:cNvSpPr/>
            <p:nvPr/>
          </p:nvSpPr>
          <p:spPr bwMode="auto">
            <a:xfrm>
              <a:off x="6527467" y="2144496"/>
              <a:ext cx="409190" cy="234832"/>
            </a:xfrm>
            <a:prstGeom prst="rect">
              <a:avLst/>
            </a:prstGeom>
            <a:solidFill>
              <a:srgbClr val="006487"/>
            </a:solidFill>
            <a:ln w="25400" cap="flat" cmpd="sng" algn="ctr">
              <a:noFill/>
              <a:prstDash val="solid"/>
              <a:headEnd/>
              <a:tailEnd/>
            </a:ln>
            <a:effectLst/>
            <a:extLst/>
          </p:spPr>
          <p:txBody>
            <a:bodyPr wrap="square" lIns="108000" tIns="54000" rIns="108000" bIns="54000" numCol="1" spcCol="72000" rtlCol="0" anchor="ctr">
              <a:noAutofit/>
            </a:bodyPr>
            <a:lstStyle/>
            <a:p>
              <a:pPr algn="ctr" fontAlgn="auto">
                <a:spcBef>
                  <a:spcPts val="0"/>
                </a:spcBef>
                <a:spcAft>
                  <a:spcPts val="0"/>
                </a:spcAft>
                <a:buFont typeface="Wingdings" charset="0"/>
                <a:buNone/>
              </a:pPr>
              <a:endParaRPr lang="de-DE" b="1" kern="0" dirty="0" smtClean="0">
                <a:solidFill>
                  <a:srgbClr val="006487"/>
                </a:solidFill>
                <a:latin typeface="Arial"/>
                <a:ea typeface="ＭＳ Ｐゴシック"/>
              </a:endParaRPr>
            </a:p>
          </p:txBody>
        </p:sp>
      </p:grpSp>
      <p:sp>
        <p:nvSpPr>
          <p:cNvPr id="110" name="Textfeld 99"/>
          <p:cNvSpPr txBox="1"/>
          <p:nvPr/>
        </p:nvSpPr>
        <p:spPr bwMode="gray">
          <a:xfrm>
            <a:off x="417865" y="4650634"/>
            <a:ext cx="1353244" cy="323165"/>
          </a:xfrm>
          <a:prstGeom prst="rect">
            <a:avLst/>
          </a:prstGeom>
          <a:noFill/>
        </p:spPr>
        <p:txBody>
          <a:bodyPr wrap="square" lIns="0" tIns="0" rIns="0" bIns="0" rtlCol="0">
            <a:spAutoFit/>
          </a:bodyPr>
          <a:lstStyle/>
          <a:p>
            <a:pPr algn="r">
              <a:spcBef>
                <a:spcPts val="0"/>
              </a:spcBef>
            </a:pPr>
            <a:r>
              <a:rPr lang="en-US" sz="1050" dirty="0" smtClean="0">
                <a:solidFill>
                  <a:srgbClr val="000000"/>
                </a:solidFill>
                <a:latin typeface="Arial" pitchFamily="34" charset="0"/>
                <a:ea typeface="ＭＳ Ｐゴシック" charset="-128"/>
              </a:rPr>
              <a:t>On-Board display</a:t>
            </a:r>
          </a:p>
          <a:p>
            <a:pPr algn="r">
              <a:spcBef>
                <a:spcPts val="0"/>
              </a:spcBef>
            </a:pPr>
            <a:r>
              <a:rPr lang="en-US" sz="1050" dirty="0" smtClean="0">
                <a:solidFill>
                  <a:srgbClr val="000000"/>
                </a:solidFill>
                <a:latin typeface="Arial" pitchFamily="34" charset="0"/>
                <a:ea typeface="ＭＳ Ｐゴシック" charset="-128"/>
              </a:rPr>
              <a:t>Driver Information</a:t>
            </a:r>
          </a:p>
        </p:txBody>
      </p:sp>
      <p:pic>
        <p:nvPicPr>
          <p:cNvPr id="111" name="Picture 42" descr="Scalance Bild"/>
          <p:cNvPicPr>
            <a:picLocks noChangeAspect="1" noChangeArrowheads="1"/>
          </p:cNvPicPr>
          <p:nvPr/>
        </p:nvPicPr>
        <p:blipFill>
          <a:blip r:embed="rId8" cstate="print"/>
          <a:srcRect/>
          <a:stretch>
            <a:fillRect/>
          </a:stretch>
        </p:blipFill>
        <p:spPr bwMode="gray">
          <a:xfrm>
            <a:off x="2240796" y="3665198"/>
            <a:ext cx="455077" cy="403166"/>
          </a:xfrm>
          <a:prstGeom prst="rect">
            <a:avLst/>
          </a:prstGeom>
          <a:noFill/>
          <a:ln w="9525">
            <a:noFill/>
            <a:miter lim="800000"/>
            <a:headEnd/>
            <a:tailEnd/>
          </a:ln>
        </p:spPr>
      </p:pic>
      <p:grpSp>
        <p:nvGrpSpPr>
          <p:cNvPr id="115" name="Gruppieren 72"/>
          <p:cNvGrpSpPr>
            <a:grpSpLocks noChangeAspect="1"/>
          </p:cNvGrpSpPr>
          <p:nvPr/>
        </p:nvGrpSpPr>
        <p:grpSpPr>
          <a:xfrm>
            <a:off x="5912838" y="4953065"/>
            <a:ext cx="1165604" cy="404531"/>
            <a:chOff x="6112106" y="4647711"/>
            <a:chExt cx="1771735" cy="614894"/>
          </a:xfrm>
        </p:grpSpPr>
        <p:grpSp>
          <p:nvGrpSpPr>
            <p:cNvPr id="116" name="Group 121"/>
            <p:cNvGrpSpPr/>
            <p:nvPr/>
          </p:nvGrpSpPr>
          <p:grpSpPr>
            <a:xfrm flipH="1">
              <a:off x="6112106" y="4647711"/>
              <a:ext cx="1771735" cy="614894"/>
              <a:chOff x="2469136" y="5260982"/>
              <a:chExt cx="1771735" cy="511633"/>
            </a:xfrm>
          </p:grpSpPr>
          <p:sp>
            <p:nvSpPr>
              <p:cNvPr id="118" name="Rechteck 50"/>
              <p:cNvSpPr/>
              <p:nvPr/>
            </p:nvSpPr>
            <p:spPr bwMode="auto">
              <a:xfrm>
                <a:off x="3064038" y="5462503"/>
                <a:ext cx="411971" cy="45566"/>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marL="0" marR="0" lvl="0" indent="0"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ea typeface="ＭＳ Ｐゴシック" pitchFamily="34" charset="-128"/>
                  <a:cs typeface="+mn-cs"/>
                </a:endParaRPr>
              </a:p>
            </p:txBody>
          </p:sp>
          <p:sp>
            <p:nvSpPr>
              <p:cNvPr id="119" name="Freihandform 129"/>
              <p:cNvSpPr/>
              <p:nvPr/>
            </p:nvSpPr>
            <p:spPr bwMode="auto">
              <a:xfrm>
                <a:off x="2826881" y="5269861"/>
                <a:ext cx="856489" cy="193038"/>
              </a:xfrm>
              <a:custGeom>
                <a:avLst/>
                <a:gdLst>
                  <a:gd name="connsiteX0" fmla="*/ 0 w 914400"/>
                  <a:gd name="connsiteY0" fmla="*/ 143583 h 226711"/>
                  <a:gd name="connsiteX1" fmla="*/ 219154 w 914400"/>
                  <a:gd name="connsiteY1" fmla="*/ 7557 h 226711"/>
                  <a:gd name="connsiteX2" fmla="*/ 649905 w 914400"/>
                  <a:gd name="connsiteY2" fmla="*/ 0 h 226711"/>
                  <a:gd name="connsiteX3" fmla="*/ 914400 w 914400"/>
                  <a:gd name="connsiteY3" fmla="*/ 158697 h 226711"/>
                  <a:gd name="connsiteX4" fmla="*/ 672576 w 914400"/>
                  <a:gd name="connsiteY4" fmla="*/ 226711 h 226711"/>
                  <a:gd name="connsiteX5" fmla="*/ 0 w 914400"/>
                  <a:gd name="connsiteY5" fmla="*/ 143583 h 22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26711">
                    <a:moveTo>
                      <a:pt x="0" y="143583"/>
                    </a:moveTo>
                    <a:lnTo>
                      <a:pt x="219154" y="7557"/>
                    </a:lnTo>
                    <a:lnTo>
                      <a:pt x="649905" y="0"/>
                    </a:lnTo>
                    <a:lnTo>
                      <a:pt x="914400" y="158697"/>
                    </a:lnTo>
                    <a:lnTo>
                      <a:pt x="672576" y="226711"/>
                    </a:lnTo>
                    <a:lnTo>
                      <a:pt x="0" y="143583"/>
                    </a:lnTo>
                    <a:close/>
                  </a:path>
                </a:pathLst>
              </a:cu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marL="0" marR="0" lvl="0" indent="0"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ea typeface="ＭＳ Ｐゴシック" pitchFamily="34" charset="-128"/>
                  <a:cs typeface="+mn-cs"/>
                </a:endParaRPr>
              </a:p>
            </p:txBody>
          </p:sp>
          <p:sp>
            <p:nvSpPr>
              <p:cNvPr id="120" name="Freeform 3"/>
              <p:cNvSpPr>
                <a:spLocks noEditPoints="1"/>
              </p:cNvSpPr>
              <p:nvPr/>
            </p:nvSpPr>
            <p:spPr bwMode="auto">
              <a:xfrm>
                <a:off x="2469136" y="5260982"/>
                <a:ext cx="1771735" cy="511633"/>
              </a:xfrm>
              <a:custGeom>
                <a:avLst/>
                <a:gdLst>
                  <a:gd name="T0" fmla="*/ 260 w 265"/>
                  <a:gd name="T1" fmla="*/ 57 h 84"/>
                  <a:gd name="T2" fmla="*/ 258 w 265"/>
                  <a:gd name="T3" fmla="*/ 57 h 84"/>
                  <a:gd name="T4" fmla="*/ 258 w 265"/>
                  <a:gd name="T5" fmla="*/ 42 h 84"/>
                  <a:gd name="T6" fmla="*/ 246 w 265"/>
                  <a:gd name="T7" fmla="*/ 29 h 84"/>
                  <a:gd name="T8" fmla="*/ 186 w 265"/>
                  <a:gd name="T9" fmla="*/ 20 h 84"/>
                  <a:gd name="T10" fmla="*/ 156 w 265"/>
                  <a:gd name="T11" fmla="*/ 5 h 84"/>
                  <a:gd name="T12" fmla="*/ 143 w 265"/>
                  <a:gd name="T13" fmla="*/ 0 h 84"/>
                  <a:gd name="T14" fmla="*/ 96 w 265"/>
                  <a:gd name="T15" fmla="*/ 0 h 84"/>
                  <a:gd name="T16" fmla="*/ 37 w 265"/>
                  <a:gd name="T17" fmla="*/ 17 h 84"/>
                  <a:gd name="T18" fmla="*/ 8 w 265"/>
                  <a:gd name="T19" fmla="*/ 23 h 84"/>
                  <a:gd name="T20" fmla="*/ 8 w 265"/>
                  <a:gd name="T21" fmla="*/ 43 h 84"/>
                  <a:gd name="T22" fmla="*/ 8 w 265"/>
                  <a:gd name="T23" fmla="*/ 58 h 84"/>
                  <a:gd name="T24" fmla="*/ 26 w 265"/>
                  <a:gd name="T25" fmla="*/ 72 h 84"/>
                  <a:gd name="T26" fmla="*/ 38 w 265"/>
                  <a:gd name="T27" fmla="*/ 72 h 84"/>
                  <a:gd name="T28" fmla="*/ 37 w 265"/>
                  <a:gd name="T29" fmla="*/ 65 h 84"/>
                  <a:gd name="T30" fmla="*/ 61 w 265"/>
                  <a:gd name="T31" fmla="*/ 42 h 84"/>
                  <a:gd name="T32" fmla="*/ 85 w 265"/>
                  <a:gd name="T33" fmla="*/ 65 h 84"/>
                  <a:gd name="T34" fmla="*/ 84 w 265"/>
                  <a:gd name="T35" fmla="*/ 72 h 84"/>
                  <a:gd name="T36" fmla="*/ 193 w 265"/>
                  <a:gd name="T37" fmla="*/ 72 h 84"/>
                  <a:gd name="T38" fmla="*/ 192 w 265"/>
                  <a:gd name="T39" fmla="*/ 65 h 84"/>
                  <a:gd name="T40" fmla="*/ 216 w 265"/>
                  <a:gd name="T41" fmla="*/ 42 h 84"/>
                  <a:gd name="T42" fmla="*/ 240 w 265"/>
                  <a:gd name="T43" fmla="*/ 65 h 84"/>
                  <a:gd name="T44" fmla="*/ 239 w 265"/>
                  <a:gd name="T45" fmla="*/ 72 h 84"/>
                  <a:gd name="T46" fmla="*/ 260 w 265"/>
                  <a:gd name="T47" fmla="*/ 57 h 84"/>
                  <a:gd name="T48" fmla="*/ 73 w 265"/>
                  <a:gd name="T49" fmla="*/ 22 h 84"/>
                  <a:gd name="T50" fmla="*/ 69 w 265"/>
                  <a:gd name="T51" fmla="*/ 17 h 84"/>
                  <a:gd name="T52" fmla="*/ 99 w 265"/>
                  <a:gd name="T53" fmla="*/ 3 h 84"/>
                  <a:gd name="T54" fmla="*/ 113 w 265"/>
                  <a:gd name="T55" fmla="*/ 3 h 84"/>
                  <a:gd name="T56" fmla="*/ 116 w 265"/>
                  <a:gd name="T57" fmla="*/ 22 h 84"/>
                  <a:gd name="T58" fmla="*/ 73 w 265"/>
                  <a:gd name="T59" fmla="*/ 22 h 84"/>
                  <a:gd name="T60" fmla="*/ 167 w 265"/>
                  <a:gd name="T61" fmla="*/ 22 h 84"/>
                  <a:gd name="T62" fmla="*/ 122 w 265"/>
                  <a:gd name="T63" fmla="*/ 22 h 84"/>
                  <a:gd name="T64" fmla="*/ 117 w 265"/>
                  <a:gd name="T65" fmla="*/ 3 h 84"/>
                  <a:gd name="T66" fmla="*/ 140 w 265"/>
                  <a:gd name="T67" fmla="*/ 3 h 84"/>
                  <a:gd name="T68" fmla="*/ 150 w 265"/>
                  <a:gd name="T69" fmla="*/ 6 h 84"/>
                  <a:gd name="T70" fmla="*/ 167 w 265"/>
                  <a:gd name="T71" fmla="*/ 18 h 84"/>
                  <a:gd name="T72" fmla="*/ 167 w 265"/>
                  <a:gd name="T73" fmla="*/ 22 h 84"/>
                  <a:gd name="T74" fmla="*/ 61 w 265"/>
                  <a:gd name="T75" fmla="*/ 47 h 84"/>
                  <a:gd name="T76" fmla="*/ 43 w 265"/>
                  <a:gd name="T77" fmla="*/ 65 h 84"/>
                  <a:gd name="T78" fmla="*/ 61 w 265"/>
                  <a:gd name="T79" fmla="*/ 84 h 84"/>
                  <a:gd name="T80" fmla="*/ 79 w 265"/>
                  <a:gd name="T81" fmla="*/ 65 h 84"/>
                  <a:gd name="T82" fmla="*/ 61 w 265"/>
                  <a:gd name="T83" fmla="*/ 47 h 84"/>
                  <a:gd name="T84" fmla="*/ 216 w 265"/>
                  <a:gd name="T85" fmla="*/ 47 h 84"/>
                  <a:gd name="T86" fmla="*/ 197 w 265"/>
                  <a:gd name="T87" fmla="*/ 65 h 84"/>
                  <a:gd name="T88" fmla="*/ 216 w 265"/>
                  <a:gd name="T89" fmla="*/ 84 h 84"/>
                  <a:gd name="T90" fmla="*/ 234 w 265"/>
                  <a:gd name="T91" fmla="*/ 65 h 84"/>
                  <a:gd name="T92" fmla="*/ 216 w 265"/>
                  <a:gd name="T93" fmla="*/ 4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5" h="84">
                    <a:moveTo>
                      <a:pt x="260" y="57"/>
                    </a:moveTo>
                    <a:cubicBezTo>
                      <a:pt x="258" y="57"/>
                      <a:pt x="258" y="57"/>
                      <a:pt x="258" y="57"/>
                    </a:cubicBezTo>
                    <a:cubicBezTo>
                      <a:pt x="258" y="57"/>
                      <a:pt x="258" y="51"/>
                      <a:pt x="258" y="42"/>
                    </a:cubicBezTo>
                    <a:cubicBezTo>
                      <a:pt x="258" y="32"/>
                      <a:pt x="246" y="29"/>
                      <a:pt x="246" y="29"/>
                    </a:cubicBezTo>
                    <a:cubicBezTo>
                      <a:pt x="186" y="20"/>
                      <a:pt x="186" y="20"/>
                      <a:pt x="186" y="20"/>
                    </a:cubicBezTo>
                    <a:cubicBezTo>
                      <a:pt x="186" y="20"/>
                      <a:pt x="162" y="9"/>
                      <a:pt x="156" y="5"/>
                    </a:cubicBezTo>
                    <a:cubicBezTo>
                      <a:pt x="151" y="1"/>
                      <a:pt x="143" y="0"/>
                      <a:pt x="143" y="0"/>
                    </a:cubicBezTo>
                    <a:cubicBezTo>
                      <a:pt x="143" y="0"/>
                      <a:pt x="120" y="0"/>
                      <a:pt x="96" y="0"/>
                    </a:cubicBezTo>
                    <a:cubicBezTo>
                      <a:pt x="73" y="0"/>
                      <a:pt x="47" y="12"/>
                      <a:pt x="37" y="17"/>
                    </a:cubicBezTo>
                    <a:cubicBezTo>
                      <a:pt x="27" y="22"/>
                      <a:pt x="17" y="23"/>
                      <a:pt x="8" y="23"/>
                    </a:cubicBezTo>
                    <a:cubicBezTo>
                      <a:pt x="0" y="23"/>
                      <a:pt x="8" y="43"/>
                      <a:pt x="8" y="43"/>
                    </a:cubicBezTo>
                    <a:cubicBezTo>
                      <a:pt x="8" y="43"/>
                      <a:pt x="8" y="43"/>
                      <a:pt x="8" y="58"/>
                    </a:cubicBezTo>
                    <a:cubicBezTo>
                      <a:pt x="8" y="74"/>
                      <a:pt x="26" y="72"/>
                      <a:pt x="26" y="72"/>
                    </a:cubicBezTo>
                    <a:cubicBezTo>
                      <a:pt x="38" y="72"/>
                      <a:pt x="38" y="72"/>
                      <a:pt x="38" y="72"/>
                    </a:cubicBezTo>
                    <a:cubicBezTo>
                      <a:pt x="37" y="70"/>
                      <a:pt x="37" y="68"/>
                      <a:pt x="37" y="65"/>
                    </a:cubicBezTo>
                    <a:cubicBezTo>
                      <a:pt x="37" y="52"/>
                      <a:pt x="48" y="42"/>
                      <a:pt x="61" y="42"/>
                    </a:cubicBezTo>
                    <a:cubicBezTo>
                      <a:pt x="74" y="42"/>
                      <a:pt x="85" y="52"/>
                      <a:pt x="85" y="65"/>
                    </a:cubicBezTo>
                    <a:cubicBezTo>
                      <a:pt x="85" y="68"/>
                      <a:pt x="84" y="70"/>
                      <a:pt x="84" y="72"/>
                    </a:cubicBezTo>
                    <a:cubicBezTo>
                      <a:pt x="193" y="72"/>
                      <a:pt x="193" y="72"/>
                      <a:pt x="193" y="72"/>
                    </a:cubicBezTo>
                    <a:cubicBezTo>
                      <a:pt x="192" y="70"/>
                      <a:pt x="192" y="68"/>
                      <a:pt x="192" y="65"/>
                    </a:cubicBezTo>
                    <a:cubicBezTo>
                      <a:pt x="192" y="52"/>
                      <a:pt x="203" y="42"/>
                      <a:pt x="216" y="42"/>
                    </a:cubicBezTo>
                    <a:cubicBezTo>
                      <a:pt x="229" y="42"/>
                      <a:pt x="240" y="52"/>
                      <a:pt x="240" y="65"/>
                    </a:cubicBezTo>
                    <a:cubicBezTo>
                      <a:pt x="240" y="68"/>
                      <a:pt x="239" y="70"/>
                      <a:pt x="239" y="72"/>
                    </a:cubicBezTo>
                    <a:cubicBezTo>
                      <a:pt x="265" y="71"/>
                      <a:pt x="260" y="57"/>
                      <a:pt x="260" y="57"/>
                    </a:cubicBezTo>
                    <a:close/>
                    <a:moveTo>
                      <a:pt x="73" y="22"/>
                    </a:moveTo>
                    <a:cubicBezTo>
                      <a:pt x="73" y="22"/>
                      <a:pt x="59" y="24"/>
                      <a:pt x="69" y="17"/>
                    </a:cubicBezTo>
                    <a:cubicBezTo>
                      <a:pt x="77" y="12"/>
                      <a:pt x="85" y="3"/>
                      <a:pt x="99" y="3"/>
                    </a:cubicBezTo>
                    <a:cubicBezTo>
                      <a:pt x="113" y="3"/>
                      <a:pt x="113" y="3"/>
                      <a:pt x="113" y="3"/>
                    </a:cubicBezTo>
                    <a:cubicBezTo>
                      <a:pt x="116" y="22"/>
                      <a:pt x="116" y="22"/>
                      <a:pt x="116" y="22"/>
                    </a:cubicBezTo>
                    <a:lnTo>
                      <a:pt x="73" y="22"/>
                    </a:lnTo>
                    <a:close/>
                    <a:moveTo>
                      <a:pt x="167" y="22"/>
                    </a:moveTo>
                    <a:cubicBezTo>
                      <a:pt x="122" y="22"/>
                      <a:pt x="122" y="22"/>
                      <a:pt x="122" y="22"/>
                    </a:cubicBezTo>
                    <a:cubicBezTo>
                      <a:pt x="117" y="3"/>
                      <a:pt x="117" y="3"/>
                      <a:pt x="117" y="3"/>
                    </a:cubicBezTo>
                    <a:cubicBezTo>
                      <a:pt x="117" y="3"/>
                      <a:pt x="134" y="3"/>
                      <a:pt x="140" y="3"/>
                    </a:cubicBezTo>
                    <a:cubicBezTo>
                      <a:pt x="145" y="3"/>
                      <a:pt x="150" y="6"/>
                      <a:pt x="150" y="6"/>
                    </a:cubicBezTo>
                    <a:cubicBezTo>
                      <a:pt x="150" y="6"/>
                      <a:pt x="161" y="14"/>
                      <a:pt x="167" y="18"/>
                    </a:cubicBezTo>
                    <a:cubicBezTo>
                      <a:pt x="173" y="22"/>
                      <a:pt x="167" y="22"/>
                      <a:pt x="167" y="22"/>
                    </a:cubicBezTo>
                    <a:close/>
                    <a:moveTo>
                      <a:pt x="61" y="47"/>
                    </a:moveTo>
                    <a:cubicBezTo>
                      <a:pt x="51" y="47"/>
                      <a:pt x="43" y="55"/>
                      <a:pt x="43" y="65"/>
                    </a:cubicBezTo>
                    <a:cubicBezTo>
                      <a:pt x="43" y="76"/>
                      <a:pt x="51" y="84"/>
                      <a:pt x="61" y="84"/>
                    </a:cubicBezTo>
                    <a:cubicBezTo>
                      <a:pt x="71" y="84"/>
                      <a:pt x="79" y="76"/>
                      <a:pt x="79" y="65"/>
                    </a:cubicBezTo>
                    <a:cubicBezTo>
                      <a:pt x="79" y="55"/>
                      <a:pt x="71" y="47"/>
                      <a:pt x="61" y="47"/>
                    </a:cubicBezTo>
                    <a:close/>
                    <a:moveTo>
                      <a:pt x="216" y="47"/>
                    </a:moveTo>
                    <a:cubicBezTo>
                      <a:pt x="206" y="47"/>
                      <a:pt x="197" y="55"/>
                      <a:pt x="197" y="65"/>
                    </a:cubicBezTo>
                    <a:cubicBezTo>
                      <a:pt x="197" y="76"/>
                      <a:pt x="206" y="84"/>
                      <a:pt x="216" y="84"/>
                    </a:cubicBezTo>
                    <a:cubicBezTo>
                      <a:pt x="226" y="84"/>
                      <a:pt x="234" y="76"/>
                      <a:pt x="234" y="65"/>
                    </a:cubicBezTo>
                    <a:cubicBezTo>
                      <a:pt x="234" y="55"/>
                      <a:pt x="226" y="47"/>
                      <a:pt x="216" y="47"/>
                    </a:cubicBezTo>
                    <a:close/>
                  </a:path>
                </a:pathLst>
              </a:custGeom>
              <a:solidFill>
                <a:srgbClr val="00648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ＭＳ Ｐゴシック" pitchFamily="34" charset="-128"/>
                  <a:cs typeface="+mn-cs"/>
                </a:endParaRPr>
              </a:p>
            </p:txBody>
          </p:sp>
        </p:grpSp>
        <p:sp>
          <p:nvSpPr>
            <p:cNvPr id="117" name="Freihandform 39"/>
            <p:cNvSpPr/>
            <p:nvPr/>
          </p:nvSpPr>
          <p:spPr bwMode="auto">
            <a:xfrm>
              <a:off x="6281069" y="4841806"/>
              <a:ext cx="302821" cy="65314"/>
            </a:xfrm>
            <a:custGeom>
              <a:avLst/>
              <a:gdLst>
                <a:gd name="connsiteX0" fmla="*/ 41564 w 302821"/>
                <a:gd name="connsiteY0" fmla="*/ 47501 h 130628"/>
                <a:gd name="connsiteX1" fmla="*/ 267195 w 302821"/>
                <a:gd name="connsiteY1" fmla="*/ 0 h 130628"/>
                <a:gd name="connsiteX2" fmla="*/ 302821 w 302821"/>
                <a:gd name="connsiteY2" fmla="*/ 124690 h 130628"/>
                <a:gd name="connsiteX3" fmla="*/ 0 w 302821"/>
                <a:gd name="connsiteY3" fmla="*/ 130628 h 130628"/>
                <a:gd name="connsiteX4" fmla="*/ 41564 w 302821"/>
                <a:gd name="connsiteY4" fmla="*/ 47501 h 130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21" h="130628">
                  <a:moveTo>
                    <a:pt x="41564" y="47501"/>
                  </a:moveTo>
                  <a:lnTo>
                    <a:pt x="267195" y="0"/>
                  </a:lnTo>
                  <a:lnTo>
                    <a:pt x="302821" y="124690"/>
                  </a:lnTo>
                  <a:lnTo>
                    <a:pt x="0" y="130628"/>
                  </a:lnTo>
                  <a:lnTo>
                    <a:pt x="41564" y="47501"/>
                  </a:lnTo>
                  <a:close/>
                </a:path>
              </a:pathLst>
            </a:custGeom>
            <a:solidFill>
              <a:srgbClr val="BECDD7"/>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grpSp>
      <p:cxnSp>
        <p:nvCxnSpPr>
          <p:cNvPr id="121" name="Gerade Verbindung 260"/>
          <p:cNvCxnSpPr/>
          <p:nvPr/>
        </p:nvCxnSpPr>
        <p:spPr bwMode="auto">
          <a:xfrm>
            <a:off x="2468334" y="3195224"/>
            <a:ext cx="0" cy="469974"/>
          </a:xfrm>
          <a:prstGeom prst="line">
            <a:avLst/>
          </a:prstGeom>
          <a:solidFill>
            <a:srgbClr val="000000"/>
          </a:solidFill>
          <a:ln w="9525" cap="flat" cmpd="sng" algn="ctr">
            <a:solidFill>
              <a:srgbClr val="FFFFFF">
                <a:lumMod val="65000"/>
              </a:srgbClr>
            </a:solidFill>
            <a:prstDash val="dash"/>
            <a:round/>
            <a:headEnd type="triangl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26" name="Gerade Verbindung 260"/>
          <p:cNvCxnSpPr/>
          <p:nvPr/>
        </p:nvCxnSpPr>
        <p:spPr bwMode="auto">
          <a:xfrm>
            <a:off x="4757311" y="3217953"/>
            <a:ext cx="0" cy="469974"/>
          </a:xfrm>
          <a:prstGeom prst="line">
            <a:avLst/>
          </a:prstGeom>
          <a:solidFill>
            <a:srgbClr val="000000"/>
          </a:solidFill>
          <a:ln w="9525" cap="flat" cmpd="sng" algn="ctr">
            <a:solidFill>
              <a:srgbClr val="FFFFFF">
                <a:lumMod val="65000"/>
              </a:srgbClr>
            </a:solidFill>
            <a:prstDash val="dash"/>
            <a:round/>
            <a:headEnd type="triangl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27" name="Textfeld 245"/>
          <p:cNvSpPr txBox="1"/>
          <p:nvPr/>
        </p:nvSpPr>
        <p:spPr bwMode="gray">
          <a:xfrm>
            <a:off x="2702759" y="3259441"/>
            <a:ext cx="1637082" cy="496078"/>
          </a:xfrm>
          <a:prstGeom prst="rect">
            <a:avLst/>
          </a:prstGeom>
          <a:solidFill>
            <a:srgbClr val="BECDD7"/>
          </a:solidFill>
          <a:ln w="9525">
            <a:solidFill>
              <a:srgbClr val="879BAA"/>
            </a:solidFill>
          </a:ln>
        </p:spPr>
        <p:txBody>
          <a:bodyPr wrap="square" lIns="36000" tIns="36000" rIns="36000" bIns="36000" rtlCol="0">
            <a:noAutofit/>
          </a:bodyPr>
          <a:lstStyle/>
          <a:p>
            <a:pPr fontAlgn="auto" hangingPunct="0">
              <a:spcBef>
                <a:spcPct val="35000"/>
              </a:spcBef>
              <a:spcAft>
                <a:spcPts val="0"/>
              </a:spcAft>
              <a:buClr>
                <a:srgbClr val="000000"/>
              </a:buClr>
            </a:pPr>
            <a:r>
              <a:rPr lang="en-US" sz="800" b="1" kern="0" dirty="0" smtClean="0">
                <a:solidFill>
                  <a:srgbClr val="006487"/>
                </a:solidFill>
                <a:latin typeface="Arial" pitchFamily="34" charset="0"/>
                <a:ea typeface="ＭＳ Ｐゴシック" charset="-128"/>
              </a:rPr>
              <a:t>3 |</a:t>
            </a:r>
            <a:r>
              <a:rPr lang="en-US" sz="800" kern="0" dirty="0" smtClean="0">
                <a:solidFill>
                  <a:srgbClr val="000000"/>
                </a:solidFill>
                <a:latin typeface="Arial" pitchFamily="34" charset="0"/>
                <a:ea typeface="ＭＳ Ｐゴシック" charset="-128"/>
              </a:rPr>
              <a:t> C-ITS distributes IVS (e.g. speed limitations) and DENMs to the relevant zones</a:t>
            </a:r>
          </a:p>
        </p:txBody>
      </p:sp>
      <p:sp>
        <p:nvSpPr>
          <p:cNvPr id="128" name="Textfeld 126"/>
          <p:cNvSpPr txBox="1"/>
          <p:nvPr/>
        </p:nvSpPr>
        <p:spPr bwMode="gray">
          <a:xfrm>
            <a:off x="1539163" y="4152678"/>
            <a:ext cx="834626" cy="323165"/>
          </a:xfrm>
          <a:prstGeom prst="rect">
            <a:avLst/>
          </a:prstGeom>
          <a:noFill/>
          <a:ln>
            <a:noFill/>
          </a:ln>
        </p:spPr>
        <p:txBody>
          <a:bodyPr wrap="square" lIns="0" tIns="0" rIns="0" bIns="0" rtlCol="0">
            <a:spAutoFit/>
          </a:bodyPr>
          <a:lstStyle/>
          <a:p>
            <a:pPr>
              <a:spcBef>
                <a:spcPts val="0"/>
              </a:spcBef>
            </a:pPr>
            <a:r>
              <a:rPr lang="en-US" sz="1050" dirty="0" smtClean="0">
                <a:solidFill>
                  <a:srgbClr val="879BAA"/>
                </a:solidFill>
                <a:latin typeface="Arial" pitchFamily="34" charset="0"/>
                <a:ea typeface="ＭＳ Ｐゴシック" charset="-128"/>
              </a:rPr>
              <a:t>5.9 GHz Air Link</a:t>
            </a:r>
          </a:p>
        </p:txBody>
      </p:sp>
      <p:cxnSp>
        <p:nvCxnSpPr>
          <p:cNvPr id="129" name="Gerade Verbindung 260"/>
          <p:cNvCxnSpPr>
            <a:endCxn id="103" idx="0"/>
          </p:cNvCxnSpPr>
          <p:nvPr/>
        </p:nvCxnSpPr>
        <p:spPr bwMode="auto">
          <a:xfrm flipH="1">
            <a:off x="2110675" y="4091483"/>
            <a:ext cx="224396" cy="483472"/>
          </a:xfrm>
          <a:prstGeom prst="line">
            <a:avLst/>
          </a:prstGeom>
          <a:solidFill>
            <a:srgbClr val="000000"/>
          </a:solidFill>
          <a:ln w="9525" cap="flat" cmpd="sng" algn="ctr">
            <a:solidFill>
              <a:srgbClr val="FFFFFF">
                <a:lumMod val="65000"/>
              </a:srgbClr>
            </a:solidFill>
            <a:prstDash val="dash"/>
            <a:round/>
            <a:headEnd type="triangl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pic>
        <p:nvPicPr>
          <p:cNvPr id="6" name="Picture 5"/>
          <p:cNvPicPr>
            <a:picLocks noChangeAspect="1"/>
          </p:cNvPicPr>
          <p:nvPr/>
        </p:nvPicPr>
        <p:blipFill>
          <a:blip r:embed="rId9" cstate="print"/>
          <a:stretch>
            <a:fillRect/>
          </a:stretch>
        </p:blipFill>
        <p:spPr>
          <a:xfrm>
            <a:off x="5871397" y="5316419"/>
            <a:ext cx="1913260" cy="715195"/>
          </a:xfrm>
          <a:prstGeom prst="rect">
            <a:avLst/>
          </a:prstGeom>
        </p:spPr>
      </p:pic>
      <p:sp>
        <p:nvSpPr>
          <p:cNvPr id="113" name="Textfeld 166"/>
          <p:cNvSpPr txBox="1"/>
          <p:nvPr/>
        </p:nvSpPr>
        <p:spPr bwMode="gray">
          <a:xfrm>
            <a:off x="7266428" y="5789622"/>
            <a:ext cx="1459301" cy="508773"/>
          </a:xfrm>
          <a:prstGeom prst="rect">
            <a:avLst/>
          </a:prstGeom>
          <a:solidFill>
            <a:srgbClr val="BECDD7"/>
          </a:solidFill>
          <a:ln w="9525">
            <a:solidFill>
              <a:srgbClr val="879BAA"/>
            </a:solidFill>
          </a:ln>
        </p:spPr>
        <p:txBody>
          <a:bodyPr wrap="square" lIns="36000" tIns="36000" rIns="36000" bIns="36000" rtlCol="0">
            <a:noAutofit/>
          </a:bodyPr>
          <a:lstStyle/>
          <a:p>
            <a:pPr fontAlgn="auto">
              <a:lnSpc>
                <a:spcPct val="110000"/>
              </a:lnSpc>
              <a:spcBef>
                <a:spcPts val="0"/>
              </a:spcBef>
              <a:spcAft>
                <a:spcPts val="0"/>
              </a:spcAft>
            </a:pPr>
            <a:r>
              <a:rPr lang="en-US" sz="800" b="1" kern="0" dirty="0" smtClean="0">
                <a:solidFill>
                  <a:srgbClr val="006487"/>
                </a:solidFill>
                <a:latin typeface="Arial" pitchFamily="34" charset="0"/>
                <a:ea typeface="ＭＳ Ｐゴシック" charset="-128"/>
              </a:rPr>
              <a:t>a |</a:t>
            </a:r>
            <a:r>
              <a:rPr lang="en-US" sz="800" kern="0" dirty="0" smtClean="0">
                <a:solidFill>
                  <a:srgbClr val="000000"/>
                </a:solidFill>
                <a:latin typeface="Arial" pitchFamily="34" charset="0"/>
                <a:ea typeface="ＭＳ Ｐゴシック" charset="-128"/>
              </a:rPr>
              <a:t> On board wireless sensors send information about dangerous goods.</a:t>
            </a:r>
          </a:p>
        </p:txBody>
      </p:sp>
      <p:sp>
        <p:nvSpPr>
          <p:cNvPr id="122" name="Textfeld 245"/>
          <p:cNvSpPr txBox="1"/>
          <p:nvPr/>
        </p:nvSpPr>
        <p:spPr bwMode="gray">
          <a:xfrm>
            <a:off x="5071370" y="6125246"/>
            <a:ext cx="1585162" cy="526088"/>
          </a:xfrm>
          <a:prstGeom prst="rect">
            <a:avLst/>
          </a:prstGeom>
          <a:solidFill>
            <a:srgbClr val="BECDD7"/>
          </a:solidFill>
          <a:ln w="9525">
            <a:solidFill>
              <a:srgbClr val="879BAA"/>
            </a:solidFill>
          </a:ln>
        </p:spPr>
        <p:txBody>
          <a:bodyPr wrap="square" lIns="36000" tIns="36000" rIns="36000" bIns="36000" rtlCol="0">
            <a:noAutofit/>
          </a:bodyPr>
          <a:lstStyle/>
          <a:p>
            <a:pPr fontAlgn="auto" hangingPunct="0">
              <a:spcBef>
                <a:spcPct val="35000"/>
              </a:spcBef>
              <a:spcAft>
                <a:spcPts val="0"/>
              </a:spcAft>
              <a:buClr>
                <a:srgbClr val="000000"/>
              </a:buClr>
            </a:pPr>
            <a:r>
              <a:rPr lang="en-US" sz="800" b="1" kern="0" dirty="0" smtClean="0">
                <a:solidFill>
                  <a:srgbClr val="006487"/>
                </a:solidFill>
                <a:latin typeface="Arial" pitchFamily="34" charset="0"/>
                <a:ea typeface="ＭＳ Ｐゴシック" charset="-128"/>
              </a:rPr>
              <a:t>b |</a:t>
            </a:r>
            <a:r>
              <a:rPr lang="en-US" sz="800" kern="0" dirty="0" smtClean="0">
                <a:solidFill>
                  <a:srgbClr val="000000"/>
                </a:solidFill>
                <a:latin typeface="Arial" pitchFamily="34" charset="0"/>
                <a:ea typeface="ＭＳ Ｐゴシック" charset="-128"/>
              </a:rPr>
              <a:t> OBU receives / queries the data about the cargo and disseminates information using CAMs</a:t>
            </a:r>
          </a:p>
        </p:txBody>
      </p:sp>
      <p:sp>
        <p:nvSpPr>
          <p:cNvPr id="123" name="Textfeld 245"/>
          <p:cNvSpPr txBox="1"/>
          <p:nvPr/>
        </p:nvSpPr>
        <p:spPr bwMode="gray">
          <a:xfrm>
            <a:off x="3340158" y="6066104"/>
            <a:ext cx="1585162" cy="512394"/>
          </a:xfrm>
          <a:prstGeom prst="rect">
            <a:avLst/>
          </a:prstGeom>
          <a:solidFill>
            <a:srgbClr val="BECDD7"/>
          </a:solidFill>
          <a:ln w="9525">
            <a:solidFill>
              <a:srgbClr val="879BAA"/>
            </a:solidFill>
          </a:ln>
        </p:spPr>
        <p:txBody>
          <a:bodyPr wrap="square" lIns="36000" tIns="36000" rIns="36000" bIns="36000" rtlCol="0">
            <a:noAutofit/>
          </a:bodyPr>
          <a:lstStyle/>
          <a:p>
            <a:pPr fontAlgn="auto" hangingPunct="0">
              <a:spcBef>
                <a:spcPct val="35000"/>
              </a:spcBef>
              <a:spcAft>
                <a:spcPts val="0"/>
              </a:spcAft>
              <a:buClr>
                <a:srgbClr val="000000"/>
              </a:buClr>
            </a:pPr>
            <a:r>
              <a:rPr lang="en-US" sz="800" b="1" kern="0" dirty="0">
                <a:solidFill>
                  <a:srgbClr val="006487"/>
                </a:solidFill>
                <a:latin typeface="Arial" pitchFamily="34" charset="0"/>
                <a:ea typeface="ＭＳ Ｐゴシック" charset="-128"/>
              </a:rPr>
              <a:t>c</a:t>
            </a:r>
            <a:r>
              <a:rPr lang="en-US" sz="800" b="1" kern="0" dirty="0" smtClean="0">
                <a:solidFill>
                  <a:srgbClr val="006487"/>
                </a:solidFill>
                <a:latin typeface="Arial" pitchFamily="34" charset="0"/>
                <a:ea typeface="ＭＳ Ｐゴシック" charset="-128"/>
              </a:rPr>
              <a:t> |</a:t>
            </a:r>
            <a:r>
              <a:rPr lang="en-US" sz="800" kern="0" dirty="0" smtClean="0">
                <a:solidFill>
                  <a:srgbClr val="000000"/>
                </a:solidFill>
                <a:latin typeface="Arial" pitchFamily="34" charset="0"/>
                <a:ea typeface="ＭＳ Ｐゴシック" charset="-128"/>
              </a:rPr>
              <a:t> The trucks stops on the road and disseminates information using DENMs</a:t>
            </a:r>
          </a:p>
        </p:txBody>
      </p:sp>
    </p:spTree>
    <p:extLst>
      <p:ext uri="{BB962C8B-B14F-4D97-AF65-F5344CB8AC3E}">
        <p14:creationId xmlns:p14="http://schemas.microsoft.com/office/powerpoint/2010/main" val="352359704"/>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Inhaltsplatzhalter 3"/>
          <p:cNvSpPr txBox="1">
            <a:spLocks/>
          </p:cNvSpPr>
          <p:nvPr/>
        </p:nvSpPr>
        <p:spPr bwMode="auto">
          <a:xfrm>
            <a:off x="1797575" y="2464485"/>
            <a:ext cx="5472714" cy="3936997"/>
          </a:xfrm>
          <a:prstGeom prst="rect">
            <a:avLst/>
          </a:prstGeom>
          <a:noFill/>
          <a:ln w="9525">
            <a:solidFill>
              <a:srgbClr val="ADBECB"/>
            </a:solid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110000"/>
              </a:lnSpc>
              <a:spcBef>
                <a:spcPct val="0"/>
              </a:spcBef>
              <a:spcAft>
                <a:spcPct val="0"/>
              </a:spcAft>
              <a:buClr>
                <a:schemeClr val="accent1"/>
              </a:buClr>
              <a:buFont typeface="Arial" pitchFamily="34" charset="0"/>
              <a:buNone/>
              <a:tabLst/>
              <a:defRPr lang="de-DE" dirty="0" smtClean="0">
                <a:solidFill>
                  <a:schemeClr val="dk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lang="de-DE" dirty="0" smtClean="0">
                <a:solidFill>
                  <a:schemeClr val="dk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lang="de-DE" dirty="0" smtClean="0">
                <a:solidFill>
                  <a:schemeClr val="dk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lang="de-DE" dirty="0" smtClean="0">
                <a:solidFill>
                  <a:schemeClr val="dk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lang="de-DE" dirty="0">
                <a:solidFill>
                  <a:schemeClr val="dk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ＭＳ Ｐゴシック"/>
                <a:cs typeface="Arial" pitchFamily="34" charset="0"/>
              </a:rPr>
              <a:t> </a:t>
            </a:r>
            <a:endParaRPr kumimoji="0" lang="en-US" sz="1800" b="0" i="0" u="none" strike="noStrike" kern="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2" name="Title 1"/>
          <p:cNvSpPr>
            <a:spLocks noGrp="1"/>
          </p:cNvSpPr>
          <p:nvPr>
            <p:ph type="title"/>
          </p:nvPr>
        </p:nvSpPr>
        <p:spPr>
          <a:xfrm>
            <a:off x="2764" y="0"/>
            <a:ext cx="8229600" cy="1143000"/>
          </a:xfrm>
        </p:spPr>
        <p:txBody>
          <a:bodyPr/>
          <a:lstStyle/>
          <a:p>
            <a:r>
              <a:rPr lang="en-US" dirty="0"/>
              <a:t>Use </a:t>
            </a:r>
            <a:r>
              <a:rPr lang="en-US" dirty="0" smtClean="0"/>
              <a:t>Case #3</a:t>
            </a:r>
            <a:br>
              <a:rPr lang="en-US" dirty="0" smtClean="0"/>
            </a:br>
            <a:r>
              <a:rPr lang="en-US" dirty="0"/>
              <a:t>Time To Green / Traffic Sign Violation</a:t>
            </a:r>
          </a:p>
        </p:txBody>
      </p:sp>
      <p:sp>
        <p:nvSpPr>
          <p:cNvPr id="3" name="Content Placeholder 2"/>
          <p:cNvSpPr>
            <a:spLocks noGrp="1"/>
          </p:cNvSpPr>
          <p:nvPr>
            <p:ph idx="1"/>
          </p:nvPr>
        </p:nvSpPr>
        <p:spPr>
          <a:xfrm>
            <a:off x="427770" y="1335545"/>
            <a:ext cx="8229600" cy="1019215"/>
          </a:xfrm>
        </p:spPr>
        <p:txBody>
          <a:bodyPr/>
          <a:lstStyle/>
          <a:p>
            <a:r>
              <a:rPr lang="en-US" sz="1200" dirty="0" smtClean="0"/>
              <a:t>The traffic light sends a pre-defined sequence of SPAT+MAP messages</a:t>
            </a:r>
          </a:p>
          <a:p>
            <a:r>
              <a:rPr lang="en-US" sz="1200" dirty="0" smtClean="0"/>
              <a:t>Based </a:t>
            </a:r>
            <a:r>
              <a:rPr lang="en-US" sz="1200" dirty="0"/>
              <a:t>on GPS positioning </a:t>
            </a:r>
            <a:r>
              <a:rPr lang="en-US" sz="1200" dirty="0" smtClean="0"/>
              <a:t> and the Intersection Information, the in-vehicle application can provide different intersection assistance functionalities such </a:t>
            </a:r>
            <a:r>
              <a:rPr lang="en-US" sz="1200" dirty="0"/>
              <a:t>as Fast preemption of traffic due to traffic light signal change (red to green</a:t>
            </a:r>
            <a:r>
              <a:rPr lang="en-US" sz="1200" dirty="0" smtClean="0"/>
              <a:t>)</a:t>
            </a:r>
          </a:p>
          <a:p>
            <a:r>
              <a:rPr lang="en-US" sz="1200" dirty="0" smtClean="0"/>
              <a:t>RSUs which cannot generate SPAT/MAP messages send pre-defined messages</a:t>
            </a:r>
            <a:endParaRPr lang="en-US" sz="1200" dirty="0"/>
          </a:p>
        </p:txBody>
      </p:sp>
      <p:sp>
        <p:nvSpPr>
          <p:cNvPr id="4" name="Footer Placeholder 3"/>
          <p:cNvSpPr>
            <a:spLocks noGrp="1"/>
          </p:cNvSpPr>
          <p:nvPr>
            <p:ph type="ftr" sz="quarter" idx="10"/>
          </p:nvPr>
        </p:nvSpPr>
        <p:spPr/>
        <p:txBody>
          <a:bodyPr/>
          <a:lstStyle/>
          <a:p>
            <a:pPr>
              <a:defRPr/>
            </a:pPr>
            <a:r>
              <a:rPr lang="en-US" dirty="0" smtClean="0"/>
              <a:t>© ETSI 2016 All rights reserved</a:t>
            </a:r>
            <a:endParaRPr lang="en-US" dirty="0"/>
          </a:p>
        </p:txBody>
      </p:sp>
      <p:sp>
        <p:nvSpPr>
          <p:cNvPr id="5" name="Slide Number Placeholder 4"/>
          <p:cNvSpPr>
            <a:spLocks noGrp="1"/>
          </p:cNvSpPr>
          <p:nvPr>
            <p:ph type="sldNum" sz="quarter" idx="11"/>
          </p:nvPr>
        </p:nvSpPr>
        <p:spPr/>
        <p:txBody>
          <a:bodyPr/>
          <a:lstStyle/>
          <a:p>
            <a:pPr>
              <a:defRPr/>
            </a:pPr>
            <a:fld id="{38E27B2E-04F4-4ED5-AE45-1351A1006D13}" type="slidenum">
              <a:rPr lang="en-GB" smtClean="0"/>
              <a:pPr>
                <a:defRPr/>
              </a:pPr>
              <a:t>22</a:t>
            </a:fld>
            <a:endParaRPr lang="en-GB"/>
          </a:p>
        </p:txBody>
      </p:sp>
      <p:sp>
        <p:nvSpPr>
          <p:cNvPr id="97" name="Rectangle 433"/>
          <p:cNvSpPr>
            <a:spLocks noChangeArrowheads="1"/>
          </p:cNvSpPr>
          <p:nvPr/>
        </p:nvSpPr>
        <p:spPr bwMode="gray">
          <a:xfrm flipH="1">
            <a:off x="4091509" y="4338342"/>
            <a:ext cx="87642" cy="1256005"/>
          </a:xfrm>
          <a:prstGeom prst="rect">
            <a:avLst/>
          </a:prstGeom>
          <a:solidFill>
            <a:srgbClr val="FFFFFF">
              <a:lumMod val="65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ＭＳ Ｐゴシック" pitchFamily="34" charset="-128"/>
              <a:cs typeface="+mn-cs"/>
            </a:endParaRPr>
          </a:p>
        </p:txBody>
      </p:sp>
      <p:pic>
        <p:nvPicPr>
          <p:cNvPr id="98" name="Picture 40"/>
          <p:cNvPicPr>
            <a:picLocks noChangeAspect="1" noChangeArrowheads="1"/>
          </p:cNvPicPr>
          <p:nvPr/>
        </p:nvPicPr>
        <p:blipFill>
          <a:blip r:embed="rId6" cstate="print"/>
          <a:srcRect l="25439" t="6522" r="20457"/>
          <a:stretch>
            <a:fillRect/>
          </a:stretch>
        </p:blipFill>
        <p:spPr bwMode="gray">
          <a:xfrm>
            <a:off x="4111669" y="3440283"/>
            <a:ext cx="342108" cy="912399"/>
          </a:xfrm>
          <a:prstGeom prst="rect">
            <a:avLst/>
          </a:prstGeom>
          <a:noFill/>
          <a:ln w="9525">
            <a:noFill/>
            <a:miter lim="800000"/>
            <a:headEnd/>
            <a:tailEnd/>
          </a:ln>
        </p:spPr>
      </p:pic>
      <p:sp>
        <p:nvSpPr>
          <p:cNvPr id="99" name="Textfeld 13"/>
          <p:cNvSpPr txBox="1"/>
          <p:nvPr/>
        </p:nvSpPr>
        <p:spPr bwMode="gray">
          <a:xfrm>
            <a:off x="4195282" y="3242856"/>
            <a:ext cx="1031823" cy="161583"/>
          </a:xfrm>
          <a:prstGeom prst="rect">
            <a:avLst/>
          </a:prstGeom>
          <a:noFill/>
        </p:spPr>
        <p:txBody>
          <a:bodyPr wrap="square" lIns="0" tIns="0" rIns="0" bIns="0" rtlCol="0">
            <a:spAutoFit/>
          </a:bodyPr>
          <a:lstStyle/>
          <a:p>
            <a:pPr>
              <a:spcBef>
                <a:spcPts val="0"/>
              </a:spcBef>
            </a:pPr>
            <a:r>
              <a:rPr lang="en-US" sz="1050" dirty="0" smtClean="0">
                <a:solidFill>
                  <a:srgbClr val="000000"/>
                </a:solidFill>
                <a:latin typeface="Arial" pitchFamily="34" charset="0"/>
                <a:ea typeface="ＭＳ Ｐゴシック" charset="-128"/>
                <a:cs typeface="+mn-cs"/>
              </a:rPr>
              <a:t>Traffic Light</a:t>
            </a:r>
          </a:p>
        </p:txBody>
      </p:sp>
      <p:sp>
        <p:nvSpPr>
          <p:cNvPr id="100" name="Textfeld 14"/>
          <p:cNvSpPr txBox="1"/>
          <p:nvPr/>
        </p:nvSpPr>
        <p:spPr bwMode="gray">
          <a:xfrm>
            <a:off x="4441512" y="4192714"/>
            <a:ext cx="1643078" cy="161583"/>
          </a:xfrm>
          <a:prstGeom prst="rect">
            <a:avLst/>
          </a:prstGeom>
          <a:noFill/>
        </p:spPr>
        <p:txBody>
          <a:bodyPr wrap="square" lIns="0" tIns="0" rIns="0" bIns="0" rtlCol="0">
            <a:spAutoFit/>
          </a:bodyPr>
          <a:lstStyle/>
          <a:p>
            <a:pPr>
              <a:spcBef>
                <a:spcPts val="0"/>
              </a:spcBef>
            </a:pPr>
            <a:r>
              <a:rPr lang="en-US" sz="1050" dirty="0" smtClean="0">
                <a:solidFill>
                  <a:srgbClr val="000000"/>
                </a:solidFill>
                <a:latin typeface="Arial" pitchFamily="34" charset="0"/>
                <a:ea typeface="ＭＳ Ｐゴシック" charset="-128"/>
                <a:cs typeface="+mn-cs"/>
              </a:rPr>
              <a:t>C2I Road Side Unit </a:t>
            </a:r>
          </a:p>
        </p:txBody>
      </p:sp>
      <p:grpSp>
        <p:nvGrpSpPr>
          <p:cNvPr id="101" name="Gruppieren 242"/>
          <p:cNvGrpSpPr/>
          <p:nvPr>
            <p:custDataLst>
              <p:tags r:id="rId1"/>
            </p:custDataLst>
          </p:nvPr>
        </p:nvGrpSpPr>
        <p:grpSpPr bwMode="gray">
          <a:xfrm>
            <a:off x="4441512" y="4639196"/>
            <a:ext cx="360520" cy="351973"/>
            <a:chOff x="8190852" y="4526606"/>
            <a:chExt cx="268574" cy="262207"/>
          </a:xfrm>
        </p:grpSpPr>
        <p:grpSp>
          <p:nvGrpSpPr>
            <p:cNvPr id="102" name="Gruppieren 243"/>
            <p:cNvGrpSpPr/>
            <p:nvPr>
              <p:custDataLst>
                <p:tags r:id="rId4"/>
              </p:custDataLst>
            </p:nvPr>
          </p:nvGrpSpPr>
          <p:grpSpPr bwMode="gray">
            <a:xfrm>
              <a:off x="8215961" y="4548257"/>
              <a:ext cx="207413" cy="224198"/>
              <a:chOff x="8366429" y="3914147"/>
              <a:chExt cx="207413" cy="224198"/>
            </a:xfrm>
          </p:grpSpPr>
          <p:sp>
            <p:nvSpPr>
              <p:cNvPr id="104" name="Ellipse 18"/>
              <p:cNvSpPr/>
              <p:nvPr/>
            </p:nvSpPr>
            <p:spPr bwMode="gray">
              <a:xfrm>
                <a:off x="8366429" y="4070761"/>
                <a:ext cx="67583" cy="67583"/>
              </a:xfrm>
              <a:prstGeom prst="ellipse">
                <a:avLst/>
              </a:prstGeom>
              <a:solidFill>
                <a:srgbClr val="879BAA"/>
              </a:solidFill>
              <a:ln>
                <a:noFill/>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sp>
            <p:nvSpPr>
              <p:cNvPr id="105" name="Ellipse 180"/>
              <p:cNvSpPr/>
              <p:nvPr/>
            </p:nvSpPr>
            <p:spPr bwMode="gray">
              <a:xfrm>
                <a:off x="8366430" y="4009613"/>
                <a:ext cx="110830" cy="128731"/>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sp>
            <p:nvSpPr>
              <p:cNvPr id="106" name="Ellipse 180"/>
              <p:cNvSpPr/>
              <p:nvPr/>
            </p:nvSpPr>
            <p:spPr bwMode="gray">
              <a:xfrm>
                <a:off x="8366429" y="3959839"/>
                <a:ext cx="153683" cy="178505"/>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sp>
            <p:nvSpPr>
              <p:cNvPr id="107" name="Ellipse 180"/>
              <p:cNvSpPr/>
              <p:nvPr/>
            </p:nvSpPr>
            <p:spPr bwMode="gray">
              <a:xfrm>
                <a:off x="8366431" y="3914147"/>
                <a:ext cx="207411" cy="224198"/>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grpSp>
        <p:sp>
          <p:nvSpPr>
            <p:cNvPr id="103" name="Rechteck 17"/>
            <p:cNvSpPr/>
            <p:nvPr/>
          </p:nvSpPr>
          <p:spPr bwMode="gray">
            <a:xfrm>
              <a:off x="8190852" y="4526606"/>
              <a:ext cx="268574" cy="262207"/>
            </a:xfrm>
            <a:prstGeom prst="rect">
              <a:avLst/>
            </a:prstGeom>
            <a:noFill/>
            <a:ln w="9525">
              <a:solidFill>
                <a:srgbClr val="879BAA"/>
              </a:solidFill>
              <a:miter lim="800000"/>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grpSp>
      <p:sp>
        <p:nvSpPr>
          <p:cNvPr id="108" name="Textfeld 22"/>
          <p:cNvSpPr txBox="1"/>
          <p:nvPr/>
        </p:nvSpPr>
        <p:spPr bwMode="gray">
          <a:xfrm>
            <a:off x="4657766" y="5031649"/>
            <a:ext cx="985427" cy="323165"/>
          </a:xfrm>
          <a:prstGeom prst="rect">
            <a:avLst/>
          </a:prstGeom>
          <a:noFill/>
        </p:spPr>
        <p:txBody>
          <a:bodyPr wrap="square" lIns="0" tIns="0" rIns="0" bIns="0" rtlCol="0">
            <a:spAutoFit/>
          </a:bodyPr>
          <a:lstStyle/>
          <a:p>
            <a:pPr algn="r">
              <a:spcBef>
                <a:spcPts val="0"/>
              </a:spcBef>
            </a:pPr>
            <a:r>
              <a:rPr lang="en-US" sz="1050" dirty="0" smtClean="0">
                <a:solidFill>
                  <a:srgbClr val="000000"/>
                </a:solidFill>
                <a:latin typeface="Arial" pitchFamily="34" charset="0"/>
                <a:ea typeface="ＭＳ Ｐゴシック" charset="-128"/>
                <a:cs typeface="+mn-cs"/>
              </a:rPr>
              <a:t>C2X</a:t>
            </a:r>
          </a:p>
          <a:p>
            <a:pPr algn="r">
              <a:spcBef>
                <a:spcPts val="0"/>
              </a:spcBef>
            </a:pPr>
            <a:r>
              <a:rPr lang="en-US" sz="1050" dirty="0" smtClean="0">
                <a:solidFill>
                  <a:srgbClr val="000000"/>
                </a:solidFill>
                <a:latin typeface="Arial" pitchFamily="34" charset="0"/>
                <a:ea typeface="ＭＳ Ｐゴシック" charset="-128"/>
                <a:cs typeface="+mn-cs"/>
              </a:rPr>
              <a:t>On-Board Unit</a:t>
            </a:r>
          </a:p>
        </p:txBody>
      </p:sp>
      <p:sp>
        <p:nvSpPr>
          <p:cNvPr id="109" name="Textfeld 24"/>
          <p:cNvSpPr txBox="1"/>
          <p:nvPr/>
        </p:nvSpPr>
        <p:spPr bwMode="gray">
          <a:xfrm>
            <a:off x="4911680" y="4660403"/>
            <a:ext cx="834626" cy="323165"/>
          </a:xfrm>
          <a:prstGeom prst="rect">
            <a:avLst/>
          </a:prstGeom>
          <a:noFill/>
          <a:ln>
            <a:noFill/>
          </a:ln>
        </p:spPr>
        <p:txBody>
          <a:bodyPr wrap="square" lIns="0" tIns="0" rIns="0" bIns="0" rtlCol="0">
            <a:spAutoFit/>
          </a:bodyPr>
          <a:lstStyle/>
          <a:p>
            <a:pPr>
              <a:spcBef>
                <a:spcPts val="0"/>
              </a:spcBef>
            </a:pPr>
            <a:r>
              <a:rPr lang="en-US" sz="1050" smtClean="0">
                <a:solidFill>
                  <a:srgbClr val="879BAA"/>
                </a:solidFill>
                <a:latin typeface="Arial" pitchFamily="34" charset="0"/>
                <a:ea typeface="ＭＳ Ｐゴシック" charset="-128"/>
                <a:cs typeface="+mn-cs"/>
              </a:rPr>
              <a:t>5.9 GHz Air Link</a:t>
            </a:r>
          </a:p>
        </p:txBody>
      </p:sp>
      <p:grpSp>
        <p:nvGrpSpPr>
          <p:cNvPr id="110" name="Gruppieren 249"/>
          <p:cNvGrpSpPr/>
          <p:nvPr>
            <p:custDataLst>
              <p:tags r:id="rId2"/>
            </p:custDataLst>
          </p:nvPr>
        </p:nvGrpSpPr>
        <p:grpSpPr bwMode="gray">
          <a:xfrm>
            <a:off x="5824796" y="5033937"/>
            <a:ext cx="277670" cy="271088"/>
            <a:chOff x="8190852" y="4526606"/>
            <a:chExt cx="268574" cy="262207"/>
          </a:xfrm>
        </p:grpSpPr>
        <p:grpSp>
          <p:nvGrpSpPr>
            <p:cNvPr id="111" name="Gruppieren 250"/>
            <p:cNvGrpSpPr/>
            <p:nvPr>
              <p:custDataLst>
                <p:tags r:id="rId3"/>
              </p:custDataLst>
            </p:nvPr>
          </p:nvGrpSpPr>
          <p:grpSpPr bwMode="gray">
            <a:xfrm>
              <a:off x="8215961" y="4548257"/>
              <a:ext cx="207413" cy="224198"/>
              <a:chOff x="8366429" y="3914147"/>
              <a:chExt cx="207413" cy="224198"/>
            </a:xfrm>
          </p:grpSpPr>
          <p:sp>
            <p:nvSpPr>
              <p:cNvPr id="113" name="Ellipse 32"/>
              <p:cNvSpPr/>
              <p:nvPr/>
            </p:nvSpPr>
            <p:spPr bwMode="gray">
              <a:xfrm>
                <a:off x="8366429" y="4070761"/>
                <a:ext cx="67583" cy="67583"/>
              </a:xfrm>
              <a:prstGeom prst="ellipse">
                <a:avLst/>
              </a:prstGeom>
              <a:solidFill>
                <a:srgbClr val="879BAA"/>
              </a:solidFill>
              <a:ln>
                <a:noFill/>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sp>
            <p:nvSpPr>
              <p:cNvPr id="114" name="Ellipse 180"/>
              <p:cNvSpPr/>
              <p:nvPr/>
            </p:nvSpPr>
            <p:spPr bwMode="gray">
              <a:xfrm>
                <a:off x="8366430" y="4009613"/>
                <a:ext cx="110830" cy="128731"/>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sp>
            <p:nvSpPr>
              <p:cNvPr id="115" name="Ellipse 180"/>
              <p:cNvSpPr/>
              <p:nvPr/>
            </p:nvSpPr>
            <p:spPr bwMode="gray">
              <a:xfrm>
                <a:off x="8366429" y="3959839"/>
                <a:ext cx="153683" cy="178505"/>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sp>
            <p:nvSpPr>
              <p:cNvPr id="116" name="Ellipse 180"/>
              <p:cNvSpPr/>
              <p:nvPr/>
            </p:nvSpPr>
            <p:spPr bwMode="gray">
              <a:xfrm>
                <a:off x="8366431" y="3914147"/>
                <a:ext cx="207411" cy="224198"/>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grpSp>
        <p:sp>
          <p:nvSpPr>
            <p:cNvPr id="112" name="Rechteck 31"/>
            <p:cNvSpPr/>
            <p:nvPr/>
          </p:nvSpPr>
          <p:spPr bwMode="gray">
            <a:xfrm>
              <a:off x="8190852" y="4526606"/>
              <a:ext cx="268574" cy="262207"/>
            </a:xfrm>
            <a:prstGeom prst="rect">
              <a:avLst/>
            </a:prstGeom>
            <a:noFill/>
            <a:ln w="9525">
              <a:solidFill>
                <a:srgbClr val="879BAA"/>
              </a:solidFill>
              <a:miter lim="800000"/>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grpSp>
      <p:sp>
        <p:nvSpPr>
          <p:cNvPr id="117" name="Rechteck 22"/>
          <p:cNvSpPr/>
          <p:nvPr/>
        </p:nvSpPr>
        <p:spPr bwMode="auto">
          <a:xfrm>
            <a:off x="1797574" y="5478767"/>
            <a:ext cx="5478939" cy="512277"/>
          </a:xfrm>
          <a:prstGeom prst="rect">
            <a:avLst/>
          </a:prstGeom>
          <a:solidFill>
            <a:srgbClr val="BECDD7"/>
          </a:solidFill>
          <a:ln w="9525">
            <a:no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cs typeface="+mn-cs"/>
            </a:endParaRPr>
          </a:p>
        </p:txBody>
      </p:sp>
      <p:grpSp>
        <p:nvGrpSpPr>
          <p:cNvPr id="118" name="Gruppieren 72"/>
          <p:cNvGrpSpPr>
            <a:grpSpLocks noChangeAspect="1"/>
          </p:cNvGrpSpPr>
          <p:nvPr/>
        </p:nvGrpSpPr>
        <p:grpSpPr>
          <a:xfrm>
            <a:off x="6049574" y="5248901"/>
            <a:ext cx="1165604" cy="404531"/>
            <a:chOff x="6112106" y="4647711"/>
            <a:chExt cx="1771735" cy="614894"/>
          </a:xfrm>
        </p:grpSpPr>
        <p:grpSp>
          <p:nvGrpSpPr>
            <p:cNvPr id="119" name="Group 121"/>
            <p:cNvGrpSpPr/>
            <p:nvPr/>
          </p:nvGrpSpPr>
          <p:grpSpPr>
            <a:xfrm flipH="1">
              <a:off x="6112106" y="4647711"/>
              <a:ext cx="1771735" cy="614894"/>
              <a:chOff x="2469136" y="5260982"/>
              <a:chExt cx="1771735" cy="511633"/>
            </a:xfrm>
          </p:grpSpPr>
          <p:sp>
            <p:nvSpPr>
              <p:cNvPr id="121" name="Rechteck 50"/>
              <p:cNvSpPr/>
              <p:nvPr/>
            </p:nvSpPr>
            <p:spPr bwMode="auto">
              <a:xfrm>
                <a:off x="3064038" y="5462503"/>
                <a:ext cx="411971" cy="45566"/>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marL="0" marR="0" lvl="0" indent="0"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ea typeface="ＭＳ Ｐゴシック" pitchFamily="34" charset="-128"/>
                  <a:cs typeface="+mn-cs"/>
                </a:endParaRPr>
              </a:p>
            </p:txBody>
          </p:sp>
          <p:sp>
            <p:nvSpPr>
              <p:cNvPr id="122" name="Freihandform 129"/>
              <p:cNvSpPr/>
              <p:nvPr/>
            </p:nvSpPr>
            <p:spPr bwMode="auto">
              <a:xfrm>
                <a:off x="2826881" y="5269861"/>
                <a:ext cx="856489" cy="193038"/>
              </a:xfrm>
              <a:custGeom>
                <a:avLst/>
                <a:gdLst>
                  <a:gd name="connsiteX0" fmla="*/ 0 w 914400"/>
                  <a:gd name="connsiteY0" fmla="*/ 143583 h 226711"/>
                  <a:gd name="connsiteX1" fmla="*/ 219154 w 914400"/>
                  <a:gd name="connsiteY1" fmla="*/ 7557 h 226711"/>
                  <a:gd name="connsiteX2" fmla="*/ 649905 w 914400"/>
                  <a:gd name="connsiteY2" fmla="*/ 0 h 226711"/>
                  <a:gd name="connsiteX3" fmla="*/ 914400 w 914400"/>
                  <a:gd name="connsiteY3" fmla="*/ 158697 h 226711"/>
                  <a:gd name="connsiteX4" fmla="*/ 672576 w 914400"/>
                  <a:gd name="connsiteY4" fmla="*/ 226711 h 226711"/>
                  <a:gd name="connsiteX5" fmla="*/ 0 w 914400"/>
                  <a:gd name="connsiteY5" fmla="*/ 143583 h 22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26711">
                    <a:moveTo>
                      <a:pt x="0" y="143583"/>
                    </a:moveTo>
                    <a:lnTo>
                      <a:pt x="219154" y="7557"/>
                    </a:lnTo>
                    <a:lnTo>
                      <a:pt x="649905" y="0"/>
                    </a:lnTo>
                    <a:lnTo>
                      <a:pt x="914400" y="158697"/>
                    </a:lnTo>
                    <a:lnTo>
                      <a:pt x="672576" y="226711"/>
                    </a:lnTo>
                    <a:lnTo>
                      <a:pt x="0" y="143583"/>
                    </a:lnTo>
                    <a:close/>
                  </a:path>
                </a:pathLst>
              </a:cu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marL="0" marR="0" lvl="0" indent="0"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ea typeface="ＭＳ Ｐゴシック" pitchFamily="34" charset="-128"/>
                  <a:cs typeface="+mn-cs"/>
                </a:endParaRPr>
              </a:p>
            </p:txBody>
          </p:sp>
          <p:sp>
            <p:nvSpPr>
              <p:cNvPr id="123" name="Freeform 3"/>
              <p:cNvSpPr>
                <a:spLocks noEditPoints="1"/>
              </p:cNvSpPr>
              <p:nvPr/>
            </p:nvSpPr>
            <p:spPr bwMode="auto">
              <a:xfrm>
                <a:off x="2469136" y="5260982"/>
                <a:ext cx="1771735" cy="511633"/>
              </a:xfrm>
              <a:custGeom>
                <a:avLst/>
                <a:gdLst>
                  <a:gd name="T0" fmla="*/ 260 w 265"/>
                  <a:gd name="T1" fmla="*/ 57 h 84"/>
                  <a:gd name="T2" fmla="*/ 258 w 265"/>
                  <a:gd name="T3" fmla="*/ 57 h 84"/>
                  <a:gd name="T4" fmla="*/ 258 w 265"/>
                  <a:gd name="T5" fmla="*/ 42 h 84"/>
                  <a:gd name="T6" fmla="*/ 246 w 265"/>
                  <a:gd name="T7" fmla="*/ 29 h 84"/>
                  <a:gd name="T8" fmla="*/ 186 w 265"/>
                  <a:gd name="T9" fmla="*/ 20 h 84"/>
                  <a:gd name="T10" fmla="*/ 156 w 265"/>
                  <a:gd name="T11" fmla="*/ 5 h 84"/>
                  <a:gd name="T12" fmla="*/ 143 w 265"/>
                  <a:gd name="T13" fmla="*/ 0 h 84"/>
                  <a:gd name="T14" fmla="*/ 96 w 265"/>
                  <a:gd name="T15" fmla="*/ 0 h 84"/>
                  <a:gd name="T16" fmla="*/ 37 w 265"/>
                  <a:gd name="T17" fmla="*/ 17 h 84"/>
                  <a:gd name="T18" fmla="*/ 8 w 265"/>
                  <a:gd name="T19" fmla="*/ 23 h 84"/>
                  <a:gd name="T20" fmla="*/ 8 w 265"/>
                  <a:gd name="T21" fmla="*/ 43 h 84"/>
                  <a:gd name="T22" fmla="*/ 8 w 265"/>
                  <a:gd name="T23" fmla="*/ 58 h 84"/>
                  <a:gd name="T24" fmla="*/ 26 w 265"/>
                  <a:gd name="T25" fmla="*/ 72 h 84"/>
                  <a:gd name="T26" fmla="*/ 38 w 265"/>
                  <a:gd name="T27" fmla="*/ 72 h 84"/>
                  <a:gd name="T28" fmla="*/ 37 w 265"/>
                  <a:gd name="T29" fmla="*/ 65 h 84"/>
                  <a:gd name="T30" fmla="*/ 61 w 265"/>
                  <a:gd name="T31" fmla="*/ 42 h 84"/>
                  <a:gd name="T32" fmla="*/ 85 w 265"/>
                  <a:gd name="T33" fmla="*/ 65 h 84"/>
                  <a:gd name="T34" fmla="*/ 84 w 265"/>
                  <a:gd name="T35" fmla="*/ 72 h 84"/>
                  <a:gd name="T36" fmla="*/ 193 w 265"/>
                  <a:gd name="T37" fmla="*/ 72 h 84"/>
                  <a:gd name="T38" fmla="*/ 192 w 265"/>
                  <a:gd name="T39" fmla="*/ 65 h 84"/>
                  <a:gd name="T40" fmla="*/ 216 w 265"/>
                  <a:gd name="T41" fmla="*/ 42 h 84"/>
                  <a:gd name="T42" fmla="*/ 240 w 265"/>
                  <a:gd name="T43" fmla="*/ 65 h 84"/>
                  <a:gd name="T44" fmla="*/ 239 w 265"/>
                  <a:gd name="T45" fmla="*/ 72 h 84"/>
                  <a:gd name="T46" fmla="*/ 260 w 265"/>
                  <a:gd name="T47" fmla="*/ 57 h 84"/>
                  <a:gd name="T48" fmla="*/ 73 w 265"/>
                  <a:gd name="T49" fmla="*/ 22 h 84"/>
                  <a:gd name="T50" fmla="*/ 69 w 265"/>
                  <a:gd name="T51" fmla="*/ 17 h 84"/>
                  <a:gd name="T52" fmla="*/ 99 w 265"/>
                  <a:gd name="T53" fmla="*/ 3 h 84"/>
                  <a:gd name="T54" fmla="*/ 113 w 265"/>
                  <a:gd name="T55" fmla="*/ 3 h 84"/>
                  <a:gd name="T56" fmla="*/ 116 w 265"/>
                  <a:gd name="T57" fmla="*/ 22 h 84"/>
                  <a:gd name="T58" fmla="*/ 73 w 265"/>
                  <a:gd name="T59" fmla="*/ 22 h 84"/>
                  <a:gd name="T60" fmla="*/ 167 w 265"/>
                  <a:gd name="T61" fmla="*/ 22 h 84"/>
                  <a:gd name="T62" fmla="*/ 122 w 265"/>
                  <a:gd name="T63" fmla="*/ 22 h 84"/>
                  <a:gd name="T64" fmla="*/ 117 w 265"/>
                  <a:gd name="T65" fmla="*/ 3 h 84"/>
                  <a:gd name="T66" fmla="*/ 140 w 265"/>
                  <a:gd name="T67" fmla="*/ 3 h 84"/>
                  <a:gd name="T68" fmla="*/ 150 w 265"/>
                  <a:gd name="T69" fmla="*/ 6 h 84"/>
                  <a:gd name="T70" fmla="*/ 167 w 265"/>
                  <a:gd name="T71" fmla="*/ 18 h 84"/>
                  <a:gd name="T72" fmla="*/ 167 w 265"/>
                  <a:gd name="T73" fmla="*/ 22 h 84"/>
                  <a:gd name="T74" fmla="*/ 61 w 265"/>
                  <a:gd name="T75" fmla="*/ 47 h 84"/>
                  <a:gd name="T76" fmla="*/ 43 w 265"/>
                  <a:gd name="T77" fmla="*/ 65 h 84"/>
                  <a:gd name="T78" fmla="*/ 61 w 265"/>
                  <a:gd name="T79" fmla="*/ 84 h 84"/>
                  <a:gd name="T80" fmla="*/ 79 w 265"/>
                  <a:gd name="T81" fmla="*/ 65 h 84"/>
                  <a:gd name="T82" fmla="*/ 61 w 265"/>
                  <a:gd name="T83" fmla="*/ 47 h 84"/>
                  <a:gd name="T84" fmla="*/ 216 w 265"/>
                  <a:gd name="T85" fmla="*/ 47 h 84"/>
                  <a:gd name="T86" fmla="*/ 197 w 265"/>
                  <a:gd name="T87" fmla="*/ 65 h 84"/>
                  <a:gd name="T88" fmla="*/ 216 w 265"/>
                  <a:gd name="T89" fmla="*/ 84 h 84"/>
                  <a:gd name="T90" fmla="*/ 234 w 265"/>
                  <a:gd name="T91" fmla="*/ 65 h 84"/>
                  <a:gd name="T92" fmla="*/ 216 w 265"/>
                  <a:gd name="T93" fmla="*/ 4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5" h="84">
                    <a:moveTo>
                      <a:pt x="260" y="57"/>
                    </a:moveTo>
                    <a:cubicBezTo>
                      <a:pt x="258" y="57"/>
                      <a:pt x="258" y="57"/>
                      <a:pt x="258" y="57"/>
                    </a:cubicBezTo>
                    <a:cubicBezTo>
                      <a:pt x="258" y="57"/>
                      <a:pt x="258" y="51"/>
                      <a:pt x="258" y="42"/>
                    </a:cubicBezTo>
                    <a:cubicBezTo>
                      <a:pt x="258" y="32"/>
                      <a:pt x="246" y="29"/>
                      <a:pt x="246" y="29"/>
                    </a:cubicBezTo>
                    <a:cubicBezTo>
                      <a:pt x="186" y="20"/>
                      <a:pt x="186" y="20"/>
                      <a:pt x="186" y="20"/>
                    </a:cubicBezTo>
                    <a:cubicBezTo>
                      <a:pt x="186" y="20"/>
                      <a:pt x="162" y="9"/>
                      <a:pt x="156" y="5"/>
                    </a:cubicBezTo>
                    <a:cubicBezTo>
                      <a:pt x="151" y="1"/>
                      <a:pt x="143" y="0"/>
                      <a:pt x="143" y="0"/>
                    </a:cubicBezTo>
                    <a:cubicBezTo>
                      <a:pt x="143" y="0"/>
                      <a:pt x="120" y="0"/>
                      <a:pt x="96" y="0"/>
                    </a:cubicBezTo>
                    <a:cubicBezTo>
                      <a:pt x="73" y="0"/>
                      <a:pt x="47" y="12"/>
                      <a:pt x="37" y="17"/>
                    </a:cubicBezTo>
                    <a:cubicBezTo>
                      <a:pt x="27" y="22"/>
                      <a:pt x="17" y="23"/>
                      <a:pt x="8" y="23"/>
                    </a:cubicBezTo>
                    <a:cubicBezTo>
                      <a:pt x="0" y="23"/>
                      <a:pt x="8" y="43"/>
                      <a:pt x="8" y="43"/>
                    </a:cubicBezTo>
                    <a:cubicBezTo>
                      <a:pt x="8" y="43"/>
                      <a:pt x="8" y="43"/>
                      <a:pt x="8" y="58"/>
                    </a:cubicBezTo>
                    <a:cubicBezTo>
                      <a:pt x="8" y="74"/>
                      <a:pt x="26" y="72"/>
                      <a:pt x="26" y="72"/>
                    </a:cubicBezTo>
                    <a:cubicBezTo>
                      <a:pt x="38" y="72"/>
                      <a:pt x="38" y="72"/>
                      <a:pt x="38" y="72"/>
                    </a:cubicBezTo>
                    <a:cubicBezTo>
                      <a:pt x="37" y="70"/>
                      <a:pt x="37" y="68"/>
                      <a:pt x="37" y="65"/>
                    </a:cubicBezTo>
                    <a:cubicBezTo>
                      <a:pt x="37" y="52"/>
                      <a:pt x="48" y="42"/>
                      <a:pt x="61" y="42"/>
                    </a:cubicBezTo>
                    <a:cubicBezTo>
                      <a:pt x="74" y="42"/>
                      <a:pt x="85" y="52"/>
                      <a:pt x="85" y="65"/>
                    </a:cubicBezTo>
                    <a:cubicBezTo>
                      <a:pt x="85" y="68"/>
                      <a:pt x="84" y="70"/>
                      <a:pt x="84" y="72"/>
                    </a:cubicBezTo>
                    <a:cubicBezTo>
                      <a:pt x="193" y="72"/>
                      <a:pt x="193" y="72"/>
                      <a:pt x="193" y="72"/>
                    </a:cubicBezTo>
                    <a:cubicBezTo>
                      <a:pt x="192" y="70"/>
                      <a:pt x="192" y="68"/>
                      <a:pt x="192" y="65"/>
                    </a:cubicBezTo>
                    <a:cubicBezTo>
                      <a:pt x="192" y="52"/>
                      <a:pt x="203" y="42"/>
                      <a:pt x="216" y="42"/>
                    </a:cubicBezTo>
                    <a:cubicBezTo>
                      <a:pt x="229" y="42"/>
                      <a:pt x="240" y="52"/>
                      <a:pt x="240" y="65"/>
                    </a:cubicBezTo>
                    <a:cubicBezTo>
                      <a:pt x="240" y="68"/>
                      <a:pt x="239" y="70"/>
                      <a:pt x="239" y="72"/>
                    </a:cubicBezTo>
                    <a:cubicBezTo>
                      <a:pt x="265" y="71"/>
                      <a:pt x="260" y="57"/>
                      <a:pt x="260" y="57"/>
                    </a:cubicBezTo>
                    <a:close/>
                    <a:moveTo>
                      <a:pt x="73" y="22"/>
                    </a:moveTo>
                    <a:cubicBezTo>
                      <a:pt x="73" y="22"/>
                      <a:pt x="59" y="24"/>
                      <a:pt x="69" y="17"/>
                    </a:cubicBezTo>
                    <a:cubicBezTo>
                      <a:pt x="77" y="12"/>
                      <a:pt x="85" y="3"/>
                      <a:pt x="99" y="3"/>
                    </a:cubicBezTo>
                    <a:cubicBezTo>
                      <a:pt x="113" y="3"/>
                      <a:pt x="113" y="3"/>
                      <a:pt x="113" y="3"/>
                    </a:cubicBezTo>
                    <a:cubicBezTo>
                      <a:pt x="116" y="22"/>
                      <a:pt x="116" y="22"/>
                      <a:pt x="116" y="22"/>
                    </a:cubicBezTo>
                    <a:lnTo>
                      <a:pt x="73" y="22"/>
                    </a:lnTo>
                    <a:close/>
                    <a:moveTo>
                      <a:pt x="167" y="22"/>
                    </a:moveTo>
                    <a:cubicBezTo>
                      <a:pt x="122" y="22"/>
                      <a:pt x="122" y="22"/>
                      <a:pt x="122" y="22"/>
                    </a:cubicBezTo>
                    <a:cubicBezTo>
                      <a:pt x="117" y="3"/>
                      <a:pt x="117" y="3"/>
                      <a:pt x="117" y="3"/>
                    </a:cubicBezTo>
                    <a:cubicBezTo>
                      <a:pt x="117" y="3"/>
                      <a:pt x="134" y="3"/>
                      <a:pt x="140" y="3"/>
                    </a:cubicBezTo>
                    <a:cubicBezTo>
                      <a:pt x="145" y="3"/>
                      <a:pt x="150" y="6"/>
                      <a:pt x="150" y="6"/>
                    </a:cubicBezTo>
                    <a:cubicBezTo>
                      <a:pt x="150" y="6"/>
                      <a:pt x="161" y="14"/>
                      <a:pt x="167" y="18"/>
                    </a:cubicBezTo>
                    <a:cubicBezTo>
                      <a:pt x="173" y="22"/>
                      <a:pt x="167" y="22"/>
                      <a:pt x="167" y="22"/>
                    </a:cubicBezTo>
                    <a:close/>
                    <a:moveTo>
                      <a:pt x="61" y="47"/>
                    </a:moveTo>
                    <a:cubicBezTo>
                      <a:pt x="51" y="47"/>
                      <a:pt x="43" y="55"/>
                      <a:pt x="43" y="65"/>
                    </a:cubicBezTo>
                    <a:cubicBezTo>
                      <a:pt x="43" y="76"/>
                      <a:pt x="51" y="84"/>
                      <a:pt x="61" y="84"/>
                    </a:cubicBezTo>
                    <a:cubicBezTo>
                      <a:pt x="71" y="84"/>
                      <a:pt x="79" y="76"/>
                      <a:pt x="79" y="65"/>
                    </a:cubicBezTo>
                    <a:cubicBezTo>
                      <a:pt x="79" y="55"/>
                      <a:pt x="71" y="47"/>
                      <a:pt x="61" y="47"/>
                    </a:cubicBezTo>
                    <a:close/>
                    <a:moveTo>
                      <a:pt x="216" y="47"/>
                    </a:moveTo>
                    <a:cubicBezTo>
                      <a:pt x="206" y="47"/>
                      <a:pt x="197" y="55"/>
                      <a:pt x="197" y="65"/>
                    </a:cubicBezTo>
                    <a:cubicBezTo>
                      <a:pt x="197" y="76"/>
                      <a:pt x="206" y="84"/>
                      <a:pt x="216" y="84"/>
                    </a:cubicBezTo>
                    <a:cubicBezTo>
                      <a:pt x="226" y="84"/>
                      <a:pt x="234" y="76"/>
                      <a:pt x="234" y="65"/>
                    </a:cubicBezTo>
                    <a:cubicBezTo>
                      <a:pt x="234" y="55"/>
                      <a:pt x="226" y="47"/>
                      <a:pt x="216" y="47"/>
                    </a:cubicBezTo>
                    <a:close/>
                  </a:path>
                </a:pathLst>
              </a:custGeom>
              <a:solidFill>
                <a:srgbClr val="00648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ＭＳ Ｐゴシック" pitchFamily="34" charset="-128"/>
                  <a:cs typeface="+mn-cs"/>
                </a:endParaRPr>
              </a:p>
            </p:txBody>
          </p:sp>
        </p:grpSp>
        <p:sp>
          <p:nvSpPr>
            <p:cNvPr id="120" name="Freihandform 39"/>
            <p:cNvSpPr/>
            <p:nvPr/>
          </p:nvSpPr>
          <p:spPr bwMode="auto">
            <a:xfrm>
              <a:off x="6281069" y="4841806"/>
              <a:ext cx="302821" cy="65314"/>
            </a:xfrm>
            <a:custGeom>
              <a:avLst/>
              <a:gdLst>
                <a:gd name="connsiteX0" fmla="*/ 41564 w 302821"/>
                <a:gd name="connsiteY0" fmla="*/ 47501 h 130628"/>
                <a:gd name="connsiteX1" fmla="*/ 267195 w 302821"/>
                <a:gd name="connsiteY1" fmla="*/ 0 h 130628"/>
                <a:gd name="connsiteX2" fmla="*/ 302821 w 302821"/>
                <a:gd name="connsiteY2" fmla="*/ 124690 h 130628"/>
                <a:gd name="connsiteX3" fmla="*/ 0 w 302821"/>
                <a:gd name="connsiteY3" fmla="*/ 130628 h 130628"/>
                <a:gd name="connsiteX4" fmla="*/ 41564 w 302821"/>
                <a:gd name="connsiteY4" fmla="*/ 47501 h 130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21" h="130628">
                  <a:moveTo>
                    <a:pt x="41564" y="47501"/>
                  </a:moveTo>
                  <a:lnTo>
                    <a:pt x="267195" y="0"/>
                  </a:lnTo>
                  <a:lnTo>
                    <a:pt x="302821" y="124690"/>
                  </a:lnTo>
                  <a:lnTo>
                    <a:pt x="0" y="130628"/>
                  </a:lnTo>
                  <a:lnTo>
                    <a:pt x="41564" y="47501"/>
                  </a:lnTo>
                  <a:close/>
                </a:path>
              </a:pathLst>
            </a:custGeom>
            <a:solidFill>
              <a:srgbClr val="BECDD7"/>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grpSp>
      <p:cxnSp>
        <p:nvCxnSpPr>
          <p:cNvPr id="124" name="Gewinkelte Verbindung 224"/>
          <p:cNvCxnSpPr>
            <a:stCxn id="112" idx="0"/>
            <a:endCxn id="178" idx="3"/>
          </p:cNvCxnSpPr>
          <p:nvPr/>
        </p:nvCxnSpPr>
        <p:spPr bwMode="gray">
          <a:xfrm rot="16200000" flipV="1">
            <a:off x="4939268" y="4009573"/>
            <a:ext cx="483723" cy="1565005"/>
          </a:xfrm>
          <a:prstGeom prst="bentConnector2">
            <a:avLst/>
          </a:prstGeom>
          <a:solidFill>
            <a:srgbClr val="000000"/>
          </a:solidFill>
          <a:ln w="9525" cap="flat" cmpd="sng" algn="ctr">
            <a:solidFill>
              <a:srgbClr val="ADBECB"/>
            </a:solidFill>
            <a:prstDash val="dash"/>
            <a:round/>
            <a:headEnd type="triangl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33" name="Rechteck 24"/>
          <p:cNvSpPr/>
          <p:nvPr/>
        </p:nvSpPr>
        <p:spPr bwMode="auto">
          <a:xfrm>
            <a:off x="6179080" y="5709432"/>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cs typeface="+mn-cs"/>
            </a:endParaRPr>
          </a:p>
        </p:txBody>
      </p:sp>
      <p:sp>
        <p:nvSpPr>
          <p:cNvPr id="134" name="Rechteck 24"/>
          <p:cNvSpPr/>
          <p:nvPr/>
        </p:nvSpPr>
        <p:spPr bwMode="auto">
          <a:xfrm>
            <a:off x="5450917" y="5709432"/>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cs typeface="+mn-cs"/>
            </a:endParaRPr>
          </a:p>
        </p:txBody>
      </p:sp>
      <p:sp>
        <p:nvSpPr>
          <p:cNvPr id="135" name="Rechteck 24"/>
          <p:cNvSpPr/>
          <p:nvPr/>
        </p:nvSpPr>
        <p:spPr bwMode="auto">
          <a:xfrm>
            <a:off x="3902399" y="5685209"/>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cs typeface="+mn-cs"/>
            </a:endParaRPr>
          </a:p>
        </p:txBody>
      </p:sp>
      <p:sp>
        <p:nvSpPr>
          <p:cNvPr id="136" name="Rechteck 24"/>
          <p:cNvSpPr/>
          <p:nvPr/>
        </p:nvSpPr>
        <p:spPr bwMode="auto">
          <a:xfrm>
            <a:off x="2963615" y="5701211"/>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cs typeface="+mn-cs"/>
            </a:endParaRPr>
          </a:p>
        </p:txBody>
      </p:sp>
      <p:sp>
        <p:nvSpPr>
          <p:cNvPr id="137" name="Rechteck 24"/>
          <p:cNvSpPr/>
          <p:nvPr/>
        </p:nvSpPr>
        <p:spPr bwMode="auto">
          <a:xfrm>
            <a:off x="4689681" y="5701211"/>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cs typeface="+mn-cs"/>
            </a:endParaRPr>
          </a:p>
        </p:txBody>
      </p:sp>
      <p:sp>
        <p:nvSpPr>
          <p:cNvPr id="138" name="Rechteck 24"/>
          <p:cNvSpPr/>
          <p:nvPr/>
        </p:nvSpPr>
        <p:spPr bwMode="auto">
          <a:xfrm>
            <a:off x="6921035" y="5709432"/>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cs typeface="+mn-cs"/>
            </a:endParaRPr>
          </a:p>
        </p:txBody>
      </p:sp>
      <p:sp>
        <p:nvSpPr>
          <p:cNvPr id="139" name="Rechteck 24"/>
          <p:cNvSpPr/>
          <p:nvPr/>
        </p:nvSpPr>
        <p:spPr bwMode="auto">
          <a:xfrm rot="5400000">
            <a:off x="3470341" y="5246602"/>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cs typeface="+mn-cs"/>
            </a:endParaRPr>
          </a:p>
        </p:txBody>
      </p:sp>
      <p:sp>
        <p:nvSpPr>
          <p:cNvPr id="140" name="Rechteck 24"/>
          <p:cNvSpPr/>
          <p:nvPr/>
        </p:nvSpPr>
        <p:spPr bwMode="auto">
          <a:xfrm rot="5400000">
            <a:off x="3470341" y="4244370"/>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cs typeface="+mn-cs"/>
            </a:endParaRPr>
          </a:p>
        </p:txBody>
      </p:sp>
      <p:sp>
        <p:nvSpPr>
          <p:cNvPr id="141" name="Rechteck 24"/>
          <p:cNvSpPr/>
          <p:nvPr/>
        </p:nvSpPr>
        <p:spPr bwMode="auto">
          <a:xfrm rot="5400000">
            <a:off x="3470341" y="3517335"/>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cs typeface="+mn-cs"/>
            </a:endParaRPr>
          </a:p>
        </p:txBody>
      </p:sp>
      <p:sp>
        <p:nvSpPr>
          <p:cNvPr id="142" name="Rechteck 24"/>
          <p:cNvSpPr/>
          <p:nvPr/>
        </p:nvSpPr>
        <p:spPr bwMode="auto">
          <a:xfrm rot="5400000">
            <a:off x="2076643" y="3403214"/>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cs typeface="+mn-cs"/>
            </a:endParaRPr>
          </a:p>
        </p:txBody>
      </p:sp>
      <p:sp>
        <p:nvSpPr>
          <p:cNvPr id="143" name="Rechteck 24"/>
          <p:cNvSpPr/>
          <p:nvPr/>
        </p:nvSpPr>
        <p:spPr bwMode="auto">
          <a:xfrm>
            <a:off x="2150439" y="5701211"/>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cs typeface="+mn-cs"/>
            </a:endParaRPr>
          </a:p>
        </p:txBody>
      </p:sp>
      <p:sp>
        <p:nvSpPr>
          <p:cNvPr id="144" name="Textfeld 67"/>
          <p:cNvSpPr txBox="1"/>
          <p:nvPr/>
        </p:nvSpPr>
        <p:spPr bwMode="gray">
          <a:xfrm>
            <a:off x="4475220" y="3441911"/>
            <a:ext cx="1459301" cy="701347"/>
          </a:xfrm>
          <a:prstGeom prst="rect">
            <a:avLst/>
          </a:prstGeom>
          <a:solidFill>
            <a:srgbClr val="BECDD7"/>
          </a:solidFill>
          <a:ln w="9525">
            <a:solidFill>
              <a:srgbClr val="879BAA"/>
            </a:solidFill>
          </a:ln>
        </p:spPr>
        <p:txBody>
          <a:bodyPr wrap="square" lIns="36000" tIns="36000" rIns="36000" bIns="36000"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6487"/>
                </a:solidFill>
                <a:effectLst/>
                <a:uLnTx/>
                <a:uFillTx/>
                <a:latin typeface="Arial" pitchFamily="34" charset="0"/>
                <a:ea typeface="ＭＳ Ｐゴシック" charset="-128"/>
                <a:cs typeface="+mn-cs"/>
              </a:rPr>
              <a:t>1 |</a:t>
            </a:r>
            <a:r>
              <a:rPr kumimoji="0" lang="en-US" sz="8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t> Information about the actual state of the next traffic light  in driving direction is sent from the Road Side Unit.</a:t>
            </a:r>
          </a:p>
        </p:txBody>
      </p:sp>
      <p:sp>
        <p:nvSpPr>
          <p:cNvPr id="145" name="Textfeld 68"/>
          <p:cNvSpPr txBox="1"/>
          <p:nvPr/>
        </p:nvSpPr>
        <p:spPr bwMode="gray">
          <a:xfrm>
            <a:off x="6030352" y="3332754"/>
            <a:ext cx="1184827" cy="903178"/>
          </a:xfrm>
          <a:prstGeom prst="rect">
            <a:avLst/>
          </a:prstGeom>
          <a:solidFill>
            <a:srgbClr val="BECDD7"/>
          </a:solidFill>
          <a:ln w="9525">
            <a:solidFill>
              <a:srgbClr val="879BAA"/>
            </a:solidFill>
          </a:ln>
        </p:spPr>
        <p:txBody>
          <a:bodyPr wrap="square" lIns="36000" tIns="36000" rIns="36000" bIns="36000"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6487"/>
                </a:solidFill>
                <a:effectLst/>
                <a:uLnTx/>
                <a:uFillTx/>
                <a:ea typeface="ＭＳ Ｐゴシック" pitchFamily="34" charset="-128"/>
                <a:cs typeface="+mn-cs"/>
              </a:rPr>
              <a:t>2 |</a:t>
            </a:r>
            <a:r>
              <a:rPr kumimoji="0" lang="en-US" sz="800" b="0" i="0" u="none" strike="noStrike" kern="0" cap="none" spc="0" normalizeH="0" baseline="0" noProof="0" dirty="0" smtClean="0">
                <a:ln>
                  <a:noFill/>
                </a:ln>
                <a:solidFill>
                  <a:srgbClr val="000000"/>
                </a:solidFill>
                <a:effectLst/>
                <a:uLnTx/>
                <a:uFillTx/>
                <a:ea typeface="ＭＳ Ｐゴシック" pitchFamily="34" charset="-128"/>
                <a:cs typeface="+mn-cs"/>
              </a:rPr>
              <a:t> The driver receives the information instantly on the Display of his on -board unit </a:t>
            </a:r>
            <a:br>
              <a:rPr kumimoji="0" lang="en-US" sz="800" b="0" i="0" u="none" strike="noStrike" kern="0" cap="none" spc="0" normalizeH="0" baseline="0" noProof="0" dirty="0" smtClean="0">
                <a:ln>
                  <a:noFill/>
                </a:ln>
                <a:solidFill>
                  <a:srgbClr val="000000"/>
                </a:solidFill>
                <a:effectLst/>
                <a:uLnTx/>
                <a:uFillTx/>
                <a:ea typeface="ＭＳ Ｐゴシック" pitchFamily="34" charset="-128"/>
                <a:cs typeface="+mn-cs"/>
              </a:rPr>
            </a:br>
            <a:r>
              <a:rPr kumimoji="0" lang="en-US" sz="800" b="0" i="0" u="none" strike="noStrike" kern="0" cap="none" spc="0" normalizeH="0" baseline="0" noProof="0" dirty="0" smtClean="0">
                <a:ln>
                  <a:noFill/>
                </a:ln>
                <a:solidFill>
                  <a:srgbClr val="000000"/>
                </a:solidFill>
                <a:effectLst/>
                <a:uLnTx/>
                <a:uFillTx/>
                <a:ea typeface="ＭＳ Ｐゴシック" pitchFamily="34" charset="-128"/>
                <a:cs typeface="+mn-cs"/>
              </a:rPr>
              <a:t>or an additional smart device.</a:t>
            </a:r>
          </a:p>
        </p:txBody>
      </p:sp>
      <p:sp>
        <p:nvSpPr>
          <p:cNvPr id="151" name="Textfeld 69"/>
          <p:cNvSpPr txBox="1"/>
          <p:nvPr/>
        </p:nvSpPr>
        <p:spPr bwMode="gray">
          <a:xfrm>
            <a:off x="5150480" y="5805974"/>
            <a:ext cx="1724061" cy="664518"/>
          </a:xfrm>
          <a:prstGeom prst="rect">
            <a:avLst/>
          </a:prstGeom>
          <a:solidFill>
            <a:srgbClr val="BECDD7"/>
          </a:solidFill>
          <a:ln w="9525">
            <a:solidFill>
              <a:srgbClr val="879BAA"/>
            </a:solidFill>
          </a:ln>
        </p:spPr>
        <p:txBody>
          <a:bodyPr wrap="square" lIns="36000" tIns="36000" rIns="36000" bIns="36000"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6487"/>
                </a:solidFill>
                <a:effectLst/>
                <a:uLnTx/>
                <a:uFillTx/>
                <a:latin typeface="Arial" pitchFamily="34" charset="0"/>
                <a:ea typeface="ＭＳ Ｐゴシック" charset="-128"/>
                <a:cs typeface="+mn-cs"/>
              </a:rPr>
              <a:t>3 | </a:t>
            </a:r>
            <a:r>
              <a:rPr kumimoji="0" lang="en-US" sz="8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t>The driver waiting on the red traffic light is informed that the signal will change soon to green so that he can prepare for a swift start. </a:t>
            </a:r>
          </a:p>
        </p:txBody>
      </p:sp>
      <p:grpSp>
        <p:nvGrpSpPr>
          <p:cNvPr id="155" name="Gruppieren 96"/>
          <p:cNvGrpSpPr/>
          <p:nvPr/>
        </p:nvGrpSpPr>
        <p:grpSpPr>
          <a:xfrm>
            <a:off x="1856094" y="2493745"/>
            <a:ext cx="2295275" cy="873222"/>
            <a:chOff x="6164465" y="5457130"/>
            <a:chExt cx="3862037" cy="1144390"/>
          </a:xfrm>
        </p:grpSpPr>
        <p:sp>
          <p:nvSpPr>
            <p:cNvPr id="157" name="Inhaltsplatzhalter 1"/>
            <p:cNvSpPr txBox="1">
              <a:spLocks/>
            </p:cNvSpPr>
            <p:nvPr/>
          </p:nvSpPr>
          <p:spPr bwMode="auto">
            <a:xfrm>
              <a:off x="6164465" y="5457130"/>
              <a:ext cx="3862037" cy="1144390"/>
            </a:xfrm>
            <a:prstGeom prst="rect">
              <a:avLst/>
            </a:prstGeom>
            <a:solidFill>
              <a:srgbClr val="FFFFFF"/>
            </a:solidFill>
            <a:ln>
              <a:solidFill>
                <a:srgbClr val="ADBECB">
                  <a:lumMod val="75000"/>
                </a:srgbClr>
              </a:solidFill>
            </a:ln>
            <a:effectLst/>
          </p:spPr>
          <p:txBody>
            <a:bodyPr wrap="square" lIns="108000" tIns="36000" rIns="108000" bIns="36000" numCol="1" spcCol="72000" rtlCol="0" anchor="t">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endParaRPr kumimoji="0" lang="en-US" sz="1100" b="1" i="0" u="none" strike="noStrike" kern="0" cap="none" spc="0" normalizeH="0" baseline="0" noProof="0" dirty="0" smtClean="0">
                <a:ln>
                  <a:noFill/>
                </a:ln>
                <a:solidFill>
                  <a:srgbClr val="000000"/>
                </a:solidFill>
                <a:effectLst/>
                <a:uLnTx/>
                <a:uFillTx/>
                <a:latin typeface="Arial" pitchFamily="34" charset="0"/>
                <a:ea typeface="ＭＳ Ｐゴシック" charset="-128"/>
                <a:cs typeface="Arial" pitchFamily="34" charset="0"/>
              </a:endParaRPr>
            </a:p>
          </p:txBody>
        </p:sp>
        <p:sp>
          <p:nvSpPr>
            <p:cNvPr id="158" name="Inhaltsplatzhalter 1"/>
            <p:cNvSpPr txBox="1">
              <a:spLocks/>
            </p:cNvSpPr>
            <p:nvPr/>
          </p:nvSpPr>
          <p:spPr bwMode="auto">
            <a:xfrm>
              <a:off x="7442353" y="5539294"/>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879BAA"/>
                </a:buClr>
                <a:buSzTx/>
                <a:buFont typeface="Arial" pitchFamily="34" charset="0"/>
                <a:buNone/>
                <a:tabLst/>
                <a:defRPr/>
              </a:pPr>
              <a:endParaRPr kumimoji="0" lang="en-US" sz="1100" b="1" i="0" u="none" strike="noStrike" kern="0" cap="none" spc="0" normalizeH="0" baseline="0" noProof="0" dirty="0" smtClean="0">
                <a:ln>
                  <a:noFill/>
                </a:ln>
                <a:solidFill>
                  <a:srgbClr val="FFFFFF"/>
                </a:solidFill>
                <a:effectLst/>
                <a:uLnTx/>
                <a:uFillTx/>
                <a:latin typeface="Arial" pitchFamily="34" charset="0"/>
                <a:ea typeface="ＭＳ Ｐゴシック" charset="-128"/>
                <a:cs typeface="Arial" pitchFamily="34" charset="0"/>
              </a:endParaRPr>
            </a:p>
          </p:txBody>
        </p:sp>
        <p:sp>
          <p:nvSpPr>
            <p:cNvPr id="159" name="Rechteck 98"/>
            <p:cNvSpPr/>
            <p:nvPr/>
          </p:nvSpPr>
          <p:spPr bwMode="auto">
            <a:xfrm>
              <a:off x="6303580" y="6062046"/>
              <a:ext cx="3595114" cy="454410"/>
            </a:xfrm>
            <a:prstGeom prst="rect">
              <a:avLst/>
            </a:prstGeom>
            <a:solidFill>
              <a:srgbClr val="879BA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36000" rIns="108000" bIns="36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lang="en-US" sz="1050" b="1" kern="0" dirty="0">
                  <a:solidFill>
                    <a:srgbClr val="FFFFFF"/>
                  </a:solidFill>
                  <a:latin typeface="Arial" pitchFamily="34" charset="0"/>
                  <a:ea typeface="ＭＳ Ｐゴシック" charset="-128"/>
                </a:rPr>
                <a:t>Central </a:t>
              </a:r>
              <a:r>
                <a:rPr lang="en-US" sz="1050" b="1" kern="0" dirty="0" smtClean="0">
                  <a:solidFill>
                    <a:srgbClr val="FFFFFF"/>
                  </a:solidFill>
                  <a:latin typeface="Arial" pitchFamily="34" charset="0"/>
                  <a:ea typeface="ＭＳ Ｐゴシック" charset="-128"/>
                </a:rPr>
                <a:t>ITS-S </a:t>
              </a:r>
              <a:r>
                <a:rPr kumimoji="0" lang="en-US" sz="1050" b="1" i="0" u="none" strike="noStrike" kern="0" cap="none" spc="0" normalizeH="0" baseline="0" noProof="0" dirty="0" smtClean="0">
                  <a:ln>
                    <a:noFill/>
                  </a:ln>
                  <a:solidFill>
                    <a:srgbClr val="FFFFFF"/>
                  </a:solidFill>
                  <a:effectLst/>
                  <a:uLnTx/>
                  <a:uFillTx/>
                  <a:latin typeface="Arial" pitchFamily="34" charset="0"/>
                  <a:ea typeface="ＭＳ Ｐゴシック" charset="-128"/>
                  <a:cs typeface="+mn-cs"/>
                </a:rPr>
                <a:t>[optional</a:t>
              </a:r>
              <a:r>
                <a:rPr lang="en-US" sz="1050" b="1" kern="0" dirty="0">
                  <a:solidFill>
                    <a:srgbClr val="FFFFFF"/>
                  </a:solidFill>
                  <a:latin typeface="Arial" pitchFamily="34" charset="0"/>
                  <a:ea typeface="ＭＳ Ｐゴシック" charset="-128"/>
                  <a:cs typeface="+mn-cs"/>
                </a:rPr>
                <a:t>]</a:t>
              </a:r>
              <a:endParaRPr kumimoji="0" lang="en-US" sz="1050" b="1" i="0" u="none" strike="noStrike" kern="0" cap="none" spc="0" normalizeH="0" baseline="0" noProof="0" dirty="0" smtClean="0">
                <a:ln>
                  <a:noFill/>
                </a:ln>
                <a:solidFill>
                  <a:srgbClr val="FFFFFF"/>
                </a:solidFill>
                <a:effectLst/>
                <a:uLnTx/>
                <a:uFillTx/>
                <a:latin typeface="Arial" pitchFamily="34" charset="0"/>
                <a:ea typeface="ＭＳ Ｐゴシック" charset="-128"/>
                <a:cs typeface="+mn-cs"/>
              </a:endParaRPr>
            </a:p>
          </p:txBody>
        </p:sp>
        <p:sp>
          <p:nvSpPr>
            <p:cNvPr id="160" name="Inhaltsplatzhalter 1"/>
            <p:cNvSpPr txBox="1">
              <a:spLocks/>
            </p:cNvSpPr>
            <p:nvPr/>
          </p:nvSpPr>
          <p:spPr bwMode="auto">
            <a:xfrm>
              <a:off x="7947040" y="5543927"/>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879BAA"/>
                </a:buClr>
                <a:buSzTx/>
                <a:buFont typeface="Arial" pitchFamily="34" charset="0"/>
                <a:buNone/>
                <a:tabLst/>
                <a:defRPr/>
              </a:pPr>
              <a:endParaRPr kumimoji="0" lang="en-US" sz="1100" b="1" i="0" u="none" strike="noStrike" kern="0" cap="none" spc="0" normalizeH="0" baseline="0" noProof="0" dirty="0" smtClean="0">
                <a:ln>
                  <a:noFill/>
                </a:ln>
                <a:solidFill>
                  <a:srgbClr val="FFFFFF"/>
                </a:solidFill>
                <a:effectLst/>
                <a:uLnTx/>
                <a:uFillTx/>
                <a:latin typeface="Arial" pitchFamily="34" charset="0"/>
                <a:ea typeface="ＭＳ Ｐゴシック" charset="-128"/>
                <a:cs typeface="Arial" pitchFamily="34" charset="0"/>
              </a:endParaRPr>
            </a:p>
          </p:txBody>
        </p:sp>
        <p:sp>
          <p:nvSpPr>
            <p:cNvPr id="161" name="Inhaltsplatzhalter 1"/>
            <p:cNvSpPr txBox="1">
              <a:spLocks/>
            </p:cNvSpPr>
            <p:nvPr/>
          </p:nvSpPr>
          <p:spPr bwMode="auto">
            <a:xfrm>
              <a:off x="8450329" y="5543117"/>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879BAA"/>
                </a:buClr>
                <a:buSzTx/>
                <a:buFont typeface="Arial" pitchFamily="34" charset="0"/>
                <a:buNone/>
                <a:tabLst/>
                <a:defRPr/>
              </a:pPr>
              <a:endParaRPr kumimoji="0" lang="en-US" sz="1100" b="1" i="0" u="none" strike="noStrike" kern="0" cap="none" spc="0" normalizeH="0" baseline="0" noProof="0" dirty="0" smtClean="0">
                <a:ln>
                  <a:noFill/>
                </a:ln>
                <a:solidFill>
                  <a:srgbClr val="FFFFFF"/>
                </a:solidFill>
                <a:effectLst/>
                <a:uLnTx/>
                <a:uFillTx/>
                <a:latin typeface="Arial" pitchFamily="34" charset="0"/>
                <a:ea typeface="ＭＳ Ｐゴシック" charset="-128"/>
                <a:cs typeface="Arial" pitchFamily="34" charset="0"/>
              </a:endParaRPr>
            </a:p>
          </p:txBody>
        </p:sp>
        <p:sp>
          <p:nvSpPr>
            <p:cNvPr id="162" name="Inhaltsplatzhalter 1"/>
            <p:cNvSpPr txBox="1">
              <a:spLocks/>
            </p:cNvSpPr>
            <p:nvPr/>
          </p:nvSpPr>
          <p:spPr bwMode="auto">
            <a:xfrm>
              <a:off x="8942985" y="5540370"/>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879BAA"/>
                </a:buClr>
                <a:buSzTx/>
                <a:buFont typeface="Arial" pitchFamily="34" charset="0"/>
                <a:buNone/>
                <a:tabLst/>
                <a:defRPr/>
              </a:pPr>
              <a:endParaRPr kumimoji="0" lang="en-US" sz="1100" b="1" i="0" u="none" strike="noStrike" kern="0" cap="none" spc="0" normalizeH="0" baseline="0" noProof="0" dirty="0" smtClean="0">
                <a:ln>
                  <a:noFill/>
                </a:ln>
                <a:solidFill>
                  <a:srgbClr val="FFFFFF"/>
                </a:solidFill>
                <a:effectLst/>
                <a:uLnTx/>
                <a:uFillTx/>
                <a:latin typeface="Arial" pitchFamily="34" charset="0"/>
                <a:ea typeface="ＭＳ Ｐゴシック" charset="-128"/>
                <a:cs typeface="Arial" pitchFamily="34" charset="0"/>
              </a:endParaRPr>
            </a:p>
          </p:txBody>
        </p:sp>
        <p:sp>
          <p:nvSpPr>
            <p:cNvPr id="163" name="Inhaltsplatzhalter 1"/>
            <p:cNvSpPr txBox="1">
              <a:spLocks/>
            </p:cNvSpPr>
            <p:nvPr/>
          </p:nvSpPr>
          <p:spPr bwMode="auto">
            <a:xfrm>
              <a:off x="9446275" y="5543909"/>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879BAA"/>
                </a:buClr>
                <a:buSzTx/>
                <a:buFont typeface="Arial" pitchFamily="34" charset="0"/>
                <a:buNone/>
                <a:tabLst/>
                <a:defRPr/>
              </a:pPr>
              <a:endParaRPr kumimoji="0" lang="en-US" sz="1100" b="1" i="0" u="none" strike="noStrike" kern="0" cap="none" spc="0" normalizeH="0" baseline="0" noProof="0" dirty="0" smtClean="0">
                <a:ln>
                  <a:noFill/>
                </a:ln>
                <a:solidFill>
                  <a:srgbClr val="FFFFFF"/>
                </a:solidFill>
                <a:effectLst/>
                <a:uLnTx/>
                <a:uFillTx/>
                <a:latin typeface="Arial" pitchFamily="34" charset="0"/>
                <a:ea typeface="ＭＳ Ｐゴシック" charset="-128"/>
                <a:cs typeface="Arial" pitchFamily="34" charset="0"/>
              </a:endParaRPr>
            </a:p>
          </p:txBody>
        </p:sp>
      </p:grpSp>
      <p:sp>
        <p:nvSpPr>
          <p:cNvPr id="164" name="Textfeld 90"/>
          <p:cNvSpPr txBox="1"/>
          <p:nvPr/>
        </p:nvSpPr>
        <p:spPr bwMode="gray">
          <a:xfrm>
            <a:off x="5850708" y="4296704"/>
            <a:ext cx="1353244" cy="323165"/>
          </a:xfrm>
          <a:prstGeom prst="rect">
            <a:avLst/>
          </a:prstGeom>
          <a:noFill/>
        </p:spPr>
        <p:txBody>
          <a:bodyPr wrap="square" lIns="0" tIns="0" rIns="0" bIns="0" rtlCol="0">
            <a:spAutoFit/>
          </a:bodyPr>
          <a:lstStyle/>
          <a:p>
            <a:pPr algn="r">
              <a:spcBef>
                <a:spcPts val="0"/>
              </a:spcBef>
            </a:pPr>
            <a:r>
              <a:rPr lang="en-US" sz="1050" dirty="0" smtClean="0">
                <a:solidFill>
                  <a:srgbClr val="000000"/>
                </a:solidFill>
                <a:latin typeface="Arial" pitchFamily="34" charset="0"/>
                <a:ea typeface="ＭＳ Ｐゴシック" charset="-128"/>
                <a:cs typeface="+mn-cs"/>
              </a:rPr>
              <a:t>On-Board display</a:t>
            </a:r>
          </a:p>
          <a:p>
            <a:pPr algn="r">
              <a:spcBef>
                <a:spcPts val="0"/>
              </a:spcBef>
            </a:pPr>
            <a:r>
              <a:rPr lang="en-US" sz="1050" dirty="0" smtClean="0">
                <a:solidFill>
                  <a:srgbClr val="000000"/>
                </a:solidFill>
                <a:latin typeface="Arial" pitchFamily="34" charset="0"/>
                <a:ea typeface="ＭＳ Ｐゴシック" charset="-128"/>
                <a:cs typeface="+mn-cs"/>
              </a:rPr>
              <a:t>Driver Information</a:t>
            </a:r>
          </a:p>
        </p:txBody>
      </p:sp>
      <p:grpSp>
        <p:nvGrpSpPr>
          <p:cNvPr id="166" name="Gruppieren 92"/>
          <p:cNvGrpSpPr/>
          <p:nvPr/>
        </p:nvGrpSpPr>
        <p:grpSpPr>
          <a:xfrm>
            <a:off x="6673333" y="4729594"/>
            <a:ext cx="495403" cy="338205"/>
            <a:chOff x="6389089" y="2085976"/>
            <a:chExt cx="677394" cy="510342"/>
          </a:xfrm>
        </p:grpSpPr>
        <p:sp>
          <p:nvSpPr>
            <p:cNvPr id="167" name="Abgerundetes Rechteck 103"/>
            <p:cNvSpPr/>
            <p:nvPr/>
          </p:nvSpPr>
          <p:spPr bwMode="auto">
            <a:xfrm>
              <a:off x="6389089" y="2085976"/>
              <a:ext cx="677394" cy="510342"/>
            </a:xfrm>
            <a:prstGeom prst="roundRect">
              <a:avLst/>
            </a:prstGeom>
            <a:solidFill>
              <a:srgbClr val="FFFFFF"/>
            </a:solidFill>
            <a:ln w="12700" cap="flat" cmpd="sng" algn="ctr">
              <a:solidFill>
                <a:srgbClr val="006487"/>
              </a:solidFill>
              <a:prstDash val="solid"/>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endParaRPr kumimoji="0" lang="de-DE" sz="1800" b="1" i="0" u="none" strike="noStrike" kern="0" cap="none" spc="0" normalizeH="0" baseline="0" noProof="0" dirty="0" smtClean="0">
                <a:ln>
                  <a:noFill/>
                </a:ln>
                <a:solidFill>
                  <a:srgbClr val="006487"/>
                </a:solidFill>
                <a:effectLst/>
                <a:uLnTx/>
                <a:uFillTx/>
                <a:latin typeface="+mn-lt"/>
                <a:ea typeface="ＭＳ Ｐゴシック"/>
                <a:cs typeface="+mn-cs"/>
              </a:endParaRPr>
            </a:p>
          </p:txBody>
        </p:sp>
        <p:cxnSp>
          <p:nvCxnSpPr>
            <p:cNvPr id="168" name="Gerade Verbindung 104"/>
            <p:cNvCxnSpPr/>
            <p:nvPr/>
          </p:nvCxnSpPr>
          <p:spPr bwMode="auto">
            <a:xfrm>
              <a:off x="6527467" y="2531057"/>
              <a:ext cx="398356" cy="0"/>
            </a:xfrm>
            <a:prstGeom prst="line">
              <a:avLst/>
            </a:prstGeom>
            <a:solidFill>
              <a:srgbClr val="000000"/>
            </a:solidFill>
            <a:ln w="12700" cap="rnd" cmpd="sng" algn="ctr">
              <a:solidFill>
                <a:srgbClr val="006487"/>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69" name="Gerade Verbindung 105"/>
            <p:cNvCxnSpPr/>
            <p:nvPr/>
          </p:nvCxnSpPr>
          <p:spPr bwMode="auto">
            <a:xfrm>
              <a:off x="6527467" y="2484395"/>
              <a:ext cx="398356" cy="0"/>
            </a:xfrm>
            <a:prstGeom prst="line">
              <a:avLst/>
            </a:prstGeom>
            <a:solidFill>
              <a:srgbClr val="000000"/>
            </a:solidFill>
            <a:ln w="12700" cap="rnd" cmpd="sng" algn="ctr">
              <a:solidFill>
                <a:srgbClr val="006487"/>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70" name="Gerade Verbindung 106"/>
            <p:cNvCxnSpPr/>
            <p:nvPr/>
          </p:nvCxnSpPr>
          <p:spPr bwMode="auto">
            <a:xfrm>
              <a:off x="6527467" y="2422152"/>
              <a:ext cx="398356" cy="0"/>
            </a:xfrm>
            <a:prstGeom prst="line">
              <a:avLst/>
            </a:prstGeom>
            <a:solidFill>
              <a:srgbClr val="000000"/>
            </a:solidFill>
            <a:ln w="12700" cap="rnd" cmpd="sng" algn="ctr">
              <a:solidFill>
                <a:srgbClr val="006487"/>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71" name="Rechteck 107"/>
            <p:cNvSpPr/>
            <p:nvPr/>
          </p:nvSpPr>
          <p:spPr bwMode="auto">
            <a:xfrm>
              <a:off x="6527467" y="2144496"/>
              <a:ext cx="409190" cy="234832"/>
            </a:xfrm>
            <a:prstGeom prst="rect">
              <a:avLst/>
            </a:prstGeom>
            <a:solidFill>
              <a:srgbClr val="006487"/>
            </a:solidFill>
            <a:ln w="25400" cap="flat" cmpd="sng" algn="ctr">
              <a:noFill/>
              <a:prstDash val="solid"/>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endParaRPr kumimoji="0" lang="de-DE" sz="1800" b="1" i="0" u="none" strike="noStrike" kern="0" cap="none" spc="0" normalizeH="0" baseline="0" noProof="0" dirty="0" smtClean="0">
                <a:ln>
                  <a:noFill/>
                </a:ln>
                <a:solidFill>
                  <a:srgbClr val="006487"/>
                </a:solidFill>
                <a:effectLst/>
                <a:uLnTx/>
                <a:uFillTx/>
                <a:latin typeface="+mn-lt"/>
                <a:ea typeface="ＭＳ Ｐゴシック"/>
                <a:cs typeface="+mn-cs"/>
              </a:endParaRPr>
            </a:p>
          </p:txBody>
        </p:sp>
      </p:grpSp>
      <p:pic>
        <p:nvPicPr>
          <p:cNvPr id="178" name="Picture 42" descr="Scalance Bild"/>
          <p:cNvPicPr>
            <a:picLocks noChangeAspect="1" noChangeArrowheads="1"/>
          </p:cNvPicPr>
          <p:nvPr/>
        </p:nvPicPr>
        <p:blipFill>
          <a:blip r:embed="rId7" cstate="print"/>
          <a:srcRect/>
          <a:stretch>
            <a:fillRect/>
          </a:stretch>
        </p:blipFill>
        <p:spPr bwMode="gray">
          <a:xfrm>
            <a:off x="3943549" y="4348631"/>
            <a:ext cx="455077" cy="403166"/>
          </a:xfrm>
          <a:prstGeom prst="rect">
            <a:avLst/>
          </a:prstGeom>
          <a:noFill/>
          <a:ln w="9525">
            <a:noFill/>
            <a:miter lim="800000"/>
            <a:headEnd/>
            <a:tailEnd/>
          </a:ln>
        </p:spPr>
      </p:pic>
      <p:sp>
        <p:nvSpPr>
          <p:cNvPr id="68" name="Textfeld 69"/>
          <p:cNvSpPr txBox="1"/>
          <p:nvPr/>
        </p:nvSpPr>
        <p:spPr bwMode="gray">
          <a:xfrm>
            <a:off x="2841876" y="5689984"/>
            <a:ext cx="1724061" cy="474802"/>
          </a:xfrm>
          <a:prstGeom prst="rect">
            <a:avLst/>
          </a:prstGeom>
          <a:solidFill>
            <a:srgbClr val="BECDD7"/>
          </a:solidFill>
          <a:ln w="9525">
            <a:solidFill>
              <a:srgbClr val="879BAA"/>
            </a:solidFill>
          </a:ln>
        </p:spPr>
        <p:txBody>
          <a:bodyPr wrap="square" lIns="36000" tIns="36000" rIns="36000" bIns="36000"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lang="en-US" sz="800" b="1" kern="0" dirty="0">
                <a:solidFill>
                  <a:srgbClr val="006487"/>
                </a:solidFill>
                <a:latin typeface="Arial" pitchFamily="34" charset="0"/>
                <a:ea typeface="ＭＳ Ｐゴシック" charset="-128"/>
                <a:cs typeface="+mn-cs"/>
              </a:rPr>
              <a:t>4</a:t>
            </a:r>
            <a:r>
              <a:rPr kumimoji="0" lang="en-US" sz="800" b="1" i="0" u="none" strike="noStrike" kern="0" cap="none" spc="0" normalizeH="0" baseline="0" noProof="0" dirty="0" smtClean="0">
                <a:ln>
                  <a:noFill/>
                </a:ln>
                <a:solidFill>
                  <a:srgbClr val="006487"/>
                </a:solidFill>
                <a:effectLst/>
                <a:uLnTx/>
                <a:uFillTx/>
                <a:latin typeface="Arial" pitchFamily="34" charset="0"/>
                <a:ea typeface="ＭＳ Ｐゴシック" charset="-128"/>
                <a:cs typeface="+mn-cs"/>
              </a:rPr>
              <a:t> | </a:t>
            </a:r>
            <a:r>
              <a:rPr lang="en-US" altLang="zh-TW" sz="800" dirty="0"/>
              <a:t>ICRW </a:t>
            </a:r>
            <a:r>
              <a:rPr lang="en-US" altLang="zh-TW" sz="800" dirty="0" smtClean="0"/>
              <a:t>application </a:t>
            </a:r>
            <a:r>
              <a:rPr lang="en-US" altLang="zh-TW" sz="800" dirty="0"/>
              <a:t>triggers a warning notification to a driver if a traffic sign violation is detected</a:t>
            </a:r>
            <a:r>
              <a:rPr kumimoji="0" lang="en-US" sz="8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t>. </a:t>
            </a:r>
          </a:p>
        </p:txBody>
      </p:sp>
      <p:pic>
        <p:nvPicPr>
          <p:cNvPr id="6" name="Picture 5"/>
          <p:cNvPicPr>
            <a:picLocks noChangeAspect="1"/>
          </p:cNvPicPr>
          <p:nvPr/>
        </p:nvPicPr>
        <p:blipFill>
          <a:blip r:embed="rId8" cstate="print"/>
          <a:stretch>
            <a:fillRect/>
          </a:stretch>
        </p:blipFill>
        <p:spPr>
          <a:xfrm>
            <a:off x="4520577" y="5463401"/>
            <a:ext cx="1347333" cy="109738"/>
          </a:xfrm>
          <a:prstGeom prst="rect">
            <a:avLst/>
          </a:prstGeom>
        </p:spPr>
      </p:pic>
    </p:spTree>
    <p:extLst>
      <p:ext uri="{BB962C8B-B14F-4D97-AF65-F5344CB8AC3E}">
        <p14:creationId xmlns:p14="http://schemas.microsoft.com/office/powerpoint/2010/main" val="1727076784"/>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Inhaltsplatzhalter 3"/>
          <p:cNvSpPr txBox="1">
            <a:spLocks/>
          </p:cNvSpPr>
          <p:nvPr/>
        </p:nvSpPr>
        <p:spPr bwMode="auto">
          <a:xfrm>
            <a:off x="1097533" y="2464486"/>
            <a:ext cx="7872295" cy="4040818"/>
          </a:xfrm>
          <a:prstGeom prst="rect">
            <a:avLst/>
          </a:prstGeom>
          <a:noFill/>
          <a:ln w="9525">
            <a:solidFill>
              <a:srgbClr val="ADBECB"/>
            </a:solid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110000"/>
              </a:lnSpc>
              <a:spcBef>
                <a:spcPct val="0"/>
              </a:spcBef>
              <a:spcAft>
                <a:spcPct val="0"/>
              </a:spcAft>
              <a:buClr>
                <a:schemeClr val="accent1"/>
              </a:buClr>
              <a:buFont typeface="Arial" pitchFamily="34" charset="0"/>
              <a:buNone/>
              <a:tabLst/>
              <a:defRPr lang="de-DE" dirty="0" smtClean="0">
                <a:solidFill>
                  <a:schemeClr val="dk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lang="de-DE" dirty="0" smtClean="0">
                <a:solidFill>
                  <a:schemeClr val="dk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lang="de-DE" dirty="0" smtClean="0">
                <a:solidFill>
                  <a:schemeClr val="dk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lang="de-DE" dirty="0" smtClean="0">
                <a:solidFill>
                  <a:schemeClr val="dk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lang="de-DE" dirty="0">
                <a:solidFill>
                  <a:schemeClr val="dk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ＭＳ Ｐゴシック"/>
                <a:cs typeface="Arial" pitchFamily="34" charset="0"/>
              </a:rPr>
              <a:t> </a:t>
            </a:r>
            <a:endParaRPr kumimoji="0" lang="en-US" sz="1800" b="0" i="0" u="none" strike="noStrike" kern="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127" name="Textfeld 245"/>
          <p:cNvSpPr txBox="1"/>
          <p:nvPr/>
        </p:nvSpPr>
        <p:spPr bwMode="gray">
          <a:xfrm>
            <a:off x="3036288" y="3409315"/>
            <a:ext cx="1637082" cy="833728"/>
          </a:xfrm>
          <a:prstGeom prst="rect">
            <a:avLst/>
          </a:prstGeom>
          <a:solidFill>
            <a:srgbClr val="BECDD7"/>
          </a:solidFill>
          <a:ln w="9525">
            <a:solidFill>
              <a:srgbClr val="879BAA"/>
            </a:solidFill>
          </a:ln>
        </p:spPr>
        <p:txBody>
          <a:bodyPr wrap="square" lIns="36000" tIns="36000" rIns="36000" bIns="36000" rtlCol="0">
            <a:noAutofit/>
          </a:bodyPr>
          <a:lstStyle/>
          <a:p>
            <a:pPr fontAlgn="auto" hangingPunct="0">
              <a:spcBef>
                <a:spcPct val="35000"/>
              </a:spcBef>
              <a:spcAft>
                <a:spcPts val="0"/>
              </a:spcAft>
              <a:buClr>
                <a:srgbClr val="000000"/>
              </a:buClr>
            </a:pPr>
            <a:r>
              <a:rPr lang="en-US" sz="800" b="1" kern="0" dirty="0" smtClean="0">
                <a:solidFill>
                  <a:srgbClr val="006487"/>
                </a:solidFill>
                <a:latin typeface="Arial" pitchFamily="34" charset="0"/>
                <a:ea typeface="ＭＳ Ｐゴシック" charset="-128"/>
              </a:rPr>
              <a:t>3 |</a:t>
            </a:r>
            <a:r>
              <a:rPr lang="en-US" sz="800" kern="0" dirty="0" smtClean="0">
                <a:solidFill>
                  <a:srgbClr val="000000"/>
                </a:solidFill>
                <a:latin typeface="Arial" pitchFamily="34" charset="0"/>
                <a:ea typeface="ＭＳ Ｐゴシック" charset="-128"/>
              </a:rPr>
              <a:t> [O] C-ITS Station receives the virtual sensor information and decides to relay information to CMS or to generate warnings (e.g. </a:t>
            </a:r>
            <a:r>
              <a:rPr lang="en-US" sz="800" dirty="0"/>
              <a:t>Distribution of </a:t>
            </a:r>
            <a:r>
              <a:rPr lang="en-US" sz="800" dirty="0" smtClean="0"/>
              <a:t>locally </a:t>
            </a:r>
            <a:r>
              <a:rPr lang="en-US" sz="800" dirty="0"/>
              <a:t>detected Hazard Warning</a:t>
            </a:r>
            <a:r>
              <a:rPr lang="en-US" sz="800" kern="0" dirty="0" smtClean="0">
                <a:solidFill>
                  <a:srgbClr val="000000"/>
                </a:solidFill>
                <a:latin typeface="Arial" pitchFamily="34" charset="0"/>
                <a:ea typeface="ＭＳ Ｐゴシック" charset="-128"/>
              </a:rPr>
              <a:t>)</a:t>
            </a:r>
          </a:p>
        </p:txBody>
      </p:sp>
      <p:sp>
        <p:nvSpPr>
          <p:cNvPr id="2" name="Title 1"/>
          <p:cNvSpPr>
            <a:spLocks noGrp="1"/>
          </p:cNvSpPr>
          <p:nvPr>
            <p:ph type="title"/>
          </p:nvPr>
        </p:nvSpPr>
        <p:spPr>
          <a:xfrm>
            <a:off x="2764" y="0"/>
            <a:ext cx="8229600" cy="1143000"/>
          </a:xfrm>
        </p:spPr>
        <p:txBody>
          <a:bodyPr/>
          <a:lstStyle/>
          <a:p>
            <a:r>
              <a:rPr lang="en-US" dirty="0"/>
              <a:t>Use </a:t>
            </a:r>
            <a:r>
              <a:rPr lang="en-US" dirty="0" smtClean="0"/>
              <a:t>Case #4</a:t>
            </a:r>
            <a:br>
              <a:rPr lang="en-US" dirty="0" smtClean="0"/>
            </a:br>
            <a:r>
              <a:rPr lang="en-US" dirty="0" smtClean="0"/>
              <a:t>Virtual Traffic Loop (Data Aggregation)</a:t>
            </a:r>
            <a:endParaRPr lang="en-US" dirty="0"/>
          </a:p>
        </p:txBody>
      </p:sp>
      <p:sp>
        <p:nvSpPr>
          <p:cNvPr id="3" name="Content Placeholder 2"/>
          <p:cNvSpPr>
            <a:spLocks noGrp="1"/>
          </p:cNvSpPr>
          <p:nvPr>
            <p:ph idx="1"/>
          </p:nvPr>
        </p:nvSpPr>
        <p:spPr>
          <a:xfrm>
            <a:off x="427770" y="1335545"/>
            <a:ext cx="8229600" cy="937501"/>
          </a:xfrm>
        </p:spPr>
        <p:txBody>
          <a:bodyPr/>
          <a:lstStyle/>
          <a:p>
            <a:r>
              <a:rPr lang="en-US" sz="1200" dirty="0" smtClean="0"/>
              <a:t>Virtual Traffic Loop functionality implemented by RSU</a:t>
            </a:r>
          </a:p>
          <a:p>
            <a:r>
              <a:rPr lang="en-US" sz="1200" dirty="0" smtClean="0"/>
              <a:t>RSU aggregates CAM data from multiple vehicles and provides information to C-ITS</a:t>
            </a:r>
          </a:p>
        </p:txBody>
      </p:sp>
      <p:sp>
        <p:nvSpPr>
          <p:cNvPr id="4" name="Footer Placeholder 3"/>
          <p:cNvSpPr>
            <a:spLocks noGrp="1"/>
          </p:cNvSpPr>
          <p:nvPr>
            <p:ph type="ftr" sz="quarter" idx="10"/>
          </p:nvPr>
        </p:nvSpPr>
        <p:spPr/>
        <p:txBody>
          <a:bodyPr/>
          <a:lstStyle/>
          <a:p>
            <a:pPr>
              <a:defRPr/>
            </a:pPr>
            <a:r>
              <a:rPr lang="en-US" dirty="0" smtClean="0"/>
              <a:t>© ETSI 2016 All rights reserved</a:t>
            </a:r>
            <a:endParaRPr lang="en-US" dirty="0"/>
          </a:p>
        </p:txBody>
      </p:sp>
      <p:sp>
        <p:nvSpPr>
          <p:cNvPr id="5" name="Slide Number Placeholder 4"/>
          <p:cNvSpPr>
            <a:spLocks noGrp="1"/>
          </p:cNvSpPr>
          <p:nvPr>
            <p:ph type="sldNum" sz="quarter" idx="11"/>
          </p:nvPr>
        </p:nvSpPr>
        <p:spPr/>
        <p:txBody>
          <a:bodyPr/>
          <a:lstStyle/>
          <a:p>
            <a:pPr>
              <a:defRPr/>
            </a:pPr>
            <a:fld id="{38E27B2E-04F4-4ED5-AE45-1351A1006D13}" type="slidenum">
              <a:rPr lang="en-GB" smtClean="0"/>
              <a:pPr>
                <a:defRPr/>
              </a:pPr>
              <a:t>23</a:t>
            </a:fld>
            <a:endParaRPr lang="en-GB"/>
          </a:p>
        </p:txBody>
      </p:sp>
      <p:grpSp>
        <p:nvGrpSpPr>
          <p:cNvPr id="10" name="Gruppieren 242"/>
          <p:cNvGrpSpPr/>
          <p:nvPr>
            <p:custDataLst>
              <p:tags r:id="rId1"/>
            </p:custDataLst>
          </p:nvPr>
        </p:nvGrpSpPr>
        <p:grpSpPr bwMode="gray">
          <a:xfrm>
            <a:off x="4292217" y="4318123"/>
            <a:ext cx="360520" cy="351973"/>
            <a:chOff x="8190852" y="4526606"/>
            <a:chExt cx="268574" cy="262207"/>
          </a:xfrm>
        </p:grpSpPr>
        <p:grpSp>
          <p:nvGrpSpPr>
            <p:cNvPr id="11" name="Gruppieren 243"/>
            <p:cNvGrpSpPr/>
            <p:nvPr>
              <p:custDataLst>
                <p:tags r:id="rId4"/>
              </p:custDataLst>
            </p:nvPr>
          </p:nvGrpSpPr>
          <p:grpSpPr bwMode="gray">
            <a:xfrm>
              <a:off x="8215961" y="4548257"/>
              <a:ext cx="207413" cy="224198"/>
              <a:chOff x="8366429" y="3914147"/>
              <a:chExt cx="207413" cy="224198"/>
            </a:xfrm>
          </p:grpSpPr>
          <p:sp>
            <p:nvSpPr>
              <p:cNvPr id="13" name="Ellipse 120"/>
              <p:cNvSpPr/>
              <p:nvPr/>
            </p:nvSpPr>
            <p:spPr bwMode="gray">
              <a:xfrm>
                <a:off x="8366429" y="4070761"/>
                <a:ext cx="67583" cy="67583"/>
              </a:xfrm>
              <a:prstGeom prst="ellipse">
                <a:avLst/>
              </a:prstGeom>
              <a:solidFill>
                <a:srgbClr val="879BAA"/>
              </a:solidFill>
              <a:ln>
                <a:noFill/>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14" name="Ellipse 180"/>
              <p:cNvSpPr/>
              <p:nvPr/>
            </p:nvSpPr>
            <p:spPr bwMode="gray">
              <a:xfrm>
                <a:off x="8366430" y="4009613"/>
                <a:ext cx="110830" cy="128731"/>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15" name="Ellipse 180"/>
              <p:cNvSpPr/>
              <p:nvPr/>
            </p:nvSpPr>
            <p:spPr bwMode="gray">
              <a:xfrm>
                <a:off x="8366429" y="3959839"/>
                <a:ext cx="153683" cy="178505"/>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16" name="Ellipse 180"/>
              <p:cNvSpPr/>
              <p:nvPr/>
            </p:nvSpPr>
            <p:spPr bwMode="gray">
              <a:xfrm>
                <a:off x="8366431" y="3914147"/>
                <a:ext cx="207411" cy="224198"/>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sp>
          <p:nvSpPr>
            <p:cNvPr id="12" name="Rechteck 119"/>
            <p:cNvSpPr/>
            <p:nvPr/>
          </p:nvSpPr>
          <p:spPr bwMode="gray">
            <a:xfrm>
              <a:off x="8190852" y="4526606"/>
              <a:ext cx="268574" cy="262207"/>
            </a:xfrm>
            <a:prstGeom prst="rect">
              <a:avLst/>
            </a:pr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sp>
        <p:nvSpPr>
          <p:cNvPr id="17" name="Textfeld 124"/>
          <p:cNvSpPr txBox="1"/>
          <p:nvPr/>
        </p:nvSpPr>
        <p:spPr bwMode="gray">
          <a:xfrm>
            <a:off x="4655593" y="5085460"/>
            <a:ext cx="985427" cy="323165"/>
          </a:xfrm>
          <a:prstGeom prst="rect">
            <a:avLst/>
          </a:prstGeom>
          <a:noFill/>
        </p:spPr>
        <p:txBody>
          <a:bodyPr wrap="square" lIns="0" tIns="0" rIns="0" bIns="0" rtlCol="0">
            <a:spAutoFit/>
          </a:bodyPr>
          <a:lstStyle/>
          <a:p>
            <a:pPr algn="r">
              <a:spcBef>
                <a:spcPts val="0"/>
              </a:spcBef>
            </a:pPr>
            <a:r>
              <a:rPr lang="en-US" sz="1050" smtClean="0">
                <a:solidFill>
                  <a:srgbClr val="000000"/>
                </a:solidFill>
                <a:latin typeface="Arial" pitchFamily="34" charset="0"/>
                <a:ea typeface="ＭＳ Ｐゴシック" charset="-128"/>
              </a:rPr>
              <a:t>C2X</a:t>
            </a:r>
          </a:p>
          <a:p>
            <a:pPr algn="r">
              <a:spcBef>
                <a:spcPts val="0"/>
              </a:spcBef>
            </a:pPr>
            <a:r>
              <a:rPr lang="en-US" sz="1050" smtClean="0">
                <a:solidFill>
                  <a:srgbClr val="000000"/>
                </a:solidFill>
                <a:latin typeface="Arial" pitchFamily="34" charset="0"/>
                <a:ea typeface="ＭＳ Ｐゴシック" charset="-128"/>
              </a:rPr>
              <a:t>On-Board Unit</a:t>
            </a:r>
          </a:p>
        </p:txBody>
      </p:sp>
      <p:sp>
        <p:nvSpPr>
          <p:cNvPr id="18" name="Textfeld 126"/>
          <p:cNvSpPr txBox="1"/>
          <p:nvPr/>
        </p:nvSpPr>
        <p:spPr bwMode="gray">
          <a:xfrm>
            <a:off x="4938833" y="4552575"/>
            <a:ext cx="834626" cy="323165"/>
          </a:xfrm>
          <a:prstGeom prst="rect">
            <a:avLst/>
          </a:prstGeom>
          <a:noFill/>
          <a:ln>
            <a:noFill/>
          </a:ln>
        </p:spPr>
        <p:txBody>
          <a:bodyPr wrap="square" lIns="0" tIns="0" rIns="0" bIns="0" rtlCol="0">
            <a:spAutoFit/>
          </a:bodyPr>
          <a:lstStyle/>
          <a:p>
            <a:pPr>
              <a:spcBef>
                <a:spcPts val="0"/>
              </a:spcBef>
            </a:pPr>
            <a:r>
              <a:rPr lang="en-US" sz="1050" dirty="0" smtClean="0">
                <a:solidFill>
                  <a:srgbClr val="879BAA"/>
                </a:solidFill>
                <a:latin typeface="Arial" pitchFamily="34" charset="0"/>
                <a:ea typeface="ＭＳ Ｐゴシック" charset="-128"/>
              </a:rPr>
              <a:t>5.9 GHz Air Link</a:t>
            </a:r>
          </a:p>
        </p:txBody>
      </p:sp>
      <p:grpSp>
        <p:nvGrpSpPr>
          <p:cNvPr id="19" name="Gruppieren 249"/>
          <p:cNvGrpSpPr/>
          <p:nvPr>
            <p:custDataLst>
              <p:tags r:id="rId2"/>
            </p:custDataLst>
          </p:nvPr>
        </p:nvGrpSpPr>
        <p:grpSpPr bwMode="gray">
          <a:xfrm>
            <a:off x="5780699" y="5097559"/>
            <a:ext cx="277670" cy="271088"/>
            <a:chOff x="8190852" y="4526606"/>
            <a:chExt cx="268574" cy="262207"/>
          </a:xfrm>
        </p:grpSpPr>
        <p:grpSp>
          <p:nvGrpSpPr>
            <p:cNvPr id="20" name="Gruppieren 250"/>
            <p:cNvGrpSpPr/>
            <p:nvPr>
              <p:custDataLst>
                <p:tags r:id="rId3"/>
              </p:custDataLst>
            </p:nvPr>
          </p:nvGrpSpPr>
          <p:grpSpPr bwMode="gray">
            <a:xfrm>
              <a:off x="8215961" y="4548257"/>
              <a:ext cx="207413" cy="224198"/>
              <a:chOff x="8366429" y="3914147"/>
              <a:chExt cx="207413" cy="224198"/>
            </a:xfrm>
          </p:grpSpPr>
          <p:sp>
            <p:nvSpPr>
              <p:cNvPr id="22" name="Ellipse 134"/>
              <p:cNvSpPr/>
              <p:nvPr/>
            </p:nvSpPr>
            <p:spPr bwMode="gray">
              <a:xfrm>
                <a:off x="8366429" y="4070761"/>
                <a:ext cx="67583" cy="67583"/>
              </a:xfrm>
              <a:prstGeom prst="ellipse">
                <a:avLst/>
              </a:prstGeom>
              <a:solidFill>
                <a:srgbClr val="879BAA"/>
              </a:solidFill>
              <a:ln>
                <a:noFill/>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23" name="Ellipse 180"/>
              <p:cNvSpPr/>
              <p:nvPr/>
            </p:nvSpPr>
            <p:spPr bwMode="gray">
              <a:xfrm>
                <a:off x="8366430" y="4009613"/>
                <a:ext cx="110830" cy="128731"/>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24" name="Ellipse 180"/>
              <p:cNvSpPr/>
              <p:nvPr/>
            </p:nvSpPr>
            <p:spPr bwMode="gray">
              <a:xfrm>
                <a:off x="8366429" y="3959839"/>
                <a:ext cx="153683" cy="178505"/>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25" name="Ellipse 180"/>
              <p:cNvSpPr/>
              <p:nvPr/>
            </p:nvSpPr>
            <p:spPr bwMode="gray">
              <a:xfrm>
                <a:off x="8366431" y="3914147"/>
                <a:ext cx="207411" cy="224198"/>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sp>
          <p:nvSpPr>
            <p:cNvPr id="21" name="Rechteck 133"/>
            <p:cNvSpPr/>
            <p:nvPr/>
          </p:nvSpPr>
          <p:spPr bwMode="gray">
            <a:xfrm>
              <a:off x="8190852" y="4526606"/>
              <a:ext cx="268574" cy="262207"/>
            </a:xfrm>
            <a:prstGeom prst="rect">
              <a:avLst/>
            </a:pr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sp>
        <p:nvSpPr>
          <p:cNvPr id="26" name="Rechteck 22"/>
          <p:cNvSpPr/>
          <p:nvPr/>
        </p:nvSpPr>
        <p:spPr bwMode="auto">
          <a:xfrm>
            <a:off x="1643752" y="5542389"/>
            <a:ext cx="5478939" cy="512277"/>
          </a:xfrm>
          <a:prstGeom prst="rect">
            <a:avLst/>
          </a:prstGeom>
          <a:solidFill>
            <a:srgbClr val="BECDD7"/>
          </a:solidFill>
          <a:ln w="9525">
            <a:no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cxnSp>
        <p:nvCxnSpPr>
          <p:cNvPr id="33" name="Gewinkelte Verbindung 224"/>
          <p:cNvCxnSpPr>
            <a:endCxn id="12" idx="3"/>
          </p:cNvCxnSpPr>
          <p:nvPr/>
        </p:nvCxnSpPr>
        <p:spPr bwMode="gray">
          <a:xfrm rot="10800000">
            <a:off x="4652737" y="4494111"/>
            <a:ext cx="1181072" cy="603449"/>
          </a:xfrm>
          <a:prstGeom prst="bentConnector3">
            <a:avLst>
              <a:gd name="adj1" fmla="val -1"/>
            </a:avLst>
          </a:prstGeom>
          <a:solidFill>
            <a:srgbClr val="000000"/>
          </a:solidFill>
          <a:ln w="9525" cap="flat" cmpd="sng" algn="ctr">
            <a:solidFill>
              <a:srgbClr val="ADBECB"/>
            </a:solidFill>
            <a:prstDash val="dash"/>
            <a:round/>
            <a:headEnd type="triangl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34" name="Rechteck 24"/>
          <p:cNvSpPr/>
          <p:nvPr/>
        </p:nvSpPr>
        <p:spPr bwMode="auto">
          <a:xfrm>
            <a:off x="6025258" y="5773054"/>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35" name="Rechteck 24"/>
          <p:cNvSpPr/>
          <p:nvPr/>
        </p:nvSpPr>
        <p:spPr bwMode="auto">
          <a:xfrm>
            <a:off x="5297095" y="5773054"/>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36" name="Rechteck 24"/>
          <p:cNvSpPr/>
          <p:nvPr/>
        </p:nvSpPr>
        <p:spPr bwMode="auto">
          <a:xfrm>
            <a:off x="3748577" y="5748831"/>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37" name="Rechteck 24"/>
          <p:cNvSpPr/>
          <p:nvPr/>
        </p:nvSpPr>
        <p:spPr bwMode="auto">
          <a:xfrm>
            <a:off x="2809793" y="5764833"/>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38" name="Rechteck 24"/>
          <p:cNvSpPr/>
          <p:nvPr/>
        </p:nvSpPr>
        <p:spPr bwMode="auto">
          <a:xfrm>
            <a:off x="4535859" y="5764833"/>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39" name="Rechteck 24"/>
          <p:cNvSpPr/>
          <p:nvPr/>
        </p:nvSpPr>
        <p:spPr bwMode="auto">
          <a:xfrm>
            <a:off x="6767213" y="5773054"/>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40" name="Rechteck 24"/>
          <p:cNvSpPr/>
          <p:nvPr/>
        </p:nvSpPr>
        <p:spPr bwMode="auto">
          <a:xfrm rot="5400000">
            <a:off x="2646721" y="3466836"/>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41" name="Textfeld 166"/>
          <p:cNvSpPr txBox="1"/>
          <p:nvPr/>
        </p:nvSpPr>
        <p:spPr bwMode="gray">
          <a:xfrm>
            <a:off x="7145278" y="4808111"/>
            <a:ext cx="1459301" cy="249350"/>
          </a:xfrm>
          <a:prstGeom prst="rect">
            <a:avLst/>
          </a:prstGeom>
          <a:solidFill>
            <a:srgbClr val="BECDD7"/>
          </a:solidFill>
          <a:ln w="9525">
            <a:solidFill>
              <a:srgbClr val="879BAA"/>
            </a:solidFill>
          </a:ln>
        </p:spPr>
        <p:txBody>
          <a:bodyPr wrap="square" lIns="36000" tIns="36000" rIns="36000" bIns="36000" rtlCol="0">
            <a:noAutofit/>
          </a:bodyPr>
          <a:lstStyle/>
          <a:p>
            <a:pPr fontAlgn="auto">
              <a:lnSpc>
                <a:spcPct val="110000"/>
              </a:lnSpc>
              <a:spcBef>
                <a:spcPts val="0"/>
              </a:spcBef>
              <a:spcAft>
                <a:spcPts val="0"/>
              </a:spcAft>
            </a:pPr>
            <a:r>
              <a:rPr lang="en-US" sz="800" b="1" kern="0" dirty="0" smtClean="0">
                <a:solidFill>
                  <a:srgbClr val="006487"/>
                </a:solidFill>
                <a:latin typeface="Arial" pitchFamily="34" charset="0"/>
                <a:ea typeface="ＭＳ Ｐゴシック" charset="-128"/>
              </a:rPr>
              <a:t>1 |</a:t>
            </a:r>
            <a:r>
              <a:rPr lang="en-US" sz="800" kern="0" dirty="0" smtClean="0">
                <a:solidFill>
                  <a:srgbClr val="000000"/>
                </a:solidFill>
                <a:latin typeface="Arial" pitchFamily="34" charset="0"/>
                <a:ea typeface="ＭＳ Ｐゴシック" charset="-128"/>
              </a:rPr>
              <a:t> Vehicles send CAMs.</a:t>
            </a:r>
          </a:p>
        </p:txBody>
      </p:sp>
      <p:sp>
        <p:nvSpPr>
          <p:cNvPr id="48" name="Textfeld 245"/>
          <p:cNvSpPr txBox="1"/>
          <p:nvPr/>
        </p:nvSpPr>
        <p:spPr bwMode="gray">
          <a:xfrm>
            <a:off x="5104376" y="3739532"/>
            <a:ext cx="1637082" cy="463593"/>
          </a:xfrm>
          <a:prstGeom prst="rect">
            <a:avLst/>
          </a:prstGeom>
          <a:solidFill>
            <a:srgbClr val="BECDD7"/>
          </a:solidFill>
          <a:ln w="9525">
            <a:solidFill>
              <a:srgbClr val="879BAA"/>
            </a:solidFill>
          </a:ln>
        </p:spPr>
        <p:txBody>
          <a:bodyPr wrap="square" lIns="36000" tIns="36000" rIns="36000" bIns="36000" rtlCol="0">
            <a:noAutofit/>
          </a:bodyPr>
          <a:lstStyle/>
          <a:p>
            <a:pPr fontAlgn="auto" hangingPunct="0">
              <a:spcBef>
                <a:spcPct val="35000"/>
              </a:spcBef>
              <a:spcAft>
                <a:spcPts val="0"/>
              </a:spcAft>
              <a:buClr>
                <a:srgbClr val="000000"/>
              </a:buClr>
            </a:pPr>
            <a:r>
              <a:rPr lang="en-US" sz="800" b="1" kern="0" dirty="0">
                <a:solidFill>
                  <a:srgbClr val="006487"/>
                </a:solidFill>
                <a:latin typeface="Arial" pitchFamily="34" charset="0"/>
                <a:ea typeface="ＭＳ Ｐゴシック" charset="-128"/>
              </a:rPr>
              <a:t>2</a:t>
            </a:r>
            <a:r>
              <a:rPr lang="en-US" sz="800" b="1" kern="0" dirty="0" smtClean="0">
                <a:solidFill>
                  <a:srgbClr val="006487"/>
                </a:solidFill>
                <a:latin typeface="Arial" pitchFamily="34" charset="0"/>
                <a:ea typeface="ＭＳ Ｐゴシック" charset="-128"/>
              </a:rPr>
              <a:t> |</a:t>
            </a:r>
            <a:r>
              <a:rPr lang="en-US" sz="800" kern="0" dirty="0" smtClean="0">
                <a:solidFill>
                  <a:srgbClr val="000000"/>
                </a:solidFill>
                <a:latin typeface="Arial" pitchFamily="34" charset="0"/>
                <a:ea typeface="ＭＳ Ｐゴシック" charset="-128"/>
              </a:rPr>
              <a:t> RSU receives, aggregates and anonymizes CAMs and sends ‘virtual traffic loop’ data to C-ITS</a:t>
            </a:r>
          </a:p>
        </p:txBody>
      </p:sp>
      <p:grpSp>
        <p:nvGrpSpPr>
          <p:cNvPr id="70" name="Gruppieren 96"/>
          <p:cNvGrpSpPr/>
          <p:nvPr/>
        </p:nvGrpSpPr>
        <p:grpSpPr>
          <a:xfrm>
            <a:off x="2414493" y="2630054"/>
            <a:ext cx="2683857" cy="745619"/>
            <a:chOff x="7442353" y="5539294"/>
            <a:chExt cx="2456342" cy="977162"/>
          </a:xfrm>
        </p:grpSpPr>
        <p:sp>
          <p:nvSpPr>
            <p:cNvPr id="73" name="Inhaltsplatzhalter 1"/>
            <p:cNvSpPr txBox="1">
              <a:spLocks/>
            </p:cNvSpPr>
            <p:nvPr/>
          </p:nvSpPr>
          <p:spPr bwMode="auto">
            <a:xfrm>
              <a:off x="7442353" y="5539294"/>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110000"/>
                </a:lnSpc>
                <a:spcBef>
                  <a:spcPct val="0"/>
                </a:spcBef>
                <a:buClr>
                  <a:srgbClr val="879BAA"/>
                </a:buClr>
                <a:defRPr/>
              </a:pPr>
              <a:endParaRPr lang="en-US" sz="1100" b="1" kern="0" smtClean="0">
                <a:solidFill>
                  <a:srgbClr val="FFFFFF"/>
                </a:solidFill>
                <a:ea typeface="ＭＳ Ｐゴシック" charset="-128"/>
              </a:endParaRPr>
            </a:p>
          </p:txBody>
        </p:sp>
        <p:sp>
          <p:nvSpPr>
            <p:cNvPr id="74" name="Rechteck 91"/>
            <p:cNvSpPr/>
            <p:nvPr/>
          </p:nvSpPr>
          <p:spPr bwMode="auto">
            <a:xfrm>
              <a:off x="7442353" y="6062047"/>
              <a:ext cx="2456341" cy="454409"/>
            </a:xfrm>
            <a:prstGeom prst="rect">
              <a:avLst/>
            </a:prstGeom>
            <a:solidFill>
              <a:srgbClr val="879BA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36000" rIns="108000" bIns="36000" numCol="1" spcCol="72000" rtlCol="0" anchor="ctr">
              <a:noAutofit/>
            </a:bodyPr>
            <a:lstStyle/>
            <a:p>
              <a:pPr algn="ctr" fontAlgn="auto">
                <a:lnSpc>
                  <a:spcPct val="110000"/>
                </a:lnSpc>
                <a:spcBef>
                  <a:spcPts val="0"/>
                </a:spcBef>
                <a:spcAft>
                  <a:spcPts val="0"/>
                </a:spcAft>
              </a:pPr>
              <a:r>
                <a:rPr lang="en-US" sz="1050" b="1" kern="0" dirty="0">
                  <a:solidFill>
                    <a:srgbClr val="FFFFFF"/>
                  </a:solidFill>
                  <a:latin typeface="Arial" pitchFamily="34" charset="0"/>
                  <a:ea typeface="ＭＳ Ｐゴシック" charset="-128"/>
                </a:rPr>
                <a:t>Central ITS-S</a:t>
              </a:r>
              <a:endParaRPr lang="en-US" sz="1050" b="1" kern="0" dirty="0" smtClean="0">
                <a:solidFill>
                  <a:srgbClr val="FFFFFF"/>
                </a:solidFill>
                <a:latin typeface="Arial" pitchFamily="34" charset="0"/>
                <a:ea typeface="ＭＳ Ｐゴシック" charset="-128"/>
              </a:endParaRPr>
            </a:p>
          </p:txBody>
        </p:sp>
        <p:sp>
          <p:nvSpPr>
            <p:cNvPr id="75" name="Inhaltsplatzhalter 1"/>
            <p:cNvSpPr txBox="1">
              <a:spLocks/>
            </p:cNvSpPr>
            <p:nvPr/>
          </p:nvSpPr>
          <p:spPr bwMode="auto">
            <a:xfrm>
              <a:off x="7947040" y="5543927"/>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110000"/>
                </a:lnSpc>
                <a:spcBef>
                  <a:spcPct val="0"/>
                </a:spcBef>
                <a:buClr>
                  <a:srgbClr val="879BAA"/>
                </a:buClr>
                <a:defRPr/>
              </a:pPr>
              <a:endParaRPr lang="en-US" sz="1100" b="1" kern="0" smtClean="0">
                <a:solidFill>
                  <a:srgbClr val="FFFFFF"/>
                </a:solidFill>
                <a:ea typeface="ＭＳ Ｐゴシック" charset="-128"/>
              </a:endParaRPr>
            </a:p>
          </p:txBody>
        </p:sp>
        <p:sp>
          <p:nvSpPr>
            <p:cNvPr id="76" name="Inhaltsplatzhalter 1"/>
            <p:cNvSpPr txBox="1">
              <a:spLocks/>
            </p:cNvSpPr>
            <p:nvPr/>
          </p:nvSpPr>
          <p:spPr bwMode="auto">
            <a:xfrm>
              <a:off x="8450329" y="5543117"/>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110000"/>
                </a:lnSpc>
                <a:spcBef>
                  <a:spcPct val="0"/>
                </a:spcBef>
                <a:buClr>
                  <a:srgbClr val="879BAA"/>
                </a:buClr>
                <a:defRPr/>
              </a:pPr>
              <a:endParaRPr lang="en-US" sz="1100" b="1" kern="0" smtClean="0">
                <a:solidFill>
                  <a:srgbClr val="FFFFFF"/>
                </a:solidFill>
                <a:ea typeface="ＭＳ Ｐゴシック" charset="-128"/>
              </a:endParaRPr>
            </a:p>
          </p:txBody>
        </p:sp>
        <p:sp>
          <p:nvSpPr>
            <p:cNvPr id="77" name="Inhaltsplatzhalter 1"/>
            <p:cNvSpPr txBox="1">
              <a:spLocks/>
            </p:cNvSpPr>
            <p:nvPr/>
          </p:nvSpPr>
          <p:spPr bwMode="auto">
            <a:xfrm>
              <a:off x="8942985" y="5540370"/>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110000"/>
                </a:lnSpc>
                <a:spcBef>
                  <a:spcPct val="0"/>
                </a:spcBef>
                <a:buClr>
                  <a:srgbClr val="879BAA"/>
                </a:buClr>
                <a:defRPr/>
              </a:pPr>
              <a:endParaRPr lang="en-US" sz="1100" b="1" kern="0" smtClean="0">
                <a:solidFill>
                  <a:srgbClr val="FFFFFF"/>
                </a:solidFill>
                <a:ea typeface="ＭＳ Ｐゴシック" charset="-128"/>
              </a:endParaRPr>
            </a:p>
          </p:txBody>
        </p:sp>
        <p:sp>
          <p:nvSpPr>
            <p:cNvPr id="78" name="Inhaltsplatzhalter 1"/>
            <p:cNvSpPr txBox="1">
              <a:spLocks/>
            </p:cNvSpPr>
            <p:nvPr/>
          </p:nvSpPr>
          <p:spPr bwMode="auto">
            <a:xfrm>
              <a:off x="9446275" y="5543909"/>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110000"/>
                </a:lnSpc>
                <a:spcBef>
                  <a:spcPct val="0"/>
                </a:spcBef>
                <a:buClr>
                  <a:srgbClr val="879BAA"/>
                </a:buClr>
                <a:defRPr/>
              </a:pPr>
              <a:endParaRPr lang="en-US" sz="1100" b="1" kern="0" smtClean="0">
                <a:solidFill>
                  <a:srgbClr val="FFFFFF"/>
                </a:solidFill>
                <a:ea typeface="ＭＳ Ｐゴシック" charset="-128"/>
              </a:endParaRPr>
            </a:p>
          </p:txBody>
        </p:sp>
      </p:grpSp>
      <p:sp>
        <p:nvSpPr>
          <p:cNvPr id="81" name="Textfeld 99"/>
          <p:cNvSpPr txBox="1"/>
          <p:nvPr/>
        </p:nvSpPr>
        <p:spPr bwMode="gray">
          <a:xfrm>
            <a:off x="5682758" y="4332528"/>
            <a:ext cx="1353244" cy="323165"/>
          </a:xfrm>
          <a:prstGeom prst="rect">
            <a:avLst/>
          </a:prstGeom>
          <a:noFill/>
        </p:spPr>
        <p:txBody>
          <a:bodyPr wrap="square" lIns="0" tIns="0" rIns="0" bIns="0" rtlCol="0">
            <a:spAutoFit/>
          </a:bodyPr>
          <a:lstStyle/>
          <a:p>
            <a:pPr algn="r">
              <a:spcBef>
                <a:spcPts val="0"/>
              </a:spcBef>
            </a:pPr>
            <a:r>
              <a:rPr lang="en-US" sz="1050" dirty="0" smtClean="0">
                <a:solidFill>
                  <a:srgbClr val="000000"/>
                </a:solidFill>
                <a:latin typeface="Arial" pitchFamily="34" charset="0"/>
                <a:ea typeface="ＭＳ Ｐゴシック" charset="-128"/>
              </a:rPr>
              <a:t>On-Board display</a:t>
            </a:r>
          </a:p>
          <a:p>
            <a:pPr algn="r">
              <a:spcBef>
                <a:spcPts val="0"/>
              </a:spcBef>
            </a:pPr>
            <a:r>
              <a:rPr lang="en-US" sz="1050" dirty="0" smtClean="0">
                <a:solidFill>
                  <a:srgbClr val="000000"/>
                </a:solidFill>
                <a:latin typeface="Arial" pitchFamily="34" charset="0"/>
                <a:ea typeface="ＭＳ Ｐゴシック" charset="-128"/>
              </a:rPr>
              <a:t>Driver Information</a:t>
            </a:r>
          </a:p>
        </p:txBody>
      </p:sp>
      <p:pic>
        <p:nvPicPr>
          <p:cNvPr id="87" name="Picture 42" descr="Scalance Bild"/>
          <p:cNvPicPr>
            <a:picLocks noChangeAspect="1" noChangeArrowheads="1"/>
          </p:cNvPicPr>
          <p:nvPr/>
        </p:nvPicPr>
        <p:blipFill>
          <a:blip r:embed="rId6" cstate="print"/>
          <a:srcRect/>
          <a:stretch>
            <a:fillRect/>
          </a:stretch>
        </p:blipFill>
        <p:spPr bwMode="gray">
          <a:xfrm>
            <a:off x="4529773" y="4038187"/>
            <a:ext cx="455077" cy="403166"/>
          </a:xfrm>
          <a:prstGeom prst="rect">
            <a:avLst/>
          </a:prstGeom>
          <a:noFill/>
          <a:ln w="9525">
            <a:noFill/>
            <a:miter lim="800000"/>
            <a:headEnd/>
            <a:tailEnd/>
          </a:ln>
        </p:spPr>
      </p:pic>
      <p:grpSp>
        <p:nvGrpSpPr>
          <p:cNvPr id="88" name="Gruppieren 115"/>
          <p:cNvGrpSpPr/>
          <p:nvPr/>
        </p:nvGrpSpPr>
        <p:grpSpPr>
          <a:xfrm>
            <a:off x="6489543" y="4719256"/>
            <a:ext cx="495403" cy="338205"/>
            <a:chOff x="6389089" y="2085976"/>
            <a:chExt cx="677394" cy="510342"/>
          </a:xfrm>
        </p:grpSpPr>
        <p:sp>
          <p:nvSpPr>
            <p:cNvPr id="89" name="Abgerundetes Rechteck 108"/>
            <p:cNvSpPr/>
            <p:nvPr/>
          </p:nvSpPr>
          <p:spPr bwMode="auto">
            <a:xfrm>
              <a:off x="6389089" y="2085976"/>
              <a:ext cx="677394" cy="510342"/>
            </a:xfrm>
            <a:prstGeom prst="roundRect">
              <a:avLst/>
            </a:prstGeom>
            <a:solidFill>
              <a:srgbClr val="FFFFFF"/>
            </a:solidFill>
            <a:ln w="12700" cap="flat" cmpd="sng" algn="ctr">
              <a:solidFill>
                <a:srgbClr val="006487"/>
              </a:solidFill>
              <a:prstDash val="solid"/>
              <a:headEnd/>
              <a:tailEnd/>
            </a:ln>
            <a:effectLst/>
            <a:extLst/>
          </p:spPr>
          <p:txBody>
            <a:bodyPr wrap="square" lIns="108000" tIns="54000" rIns="108000" bIns="54000" numCol="1" spcCol="72000" rtlCol="0" anchor="ctr">
              <a:noAutofit/>
            </a:bodyPr>
            <a:lstStyle/>
            <a:p>
              <a:pPr algn="ctr" fontAlgn="auto">
                <a:spcBef>
                  <a:spcPts val="0"/>
                </a:spcBef>
                <a:spcAft>
                  <a:spcPts val="0"/>
                </a:spcAft>
                <a:buFont typeface="Wingdings" charset="0"/>
                <a:buNone/>
              </a:pPr>
              <a:endParaRPr lang="de-DE" b="1" kern="0" dirty="0" smtClean="0">
                <a:solidFill>
                  <a:srgbClr val="006487"/>
                </a:solidFill>
                <a:latin typeface="Arial"/>
                <a:ea typeface="ＭＳ Ｐゴシック"/>
              </a:endParaRPr>
            </a:p>
          </p:txBody>
        </p:sp>
        <p:cxnSp>
          <p:nvCxnSpPr>
            <p:cNvPr id="90" name="Gerade Verbindung 110"/>
            <p:cNvCxnSpPr/>
            <p:nvPr/>
          </p:nvCxnSpPr>
          <p:spPr bwMode="auto">
            <a:xfrm>
              <a:off x="6527467" y="2531057"/>
              <a:ext cx="398356" cy="0"/>
            </a:xfrm>
            <a:prstGeom prst="line">
              <a:avLst/>
            </a:prstGeom>
            <a:solidFill>
              <a:srgbClr val="000000"/>
            </a:solidFill>
            <a:ln w="12700" cap="rnd" cmpd="sng" algn="ctr">
              <a:solidFill>
                <a:srgbClr val="006487"/>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1" name="Gerade Verbindung 111"/>
            <p:cNvCxnSpPr/>
            <p:nvPr/>
          </p:nvCxnSpPr>
          <p:spPr bwMode="auto">
            <a:xfrm>
              <a:off x="6527467" y="2484395"/>
              <a:ext cx="398356" cy="0"/>
            </a:xfrm>
            <a:prstGeom prst="line">
              <a:avLst/>
            </a:prstGeom>
            <a:solidFill>
              <a:srgbClr val="000000"/>
            </a:solidFill>
            <a:ln w="12700" cap="rnd" cmpd="sng" algn="ctr">
              <a:solidFill>
                <a:srgbClr val="006487"/>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2" name="Gerade Verbindung 112"/>
            <p:cNvCxnSpPr/>
            <p:nvPr/>
          </p:nvCxnSpPr>
          <p:spPr bwMode="auto">
            <a:xfrm>
              <a:off x="6527467" y="2422152"/>
              <a:ext cx="398356" cy="0"/>
            </a:xfrm>
            <a:prstGeom prst="line">
              <a:avLst/>
            </a:prstGeom>
            <a:solidFill>
              <a:srgbClr val="000000"/>
            </a:solidFill>
            <a:ln w="12700" cap="rnd" cmpd="sng" algn="ctr">
              <a:solidFill>
                <a:srgbClr val="006487"/>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93" name="Rechteck 113"/>
            <p:cNvSpPr/>
            <p:nvPr/>
          </p:nvSpPr>
          <p:spPr bwMode="auto">
            <a:xfrm>
              <a:off x="6527467" y="2144496"/>
              <a:ext cx="409190" cy="234832"/>
            </a:xfrm>
            <a:prstGeom prst="rect">
              <a:avLst/>
            </a:prstGeom>
            <a:solidFill>
              <a:srgbClr val="006487"/>
            </a:solidFill>
            <a:ln w="25400" cap="flat" cmpd="sng" algn="ctr">
              <a:noFill/>
              <a:prstDash val="solid"/>
              <a:headEnd/>
              <a:tailEnd/>
            </a:ln>
            <a:effectLst/>
            <a:extLst/>
          </p:spPr>
          <p:txBody>
            <a:bodyPr wrap="square" lIns="108000" tIns="54000" rIns="108000" bIns="54000" numCol="1" spcCol="72000" rtlCol="0" anchor="ctr">
              <a:noAutofit/>
            </a:bodyPr>
            <a:lstStyle/>
            <a:p>
              <a:pPr algn="ctr" fontAlgn="auto">
                <a:spcBef>
                  <a:spcPts val="0"/>
                </a:spcBef>
                <a:spcAft>
                  <a:spcPts val="0"/>
                </a:spcAft>
                <a:buFont typeface="Wingdings" charset="0"/>
                <a:buNone/>
              </a:pPr>
              <a:endParaRPr lang="de-DE" b="1" kern="0" dirty="0" smtClean="0">
                <a:solidFill>
                  <a:srgbClr val="006487"/>
                </a:solidFill>
                <a:latin typeface="Arial"/>
                <a:ea typeface="ＭＳ Ｐゴシック"/>
              </a:endParaRPr>
            </a:p>
          </p:txBody>
        </p:sp>
      </p:grpSp>
      <p:pic>
        <p:nvPicPr>
          <p:cNvPr id="111" name="Picture 42" descr="Scalance Bild"/>
          <p:cNvPicPr>
            <a:picLocks noChangeAspect="1" noChangeArrowheads="1"/>
          </p:cNvPicPr>
          <p:nvPr/>
        </p:nvPicPr>
        <p:blipFill>
          <a:blip r:embed="rId6" cstate="print"/>
          <a:srcRect/>
          <a:stretch>
            <a:fillRect/>
          </a:stretch>
        </p:blipFill>
        <p:spPr bwMode="gray">
          <a:xfrm>
            <a:off x="2240796" y="3961034"/>
            <a:ext cx="455077" cy="403166"/>
          </a:xfrm>
          <a:prstGeom prst="rect">
            <a:avLst/>
          </a:prstGeom>
          <a:noFill/>
          <a:ln w="9525">
            <a:noFill/>
            <a:miter lim="800000"/>
            <a:headEnd/>
            <a:tailEnd/>
          </a:ln>
        </p:spPr>
      </p:pic>
      <p:grpSp>
        <p:nvGrpSpPr>
          <p:cNvPr id="115" name="Gruppieren 72"/>
          <p:cNvGrpSpPr>
            <a:grpSpLocks noChangeAspect="1"/>
          </p:cNvGrpSpPr>
          <p:nvPr/>
        </p:nvGrpSpPr>
        <p:grpSpPr>
          <a:xfrm>
            <a:off x="5912838" y="5248901"/>
            <a:ext cx="1165604" cy="404531"/>
            <a:chOff x="6112106" y="4647711"/>
            <a:chExt cx="1771735" cy="614894"/>
          </a:xfrm>
        </p:grpSpPr>
        <p:grpSp>
          <p:nvGrpSpPr>
            <p:cNvPr id="116" name="Group 121"/>
            <p:cNvGrpSpPr/>
            <p:nvPr/>
          </p:nvGrpSpPr>
          <p:grpSpPr>
            <a:xfrm flipH="1">
              <a:off x="6112106" y="4647711"/>
              <a:ext cx="1771735" cy="614894"/>
              <a:chOff x="2469136" y="5260982"/>
              <a:chExt cx="1771735" cy="511633"/>
            </a:xfrm>
          </p:grpSpPr>
          <p:sp>
            <p:nvSpPr>
              <p:cNvPr id="118" name="Rechteck 50"/>
              <p:cNvSpPr/>
              <p:nvPr/>
            </p:nvSpPr>
            <p:spPr bwMode="auto">
              <a:xfrm>
                <a:off x="3064038" y="5462503"/>
                <a:ext cx="411971" cy="45566"/>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marL="0" marR="0" lvl="0" indent="0"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ea typeface="ＭＳ Ｐゴシック" pitchFamily="34" charset="-128"/>
                  <a:cs typeface="+mn-cs"/>
                </a:endParaRPr>
              </a:p>
            </p:txBody>
          </p:sp>
          <p:sp>
            <p:nvSpPr>
              <p:cNvPr id="119" name="Freihandform 129"/>
              <p:cNvSpPr/>
              <p:nvPr/>
            </p:nvSpPr>
            <p:spPr bwMode="auto">
              <a:xfrm>
                <a:off x="2826881" y="5269861"/>
                <a:ext cx="856489" cy="193038"/>
              </a:xfrm>
              <a:custGeom>
                <a:avLst/>
                <a:gdLst>
                  <a:gd name="connsiteX0" fmla="*/ 0 w 914400"/>
                  <a:gd name="connsiteY0" fmla="*/ 143583 h 226711"/>
                  <a:gd name="connsiteX1" fmla="*/ 219154 w 914400"/>
                  <a:gd name="connsiteY1" fmla="*/ 7557 h 226711"/>
                  <a:gd name="connsiteX2" fmla="*/ 649905 w 914400"/>
                  <a:gd name="connsiteY2" fmla="*/ 0 h 226711"/>
                  <a:gd name="connsiteX3" fmla="*/ 914400 w 914400"/>
                  <a:gd name="connsiteY3" fmla="*/ 158697 h 226711"/>
                  <a:gd name="connsiteX4" fmla="*/ 672576 w 914400"/>
                  <a:gd name="connsiteY4" fmla="*/ 226711 h 226711"/>
                  <a:gd name="connsiteX5" fmla="*/ 0 w 914400"/>
                  <a:gd name="connsiteY5" fmla="*/ 143583 h 22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26711">
                    <a:moveTo>
                      <a:pt x="0" y="143583"/>
                    </a:moveTo>
                    <a:lnTo>
                      <a:pt x="219154" y="7557"/>
                    </a:lnTo>
                    <a:lnTo>
                      <a:pt x="649905" y="0"/>
                    </a:lnTo>
                    <a:lnTo>
                      <a:pt x="914400" y="158697"/>
                    </a:lnTo>
                    <a:lnTo>
                      <a:pt x="672576" y="226711"/>
                    </a:lnTo>
                    <a:lnTo>
                      <a:pt x="0" y="143583"/>
                    </a:lnTo>
                    <a:close/>
                  </a:path>
                </a:pathLst>
              </a:cu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marL="0" marR="0" lvl="0" indent="0"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ea typeface="ＭＳ Ｐゴシック" pitchFamily="34" charset="-128"/>
                  <a:cs typeface="+mn-cs"/>
                </a:endParaRPr>
              </a:p>
            </p:txBody>
          </p:sp>
          <p:sp>
            <p:nvSpPr>
              <p:cNvPr id="120" name="Freeform 3"/>
              <p:cNvSpPr>
                <a:spLocks noEditPoints="1"/>
              </p:cNvSpPr>
              <p:nvPr/>
            </p:nvSpPr>
            <p:spPr bwMode="auto">
              <a:xfrm>
                <a:off x="2469136" y="5260982"/>
                <a:ext cx="1771735" cy="511633"/>
              </a:xfrm>
              <a:custGeom>
                <a:avLst/>
                <a:gdLst>
                  <a:gd name="T0" fmla="*/ 260 w 265"/>
                  <a:gd name="T1" fmla="*/ 57 h 84"/>
                  <a:gd name="T2" fmla="*/ 258 w 265"/>
                  <a:gd name="T3" fmla="*/ 57 h 84"/>
                  <a:gd name="T4" fmla="*/ 258 w 265"/>
                  <a:gd name="T5" fmla="*/ 42 h 84"/>
                  <a:gd name="T6" fmla="*/ 246 w 265"/>
                  <a:gd name="T7" fmla="*/ 29 h 84"/>
                  <a:gd name="T8" fmla="*/ 186 w 265"/>
                  <a:gd name="T9" fmla="*/ 20 h 84"/>
                  <a:gd name="T10" fmla="*/ 156 w 265"/>
                  <a:gd name="T11" fmla="*/ 5 h 84"/>
                  <a:gd name="T12" fmla="*/ 143 w 265"/>
                  <a:gd name="T13" fmla="*/ 0 h 84"/>
                  <a:gd name="T14" fmla="*/ 96 w 265"/>
                  <a:gd name="T15" fmla="*/ 0 h 84"/>
                  <a:gd name="T16" fmla="*/ 37 w 265"/>
                  <a:gd name="T17" fmla="*/ 17 h 84"/>
                  <a:gd name="T18" fmla="*/ 8 w 265"/>
                  <a:gd name="T19" fmla="*/ 23 h 84"/>
                  <a:gd name="T20" fmla="*/ 8 w 265"/>
                  <a:gd name="T21" fmla="*/ 43 h 84"/>
                  <a:gd name="T22" fmla="*/ 8 w 265"/>
                  <a:gd name="T23" fmla="*/ 58 h 84"/>
                  <a:gd name="T24" fmla="*/ 26 w 265"/>
                  <a:gd name="T25" fmla="*/ 72 h 84"/>
                  <a:gd name="T26" fmla="*/ 38 w 265"/>
                  <a:gd name="T27" fmla="*/ 72 h 84"/>
                  <a:gd name="T28" fmla="*/ 37 w 265"/>
                  <a:gd name="T29" fmla="*/ 65 h 84"/>
                  <a:gd name="T30" fmla="*/ 61 w 265"/>
                  <a:gd name="T31" fmla="*/ 42 h 84"/>
                  <a:gd name="T32" fmla="*/ 85 w 265"/>
                  <a:gd name="T33" fmla="*/ 65 h 84"/>
                  <a:gd name="T34" fmla="*/ 84 w 265"/>
                  <a:gd name="T35" fmla="*/ 72 h 84"/>
                  <a:gd name="T36" fmla="*/ 193 w 265"/>
                  <a:gd name="T37" fmla="*/ 72 h 84"/>
                  <a:gd name="T38" fmla="*/ 192 w 265"/>
                  <a:gd name="T39" fmla="*/ 65 h 84"/>
                  <a:gd name="T40" fmla="*/ 216 w 265"/>
                  <a:gd name="T41" fmla="*/ 42 h 84"/>
                  <a:gd name="T42" fmla="*/ 240 w 265"/>
                  <a:gd name="T43" fmla="*/ 65 h 84"/>
                  <a:gd name="T44" fmla="*/ 239 w 265"/>
                  <a:gd name="T45" fmla="*/ 72 h 84"/>
                  <a:gd name="T46" fmla="*/ 260 w 265"/>
                  <a:gd name="T47" fmla="*/ 57 h 84"/>
                  <a:gd name="T48" fmla="*/ 73 w 265"/>
                  <a:gd name="T49" fmla="*/ 22 h 84"/>
                  <a:gd name="T50" fmla="*/ 69 w 265"/>
                  <a:gd name="T51" fmla="*/ 17 h 84"/>
                  <a:gd name="T52" fmla="*/ 99 w 265"/>
                  <a:gd name="T53" fmla="*/ 3 h 84"/>
                  <a:gd name="T54" fmla="*/ 113 w 265"/>
                  <a:gd name="T55" fmla="*/ 3 h 84"/>
                  <a:gd name="T56" fmla="*/ 116 w 265"/>
                  <a:gd name="T57" fmla="*/ 22 h 84"/>
                  <a:gd name="T58" fmla="*/ 73 w 265"/>
                  <a:gd name="T59" fmla="*/ 22 h 84"/>
                  <a:gd name="T60" fmla="*/ 167 w 265"/>
                  <a:gd name="T61" fmla="*/ 22 h 84"/>
                  <a:gd name="T62" fmla="*/ 122 w 265"/>
                  <a:gd name="T63" fmla="*/ 22 h 84"/>
                  <a:gd name="T64" fmla="*/ 117 w 265"/>
                  <a:gd name="T65" fmla="*/ 3 h 84"/>
                  <a:gd name="T66" fmla="*/ 140 w 265"/>
                  <a:gd name="T67" fmla="*/ 3 h 84"/>
                  <a:gd name="T68" fmla="*/ 150 w 265"/>
                  <a:gd name="T69" fmla="*/ 6 h 84"/>
                  <a:gd name="T70" fmla="*/ 167 w 265"/>
                  <a:gd name="T71" fmla="*/ 18 h 84"/>
                  <a:gd name="T72" fmla="*/ 167 w 265"/>
                  <a:gd name="T73" fmla="*/ 22 h 84"/>
                  <a:gd name="T74" fmla="*/ 61 w 265"/>
                  <a:gd name="T75" fmla="*/ 47 h 84"/>
                  <a:gd name="T76" fmla="*/ 43 w 265"/>
                  <a:gd name="T77" fmla="*/ 65 h 84"/>
                  <a:gd name="T78" fmla="*/ 61 w 265"/>
                  <a:gd name="T79" fmla="*/ 84 h 84"/>
                  <a:gd name="T80" fmla="*/ 79 w 265"/>
                  <a:gd name="T81" fmla="*/ 65 h 84"/>
                  <a:gd name="T82" fmla="*/ 61 w 265"/>
                  <a:gd name="T83" fmla="*/ 47 h 84"/>
                  <a:gd name="T84" fmla="*/ 216 w 265"/>
                  <a:gd name="T85" fmla="*/ 47 h 84"/>
                  <a:gd name="T86" fmla="*/ 197 w 265"/>
                  <a:gd name="T87" fmla="*/ 65 h 84"/>
                  <a:gd name="T88" fmla="*/ 216 w 265"/>
                  <a:gd name="T89" fmla="*/ 84 h 84"/>
                  <a:gd name="T90" fmla="*/ 234 w 265"/>
                  <a:gd name="T91" fmla="*/ 65 h 84"/>
                  <a:gd name="T92" fmla="*/ 216 w 265"/>
                  <a:gd name="T93" fmla="*/ 4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5" h="84">
                    <a:moveTo>
                      <a:pt x="260" y="57"/>
                    </a:moveTo>
                    <a:cubicBezTo>
                      <a:pt x="258" y="57"/>
                      <a:pt x="258" y="57"/>
                      <a:pt x="258" y="57"/>
                    </a:cubicBezTo>
                    <a:cubicBezTo>
                      <a:pt x="258" y="57"/>
                      <a:pt x="258" y="51"/>
                      <a:pt x="258" y="42"/>
                    </a:cubicBezTo>
                    <a:cubicBezTo>
                      <a:pt x="258" y="32"/>
                      <a:pt x="246" y="29"/>
                      <a:pt x="246" y="29"/>
                    </a:cubicBezTo>
                    <a:cubicBezTo>
                      <a:pt x="186" y="20"/>
                      <a:pt x="186" y="20"/>
                      <a:pt x="186" y="20"/>
                    </a:cubicBezTo>
                    <a:cubicBezTo>
                      <a:pt x="186" y="20"/>
                      <a:pt x="162" y="9"/>
                      <a:pt x="156" y="5"/>
                    </a:cubicBezTo>
                    <a:cubicBezTo>
                      <a:pt x="151" y="1"/>
                      <a:pt x="143" y="0"/>
                      <a:pt x="143" y="0"/>
                    </a:cubicBezTo>
                    <a:cubicBezTo>
                      <a:pt x="143" y="0"/>
                      <a:pt x="120" y="0"/>
                      <a:pt x="96" y="0"/>
                    </a:cubicBezTo>
                    <a:cubicBezTo>
                      <a:pt x="73" y="0"/>
                      <a:pt x="47" y="12"/>
                      <a:pt x="37" y="17"/>
                    </a:cubicBezTo>
                    <a:cubicBezTo>
                      <a:pt x="27" y="22"/>
                      <a:pt x="17" y="23"/>
                      <a:pt x="8" y="23"/>
                    </a:cubicBezTo>
                    <a:cubicBezTo>
                      <a:pt x="0" y="23"/>
                      <a:pt x="8" y="43"/>
                      <a:pt x="8" y="43"/>
                    </a:cubicBezTo>
                    <a:cubicBezTo>
                      <a:pt x="8" y="43"/>
                      <a:pt x="8" y="43"/>
                      <a:pt x="8" y="58"/>
                    </a:cubicBezTo>
                    <a:cubicBezTo>
                      <a:pt x="8" y="74"/>
                      <a:pt x="26" y="72"/>
                      <a:pt x="26" y="72"/>
                    </a:cubicBezTo>
                    <a:cubicBezTo>
                      <a:pt x="38" y="72"/>
                      <a:pt x="38" y="72"/>
                      <a:pt x="38" y="72"/>
                    </a:cubicBezTo>
                    <a:cubicBezTo>
                      <a:pt x="37" y="70"/>
                      <a:pt x="37" y="68"/>
                      <a:pt x="37" y="65"/>
                    </a:cubicBezTo>
                    <a:cubicBezTo>
                      <a:pt x="37" y="52"/>
                      <a:pt x="48" y="42"/>
                      <a:pt x="61" y="42"/>
                    </a:cubicBezTo>
                    <a:cubicBezTo>
                      <a:pt x="74" y="42"/>
                      <a:pt x="85" y="52"/>
                      <a:pt x="85" y="65"/>
                    </a:cubicBezTo>
                    <a:cubicBezTo>
                      <a:pt x="85" y="68"/>
                      <a:pt x="84" y="70"/>
                      <a:pt x="84" y="72"/>
                    </a:cubicBezTo>
                    <a:cubicBezTo>
                      <a:pt x="193" y="72"/>
                      <a:pt x="193" y="72"/>
                      <a:pt x="193" y="72"/>
                    </a:cubicBezTo>
                    <a:cubicBezTo>
                      <a:pt x="192" y="70"/>
                      <a:pt x="192" y="68"/>
                      <a:pt x="192" y="65"/>
                    </a:cubicBezTo>
                    <a:cubicBezTo>
                      <a:pt x="192" y="52"/>
                      <a:pt x="203" y="42"/>
                      <a:pt x="216" y="42"/>
                    </a:cubicBezTo>
                    <a:cubicBezTo>
                      <a:pt x="229" y="42"/>
                      <a:pt x="240" y="52"/>
                      <a:pt x="240" y="65"/>
                    </a:cubicBezTo>
                    <a:cubicBezTo>
                      <a:pt x="240" y="68"/>
                      <a:pt x="239" y="70"/>
                      <a:pt x="239" y="72"/>
                    </a:cubicBezTo>
                    <a:cubicBezTo>
                      <a:pt x="265" y="71"/>
                      <a:pt x="260" y="57"/>
                      <a:pt x="260" y="57"/>
                    </a:cubicBezTo>
                    <a:close/>
                    <a:moveTo>
                      <a:pt x="73" y="22"/>
                    </a:moveTo>
                    <a:cubicBezTo>
                      <a:pt x="73" y="22"/>
                      <a:pt x="59" y="24"/>
                      <a:pt x="69" y="17"/>
                    </a:cubicBezTo>
                    <a:cubicBezTo>
                      <a:pt x="77" y="12"/>
                      <a:pt x="85" y="3"/>
                      <a:pt x="99" y="3"/>
                    </a:cubicBezTo>
                    <a:cubicBezTo>
                      <a:pt x="113" y="3"/>
                      <a:pt x="113" y="3"/>
                      <a:pt x="113" y="3"/>
                    </a:cubicBezTo>
                    <a:cubicBezTo>
                      <a:pt x="116" y="22"/>
                      <a:pt x="116" y="22"/>
                      <a:pt x="116" y="22"/>
                    </a:cubicBezTo>
                    <a:lnTo>
                      <a:pt x="73" y="22"/>
                    </a:lnTo>
                    <a:close/>
                    <a:moveTo>
                      <a:pt x="167" y="22"/>
                    </a:moveTo>
                    <a:cubicBezTo>
                      <a:pt x="122" y="22"/>
                      <a:pt x="122" y="22"/>
                      <a:pt x="122" y="22"/>
                    </a:cubicBezTo>
                    <a:cubicBezTo>
                      <a:pt x="117" y="3"/>
                      <a:pt x="117" y="3"/>
                      <a:pt x="117" y="3"/>
                    </a:cubicBezTo>
                    <a:cubicBezTo>
                      <a:pt x="117" y="3"/>
                      <a:pt x="134" y="3"/>
                      <a:pt x="140" y="3"/>
                    </a:cubicBezTo>
                    <a:cubicBezTo>
                      <a:pt x="145" y="3"/>
                      <a:pt x="150" y="6"/>
                      <a:pt x="150" y="6"/>
                    </a:cubicBezTo>
                    <a:cubicBezTo>
                      <a:pt x="150" y="6"/>
                      <a:pt x="161" y="14"/>
                      <a:pt x="167" y="18"/>
                    </a:cubicBezTo>
                    <a:cubicBezTo>
                      <a:pt x="173" y="22"/>
                      <a:pt x="167" y="22"/>
                      <a:pt x="167" y="22"/>
                    </a:cubicBezTo>
                    <a:close/>
                    <a:moveTo>
                      <a:pt x="61" y="47"/>
                    </a:moveTo>
                    <a:cubicBezTo>
                      <a:pt x="51" y="47"/>
                      <a:pt x="43" y="55"/>
                      <a:pt x="43" y="65"/>
                    </a:cubicBezTo>
                    <a:cubicBezTo>
                      <a:pt x="43" y="76"/>
                      <a:pt x="51" y="84"/>
                      <a:pt x="61" y="84"/>
                    </a:cubicBezTo>
                    <a:cubicBezTo>
                      <a:pt x="71" y="84"/>
                      <a:pt x="79" y="76"/>
                      <a:pt x="79" y="65"/>
                    </a:cubicBezTo>
                    <a:cubicBezTo>
                      <a:pt x="79" y="55"/>
                      <a:pt x="71" y="47"/>
                      <a:pt x="61" y="47"/>
                    </a:cubicBezTo>
                    <a:close/>
                    <a:moveTo>
                      <a:pt x="216" y="47"/>
                    </a:moveTo>
                    <a:cubicBezTo>
                      <a:pt x="206" y="47"/>
                      <a:pt x="197" y="55"/>
                      <a:pt x="197" y="65"/>
                    </a:cubicBezTo>
                    <a:cubicBezTo>
                      <a:pt x="197" y="76"/>
                      <a:pt x="206" y="84"/>
                      <a:pt x="216" y="84"/>
                    </a:cubicBezTo>
                    <a:cubicBezTo>
                      <a:pt x="226" y="84"/>
                      <a:pt x="234" y="76"/>
                      <a:pt x="234" y="65"/>
                    </a:cubicBezTo>
                    <a:cubicBezTo>
                      <a:pt x="234" y="55"/>
                      <a:pt x="226" y="47"/>
                      <a:pt x="216" y="47"/>
                    </a:cubicBezTo>
                    <a:close/>
                  </a:path>
                </a:pathLst>
              </a:custGeom>
              <a:solidFill>
                <a:srgbClr val="00648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ＭＳ Ｐゴシック" pitchFamily="34" charset="-128"/>
                  <a:cs typeface="+mn-cs"/>
                </a:endParaRPr>
              </a:p>
            </p:txBody>
          </p:sp>
        </p:grpSp>
        <p:sp>
          <p:nvSpPr>
            <p:cNvPr id="117" name="Freihandform 39"/>
            <p:cNvSpPr/>
            <p:nvPr/>
          </p:nvSpPr>
          <p:spPr bwMode="auto">
            <a:xfrm>
              <a:off x="6281069" y="4841806"/>
              <a:ext cx="302821" cy="65314"/>
            </a:xfrm>
            <a:custGeom>
              <a:avLst/>
              <a:gdLst>
                <a:gd name="connsiteX0" fmla="*/ 41564 w 302821"/>
                <a:gd name="connsiteY0" fmla="*/ 47501 h 130628"/>
                <a:gd name="connsiteX1" fmla="*/ 267195 w 302821"/>
                <a:gd name="connsiteY1" fmla="*/ 0 h 130628"/>
                <a:gd name="connsiteX2" fmla="*/ 302821 w 302821"/>
                <a:gd name="connsiteY2" fmla="*/ 124690 h 130628"/>
                <a:gd name="connsiteX3" fmla="*/ 0 w 302821"/>
                <a:gd name="connsiteY3" fmla="*/ 130628 h 130628"/>
                <a:gd name="connsiteX4" fmla="*/ 41564 w 302821"/>
                <a:gd name="connsiteY4" fmla="*/ 47501 h 130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21" h="130628">
                  <a:moveTo>
                    <a:pt x="41564" y="47501"/>
                  </a:moveTo>
                  <a:lnTo>
                    <a:pt x="267195" y="0"/>
                  </a:lnTo>
                  <a:lnTo>
                    <a:pt x="302821" y="124690"/>
                  </a:lnTo>
                  <a:lnTo>
                    <a:pt x="0" y="130628"/>
                  </a:lnTo>
                  <a:lnTo>
                    <a:pt x="41564" y="47501"/>
                  </a:lnTo>
                  <a:close/>
                </a:path>
              </a:pathLst>
            </a:custGeom>
            <a:solidFill>
              <a:srgbClr val="BECDD7"/>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grpSp>
      <p:cxnSp>
        <p:nvCxnSpPr>
          <p:cNvPr id="121" name="Gerade Verbindung 260"/>
          <p:cNvCxnSpPr/>
          <p:nvPr/>
        </p:nvCxnSpPr>
        <p:spPr bwMode="auto">
          <a:xfrm>
            <a:off x="2468334" y="3491060"/>
            <a:ext cx="0" cy="469974"/>
          </a:xfrm>
          <a:prstGeom prst="line">
            <a:avLst/>
          </a:prstGeom>
          <a:solidFill>
            <a:srgbClr val="000000"/>
          </a:solidFill>
          <a:ln w="9525" cap="flat" cmpd="sng" algn="ctr">
            <a:solidFill>
              <a:srgbClr val="FFFFFF">
                <a:lumMod val="65000"/>
              </a:srgbClr>
            </a:solidFill>
            <a:prstDash val="dash"/>
            <a:round/>
            <a:headEnd type="triangl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26" name="Gerade Verbindung 260"/>
          <p:cNvCxnSpPr/>
          <p:nvPr/>
        </p:nvCxnSpPr>
        <p:spPr bwMode="auto">
          <a:xfrm>
            <a:off x="4757311" y="3513789"/>
            <a:ext cx="0" cy="469974"/>
          </a:xfrm>
          <a:prstGeom prst="line">
            <a:avLst/>
          </a:prstGeom>
          <a:solidFill>
            <a:srgbClr val="000000"/>
          </a:solidFill>
          <a:ln w="9525" cap="flat" cmpd="sng" algn="ctr">
            <a:solidFill>
              <a:srgbClr val="FFFFFF">
                <a:lumMod val="65000"/>
              </a:srgbClr>
            </a:solidFill>
            <a:prstDash val="dash"/>
            <a:round/>
            <a:headEnd type="triangl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nvGrpSpPr>
          <p:cNvPr id="67" name="Gruppieren 72"/>
          <p:cNvGrpSpPr>
            <a:grpSpLocks noChangeAspect="1"/>
          </p:cNvGrpSpPr>
          <p:nvPr/>
        </p:nvGrpSpPr>
        <p:grpSpPr>
          <a:xfrm>
            <a:off x="6065238" y="5401301"/>
            <a:ext cx="1165604" cy="404531"/>
            <a:chOff x="6112106" y="4647711"/>
            <a:chExt cx="1771735" cy="614894"/>
          </a:xfrm>
        </p:grpSpPr>
        <p:grpSp>
          <p:nvGrpSpPr>
            <p:cNvPr id="68" name="Group 121"/>
            <p:cNvGrpSpPr/>
            <p:nvPr/>
          </p:nvGrpSpPr>
          <p:grpSpPr>
            <a:xfrm flipH="1">
              <a:off x="6112106" y="4647711"/>
              <a:ext cx="1771735" cy="614894"/>
              <a:chOff x="2469136" y="5260982"/>
              <a:chExt cx="1771735" cy="511633"/>
            </a:xfrm>
          </p:grpSpPr>
          <p:sp>
            <p:nvSpPr>
              <p:cNvPr id="71" name="Rechteck 50"/>
              <p:cNvSpPr/>
              <p:nvPr/>
            </p:nvSpPr>
            <p:spPr bwMode="auto">
              <a:xfrm>
                <a:off x="3064038" y="5462503"/>
                <a:ext cx="411971" cy="45566"/>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marL="0" marR="0" lvl="0" indent="0"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ea typeface="ＭＳ Ｐゴシック" pitchFamily="34" charset="-128"/>
                  <a:cs typeface="+mn-cs"/>
                </a:endParaRPr>
              </a:p>
            </p:txBody>
          </p:sp>
          <p:sp>
            <p:nvSpPr>
              <p:cNvPr id="72" name="Freihandform 129"/>
              <p:cNvSpPr/>
              <p:nvPr/>
            </p:nvSpPr>
            <p:spPr bwMode="auto">
              <a:xfrm>
                <a:off x="2826881" y="5269861"/>
                <a:ext cx="856489" cy="193038"/>
              </a:xfrm>
              <a:custGeom>
                <a:avLst/>
                <a:gdLst>
                  <a:gd name="connsiteX0" fmla="*/ 0 w 914400"/>
                  <a:gd name="connsiteY0" fmla="*/ 143583 h 226711"/>
                  <a:gd name="connsiteX1" fmla="*/ 219154 w 914400"/>
                  <a:gd name="connsiteY1" fmla="*/ 7557 h 226711"/>
                  <a:gd name="connsiteX2" fmla="*/ 649905 w 914400"/>
                  <a:gd name="connsiteY2" fmla="*/ 0 h 226711"/>
                  <a:gd name="connsiteX3" fmla="*/ 914400 w 914400"/>
                  <a:gd name="connsiteY3" fmla="*/ 158697 h 226711"/>
                  <a:gd name="connsiteX4" fmla="*/ 672576 w 914400"/>
                  <a:gd name="connsiteY4" fmla="*/ 226711 h 226711"/>
                  <a:gd name="connsiteX5" fmla="*/ 0 w 914400"/>
                  <a:gd name="connsiteY5" fmla="*/ 143583 h 22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26711">
                    <a:moveTo>
                      <a:pt x="0" y="143583"/>
                    </a:moveTo>
                    <a:lnTo>
                      <a:pt x="219154" y="7557"/>
                    </a:lnTo>
                    <a:lnTo>
                      <a:pt x="649905" y="0"/>
                    </a:lnTo>
                    <a:lnTo>
                      <a:pt x="914400" y="158697"/>
                    </a:lnTo>
                    <a:lnTo>
                      <a:pt x="672576" y="226711"/>
                    </a:lnTo>
                    <a:lnTo>
                      <a:pt x="0" y="143583"/>
                    </a:lnTo>
                    <a:close/>
                  </a:path>
                </a:pathLst>
              </a:cu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marL="0" marR="0" lvl="0" indent="0"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ea typeface="ＭＳ Ｐゴシック" pitchFamily="34" charset="-128"/>
                  <a:cs typeface="+mn-cs"/>
                </a:endParaRPr>
              </a:p>
            </p:txBody>
          </p:sp>
          <p:sp>
            <p:nvSpPr>
              <p:cNvPr id="82" name="Freeform 3"/>
              <p:cNvSpPr>
                <a:spLocks noEditPoints="1"/>
              </p:cNvSpPr>
              <p:nvPr/>
            </p:nvSpPr>
            <p:spPr bwMode="auto">
              <a:xfrm>
                <a:off x="2469136" y="5260982"/>
                <a:ext cx="1771735" cy="511633"/>
              </a:xfrm>
              <a:custGeom>
                <a:avLst/>
                <a:gdLst>
                  <a:gd name="T0" fmla="*/ 260 w 265"/>
                  <a:gd name="T1" fmla="*/ 57 h 84"/>
                  <a:gd name="T2" fmla="*/ 258 w 265"/>
                  <a:gd name="T3" fmla="*/ 57 h 84"/>
                  <a:gd name="T4" fmla="*/ 258 w 265"/>
                  <a:gd name="T5" fmla="*/ 42 h 84"/>
                  <a:gd name="T6" fmla="*/ 246 w 265"/>
                  <a:gd name="T7" fmla="*/ 29 h 84"/>
                  <a:gd name="T8" fmla="*/ 186 w 265"/>
                  <a:gd name="T9" fmla="*/ 20 h 84"/>
                  <a:gd name="T10" fmla="*/ 156 w 265"/>
                  <a:gd name="T11" fmla="*/ 5 h 84"/>
                  <a:gd name="T12" fmla="*/ 143 w 265"/>
                  <a:gd name="T13" fmla="*/ 0 h 84"/>
                  <a:gd name="T14" fmla="*/ 96 w 265"/>
                  <a:gd name="T15" fmla="*/ 0 h 84"/>
                  <a:gd name="T16" fmla="*/ 37 w 265"/>
                  <a:gd name="T17" fmla="*/ 17 h 84"/>
                  <a:gd name="T18" fmla="*/ 8 w 265"/>
                  <a:gd name="T19" fmla="*/ 23 h 84"/>
                  <a:gd name="T20" fmla="*/ 8 w 265"/>
                  <a:gd name="T21" fmla="*/ 43 h 84"/>
                  <a:gd name="T22" fmla="*/ 8 w 265"/>
                  <a:gd name="T23" fmla="*/ 58 h 84"/>
                  <a:gd name="T24" fmla="*/ 26 w 265"/>
                  <a:gd name="T25" fmla="*/ 72 h 84"/>
                  <a:gd name="T26" fmla="*/ 38 w 265"/>
                  <a:gd name="T27" fmla="*/ 72 h 84"/>
                  <a:gd name="T28" fmla="*/ 37 w 265"/>
                  <a:gd name="T29" fmla="*/ 65 h 84"/>
                  <a:gd name="T30" fmla="*/ 61 w 265"/>
                  <a:gd name="T31" fmla="*/ 42 h 84"/>
                  <a:gd name="T32" fmla="*/ 85 w 265"/>
                  <a:gd name="T33" fmla="*/ 65 h 84"/>
                  <a:gd name="T34" fmla="*/ 84 w 265"/>
                  <a:gd name="T35" fmla="*/ 72 h 84"/>
                  <a:gd name="T36" fmla="*/ 193 w 265"/>
                  <a:gd name="T37" fmla="*/ 72 h 84"/>
                  <a:gd name="T38" fmla="*/ 192 w 265"/>
                  <a:gd name="T39" fmla="*/ 65 h 84"/>
                  <a:gd name="T40" fmla="*/ 216 w 265"/>
                  <a:gd name="T41" fmla="*/ 42 h 84"/>
                  <a:gd name="T42" fmla="*/ 240 w 265"/>
                  <a:gd name="T43" fmla="*/ 65 h 84"/>
                  <a:gd name="T44" fmla="*/ 239 w 265"/>
                  <a:gd name="T45" fmla="*/ 72 h 84"/>
                  <a:gd name="T46" fmla="*/ 260 w 265"/>
                  <a:gd name="T47" fmla="*/ 57 h 84"/>
                  <a:gd name="T48" fmla="*/ 73 w 265"/>
                  <a:gd name="T49" fmla="*/ 22 h 84"/>
                  <a:gd name="T50" fmla="*/ 69 w 265"/>
                  <a:gd name="T51" fmla="*/ 17 h 84"/>
                  <a:gd name="T52" fmla="*/ 99 w 265"/>
                  <a:gd name="T53" fmla="*/ 3 h 84"/>
                  <a:gd name="T54" fmla="*/ 113 w 265"/>
                  <a:gd name="T55" fmla="*/ 3 h 84"/>
                  <a:gd name="T56" fmla="*/ 116 w 265"/>
                  <a:gd name="T57" fmla="*/ 22 h 84"/>
                  <a:gd name="T58" fmla="*/ 73 w 265"/>
                  <a:gd name="T59" fmla="*/ 22 h 84"/>
                  <a:gd name="T60" fmla="*/ 167 w 265"/>
                  <a:gd name="T61" fmla="*/ 22 h 84"/>
                  <a:gd name="T62" fmla="*/ 122 w 265"/>
                  <a:gd name="T63" fmla="*/ 22 h 84"/>
                  <a:gd name="T64" fmla="*/ 117 w 265"/>
                  <a:gd name="T65" fmla="*/ 3 h 84"/>
                  <a:gd name="T66" fmla="*/ 140 w 265"/>
                  <a:gd name="T67" fmla="*/ 3 h 84"/>
                  <a:gd name="T68" fmla="*/ 150 w 265"/>
                  <a:gd name="T69" fmla="*/ 6 h 84"/>
                  <a:gd name="T70" fmla="*/ 167 w 265"/>
                  <a:gd name="T71" fmla="*/ 18 h 84"/>
                  <a:gd name="T72" fmla="*/ 167 w 265"/>
                  <a:gd name="T73" fmla="*/ 22 h 84"/>
                  <a:gd name="T74" fmla="*/ 61 w 265"/>
                  <a:gd name="T75" fmla="*/ 47 h 84"/>
                  <a:gd name="T76" fmla="*/ 43 w 265"/>
                  <a:gd name="T77" fmla="*/ 65 h 84"/>
                  <a:gd name="T78" fmla="*/ 61 w 265"/>
                  <a:gd name="T79" fmla="*/ 84 h 84"/>
                  <a:gd name="T80" fmla="*/ 79 w 265"/>
                  <a:gd name="T81" fmla="*/ 65 h 84"/>
                  <a:gd name="T82" fmla="*/ 61 w 265"/>
                  <a:gd name="T83" fmla="*/ 47 h 84"/>
                  <a:gd name="T84" fmla="*/ 216 w 265"/>
                  <a:gd name="T85" fmla="*/ 47 h 84"/>
                  <a:gd name="T86" fmla="*/ 197 w 265"/>
                  <a:gd name="T87" fmla="*/ 65 h 84"/>
                  <a:gd name="T88" fmla="*/ 216 w 265"/>
                  <a:gd name="T89" fmla="*/ 84 h 84"/>
                  <a:gd name="T90" fmla="*/ 234 w 265"/>
                  <a:gd name="T91" fmla="*/ 65 h 84"/>
                  <a:gd name="T92" fmla="*/ 216 w 265"/>
                  <a:gd name="T93" fmla="*/ 4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5" h="84">
                    <a:moveTo>
                      <a:pt x="260" y="57"/>
                    </a:moveTo>
                    <a:cubicBezTo>
                      <a:pt x="258" y="57"/>
                      <a:pt x="258" y="57"/>
                      <a:pt x="258" y="57"/>
                    </a:cubicBezTo>
                    <a:cubicBezTo>
                      <a:pt x="258" y="57"/>
                      <a:pt x="258" y="51"/>
                      <a:pt x="258" y="42"/>
                    </a:cubicBezTo>
                    <a:cubicBezTo>
                      <a:pt x="258" y="32"/>
                      <a:pt x="246" y="29"/>
                      <a:pt x="246" y="29"/>
                    </a:cubicBezTo>
                    <a:cubicBezTo>
                      <a:pt x="186" y="20"/>
                      <a:pt x="186" y="20"/>
                      <a:pt x="186" y="20"/>
                    </a:cubicBezTo>
                    <a:cubicBezTo>
                      <a:pt x="186" y="20"/>
                      <a:pt x="162" y="9"/>
                      <a:pt x="156" y="5"/>
                    </a:cubicBezTo>
                    <a:cubicBezTo>
                      <a:pt x="151" y="1"/>
                      <a:pt x="143" y="0"/>
                      <a:pt x="143" y="0"/>
                    </a:cubicBezTo>
                    <a:cubicBezTo>
                      <a:pt x="143" y="0"/>
                      <a:pt x="120" y="0"/>
                      <a:pt x="96" y="0"/>
                    </a:cubicBezTo>
                    <a:cubicBezTo>
                      <a:pt x="73" y="0"/>
                      <a:pt x="47" y="12"/>
                      <a:pt x="37" y="17"/>
                    </a:cubicBezTo>
                    <a:cubicBezTo>
                      <a:pt x="27" y="22"/>
                      <a:pt x="17" y="23"/>
                      <a:pt x="8" y="23"/>
                    </a:cubicBezTo>
                    <a:cubicBezTo>
                      <a:pt x="0" y="23"/>
                      <a:pt x="8" y="43"/>
                      <a:pt x="8" y="43"/>
                    </a:cubicBezTo>
                    <a:cubicBezTo>
                      <a:pt x="8" y="43"/>
                      <a:pt x="8" y="43"/>
                      <a:pt x="8" y="58"/>
                    </a:cubicBezTo>
                    <a:cubicBezTo>
                      <a:pt x="8" y="74"/>
                      <a:pt x="26" y="72"/>
                      <a:pt x="26" y="72"/>
                    </a:cubicBezTo>
                    <a:cubicBezTo>
                      <a:pt x="38" y="72"/>
                      <a:pt x="38" y="72"/>
                      <a:pt x="38" y="72"/>
                    </a:cubicBezTo>
                    <a:cubicBezTo>
                      <a:pt x="37" y="70"/>
                      <a:pt x="37" y="68"/>
                      <a:pt x="37" y="65"/>
                    </a:cubicBezTo>
                    <a:cubicBezTo>
                      <a:pt x="37" y="52"/>
                      <a:pt x="48" y="42"/>
                      <a:pt x="61" y="42"/>
                    </a:cubicBezTo>
                    <a:cubicBezTo>
                      <a:pt x="74" y="42"/>
                      <a:pt x="85" y="52"/>
                      <a:pt x="85" y="65"/>
                    </a:cubicBezTo>
                    <a:cubicBezTo>
                      <a:pt x="85" y="68"/>
                      <a:pt x="84" y="70"/>
                      <a:pt x="84" y="72"/>
                    </a:cubicBezTo>
                    <a:cubicBezTo>
                      <a:pt x="193" y="72"/>
                      <a:pt x="193" y="72"/>
                      <a:pt x="193" y="72"/>
                    </a:cubicBezTo>
                    <a:cubicBezTo>
                      <a:pt x="192" y="70"/>
                      <a:pt x="192" y="68"/>
                      <a:pt x="192" y="65"/>
                    </a:cubicBezTo>
                    <a:cubicBezTo>
                      <a:pt x="192" y="52"/>
                      <a:pt x="203" y="42"/>
                      <a:pt x="216" y="42"/>
                    </a:cubicBezTo>
                    <a:cubicBezTo>
                      <a:pt x="229" y="42"/>
                      <a:pt x="240" y="52"/>
                      <a:pt x="240" y="65"/>
                    </a:cubicBezTo>
                    <a:cubicBezTo>
                      <a:pt x="240" y="68"/>
                      <a:pt x="239" y="70"/>
                      <a:pt x="239" y="72"/>
                    </a:cubicBezTo>
                    <a:cubicBezTo>
                      <a:pt x="265" y="71"/>
                      <a:pt x="260" y="57"/>
                      <a:pt x="260" y="57"/>
                    </a:cubicBezTo>
                    <a:close/>
                    <a:moveTo>
                      <a:pt x="73" y="22"/>
                    </a:moveTo>
                    <a:cubicBezTo>
                      <a:pt x="73" y="22"/>
                      <a:pt x="59" y="24"/>
                      <a:pt x="69" y="17"/>
                    </a:cubicBezTo>
                    <a:cubicBezTo>
                      <a:pt x="77" y="12"/>
                      <a:pt x="85" y="3"/>
                      <a:pt x="99" y="3"/>
                    </a:cubicBezTo>
                    <a:cubicBezTo>
                      <a:pt x="113" y="3"/>
                      <a:pt x="113" y="3"/>
                      <a:pt x="113" y="3"/>
                    </a:cubicBezTo>
                    <a:cubicBezTo>
                      <a:pt x="116" y="22"/>
                      <a:pt x="116" y="22"/>
                      <a:pt x="116" y="22"/>
                    </a:cubicBezTo>
                    <a:lnTo>
                      <a:pt x="73" y="22"/>
                    </a:lnTo>
                    <a:close/>
                    <a:moveTo>
                      <a:pt x="167" y="22"/>
                    </a:moveTo>
                    <a:cubicBezTo>
                      <a:pt x="122" y="22"/>
                      <a:pt x="122" y="22"/>
                      <a:pt x="122" y="22"/>
                    </a:cubicBezTo>
                    <a:cubicBezTo>
                      <a:pt x="117" y="3"/>
                      <a:pt x="117" y="3"/>
                      <a:pt x="117" y="3"/>
                    </a:cubicBezTo>
                    <a:cubicBezTo>
                      <a:pt x="117" y="3"/>
                      <a:pt x="134" y="3"/>
                      <a:pt x="140" y="3"/>
                    </a:cubicBezTo>
                    <a:cubicBezTo>
                      <a:pt x="145" y="3"/>
                      <a:pt x="150" y="6"/>
                      <a:pt x="150" y="6"/>
                    </a:cubicBezTo>
                    <a:cubicBezTo>
                      <a:pt x="150" y="6"/>
                      <a:pt x="161" y="14"/>
                      <a:pt x="167" y="18"/>
                    </a:cubicBezTo>
                    <a:cubicBezTo>
                      <a:pt x="173" y="22"/>
                      <a:pt x="167" y="22"/>
                      <a:pt x="167" y="22"/>
                    </a:cubicBezTo>
                    <a:close/>
                    <a:moveTo>
                      <a:pt x="61" y="47"/>
                    </a:moveTo>
                    <a:cubicBezTo>
                      <a:pt x="51" y="47"/>
                      <a:pt x="43" y="55"/>
                      <a:pt x="43" y="65"/>
                    </a:cubicBezTo>
                    <a:cubicBezTo>
                      <a:pt x="43" y="76"/>
                      <a:pt x="51" y="84"/>
                      <a:pt x="61" y="84"/>
                    </a:cubicBezTo>
                    <a:cubicBezTo>
                      <a:pt x="71" y="84"/>
                      <a:pt x="79" y="76"/>
                      <a:pt x="79" y="65"/>
                    </a:cubicBezTo>
                    <a:cubicBezTo>
                      <a:pt x="79" y="55"/>
                      <a:pt x="71" y="47"/>
                      <a:pt x="61" y="47"/>
                    </a:cubicBezTo>
                    <a:close/>
                    <a:moveTo>
                      <a:pt x="216" y="47"/>
                    </a:moveTo>
                    <a:cubicBezTo>
                      <a:pt x="206" y="47"/>
                      <a:pt x="197" y="55"/>
                      <a:pt x="197" y="65"/>
                    </a:cubicBezTo>
                    <a:cubicBezTo>
                      <a:pt x="197" y="76"/>
                      <a:pt x="206" y="84"/>
                      <a:pt x="216" y="84"/>
                    </a:cubicBezTo>
                    <a:cubicBezTo>
                      <a:pt x="226" y="84"/>
                      <a:pt x="234" y="76"/>
                      <a:pt x="234" y="65"/>
                    </a:cubicBezTo>
                    <a:cubicBezTo>
                      <a:pt x="234" y="55"/>
                      <a:pt x="226" y="47"/>
                      <a:pt x="216" y="47"/>
                    </a:cubicBezTo>
                    <a:close/>
                  </a:path>
                </a:pathLst>
              </a:custGeom>
              <a:solidFill>
                <a:srgbClr val="00648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ＭＳ Ｐゴシック" pitchFamily="34" charset="-128"/>
                  <a:cs typeface="+mn-cs"/>
                </a:endParaRPr>
              </a:p>
            </p:txBody>
          </p:sp>
        </p:grpSp>
        <p:sp>
          <p:nvSpPr>
            <p:cNvPr id="69" name="Freihandform 39"/>
            <p:cNvSpPr/>
            <p:nvPr/>
          </p:nvSpPr>
          <p:spPr bwMode="auto">
            <a:xfrm>
              <a:off x="6281069" y="4841806"/>
              <a:ext cx="302821" cy="65314"/>
            </a:xfrm>
            <a:custGeom>
              <a:avLst/>
              <a:gdLst>
                <a:gd name="connsiteX0" fmla="*/ 41564 w 302821"/>
                <a:gd name="connsiteY0" fmla="*/ 47501 h 130628"/>
                <a:gd name="connsiteX1" fmla="*/ 267195 w 302821"/>
                <a:gd name="connsiteY1" fmla="*/ 0 h 130628"/>
                <a:gd name="connsiteX2" fmla="*/ 302821 w 302821"/>
                <a:gd name="connsiteY2" fmla="*/ 124690 h 130628"/>
                <a:gd name="connsiteX3" fmla="*/ 0 w 302821"/>
                <a:gd name="connsiteY3" fmla="*/ 130628 h 130628"/>
                <a:gd name="connsiteX4" fmla="*/ 41564 w 302821"/>
                <a:gd name="connsiteY4" fmla="*/ 47501 h 130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21" h="130628">
                  <a:moveTo>
                    <a:pt x="41564" y="47501"/>
                  </a:moveTo>
                  <a:lnTo>
                    <a:pt x="267195" y="0"/>
                  </a:lnTo>
                  <a:lnTo>
                    <a:pt x="302821" y="124690"/>
                  </a:lnTo>
                  <a:lnTo>
                    <a:pt x="0" y="130628"/>
                  </a:lnTo>
                  <a:lnTo>
                    <a:pt x="41564" y="47501"/>
                  </a:lnTo>
                  <a:close/>
                </a:path>
              </a:pathLst>
            </a:custGeom>
            <a:solidFill>
              <a:srgbClr val="BECDD7"/>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grpSp>
      <p:grpSp>
        <p:nvGrpSpPr>
          <p:cNvPr id="83" name="Gruppieren 72"/>
          <p:cNvGrpSpPr>
            <a:grpSpLocks noChangeAspect="1"/>
          </p:cNvGrpSpPr>
          <p:nvPr/>
        </p:nvGrpSpPr>
        <p:grpSpPr>
          <a:xfrm>
            <a:off x="6217638" y="5553701"/>
            <a:ext cx="1165604" cy="404531"/>
            <a:chOff x="6112106" y="4647711"/>
            <a:chExt cx="1771735" cy="614894"/>
          </a:xfrm>
        </p:grpSpPr>
        <p:grpSp>
          <p:nvGrpSpPr>
            <p:cNvPr id="84" name="Group 121"/>
            <p:cNvGrpSpPr/>
            <p:nvPr/>
          </p:nvGrpSpPr>
          <p:grpSpPr>
            <a:xfrm flipH="1">
              <a:off x="6112106" y="4647711"/>
              <a:ext cx="1771735" cy="614894"/>
              <a:chOff x="2469136" y="5260982"/>
              <a:chExt cx="1771735" cy="511633"/>
            </a:xfrm>
          </p:grpSpPr>
          <p:sp>
            <p:nvSpPr>
              <p:cNvPr id="94" name="Rechteck 50"/>
              <p:cNvSpPr/>
              <p:nvPr/>
            </p:nvSpPr>
            <p:spPr bwMode="auto">
              <a:xfrm>
                <a:off x="3064038" y="5462503"/>
                <a:ext cx="411971" cy="45566"/>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marL="0" marR="0" lvl="0" indent="0"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ea typeface="ＭＳ Ｐゴシック" pitchFamily="34" charset="-128"/>
                  <a:cs typeface="+mn-cs"/>
                </a:endParaRPr>
              </a:p>
            </p:txBody>
          </p:sp>
          <p:sp>
            <p:nvSpPr>
              <p:cNvPr id="95" name="Freihandform 129"/>
              <p:cNvSpPr/>
              <p:nvPr/>
            </p:nvSpPr>
            <p:spPr bwMode="auto">
              <a:xfrm>
                <a:off x="2826881" y="5269861"/>
                <a:ext cx="856489" cy="193038"/>
              </a:xfrm>
              <a:custGeom>
                <a:avLst/>
                <a:gdLst>
                  <a:gd name="connsiteX0" fmla="*/ 0 w 914400"/>
                  <a:gd name="connsiteY0" fmla="*/ 143583 h 226711"/>
                  <a:gd name="connsiteX1" fmla="*/ 219154 w 914400"/>
                  <a:gd name="connsiteY1" fmla="*/ 7557 h 226711"/>
                  <a:gd name="connsiteX2" fmla="*/ 649905 w 914400"/>
                  <a:gd name="connsiteY2" fmla="*/ 0 h 226711"/>
                  <a:gd name="connsiteX3" fmla="*/ 914400 w 914400"/>
                  <a:gd name="connsiteY3" fmla="*/ 158697 h 226711"/>
                  <a:gd name="connsiteX4" fmla="*/ 672576 w 914400"/>
                  <a:gd name="connsiteY4" fmla="*/ 226711 h 226711"/>
                  <a:gd name="connsiteX5" fmla="*/ 0 w 914400"/>
                  <a:gd name="connsiteY5" fmla="*/ 143583 h 22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26711">
                    <a:moveTo>
                      <a:pt x="0" y="143583"/>
                    </a:moveTo>
                    <a:lnTo>
                      <a:pt x="219154" y="7557"/>
                    </a:lnTo>
                    <a:lnTo>
                      <a:pt x="649905" y="0"/>
                    </a:lnTo>
                    <a:lnTo>
                      <a:pt x="914400" y="158697"/>
                    </a:lnTo>
                    <a:lnTo>
                      <a:pt x="672576" y="226711"/>
                    </a:lnTo>
                    <a:lnTo>
                      <a:pt x="0" y="143583"/>
                    </a:lnTo>
                    <a:close/>
                  </a:path>
                </a:pathLst>
              </a:cu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marL="0" marR="0" lvl="0" indent="0"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ea typeface="ＭＳ Ｐゴシック" pitchFamily="34" charset="-128"/>
                  <a:cs typeface="+mn-cs"/>
                </a:endParaRPr>
              </a:p>
            </p:txBody>
          </p:sp>
          <p:sp>
            <p:nvSpPr>
              <p:cNvPr id="96" name="Freeform 3"/>
              <p:cNvSpPr>
                <a:spLocks noEditPoints="1"/>
              </p:cNvSpPr>
              <p:nvPr/>
            </p:nvSpPr>
            <p:spPr bwMode="auto">
              <a:xfrm>
                <a:off x="2469136" y="5260982"/>
                <a:ext cx="1771735" cy="511633"/>
              </a:xfrm>
              <a:custGeom>
                <a:avLst/>
                <a:gdLst>
                  <a:gd name="T0" fmla="*/ 260 w 265"/>
                  <a:gd name="T1" fmla="*/ 57 h 84"/>
                  <a:gd name="T2" fmla="*/ 258 w 265"/>
                  <a:gd name="T3" fmla="*/ 57 h 84"/>
                  <a:gd name="T4" fmla="*/ 258 w 265"/>
                  <a:gd name="T5" fmla="*/ 42 h 84"/>
                  <a:gd name="T6" fmla="*/ 246 w 265"/>
                  <a:gd name="T7" fmla="*/ 29 h 84"/>
                  <a:gd name="T8" fmla="*/ 186 w 265"/>
                  <a:gd name="T9" fmla="*/ 20 h 84"/>
                  <a:gd name="T10" fmla="*/ 156 w 265"/>
                  <a:gd name="T11" fmla="*/ 5 h 84"/>
                  <a:gd name="T12" fmla="*/ 143 w 265"/>
                  <a:gd name="T13" fmla="*/ 0 h 84"/>
                  <a:gd name="T14" fmla="*/ 96 w 265"/>
                  <a:gd name="T15" fmla="*/ 0 h 84"/>
                  <a:gd name="T16" fmla="*/ 37 w 265"/>
                  <a:gd name="T17" fmla="*/ 17 h 84"/>
                  <a:gd name="T18" fmla="*/ 8 w 265"/>
                  <a:gd name="T19" fmla="*/ 23 h 84"/>
                  <a:gd name="T20" fmla="*/ 8 w 265"/>
                  <a:gd name="T21" fmla="*/ 43 h 84"/>
                  <a:gd name="T22" fmla="*/ 8 w 265"/>
                  <a:gd name="T23" fmla="*/ 58 h 84"/>
                  <a:gd name="T24" fmla="*/ 26 w 265"/>
                  <a:gd name="T25" fmla="*/ 72 h 84"/>
                  <a:gd name="T26" fmla="*/ 38 w 265"/>
                  <a:gd name="T27" fmla="*/ 72 h 84"/>
                  <a:gd name="T28" fmla="*/ 37 w 265"/>
                  <a:gd name="T29" fmla="*/ 65 h 84"/>
                  <a:gd name="T30" fmla="*/ 61 w 265"/>
                  <a:gd name="T31" fmla="*/ 42 h 84"/>
                  <a:gd name="T32" fmla="*/ 85 w 265"/>
                  <a:gd name="T33" fmla="*/ 65 h 84"/>
                  <a:gd name="T34" fmla="*/ 84 w 265"/>
                  <a:gd name="T35" fmla="*/ 72 h 84"/>
                  <a:gd name="T36" fmla="*/ 193 w 265"/>
                  <a:gd name="T37" fmla="*/ 72 h 84"/>
                  <a:gd name="T38" fmla="*/ 192 w 265"/>
                  <a:gd name="T39" fmla="*/ 65 h 84"/>
                  <a:gd name="T40" fmla="*/ 216 w 265"/>
                  <a:gd name="T41" fmla="*/ 42 h 84"/>
                  <a:gd name="T42" fmla="*/ 240 w 265"/>
                  <a:gd name="T43" fmla="*/ 65 h 84"/>
                  <a:gd name="T44" fmla="*/ 239 w 265"/>
                  <a:gd name="T45" fmla="*/ 72 h 84"/>
                  <a:gd name="T46" fmla="*/ 260 w 265"/>
                  <a:gd name="T47" fmla="*/ 57 h 84"/>
                  <a:gd name="T48" fmla="*/ 73 w 265"/>
                  <a:gd name="T49" fmla="*/ 22 h 84"/>
                  <a:gd name="T50" fmla="*/ 69 w 265"/>
                  <a:gd name="T51" fmla="*/ 17 h 84"/>
                  <a:gd name="T52" fmla="*/ 99 w 265"/>
                  <a:gd name="T53" fmla="*/ 3 h 84"/>
                  <a:gd name="T54" fmla="*/ 113 w 265"/>
                  <a:gd name="T55" fmla="*/ 3 h 84"/>
                  <a:gd name="T56" fmla="*/ 116 w 265"/>
                  <a:gd name="T57" fmla="*/ 22 h 84"/>
                  <a:gd name="T58" fmla="*/ 73 w 265"/>
                  <a:gd name="T59" fmla="*/ 22 h 84"/>
                  <a:gd name="T60" fmla="*/ 167 w 265"/>
                  <a:gd name="T61" fmla="*/ 22 h 84"/>
                  <a:gd name="T62" fmla="*/ 122 w 265"/>
                  <a:gd name="T63" fmla="*/ 22 h 84"/>
                  <a:gd name="T64" fmla="*/ 117 w 265"/>
                  <a:gd name="T65" fmla="*/ 3 h 84"/>
                  <a:gd name="T66" fmla="*/ 140 w 265"/>
                  <a:gd name="T67" fmla="*/ 3 h 84"/>
                  <a:gd name="T68" fmla="*/ 150 w 265"/>
                  <a:gd name="T69" fmla="*/ 6 h 84"/>
                  <a:gd name="T70" fmla="*/ 167 w 265"/>
                  <a:gd name="T71" fmla="*/ 18 h 84"/>
                  <a:gd name="T72" fmla="*/ 167 w 265"/>
                  <a:gd name="T73" fmla="*/ 22 h 84"/>
                  <a:gd name="T74" fmla="*/ 61 w 265"/>
                  <a:gd name="T75" fmla="*/ 47 h 84"/>
                  <a:gd name="T76" fmla="*/ 43 w 265"/>
                  <a:gd name="T77" fmla="*/ 65 h 84"/>
                  <a:gd name="T78" fmla="*/ 61 w 265"/>
                  <a:gd name="T79" fmla="*/ 84 h 84"/>
                  <a:gd name="T80" fmla="*/ 79 w 265"/>
                  <a:gd name="T81" fmla="*/ 65 h 84"/>
                  <a:gd name="T82" fmla="*/ 61 w 265"/>
                  <a:gd name="T83" fmla="*/ 47 h 84"/>
                  <a:gd name="T84" fmla="*/ 216 w 265"/>
                  <a:gd name="T85" fmla="*/ 47 h 84"/>
                  <a:gd name="T86" fmla="*/ 197 w 265"/>
                  <a:gd name="T87" fmla="*/ 65 h 84"/>
                  <a:gd name="T88" fmla="*/ 216 w 265"/>
                  <a:gd name="T89" fmla="*/ 84 h 84"/>
                  <a:gd name="T90" fmla="*/ 234 w 265"/>
                  <a:gd name="T91" fmla="*/ 65 h 84"/>
                  <a:gd name="T92" fmla="*/ 216 w 265"/>
                  <a:gd name="T93" fmla="*/ 4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5" h="84">
                    <a:moveTo>
                      <a:pt x="260" y="57"/>
                    </a:moveTo>
                    <a:cubicBezTo>
                      <a:pt x="258" y="57"/>
                      <a:pt x="258" y="57"/>
                      <a:pt x="258" y="57"/>
                    </a:cubicBezTo>
                    <a:cubicBezTo>
                      <a:pt x="258" y="57"/>
                      <a:pt x="258" y="51"/>
                      <a:pt x="258" y="42"/>
                    </a:cubicBezTo>
                    <a:cubicBezTo>
                      <a:pt x="258" y="32"/>
                      <a:pt x="246" y="29"/>
                      <a:pt x="246" y="29"/>
                    </a:cubicBezTo>
                    <a:cubicBezTo>
                      <a:pt x="186" y="20"/>
                      <a:pt x="186" y="20"/>
                      <a:pt x="186" y="20"/>
                    </a:cubicBezTo>
                    <a:cubicBezTo>
                      <a:pt x="186" y="20"/>
                      <a:pt x="162" y="9"/>
                      <a:pt x="156" y="5"/>
                    </a:cubicBezTo>
                    <a:cubicBezTo>
                      <a:pt x="151" y="1"/>
                      <a:pt x="143" y="0"/>
                      <a:pt x="143" y="0"/>
                    </a:cubicBezTo>
                    <a:cubicBezTo>
                      <a:pt x="143" y="0"/>
                      <a:pt x="120" y="0"/>
                      <a:pt x="96" y="0"/>
                    </a:cubicBezTo>
                    <a:cubicBezTo>
                      <a:pt x="73" y="0"/>
                      <a:pt x="47" y="12"/>
                      <a:pt x="37" y="17"/>
                    </a:cubicBezTo>
                    <a:cubicBezTo>
                      <a:pt x="27" y="22"/>
                      <a:pt x="17" y="23"/>
                      <a:pt x="8" y="23"/>
                    </a:cubicBezTo>
                    <a:cubicBezTo>
                      <a:pt x="0" y="23"/>
                      <a:pt x="8" y="43"/>
                      <a:pt x="8" y="43"/>
                    </a:cubicBezTo>
                    <a:cubicBezTo>
                      <a:pt x="8" y="43"/>
                      <a:pt x="8" y="43"/>
                      <a:pt x="8" y="58"/>
                    </a:cubicBezTo>
                    <a:cubicBezTo>
                      <a:pt x="8" y="74"/>
                      <a:pt x="26" y="72"/>
                      <a:pt x="26" y="72"/>
                    </a:cubicBezTo>
                    <a:cubicBezTo>
                      <a:pt x="38" y="72"/>
                      <a:pt x="38" y="72"/>
                      <a:pt x="38" y="72"/>
                    </a:cubicBezTo>
                    <a:cubicBezTo>
                      <a:pt x="37" y="70"/>
                      <a:pt x="37" y="68"/>
                      <a:pt x="37" y="65"/>
                    </a:cubicBezTo>
                    <a:cubicBezTo>
                      <a:pt x="37" y="52"/>
                      <a:pt x="48" y="42"/>
                      <a:pt x="61" y="42"/>
                    </a:cubicBezTo>
                    <a:cubicBezTo>
                      <a:pt x="74" y="42"/>
                      <a:pt x="85" y="52"/>
                      <a:pt x="85" y="65"/>
                    </a:cubicBezTo>
                    <a:cubicBezTo>
                      <a:pt x="85" y="68"/>
                      <a:pt x="84" y="70"/>
                      <a:pt x="84" y="72"/>
                    </a:cubicBezTo>
                    <a:cubicBezTo>
                      <a:pt x="193" y="72"/>
                      <a:pt x="193" y="72"/>
                      <a:pt x="193" y="72"/>
                    </a:cubicBezTo>
                    <a:cubicBezTo>
                      <a:pt x="192" y="70"/>
                      <a:pt x="192" y="68"/>
                      <a:pt x="192" y="65"/>
                    </a:cubicBezTo>
                    <a:cubicBezTo>
                      <a:pt x="192" y="52"/>
                      <a:pt x="203" y="42"/>
                      <a:pt x="216" y="42"/>
                    </a:cubicBezTo>
                    <a:cubicBezTo>
                      <a:pt x="229" y="42"/>
                      <a:pt x="240" y="52"/>
                      <a:pt x="240" y="65"/>
                    </a:cubicBezTo>
                    <a:cubicBezTo>
                      <a:pt x="240" y="68"/>
                      <a:pt x="239" y="70"/>
                      <a:pt x="239" y="72"/>
                    </a:cubicBezTo>
                    <a:cubicBezTo>
                      <a:pt x="265" y="71"/>
                      <a:pt x="260" y="57"/>
                      <a:pt x="260" y="57"/>
                    </a:cubicBezTo>
                    <a:close/>
                    <a:moveTo>
                      <a:pt x="73" y="22"/>
                    </a:moveTo>
                    <a:cubicBezTo>
                      <a:pt x="73" y="22"/>
                      <a:pt x="59" y="24"/>
                      <a:pt x="69" y="17"/>
                    </a:cubicBezTo>
                    <a:cubicBezTo>
                      <a:pt x="77" y="12"/>
                      <a:pt x="85" y="3"/>
                      <a:pt x="99" y="3"/>
                    </a:cubicBezTo>
                    <a:cubicBezTo>
                      <a:pt x="113" y="3"/>
                      <a:pt x="113" y="3"/>
                      <a:pt x="113" y="3"/>
                    </a:cubicBezTo>
                    <a:cubicBezTo>
                      <a:pt x="116" y="22"/>
                      <a:pt x="116" y="22"/>
                      <a:pt x="116" y="22"/>
                    </a:cubicBezTo>
                    <a:lnTo>
                      <a:pt x="73" y="22"/>
                    </a:lnTo>
                    <a:close/>
                    <a:moveTo>
                      <a:pt x="167" y="22"/>
                    </a:moveTo>
                    <a:cubicBezTo>
                      <a:pt x="122" y="22"/>
                      <a:pt x="122" y="22"/>
                      <a:pt x="122" y="22"/>
                    </a:cubicBezTo>
                    <a:cubicBezTo>
                      <a:pt x="117" y="3"/>
                      <a:pt x="117" y="3"/>
                      <a:pt x="117" y="3"/>
                    </a:cubicBezTo>
                    <a:cubicBezTo>
                      <a:pt x="117" y="3"/>
                      <a:pt x="134" y="3"/>
                      <a:pt x="140" y="3"/>
                    </a:cubicBezTo>
                    <a:cubicBezTo>
                      <a:pt x="145" y="3"/>
                      <a:pt x="150" y="6"/>
                      <a:pt x="150" y="6"/>
                    </a:cubicBezTo>
                    <a:cubicBezTo>
                      <a:pt x="150" y="6"/>
                      <a:pt x="161" y="14"/>
                      <a:pt x="167" y="18"/>
                    </a:cubicBezTo>
                    <a:cubicBezTo>
                      <a:pt x="173" y="22"/>
                      <a:pt x="167" y="22"/>
                      <a:pt x="167" y="22"/>
                    </a:cubicBezTo>
                    <a:close/>
                    <a:moveTo>
                      <a:pt x="61" y="47"/>
                    </a:moveTo>
                    <a:cubicBezTo>
                      <a:pt x="51" y="47"/>
                      <a:pt x="43" y="55"/>
                      <a:pt x="43" y="65"/>
                    </a:cubicBezTo>
                    <a:cubicBezTo>
                      <a:pt x="43" y="76"/>
                      <a:pt x="51" y="84"/>
                      <a:pt x="61" y="84"/>
                    </a:cubicBezTo>
                    <a:cubicBezTo>
                      <a:pt x="71" y="84"/>
                      <a:pt x="79" y="76"/>
                      <a:pt x="79" y="65"/>
                    </a:cubicBezTo>
                    <a:cubicBezTo>
                      <a:pt x="79" y="55"/>
                      <a:pt x="71" y="47"/>
                      <a:pt x="61" y="47"/>
                    </a:cubicBezTo>
                    <a:close/>
                    <a:moveTo>
                      <a:pt x="216" y="47"/>
                    </a:moveTo>
                    <a:cubicBezTo>
                      <a:pt x="206" y="47"/>
                      <a:pt x="197" y="55"/>
                      <a:pt x="197" y="65"/>
                    </a:cubicBezTo>
                    <a:cubicBezTo>
                      <a:pt x="197" y="76"/>
                      <a:pt x="206" y="84"/>
                      <a:pt x="216" y="84"/>
                    </a:cubicBezTo>
                    <a:cubicBezTo>
                      <a:pt x="226" y="84"/>
                      <a:pt x="234" y="76"/>
                      <a:pt x="234" y="65"/>
                    </a:cubicBezTo>
                    <a:cubicBezTo>
                      <a:pt x="234" y="55"/>
                      <a:pt x="226" y="47"/>
                      <a:pt x="216" y="47"/>
                    </a:cubicBezTo>
                    <a:close/>
                  </a:path>
                </a:pathLst>
              </a:custGeom>
              <a:solidFill>
                <a:srgbClr val="00648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ＭＳ Ｐゴシック" pitchFamily="34" charset="-128"/>
                  <a:cs typeface="+mn-cs"/>
                </a:endParaRPr>
              </a:p>
            </p:txBody>
          </p:sp>
        </p:grpSp>
        <p:sp>
          <p:nvSpPr>
            <p:cNvPr id="86" name="Freihandform 39"/>
            <p:cNvSpPr/>
            <p:nvPr/>
          </p:nvSpPr>
          <p:spPr bwMode="auto">
            <a:xfrm>
              <a:off x="6281069" y="4841806"/>
              <a:ext cx="302821" cy="65314"/>
            </a:xfrm>
            <a:custGeom>
              <a:avLst/>
              <a:gdLst>
                <a:gd name="connsiteX0" fmla="*/ 41564 w 302821"/>
                <a:gd name="connsiteY0" fmla="*/ 47501 h 130628"/>
                <a:gd name="connsiteX1" fmla="*/ 267195 w 302821"/>
                <a:gd name="connsiteY1" fmla="*/ 0 h 130628"/>
                <a:gd name="connsiteX2" fmla="*/ 302821 w 302821"/>
                <a:gd name="connsiteY2" fmla="*/ 124690 h 130628"/>
                <a:gd name="connsiteX3" fmla="*/ 0 w 302821"/>
                <a:gd name="connsiteY3" fmla="*/ 130628 h 130628"/>
                <a:gd name="connsiteX4" fmla="*/ 41564 w 302821"/>
                <a:gd name="connsiteY4" fmla="*/ 47501 h 130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21" h="130628">
                  <a:moveTo>
                    <a:pt x="41564" y="47501"/>
                  </a:moveTo>
                  <a:lnTo>
                    <a:pt x="267195" y="0"/>
                  </a:lnTo>
                  <a:lnTo>
                    <a:pt x="302821" y="124690"/>
                  </a:lnTo>
                  <a:lnTo>
                    <a:pt x="0" y="130628"/>
                  </a:lnTo>
                  <a:lnTo>
                    <a:pt x="41564" y="47501"/>
                  </a:lnTo>
                  <a:close/>
                </a:path>
              </a:pathLst>
            </a:custGeom>
            <a:solidFill>
              <a:srgbClr val="BECDD7"/>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grpSp>
      <p:grpSp>
        <p:nvGrpSpPr>
          <p:cNvPr id="97" name="Gruppieren 72"/>
          <p:cNvGrpSpPr>
            <a:grpSpLocks noChangeAspect="1"/>
          </p:cNvGrpSpPr>
          <p:nvPr/>
        </p:nvGrpSpPr>
        <p:grpSpPr>
          <a:xfrm>
            <a:off x="6370038" y="5706101"/>
            <a:ext cx="1165604" cy="404531"/>
            <a:chOff x="6112106" y="4647711"/>
            <a:chExt cx="1771735" cy="614894"/>
          </a:xfrm>
        </p:grpSpPr>
        <p:grpSp>
          <p:nvGrpSpPr>
            <p:cNvPr id="98" name="Group 121"/>
            <p:cNvGrpSpPr/>
            <p:nvPr/>
          </p:nvGrpSpPr>
          <p:grpSpPr>
            <a:xfrm flipH="1">
              <a:off x="6112106" y="4647711"/>
              <a:ext cx="1771735" cy="614894"/>
              <a:chOff x="2469136" y="5260982"/>
              <a:chExt cx="1771735" cy="511633"/>
            </a:xfrm>
          </p:grpSpPr>
          <p:sp>
            <p:nvSpPr>
              <p:cNvPr id="100" name="Rechteck 50"/>
              <p:cNvSpPr/>
              <p:nvPr/>
            </p:nvSpPr>
            <p:spPr bwMode="auto">
              <a:xfrm>
                <a:off x="3064038" y="5462503"/>
                <a:ext cx="411971" cy="45566"/>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marL="0" marR="0" lvl="0" indent="0"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ea typeface="ＭＳ Ｐゴシック" pitchFamily="34" charset="-128"/>
                  <a:cs typeface="+mn-cs"/>
                </a:endParaRPr>
              </a:p>
            </p:txBody>
          </p:sp>
          <p:sp>
            <p:nvSpPr>
              <p:cNvPr id="101" name="Freihandform 129"/>
              <p:cNvSpPr/>
              <p:nvPr/>
            </p:nvSpPr>
            <p:spPr bwMode="auto">
              <a:xfrm>
                <a:off x="2826881" y="5269861"/>
                <a:ext cx="856489" cy="193038"/>
              </a:xfrm>
              <a:custGeom>
                <a:avLst/>
                <a:gdLst>
                  <a:gd name="connsiteX0" fmla="*/ 0 w 914400"/>
                  <a:gd name="connsiteY0" fmla="*/ 143583 h 226711"/>
                  <a:gd name="connsiteX1" fmla="*/ 219154 w 914400"/>
                  <a:gd name="connsiteY1" fmla="*/ 7557 h 226711"/>
                  <a:gd name="connsiteX2" fmla="*/ 649905 w 914400"/>
                  <a:gd name="connsiteY2" fmla="*/ 0 h 226711"/>
                  <a:gd name="connsiteX3" fmla="*/ 914400 w 914400"/>
                  <a:gd name="connsiteY3" fmla="*/ 158697 h 226711"/>
                  <a:gd name="connsiteX4" fmla="*/ 672576 w 914400"/>
                  <a:gd name="connsiteY4" fmla="*/ 226711 h 226711"/>
                  <a:gd name="connsiteX5" fmla="*/ 0 w 914400"/>
                  <a:gd name="connsiteY5" fmla="*/ 143583 h 22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26711">
                    <a:moveTo>
                      <a:pt x="0" y="143583"/>
                    </a:moveTo>
                    <a:lnTo>
                      <a:pt x="219154" y="7557"/>
                    </a:lnTo>
                    <a:lnTo>
                      <a:pt x="649905" y="0"/>
                    </a:lnTo>
                    <a:lnTo>
                      <a:pt x="914400" y="158697"/>
                    </a:lnTo>
                    <a:lnTo>
                      <a:pt x="672576" y="226711"/>
                    </a:lnTo>
                    <a:lnTo>
                      <a:pt x="0" y="143583"/>
                    </a:lnTo>
                    <a:close/>
                  </a:path>
                </a:pathLst>
              </a:cu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marL="0" marR="0" lvl="0" indent="0"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ea typeface="ＭＳ Ｐゴシック" pitchFamily="34" charset="-128"/>
                  <a:cs typeface="+mn-cs"/>
                </a:endParaRPr>
              </a:p>
            </p:txBody>
          </p:sp>
          <p:sp>
            <p:nvSpPr>
              <p:cNvPr id="102" name="Freeform 3"/>
              <p:cNvSpPr>
                <a:spLocks noEditPoints="1"/>
              </p:cNvSpPr>
              <p:nvPr/>
            </p:nvSpPr>
            <p:spPr bwMode="auto">
              <a:xfrm>
                <a:off x="2469136" y="5260982"/>
                <a:ext cx="1771735" cy="511633"/>
              </a:xfrm>
              <a:custGeom>
                <a:avLst/>
                <a:gdLst>
                  <a:gd name="T0" fmla="*/ 260 w 265"/>
                  <a:gd name="T1" fmla="*/ 57 h 84"/>
                  <a:gd name="T2" fmla="*/ 258 w 265"/>
                  <a:gd name="T3" fmla="*/ 57 h 84"/>
                  <a:gd name="T4" fmla="*/ 258 w 265"/>
                  <a:gd name="T5" fmla="*/ 42 h 84"/>
                  <a:gd name="T6" fmla="*/ 246 w 265"/>
                  <a:gd name="T7" fmla="*/ 29 h 84"/>
                  <a:gd name="T8" fmla="*/ 186 w 265"/>
                  <a:gd name="T9" fmla="*/ 20 h 84"/>
                  <a:gd name="T10" fmla="*/ 156 w 265"/>
                  <a:gd name="T11" fmla="*/ 5 h 84"/>
                  <a:gd name="T12" fmla="*/ 143 w 265"/>
                  <a:gd name="T13" fmla="*/ 0 h 84"/>
                  <a:gd name="T14" fmla="*/ 96 w 265"/>
                  <a:gd name="T15" fmla="*/ 0 h 84"/>
                  <a:gd name="T16" fmla="*/ 37 w 265"/>
                  <a:gd name="T17" fmla="*/ 17 h 84"/>
                  <a:gd name="T18" fmla="*/ 8 w 265"/>
                  <a:gd name="T19" fmla="*/ 23 h 84"/>
                  <a:gd name="T20" fmla="*/ 8 w 265"/>
                  <a:gd name="T21" fmla="*/ 43 h 84"/>
                  <a:gd name="T22" fmla="*/ 8 w 265"/>
                  <a:gd name="T23" fmla="*/ 58 h 84"/>
                  <a:gd name="T24" fmla="*/ 26 w 265"/>
                  <a:gd name="T25" fmla="*/ 72 h 84"/>
                  <a:gd name="T26" fmla="*/ 38 w 265"/>
                  <a:gd name="T27" fmla="*/ 72 h 84"/>
                  <a:gd name="T28" fmla="*/ 37 w 265"/>
                  <a:gd name="T29" fmla="*/ 65 h 84"/>
                  <a:gd name="T30" fmla="*/ 61 w 265"/>
                  <a:gd name="T31" fmla="*/ 42 h 84"/>
                  <a:gd name="T32" fmla="*/ 85 w 265"/>
                  <a:gd name="T33" fmla="*/ 65 h 84"/>
                  <a:gd name="T34" fmla="*/ 84 w 265"/>
                  <a:gd name="T35" fmla="*/ 72 h 84"/>
                  <a:gd name="T36" fmla="*/ 193 w 265"/>
                  <a:gd name="T37" fmla="*/ 72 h 84"/>
                  <a:gd name="T38" fmla="*/ 192 w 265"/>
                  <a:gd name="T39" fmla="*/ 65 h 84"/>
                  <a:gd name="T40" fmla="*/ 216 w 265"/>
                  <a:gd name="T41" fmla="*/ 42 h 84"/>
                  <a:gd name="T42" fmla="*/ 240 w 265"/>
                  <a:gd name="T43" fmla="*/ 65 h 84"/>
                  <a:gd name="T44" fmla="*/ 239 w 265"/>
                  <a:gd name="T45" fmla="*/ 72 h 84"/>
                  <a:gd name="T46" fmla="*/ 260 w 265"/>
                  <a:gd name="T47" fmla="*/ 57 h 84"/>
                  <a:gd name="T48" fmla="*/ 73 w 265"/>
                  <a:gd name="T49" fmla="*/ 22 h 84"/>
                  <a:gd name="T50" fmla="*/ 69 w 265"/>
                  <a:gd name="T51" fmla="*/ 17 h 84"/>
                  <a:gd name="T52" fmla="*/ 99 w 265"/>
                  <a:gd name="T53" fmla="*/ 3 h 84"/>
                  <a:gd name="T54" fmla="*/ 113 w 265"/>
                  <a:gd name="T55" fmla="*/ 3 h 84"/>
                  <a:gd name="T56" fmla="*/ 116 w 265"/>
                  <a:gd name="T57" fmla="*/ 22 h 84"/>
                  <a:gd name="T58" fmla="*/ 73 w 265"/>
                  <a:gd name="T59" fmla="*/ 22 h 84"/>
                  <a:gd name="T60" fmla="*/ 167 w 265"/>
                  <a:gd name="T61" fmla="*/ 22 h 84"/>
                  <a:gd name="T62" fmla="*/ 122 w 265"/>
                  <a:gd name="T63" fmla="*/ 22 h 84"/>
                  <a:gd name="T64" fmla="*/ 117 w 265"/>
                  <a:gd name="T65" fmla="*/ 3 h 84"/>
                  <a:gd name="T66" fmla="*/ 140 w 265"/>
                  <a:gd name="T67" fmla="*/ 3 h 84"/>
                  <a:gd name="T68" fmla="*/ 150 w 265"/>
                  <a:gd name="T69" fmla="*/ 6 h 84"/>
                  <a:gd name="T70" fmla="*/ 167 w 265"/>
                  <a:gd name="T71" fmla="*/ 18 h 84"/>
                  <a:gd name="T72" fmla="*/ 167 w 265"/>
                  <a:gd name="T73" fmla="*/ 22 h 84"/>
                  <a:gd name="T74" fmla="*/ 61 w 265"/>
                  <a:gd name="T75" fmla="*/ 47 h 84"/>
                  <a:gd name="T76" fmla="*/ 43 w 265"/>
                  <a:gd name="T77" fmla="*/ 65 h 84"/>
                  <a:gd name="T78" fmla="*/ 61 w 265"/>
                  <a:gd name="T79" fmla="*/ 84 h 84"/>
                  <a:gd name="T80" fmla="*/ 79 w 265"/>
                  <a:gd name="T81" fmla="*/ 65 h 84"/>
                  <a:gd name="T82" fmla="*/ 61 w 265"/>
                  <a:gd name="T83" fmla="*/ 47 h 84"/>
                  <a:gd name="T84" fmla="*/ 216 w 265"/>
                  <a:gd name="T85" fmla="*/ 47 h 84"/>
                  <a:gd name="T86" fmla="*/ 197 w 265"/>
                  <a:gd name="T87" fmla="*/ 65 h 84"/>
                  <a:gd name="T88" fmla="*/ 216 w 265"/>
                  <a:gd name="T89" fmla="*/ 84 h 84"/>
                  <a:gd name="T90" fmla="*/ 234 w 265"/>
                  <a:gd name="T91" fmla="*/ 65 h 84"/>
                  <a:gd name="T92" fmla="*/ 216 w 265"/>
                  <a:gd name="T93" fmla="*/ 4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5" h="84">
                    <a:moveTo>
                      <a:pt x="260" y="57"/>
                    </a:moveTo>
                    <a:cubicBezTo>
                      <a:pt x="258" y="57"/>
                      <a:pt x="258" y="57"/>
                      <a:pt x="258" y="57"/>
                    </a:cubicBezTo>
                    <a:cubicBezTo>
                      <a:pt x="258" y="57"/>
                      <a:pt x="258" y="51"/>
                      <a:pt x="258" y="42"/>
                    </a:cubicBezTo>
                    <a:cubicBezTo>
                      <a:pt x="258" y="32"/>
                      <a:pt x="246" y="29"/>
                      <a:pt x="246" y="29"/>
                    </a:cubicBezTo>
                    <a:cubicBezTo>
                      <a:pt x="186" y="20"/>
                      <a:pt x="186" y="20"/>
                      <a:pt x="186" y="20"/>
                    </a:cubicBezTo>
                    <a:cubicBezTo>
                      <a:pt x="186" y="20"/>
                      <a:pt x="162" y="9"/>
                      <a:pt x="156" y="5"/>
                    </a:cubicBezTo>
                    <a:cubicBezTo>
                      <a:pt x="151" y="1"/>
                      <a:pt x="143" y="0"/>
                      <a:pt x="143" y="0"/>
                    </a:cubicBezTo>
                    <a:cubicBezTo>
                      <a:pt x="143" y="0"/>
                      <a:pt x="120" y="0"/>
                      <a:pt x="96" y="0"/>
                    </a:cubicBezTo>
                    <a:cubicBezTo>
                      <a:pt x="73" y="0"/>
                      <a:pt x="47" y="12"/>
                      <a:pt x="37" y="17"/>
                    </a:cubicBezTo>
                    <a:cubicBezTo>
                      <a:pt x="27" y="22"/>
                      <a:pt x="17" y="23"/>
                      <a:pt x="8" y="23"/>
                    </a:cubicBezTo>
                    <a:cubicBezTo>
                      <a:pt x="0" y="23"/>
                      <a:pt x="8" y="43"/>
                      <a:pt x="8" y="43"/>
                    </a:cubicBezTo>
                    <a:cubicBezTo>
                      <a:pt x="8" y="43"/>
                      <a:pt x="8" y="43"/>
                      <a:pt x="8" y="58"/>
                    </a:cubicBezTo>
                    <a:cubicBezTo>
                      <a:pt x="8" y="74"/>
                      <a:pt x="26" y="72"/>
                      <a:pt x="26" y="72"/>
                    </a:cubicBezTo>
                    <a:cubicBezTo>
                      <a:pt x="38" y="72"/>
                      <a:pt x="38" y="72"/>
                      <a:pt x="38" y="72"/>
                    </a:cubicBezTo>
                    <a:cubicBezTo>
                      <a:pt x="37" y="70"/>
                      <a:pt x="37" y="68"/>
                      <a:pt x="37" y="65"/>
                    </a:cubicBezTo>
                    <a:cubicBezTo>
                      <a:pt x="37" y="52"/>
                      <a:pt x="48" y="42"/>
                      <a:pt x="61" y="42"/>
                    </a:cubicBezTo>
                    <a:cubicBezTo>
                      <a:pt x="74" y="42"/>
                      <a:pt x="85" y="52"/>
                      <a:pt x="85" y="65"/>
                    </a:cubicBezTo>
                    <a:cubicBezTo>
                      <a:pt x="85" y="68"/>
                      <a:pt x="84" y="70"/>
                      <a:pt x="84" y="72"/>
                    </a:cubicBezTo>
                    <a:cubicBezTo>
                      <a:pt x="193" y="72"/>
                      <a:pt x="193" y="72"/>
                      <a:pt x="193" y="72"/>
                    </a:cubicBezTo>
                    <a:cubicBezTo>
                      <a:pt x="192" y="70"/>
                      <a:pt x="192" y="68"/>
                      <a:pt x="192" y="65"/>
                    </a:cubicBezTo>
                    <a:cubicBezTo>
                      <a:pt x="192" y="52"/>
                      <a:pt x="203" y="42"/>
                      <a:pt x="216" y="42"/>
                    </a:cubicBezTo>
                    <a:cubicBezTo>
                      <a:pt x="229" y="42"/>
                      <a:pt x="240" y="52"/>
                      <a:pt x="240" y="65"/>
                    </a:cubicBezTo>
                    <a:cubicBezTo>
                      <a:pt x="240" y="68"/>
                      <a:pt x="239" y="70"/>
                      <a:pt x="239" y="72"/>
                    </a:cubicBezTo>
                    <a:cubicBezTo>
                      <a:pt x="265" y="71"/>
                      <a:pt x="260" y="57"/>
                      <a:pt x="260" y="57"/>
                    </a:cubicBezTo>
                    <a:close/>
                    <a:moveTo>
                      <a:pt x="73" y="22"/>
                    </a:moveTo>
                    <a:cubicBezTo>
                      <a:pt x="73" y="22"/>
                      <a:pt x="59" y="24"/>
                      <a:pt x="69" y="17"/>
                    </a:cubicBezTo>
                    <a:cubicBezTo>
                      <a:pt x="77" y="12"/>
                      <a:pt x="85" y="3"/>
                      <a:pt x="99" y="3"/>
                    </a:cubicBezTo>
                    <a:cubicBezTo>
                      <a:pt x="113" y="3"/>
                      <a:pt x="113" y="3"/>
                      <a:pt x="113" y="3"/>
                    </a:cubicBezTo>
                    <a:cubicBezTo>
                      <a:pt x="116" y="22"/>
                      <a:pt x="116" y="22"/>
                      <a:pt x="116" y="22"/>
                    </a:cubicBezTo>
                    <a:lnTo>
                      <a:pt x="73" y="22"/>
                    </a:lnTo>
                    <a:close/>
                    <a:moveTo>
                      <a:pt x="167" y="22"/>
                    </a:moveTo>
                    <a:cubicBezTo>
                      <a:pt x="122" y="22"/>
                      <a:pt x="122" y="22"/>
                      <a:pt x="122" y="22"/>
                    </a:cubicBezTo>
                    <a:cubicBezTo>
                      <a:pt x="117" y="3"/>
                      <a:pt x="117" y="3"/>
                      <a:pt x="117" y="3"/>
                    </a:cubicBezTo>
                    <a:cubicBezTo>
                      <a:pt x="117" y="3"/>
                      <a:pt x="134" y="3"/>
                      <a:pt x="140" y="3"/>
                    </a:cubicBezTo>
                    <a:cubicBezTo>
                      <a:pt x="145" y="3"/>
                      <a:pt x="150" y="6"/>
                      <a:pt x="150" y="6"/>
                    </a:cubicBezTo>
                    <a:cubicBezTo>
                      <a:pt x="150" y="6"/>
                      <a:pt x="161" y="14"/>
                      <a:pt x="167" y="18"/>
                    </a:cubicBezTo>
                    <a:cubicBezTo>
                      <a:pt x="173" y="22"/>
                      <a:pt x="167" y="22"/>
                      <a:pt x="167" y="22"/>
                    </a:cubicBezTo>
                    <a:close/>
                    <a:moveTo>
                      <a:pt x="61" y="47"/>
                    </a:moveTo>
                    <a:cubicBezTo>
                      <a:pt x="51" y="47"/>
                      <a:pt x="43" y="55"/>
                      <a:pt x="43" y="65"/>
                    </a:cubicBezTo>
                    <a:cubicBezTo>
                      <a:pt x="43" y="76"/>
                      <a:pt x="51" y="84"/>
                      <a:pt x="61" y="84"/>
                    </a:cubicBezTo>
                    <a:cubicBezTo>
                      <a:pt x="71" y="84"/>
                      <a:pt x="79" y="76"/>
                      <a:pt x="79" y="65"/>
                    </a:cubicBezTo>
                    <a:cubicBezTo>
                      <a:pt x="79" y="55"/>
                      <a:pt x="71" y="47"/>
                      <a:pt x="61" y="47"/>
                    </a:cubicBezTo>
                    <a:close/>
                    <a:moveTo>
                      <a:pt x="216" y="47"/>
                    </a:moveTo>
                    <a:cubicBezTo>
                      <a:pt x="206" y="47"/>
                      <a:pt x="197" y="55"/>
                      <a:pt x="197" y="65"/>
                    </a:cubicBezTo>
                    <a:cubicBezTo>
                      <a:pt x="197" y="76"/>
                      <a:pt x="206" y="84"/>
                      <a:pt x="216" y="84"/>
                    </a:cubicBezTo>
                    <a:cubicBezTo>
                      <a:pt x="226" y="84"/>
                      <a:pt x="234" y="76"/>
                      <a:pt x="234" y="65"/>
                    </a:cubicBezTo>
                    <a:cubicBezTo>
                      <a:pt x="234" y="55"/>
                      <a:pt x="226" y="47"/>
                      <a:pt x="216" y="47"/>
                    </a:cubicBezTo>
                    <a:close/>
                  </a:path>
                </a:pathLst>
              </a:custGeom>
              <a:solidFill>
                <a:srgbClr val="00648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ＭＳ Ｐゴシック" pitchFamily="34" charset="-128"/>
                  <a:cs typeface="+mn-cs"/>
                </a:endParaRPr>
              </a:p>
            </p:txBody>
          </p:sp>
        </p:grpSp>
        <p:sp>
          <p:nvSpPr>
            <p:cNvPr id="99" name="Freihandform 39"/>
            <p:cNvSpPr/>
            <p:nvPr/>
          </p:nvSpPr>
          <p:spPr bwMode="auto">
            <a:xfrm>
              <a:off x="6281069" y="4841806"/>
              <a:ext cx="302821" cy="65314"/>
            </a:xfrm>
            <a:custGeom>
              <a:avLst/>
              <a:gdLst>
                <a:gd name="connsiteX0" fmla="*/ 41564 w 302821"/>
                <a:gd name="connsiteY0" fmla="*/ 47501 h 130628"/>
                <a:gd name="connsiteX1" fmla="*/ 267195 w 302821"/>
                <a:gd name="connsiteY1" fmla="*/ 0 h 130628"/>
                <a:gd name="connsiteX2" fmla="*/ 302821 w 302821"/>
                <a:gd name="connsiteY2" fmla="*/ 124690 h 130628"/>
                <a:gd name="connsiteX3" fmla="*/ 0 w 302821"/>
                <a:gd name="connsiteY3" fmla="*/ 130628 h 130628"/>
                <a:gd name="connsiteX4" fmla="*/ 41564 w 302821"/>
                <a:gd name="connsiteY4" fmla="*/ 47501 h 130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21" h="130628">
                  <a:moveTo>
                    <a:pt x="41564" y="47501"/>
                  </a:moveTo>
                  <a:lnTo>
                    <a:pt x="267195" y="0"/>
                  </a:lnTo>
                  <a:lnTo>
                    <a:pt x="302821" y="124690"/>
                  </a:lnTo>
                  <a:lnTo>
                    <a:pt x="0" y="130628"/>
                  </a:lnTo>
                  <a:lnTo>
                    <a:pt x="41564" y="47501"/>
                  </a:lnTo>
                  <a:close/>
                </a:path>
              </a:pathLst>
            </a:custGeom>
            <a:solidFill>
              <a:srgbClr val="BECDD7"/>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grpSp>
    </p:spTree>
    <p:extLst>
      <p:ext uri="{BB962C8B-B14F-4D97-AF65-F5344CB8AC3E}">
        <p14:creationId xmlns:p14="http://schemas.microsoft.com/office/powerpoint/2010/main" val="3442470650"/>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feld 245"/>
          <p:cNvSpPr txBox="1"/>
          <p:nvPr/>
        </p:nvSpPr>
        <p:spPr bwMode="gray">
          <a:xfrm>
            <a:off x="1259045" y="4124060"/>
            <a:ext cx="1637082" cy="809106"/>
          </a:xfrm>
          <a:prstGeom prst="rect">
            <a:avLst/>
          </a:prstGeom>
          <a:solidFill>
            <a:srgbClr val="BECDD7"/>
          </a:solidFill>
          <a:ln w="9525">
            <a:solidFill>
              <a:srgbClr val="879BAA"/>
            </a:solidFill>
          </a:ln>
        </p:spPr>
        <p:txBody>
          <a:bodyPr wrap="square" lIns="36000" tIns="36000" rIns="36000" bIns="36000" rtlCol="0">
            <a:noAutofit/>
          </a:bodyPr>
          <a:lstStyle/>
          <a:p>
            <a:pPr marL="0" marR="0" lvl="0" indent="0" defTabSz="914400" eaLnBrk="1" fontAlgn="auto" latinLnBrk="0" hangingPunct="0">
              <a:lnSpc>
                <a:spcPct val="100000"/>
              </a:lnSpc>
              <a:spcBef>
                <a:spcPct val="35000"/>
              </a:spcBef>
              <a:spcAft>
                <a:spcPts val="0"/>
              </a:spcAft>
              <a:buClr>
                <a:srgbClr val="000000"/>
              </a:buClr>
              <a:buSzTx/>
              <a:buFontTx/>
              <a:buNone/>
              <a:tabLst/>
              <a:defRPr/>
            </a:pPr>
            <a:r>
              <a:rPr lang="en-US" sz="800" b="1" kern="0" dirty="0">
                <a:solidFill>
                  <a:srgbClr val="006487"/>
                </a:solidFill>
                <a:latin typeface="Arial" pitchFamily="34" charset="0"/>
                <a:ea typeface="ＭＳ Ｐゴシック" charset="-128"/>
                <a:cs typeface="+mn-cs"/>
              </a:rPr>
              <a:t>4</a:t>
            </a:r>
            <a:r>
              <a:rPr kumimoji="0" lang="en-US" sz="800" b="1" i="0" u="none" strike="noStrike" kern="0" cap="none" spc="0" normalizeH="0" baseline="0" noProof="0" dirty="0" smtClean="0">
                <a:ln>
                  <a:noFill/>
                </a:ln>
                <a:solidFill>
                  <a:srgbClr val="006487"/>
                </a:solidFill>
                <a:effectLst/>
                <a:uLnTx/>
                <a:uFillTx/>
                <a:latin typeface="Arial" pitchFamily="34" charset="0"/>
                <a:ea typeface="ＭＳ Ｐゴシック" charset="-128"/>
                <a:cs typeface="+mn-cs"/>
              </a:rPr>
              <a:t> |</a:t>
            </a:r>
            <a:r>
              <a:rPr kumimoji="0" lang="en-US" sz="8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t> At the same time information is sent from the safety trailer to the Traffic Control Center . Additional information can also be sent from the Traffic Control Center to the trailer e.g. speed limit</a:t>
            </a:r>
          </a:p>
        </p:txBody>
      </p:sp>
      <p:sp>
        <p:nvSpPr>
          <p:cNvPr id="8" name="Inhaltsplatzhalter 3"/>
          <p:cNvSpPr txBox="1">
            <a:spLocks/>
          </p:cNvSpPr>
          <p:nvPr/>
        </p:nvSpPr>
        <p:spPr bwMode="auto">
          <a:xfrm>
            <a:off x="1097534" y="2845486"/>
            <a:ext cx="7559836" cy="3873562"/>
          </a:xfrm>
          <a:prstGeom prst="rect">
            <a:avLst/>
          </a:prstGeom>
          <a:noFill/>
          <a:ln w="9525">
            <a:solidFill>
              <a:srgbClr val="ADBECB"/>
            </a:solid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110000"/>
              </a:lnSpc>
              <a:spcBef>
                <a:spcPct val="0"/>
              </a:spcBef>
              <a:spcAft>
                <a:spcPct val="0"/>
              </a:spcAft>
              <a:buClr>
                <a:schemeClr val="accent1"/>
              </a:buClr>
              <a:buFont typeface="Arial" pitchFamily="34" charset="0"/>
              <a:buNone/>
              <a:tabLst/>
              <a:defRPr lang="de-DE" dirty="0" smtClean="0">
                <a:solidFill>
                  <a:schemeClr val="dk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lang="de-DE" dirty="0" smtClean="0">
                <a:solidFill>
                  <a:schemeClr val="dk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lang="de-DE" dirty="0" smtClean="0">
                <a:solidFill>
                  <a:schemeClr val="dk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lang="de-DE" dirty="0" smtClean="0">
                <a:solidFill>
                  <a:schemeClr val="dk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lang="de-DE" dirty="0">
                <a:solidFill>
                  <a:schemeClr val="dk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ＭＳ Ｐゴシック"/>
                <a:cs typeface="Arial" pitchFamily="34" charset="0"/>
              </a:rPr>
              <a:t> </a:t>
            </a:r>
            <a:endParaRPr kumimoji="0" lang="en-US" sz="1800" b="0" i="0" u="none" strike="noStrike" kern="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2" name="Title 1"/>
          <p:cNvSpPr>
            <a:spLocks noGrp="1"/>
          </p:cNvSpPr>
          <p:nvPr>
            <p:ph type="title"/>
          </p:nvPr>
        </p:nvSpPr>
        <p:spPr>
          <a:xfrm>
            <a:off x="2764" y="0"/>
            <a:ext cx="8229600" cy="1143000"/>
          </a:xfrm>
        </p:spPr>
        <p:txBody>
          <a:bodyPr/>
          <a:lstStyle/>
          <a:p>
            <a:r>
              <a:rPr lang="en-US" dirty="0"/>
              <a:t>Use Case #5 In-Vehicle Signage</a:t>
            </a:r>
          </a:p>
        </p:txBody>
      </p:sp>
      <p:sp>
        <p:nvSpPr>
          <p:cNvPr id="3" name="Content Placeholder 2"/>
          <p:cNvSpPr>
            <a:spLocks noGrp="1"/>
          </p:cNvSpPr>
          <p:nvPr>
            <p:ph idx="1"/>
          </p:nvPr>
        </p:nvSpPr>
        <p:spPr>
          <a:xfrm>
            <a:off x="427770" y="1335544"/>
            <a:ext cx="8229600" cy="1283227"/>
          </a:xfrm>
        </p:spPr>
        <p:txBody>
          <a:bodyPr/>
          <a:lstStyle/>
          <a:p>
            <a:r>
              <a:rPr lang="en-US" sz="1400" dirty="0" smtClean="0"/>
              <a:t>Message generation of  IVI</a:t>
            </a:r>
            <a:endParaRPr lang="en-US" sz="1400" dirty="0"/>
          </a:p>
          <a:p>
            <a:r>
              <a:rPr lang="en-US" sz="1400" dirty="0" smtClean="0"/>
              <a:t>RSUs which cannot connect to C-ITS send pre-defined messages</a:t>
            </a:r>
          </a:p>
        </p:txBody>
      </p:sp>
      <p:sp>
        <p:nvSpPr>
          <p:cNvPr id="4" name="Footer Placeholder 3"/>
          <p:cNvSpPr>
            <a:spLocks noGrp="1"/>
          </p:cNvSpPr>
          <p:nvPr>
            <p:ph type="ftr" sz="quarter" idx="10"/>
          </p:nvPr>
        </p:nvSpPr>
        <p:spPr/>
        <p:txBody>
          <a:bodyPr/>
          <a:lstStyle/>
          <a:p>
            <a:pPr>
              <a:defRPr/>
            </a:pPr>
            <a:r>
              <a:rPr lang="en-US" dirty="0" smtClean="0"/>
              <a:t>© ETSI 2016 All rights reserved</a:t>
            </a:r>
            <a:endParaRPr lang="en-US" dirty="0"/>
          </a:p>
        </p:txBody>
      </p:sp>
      <p:sp>
        <p:nvSpPr>
          <p:cNvPr id="5" name="Slide Number Placeholder 4"/>
          <p:cNvSpPr>
            <a:spLocks noGrp="1"/>
          </p:cNvSpPr>
          <p:nvPr>
            <p:ph type="sldNum" sz="quarter" idx="11"/>
          </p:nvPr>
        </p:nvSpPr>
        <p:spPr/>
        <p:txBody>
          <a:bodyPr/>
          <a:lstStyle/>
          <a:p>
            <a:pPr>
              <a:defRPr/>
            </a:pPr>
            <a:fld id="{38E27B2E-04F4-4ED5-AE45-1351A1006D13}" type="slidenum">
              <a:rPr lang="en-GB" smtClean="0"/>
              <a:pPr>
                <a:defRPr/>
              </a:pPr>
              <a:t>24</a:t>
            </a:fld>
            <a:endParaRPr lang="en-GB"/>
          </a:p>
        </p:txBody>
      </p:sp>
      <p:cxnSp>
        <p:nvCxnSpPr>
          <p:cNvPr id="6" name="Gerade Verbindung 256"/>
          <p:cNvCxnSpPr/>
          <p:nvPr/>
        </p:nvCxnSpPr>
        <p:spPr bwMode="auto">
          <a:xfrm flipV="1">
            <a:off x="3572571" y="3922216"/>
            <a:ext cx="0" cy="485068"/>
          </a:xfrm>
          <a:prstGeom prst="line">
            <a:avLst/>
          </a:prstGeom>
          <a:solidFill>
            <a:srgbClr val="000000"/>
          </a:solidFill>
          <a:ln w="9525" cap="flat" cmpd="sng" algn="ctr">
            <a:solidFill>
              <a:srgbClr val="FFFFFF">
                <a:lumMod val="65000"/>
              </a:srgbClr>
            </a:solidFill>
            <a:prstDash val="dash"/>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9" name="Textfeld 116"/>
          <p:cNvSpPr txBox="1"/>
          <p:nvPr/>
        </p:nvSpPr>
        <p:spPr bwMode="gray">
          <a:xfrm>
            <a:off x="4016897" y="4478886"/>
            <a:ext cx="1643078" cy="323165"/>
          </a:xfrm>
          <a:prstGeom prst="rect">
            <a:avLst/>
          </a:prstGeom>
          <a:noFill/>
        </p:spPr>
        <p:txBody>
          <a:bodyPr wrap="square" lIns="0" tIns="0" rIns="0" bIns="0" rtlCol="0">
            <a:spAutoFit/>
          </a:bodyPr>
          <a:lstStyle/>
          <a:p>
            <a:pPr>
              <a:spcBef>
                <a:spcPts val="0"/>
              </a:spcBef>
            </a:pPr>
            <a:endParaRPr lang="en-US" sz="1050" dirty="0" smtClean="0">
              <a:solidFill>
                <a:srgbClr val="000000"/>
              </a:solidFill>
              <a:latin typeface="Arial" pitchFamily="34" charset="0"/>
              <a:ea typeface="ＭＳ Ｐゴシック" charset="-128"/>
              <a:cs typeface="+mn-cs"/>
            </a:endParaRPr>
          </a:p>
          <a:p>
            <a:pPr>
              <a:spcBef>
                <a:spcPts val="0"/>
              </a:spcBef>
            </a:pPr>
            <a:r>
              <a:rPr lang="en-US" sz="1050" dirty="0" smtClean="0">
                <a:solidFill>
                  <a:srgbClr val="000000"/>
                </a:solidFill>
                <a:latin typeface="Arial" pitchFamily="34" charset="0"/>
                <a:ea typeface="ＭＳ Ｐゴシック" charset="-128"/>
                <a:cs typeface="+mn-cs"/>
              </a:rPr>
              <a:t>C2I Road Side Unit </a:t>
            </a:r>
          </a:p>
        </p:txBody>
      </p:sp>
      <p:grpSp>
        <p:nvGrpSpPr>
          <p:cNvPr id="10" name="Gruppieren 242"/>
          <p:cNvGrpSpPr/>
          <p:nvPr>
            <p:custDataLst>
              <p:tags r:id="rId1"/>
            </p:custDataLst>
          </p:nvPr>
        </p:nvGrpSpPr>
        <p:grpSpPr bwMode="gray">
          <a:xfrm>
            <a:off x="4292217" y="4826123"/>
            <a:ext cx="360520" cy="351973"/>
            <a:chOff x="8190852" y="4526606"/>
            <a:chExt cx="268574" cy="262207"/>
          </a:xfrm>
        </p:grpSpPr>
        <p:grpSp>
          <p:nvGrpSpPr>
            <p:cNvPr id="11" name="Gruppieren 243"/>
            <p:cNvGrpSpPr/>
            <p:nvPr>
              <p:custDataLst>
                <p:tags r:id="rId4"/>
              </p:custDataLst>
            </p:nvPr>
          </p:nvGrpSpPr>
          <p:grpSpPr bwMode="gray">
            <a:xfrm>
              <a:off x="8215961" y="4548257"/>
              <a:ext cx="207413" cy="224198"/>
              <a:chOff x="8366429" y="3914147"/>
              <a:chExt cx="207413" cy="224198"/>
            </a:xfrm>
          </p:grpSpPr>
          <p:sp>
            <p:nvSpPr>
              <p:cNvPr id="13" name="Ellipse 120"/>
              <p:cNvSpPr/>
              <p:nvPr/>
            </p:nvSpPr>
            <p:spPr bwMode="gray">
              <a:xfrm>
                <a:off x="8366429" y="4070761"/>
                <a:ext cx="67583" cy="67583"/>
              </a:xfrm>
              <a:prstGeom prst="ellipse">
                <a:avLst/>
              </a:prstGeom>
              <a:solidFill>
                <a:srgbClr val="879BAA"/>
              </a:solidFill>
              <a:ln>
                <a:noFill/>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sp>
            <p:nvSpPr>
              <p:cNvPr id="14" name="Ellipse 180"/>
              <p:cNvSpPr/>
              <p:nvPr/>
            </p:nvSpPr>
            <p:spPr bwMode="gray">
              <a:xfrm>
                <a:off x="8366430" y="4009613"/>
                <a:ext cx="110830" cy="128731"/>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sp>
            <p:nvSpPr>
              <p:cNvPr id="15" name="Ellipse 180"/>
              <p:cNvSpPr/>
              <p:nvPr/>
            </p:nvSpPr>
            <p:spPr bwMode="gray">
              <a:xfrm>
                <a:off x="8366429" y="3959839"/>
                <a:ext cx="153683" cy="178505"/>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sp>
            <p:nvSpPr>
              <p:cNvPr id="16" name="Ellipse 180"/>
              <p:cNvSpPr/>
              <p:nvPr/>
            </p:nvSpPr>
            <p:spPr bwMode="gray">
              <a:xfrm>
                <a:off x="8366431" y="3914147"/>
                <a:ext cx="207411" cy="224198"/>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grpSp>
        <p:sp>
          <p:nvSpPr>
            <p:cNvPr id="12" name="Rechteck 119"/>
            <p:cNvSpPr/>
            <p:nvPr/>
          </p:nvSpPr>
          <p:spPr bwMode="gray">
            <a:xfrm>
              <a:off x="8190852" y="4526606"/>
              <a:ext cx="268574" cy="262207"/>
            </a:xfrm>
            <a:prstGeom prst="rect">
              <a:avLst/>
            </a:prstGeom>
            <a:noFill/>
            <a:ln w="9525">
              <a:solidFill>
                <a:srgbClr val="879BAA"/>
              </a:solidFill>
              <a:miter lim="800000"/>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grpSp>
      <p:sp>
        <p:nvSpPr>
          <p:cNvPr id="17" name="Textfeld 124"/>
          <p:cNvSpPr txBox="1"/>
          <p:nvPr/>
        </p:nvSpPr>
        <p:spPr bwMode="gray">
          <a:xfrm>
            <a:off x="4655593" y="5593460"/>
            <a:ext cx="985427" cy="323165"/>
          </a:xfrm>
          <a:prstGeom prst="rect">
            <a:avLst/>
          </a:prstGeom>
          <a:noFill/>
        </p:spPr>
        <p:txBody>
          <a:bodyPr wrap="square" lIns="0" tIns="0" rIns="0" bIns="0" rtlCol="0">
            <a:spAutoFit/>
          </a:bodyPr>
          <a:lstStyle/>
          <a:p>
            <a:pPr algn="r">
              <a:spcBef>
                <a:spcPts val="0"/>
              </a:spcBef>
            </a:pPr>
            <a:r>
              <a:rPr lang="en-US" sz="1050" smtClean="0">
                <a:solidFill>
                  <a:srgbClr val="000000"/>
                </a:solidFill>
                <a:latin typeface="Arial" pitchFamily="34" charset="0"/>
                <a:ea typeface="ＭＳ Ｐゴシック" charset="-128"/>
                <a:cs typeface="+mn-cs"/>
              </a:rPr>
              <a:t>C2X</a:t>
            </a:r>
          </a:p>
          <a:p>
            <a:pPr algn="r">
              <a:spcBef>
                <a:spcPts val="0"/>
              </a:spcBef>
            </a:pPr>
            <a:r>
              <a:rPr lang="en-US" sz="1050" smtClean="0">
                <a:solidFill>
                  <a:srgbClr val="000000"/>
                </a:solidFill>
                <a:latin typeface="Arial" pitchFamily="34" charset="0"/>
                <a:ea typeface="ＭＳ Ｐゴシック" charset="-128"/>
                <a:cs typeface="+mn-cs"/>
              </a:rPr>
              <a:t>On-Board Unit</a:t>
            </a:r>
          </a:p>
        </p:txBody>
      </p:sp>
      <p:sp>
        <p:nvSpPr>
          <p:cNvPr id="18" name="Textfeld 126"/>
          <p:cNvSpPr txBox="1"/>
          <p:nvPr/>
        </p:nvSpPr>
        <p:spPr bwMode="gray">
          <a:xfrm>
            <a:off x="4938833" y="5060575"/>
            <a:ext cx="834626" cy="323165"/>
          </a:xfrm>
          <a:prstGeom prst="rect">
            <a:avLst/>
          </a:prstGeom>
          <a:noFill/>
          <a:ln>
            <a:noFill/>
          </a:ln>
        </p:spPr>
        <p:txBody>
          <a:bodyPr wrap="square" lIns="0" tIns="0" rIns="0" bIns="0" rtlCol="0">
            <a:spAutoFit/>
          </a:bodyPr>
          <a:lstStyle/>
          <a:p>
            <a:pPr>
              <a:spcBef>
                <a:spcPts val="0"/>
              </a:spcBef>
            </a:pPr>
            <a:r>
              <a:rPr lang="en-US" sz="1050" dirty="0" smtClean="0">
                <a:solidFill>
                  <a:srgbClr val="879BAA"/>
                </a:solidFill>
                <a:latin typeface="Arial" pitchFamily="34" charset="0"/>
                <a:ea typeface="ＭＳ Ｐゴシック" charset="-128"/>
                <a:cs typeface="+mn-cs"/>
              </a:rPr>
              <a:t>5.9 GHz Air Link</a:t>
            </a:r>
          </a:p>
        </p:txBody>
      </p:sp>
      <p:grpSp>
        <p:nvGrpSpPr>
          <p:cNvPr id="19" name="Gruppieren 249"/>
          <p:cNvGrpSpPr/>
          <p:nvPr>
            <p:custDataLst>
              <p:tags r:id="rId2"/>
            </p:custDataLst>
          </p:nvPr>
        </p:nvGrpSpPr>
        <p:grpSpPr bwMode="gray">
          <a:xfrm>
            <a:off x="5780699" y="5605559"/>
            <a:ext cx="277670" cy="271088"/>
            <a:chOff x="8190852" y="4526606"/>
            <a:chExt cx="268574" cy="262207"/>
          </a:xfrm>
        </p:grpSpPr>
        <p:grpSp>
          <p:nvGrpSpPr>
            <p:cNvPr id="20" name="Gruppieren 250"/>
            <p:cNvGrpSpPr/>
            <p:nvPr>
              <p:custDataLst>
                <p:tags r:id="rId3"/>
              </p:custDataLst>
            </p:nvPr>
          </p:nvGrpSpPr>
          <p:grpSpPr bwMode="gray">
            <a:xfrm>
              <a:off x="8215961" y="4548257"/>
              <a:ext cx="207413" cy="224198"/>
              <a:chOff x="8366429" y="3914147"/>
              <a:chExt cx="207413" cy="224198"/>
            </a:xfrm>
          </p:grpSpPr>
          <p:sp>
            <p:nvSpPr>
              <p:cNvPr id="22" name="Ellipse 134"/>
              <p:cNvSpPr/>
              <p:nvPr/>
            </p:nvSpPr>
            <p:spPr bwMode="gray">
              <a:xfrm>
                <a:off x="8366429" y="4070761"/>
                <a:ext cx="67583" cy="67583"/>
              </a:xfrm>
              <a:prstGeom prst="ellipse">
                <a:avLst/>
              </a:prstGeom>
              <a:solidFill>
                <a:srgbClr val="879BAA"/>
              </a:solidFill>
              <a:ln>
                <a:noFill/>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sp>
            <p:nvSpPr>
              <p:cNvPr id="23" name="Ellipse 180"/>
              <p:cNvSpPr/>
              <p:nvPr/>
            </p:nvSpPr>
            <p:spPr bwMode="gray">
              <a:xfrm>
                <a:off x="8366430" y="4009613"/>
                <a:ext cx="110830" cy="128731"/>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sp>
            <p:nvSpPr>
              <p:cNvPr id="24" name="Ellipse 180"/>
              <p:cNvSpPr/>
              <p:nvPr/>
            </p:nvSpPr>
            <p:spPr bwMode="gray">
              <a:xfrm>
                <a:off x="8366429" y="3959839"/>
                <a:ext cx="153683" cy="178505"/>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sp>
            <p:nvSpPr>
              <p:cNvPr id="25" name="Ellipse 180"/>
              <p:cNvSpPr/>
              <p:nvPr/>
            </p:nvSpPr>
            <p:spPr bwMode="gray">
              <a:xfrm>
                <a:off x="8366431" y="3914147"/>
                <a:ext cx="207411" cy="224198"/>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grpSp>
        <p:sp>
          <p:nvSpPr>
            <p:cNvPr id="21" name="Rechteck 133"/>
            <p:cNvSpPr/>
            <p:nvPr/>
          </p:nvSpPr>
          <p:spPr bwMode="gray">
            <a:xfrm>
              <a:off x="8190852" y="4526606"/>
              <a:ext cx="268574" cy="262207"/>
            </a:xfrm>
            <a:prstGeom prst="rect">
              <a:avLst/>
            </a:prstGeom>
            <a:noFill/>
            <a:ln w="9525">
              <a:solidFill>
                <a:srgbClr val="879BAA"/>
              </a:solidFill>
              <a:miter lim="800000"/>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grpSp>
      <p:sp>
        <p:nvSpPr>
          <p:cNvPr id="26" name="Rechteck 22"/>
          <p:cNvSpPr/>
          <p:nvPr/>
        </p:nvSpPr>
        <p:spPr bwMode="auto">
          <a:xfrm>
            <a:off x="1643752" y="6050389"/>
            <a:ext cx="7013618" cy="512277"/>
          </a:xfrm>
          <a:prstGeom prst="rect">
            <a:avLst/>
          </a:prstGeom>
          <a:solidFill>
            <a:srgbClr val="BECDD7"/>
          </a:solid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cs typeface="+mn-cs"/>
            </a:endParaRPr>
          </a:p>
        </p:txBody>
      </p:sp>
      <p:grpSp>
        <p:nvGrpSpPr>
          <p:cNvPr id="27" name="Gruppieren 72"/>
          <p:cNvGrpSpPr>
            <a:grpSpLocks noChangeAspect="1"/>
          </p:cNvGrpSpPr>
          <p:nvPr/>
        </p:nvGrpSpPr>
        <p:grpSpPr>
          <a:xfrm>
            <a:off x="5895752" y="5820523"/>
            <a:ext cx="1165604" cy="404531"/>
            <a:chOff x="6112106" y="4647711"/>
            <a:chExt cx="1771735" cy="614894"/>
          </a:xfrm>
        </p:grpSpPr>
        <p:grpSp>
          <p:nvGrpSpPr>
            <p:cNvPr id="28" name="Group 121"/>
            <p:cNvGrpSpPr/>
            <p:nvPr/>
          </p:nvGrpSpPr>
          <p:grpSpPr>
            <a:xfrm flipH="1">
              <a:off x="6112106" y="4647711"/>
              <a:ext cx="1771735" cy="614894"/>
              <a:chOff x="2469136" y="5260982"/>
              <a:chExt cx="1771735" cy="511633"/>
            </a:xfrm>
          </p:grpSpPr>
          <p:sp>
            <p:nvSpPr>
              <p:cNvPr id="30" name="Rechteck 50"/>
              <p:cNvSpPr/>
              <p:nvPr/>
            </p:nvSpPr>
            <p:spPr bwMode="auto">
              <a:xfrm>
                <a:off x="3064038" y="5462503"/>
                <a:ext cx="411971" cy="45566"/>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marL="0" marR="0" lvl="0" indent="0"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ea typeface="ＭＳ Ｐゴシック" pitchFamily="34" charset="-128"/>
                  <a:cs typeface="+mn-cs"/>
                </a:endParaRPr>
              </a:p>
            </p:txBody>
          </p:sp>
          <p:sp>
            <p:nvSpPr>
              <p:cNvPr id="31" name="Freihandform 129"/>
              <p:cNvSpPr/>
              <p:nvPr/>
            </p:nvSpPr>
            <p:spPr bwMode="auto">
              <a:xfrm>
                <a:off x="2826881" y="5269861"/>
                <a:ext cx="856489" cy="193038"/>
              </a:xfrm>
              <a:custGeom>
                <a:avLst/>
                <a:gdLst>
                  <a:gd name="connsiteX0" fmla="*/ 0 w 914400"/>
                  <a:gd name="connsiteY0" fmla="*/ 143583 h 226711"/>
                  <a:gd name="connsiteX1" fmla="*/ 219154 w 914400"/>
                  <a:gd name="connsiteY1" fmla="*/ 7557 h 226711"/>
                  <a:gd name="connsiteX2" fmla="*/ 649905 w 914400"/>
                  <a:gd name="connsiteY2" fmla="*/ 0 h 226711"/>
                  <a:gd name="connsiteX3" fmla="*/ 914400 w 914400"/>
                  <a:gd name="connsiteY3" fmla="*/ 158697 h 226711"/>
                  <a:gd name="connsiteX4" fmla="*/ 672576 w 914400"/>
                  <a:gd name="connsiteY4" fmla="*/ 226711 h 226711"/>
                  <a:gd name="connsiteX5" fmla="*/ 0 w 914400"/>
                  <a:gd name="connsiteY5" fmla="*/ 143583 h 22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26711">
                    <a:moveTo>
                      <a:pt x="0" y="143583"/>
                    </a:moveTo>
                    <a:lnTo>
                      <a:pt x="219154" y="7557"/>
                    </a:lnTo>
                    <a:lnTo>
                      <a:pt x="649905" y="0"/>
                    </a:lnTo>
                    <a:lnTo>
                      <a:pt x="914400" y="158697"/>
                    </a:lnTo>
                    <a:lnTo>
                      <a:pt x="672576" y="226711"/>
                    </a:lnTo>
                    <a:lnTo>
                      <a:pt x="0" y="143583"/>
                    </a:lnTo>
                    <a:close/>
                  </a:path>
                </a:pathLst>
              </a:cu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marL="0" marR="0" lvl="0" indent="0"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ea typeface="ＭＳ Ｐゴシック" pitchFamily="34" charset="-128"/>
                  <a:cs typeface="+mn-cs"/>
                </a:endParaRPr>
              </a:p>
            </p:txBody>
          </p:sp>
          <p:sp>
            <p:nvSpPr>
              <p:cNvPr id="32" name="Freeform 3"/>
              <p:cNvSpPr>
                <a:spLocks noEditPoints="1"/>
              </p:cNvSpPr>
              <p:nvPr/>
            </p:nvSpPr>
            <p:spPr bwMode="auto">
              <a:xfrm>
                <a:off x="2469136" y="5260982"/>
                <a:ext cx="1771735" cy="511633"/>
              </a:xfrm>
              <a:custGeom>
                <a:avLst/>
                <a:gdLst>
                  <a:gd name="T0" fmla="*/ 260 w 265"/>
                  <a:gd name="T1" fmla="*/ 57 h 84"/>
                  <a:gd name="T2" fmla="*/ 258 w 265"/>
                  <a:gd name="T3" fmla="*/ 57 h 84"/>
                  <a:gd name="T4" fmla="*/ 258 w 265"/>
                  <a:gd name="T5" fmla="*/ 42 h 84"/>
                  <a:gd name="T6" fmla="*/ 246 w 265"/>
                  <a:gd name="T7" fmla="*/ 29 h 84"/>
                  <a:gd name="T8" fmla="*/ 186 w 265"/>
                  <a:gd name="T9" fmla="*/ 20 h 84"/>
                  <a:gd name="T10" fmla="*/ 156 w 265"/>
                  <a:gd name="T11" fmla="*/ 5 h 84"/>
                  <a:gd name="T12" fmla="*/ 143 w 265"/>
                  <a:gd name="T13" fmla="*/ 0 h 84"/>
                  <a:gd name="T14" fmla="*/ 96 w 265"/>
                  <a:gd name="T15" fmla="*/ 0 h 84"/>
                  <a:gd name="T16" fmla="*/ 37 w 265"/>
                  <a:gd name="T17" fmla="*/ 17 h 84"/>
                  <a:gd name="T18" fmla="*/ 8 w 265"/>
                  <a:gd name="T19" fmla="*/ 23 h 84"/>
                  <a:gd name="T20" fmla="*/ 8 w 265"/>
                  <a:gd name="T21" fmla="*/ 43 h 84"/>
                  <a:gd name="T22" fmla="*/ 8 w 265"/>
                  <a:gd name="T23" fmla="*/ 58 h 84"/>
                  <a:gd name="T24" fmla="*/ 26 w 265"/>
                  <a:gd name="T25" fmla="*/ 72 h 84"/>
                  <a:gd name="T26" fmla="*/ 38 w 265"/>
                  <a:gd name="T27" fmla="*/ 72 h 84"/>
                  <a:gd name="T28" fmla="*/ 37 w 265"/>
                  <a:gd name="T29" fmla="*/ 65 h 84"/>
                  <a:gd name="T30" fmla="*/ 61 w 265"/>
                  <a:gd name="T31" fmla="*/ 42 h 84"/>
                  <a:gd name="T32" fmla="*/ 85 w 265"/>
                  <a:gd name="T33" fmla="*/ 65 h 84"/>
                  <a:gd name="T34" fmla="*/ 84 w 265"/>
                  <a:gd name="T35" fmla="*/ 72 h 84"/>
                  <a:gd name="T36" fmla="*/ 193 w 265"/>
                  <a:gd name="T37" fmla="*/ 72 h 84"/>
                  <a:gd name="T38" fmla="*/ 192 w 265"/>
                  <a:gd name="T39" fmla="*/ 65 h 84"/>
                  <a:gd name="T40" fmla="*/ 216 w 265"/>
                  <a:gd name="T41" fmla="*/ 42 h 84"/>
                  <a:gd name="T42" fmla="*/ 240 w 265"/>
                  <a:gd name="T43" fmla="*/ 65 h 84"/>
                  <a:gd name="T44" fmla="*/ 239 w 265"/>
                  <a:gd name="T45" fmla="*/ 72 h 84"/>
                  <a:gd name="T46" fmla="*/ 260 w 265"/>
                  <a:gd name="T47" fmla="*/ 57 h 84"/>
                  <a:gd name="T48" fmla="*/ 73 w 265"/>
                  <a:gd name="T49" fmla="*/ 22 h 84"/>
                  <a:gd name="T50" fmla="*/ 69 w 265"/>
                  <a:gd name="T51" fmla="*/ 17 h 84"/>
                  <a:gd name="T52" fmla="*/ 99 w 265"/>
                  <a:gd name="T53" fmla="*/ 3 h 84"/>
                  <a:gd name="T54" fmla="*/ 113 w 265"/>
                  <a:gd name="T55" fmla="*/ 3 h 84"/>
                  <a:gd name="T56" fmla="*/ 116 w 265"/>
                  <a:gd name="T57" fmla="*/ 22 h 84"/>
                  <a:gd name="T58" fmla="*/ 73 w 265"/>
                  <a:gd name="T59" fmla="*/ 22 h 84"/>
                  <a:gd name="T60" fmla="*/ 167 w 265"/>
                  <a:gd name="T61" fmla="*/ 22 h 84"/>
                  <a:gd name="T62" fmla="*/ 122 w 265"/>
                  <a:gd name="T63" fmla="*/ 22 h 84"/>
                  <a:gd name="T64" fmla="*/ 117 w 265"/>
                  <a:gd name="T65" fmla="*/ 3 h 84"/>
                  <a:gd name="T66" fmla="*/ 140 w 265"/>
                  <a:gd name="T67" fmla="*/ 3 h 84"/>
                  <a:gd name="T68" fmla="*/ 150 w 265"/>
                  <a:gd name="T69" fmla="*/ 6 h 84"/>
                  <a:gd name="T70" fmla="*/ 167 w 265"/>
                  <a:gd name="T71" fmla="*/ 18 h 84"/>
                  <a:gd name="T72" fmla="*/ 167 w 265"/>
                  <a:gd name="T73" fmla="*/ 22 h 84"/>
                  <a:gd name="T74" fmla="*/ 61 w 265"/>
                  <a:gd name="T75" fmla="*/ 47 h 84"/>
                  <a:gd name="T76" fmla="*/ 43 w 265"/>
                  <a:gd name="T77" fmla="*/ 65 h 84"/>
                  <a:gd name="T78" fmla="*/ 61 w 265"/>
                  <a:gd name="T79" fmla="*/ 84 h 84"/>
                  <a:gd name="T80" fmla="*/ 79 w 265"/>
                  <a:gd name="T81" fmla="*/ 65 h 84"/>
                  <a:gd name="T82" fmla="*/ 61 w 265"/>
                  <a:gd name="T83" fmla="*/ 47 h 84"/>
                  <a:gd name="T84" fmla="*/ 216 w 265"/>
                  <a:gd name="T85" fmla="*/ 47 h 84"/>
                  <a:gd name="T86" fmla="*/ 197 w 265"/>
                  <a:gd name="T87" fmla="*/ 65 h 84"/>
                  <a:gd name="T88" fmla="*/ 216 w 265"/>
                  <a:gd name="T89" fmla="*/ 84 h 84"/>
                  <a:gd name="T90" fmla="*/ 234 w 265"/>
                  <a:gd name="T91" fmla="*/ 65 h 84"/>
                  <a:gd name="T92" fmla="*/ 216 w 265"/>
                  <a:gd name="T93" fmla="*/ 4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5" h="84">
                    <a:moveTo>
                      <a:pt x="260" y="57"/>
                    </a:moveTo>
                    <a:cubicBezTo>
                      <a:pt x="258" y="57"/>
                      <a:pt x="258" y="57"/>
                      <a:pt x="258" y="57"/>
                    </a:cubicBezTo>
                    <a:cubicBezTo>
                      <a:pt x="258" y="57"/>
                      <a:pt x="258" y="51"/>
                      <a:pt x="258" y="42"/>
                    </a:cubicBezTo>
                    <a:cubicBezTo>
                      <a:pt x="258" y="32"/>
                      <a:pt x="246" y="29"/>
                      <a:pt x="246" y="29"/>
                    </a:cubicBezTo>
                    <a:cubicBezTo>
                      <a:pt x="186" y="20"/>
                      <a:pt x="186" y="20"/>
                      <a:pt x="186" y="20"/>
                    </a:cubicBezTo>
                    <a:cubicBezTo>
                      <a:pt x="186" y="20"/>
                      <a:pt x="162" y="9"/>
                      <a:pt x="156" y="5"/>
                    </a:cubicBezTo>
                    <a:cubicBezTo>
                      <a:pt x="151" y="1"/>
                      <a:pt x="143" y="0"/>
                      <a:pt x="143" y="0"/>
                    </a:cubicBezTo>
                    <a:cubicBezTo>
                      <a:pt x="143" y="0"/>
                      <a:pt x="120" y="0"/>
                      <a:pt x="96" y="0"/>
                    </a:cubicBezTo>
                    <a:cubicBezTo>
                      <a:pt x="73" y="0"/>
                      <a:pt x="47" y="12"/>
                      <a:pt x="37" y="17"/>
                    </a:cubicBezTo>
                    <a:cubicBezTo>
                      <a:pt x="27" y="22"/>
                      <a:pt x="17" y="23"/>
                      <a:pt x="8" y="23"/>
                    </a:cubicBezTo>
                    <a:cubicBezTo>
                      <a:pt x="0" y="23"/>
                      <a:pt x="8" y="43"/>
                      <a:pt x="8" y="43"/>
                    </a:cubicBezTo>
                    <a:cubicBezTo>
                      <a:pt x="8" y="43"/>
                      <a:pt x="8" y="43"/>
                      <a:pt x="8" y="58"/>
                    </a:cubicBezTo>
                    <a:cubicBezTo>
                      <a:pt x="8" y="74"/>
                      <a:pt x="26" y="72"/>
                      <a:pt x="26" y="72"/>
                    </a:cubicBezTo>
                    <a:cubicBezTo>
                      <a:pt x="38" y="72"/>
                      <a:pt x="38" y="72"/>
                      <a:pt x="38" y="72"/>
                    </a:cubicBezTo>
                    <a:cubicBezTo>
                      <a:pt x="37" y="70"/>
                      <a:pt x="37" y="68"/>
                      <a:pt x="37" y="65"/>
                    </a:cubicBezTo>
                    <a:cubicBezTo>
                      <a:pt x="37" y="52"/>
                      <a:pt x="48" y="42"/>
                      <a:pt x="61" y="42"/>
                    </a:cubicBezTo>
                    <a:cubicBezTo>
                      <a:pt x="74" y="42"/>
                      <a:pt x="85" y="52"/>
                      <a:pt x="85" y="65"/>
                    </a:cubicBezTo>
                    <a:cubicBezTo>
                      <a:pt x="85" y="68"/>
                      <a:pt x="84" y="70"/>
                      <a:pt x="84" y="72"/>
                    </a:cubicBezTo>
                    <a:cubicBezTo>
                      <a:pt x="193" y="72"/>
                      <a:pt x="193" y="72"/>
                      <a:pt x="193" y="72"/>
                    </a:cubicBezTo>
                    <a:cubicBezTo>
                      <a:pt x="192" y="70"/>
                      <a:pt x="192" y="68"/>
                      <a:pt x="192" y="65"/>
                    </a:cubicBezTo>
                    <a:cubicBezTo>
                      <a:pt x="192" y="52"/>
                      <a:pt x="203" y="42"/>
                      <a:pt x="216" y="42"/>
                    </a:cubicBezTo>
                    <a:cubicBezTo>
                      <a:pt x="229" y="42"/>
                      <a:pt x="240" y="52"/>
                      <a:pt x="240" y="65"/>
                    </a:cubicBezTo>
                    <a:cubicBezTo>
                      <a:pt x="240" y="68"/>
                      <a:pt x="239" y="70"/>
                      <a:pt x="239" y="72"/>
                    </a:cubicBezTo>
                    <a:cubicBezTo>
                      <a:pt x="265" y="71"/>
                      <a:pt x="260" y="57"/>
                      <a:pt x="260" y="57"/>
                    </a:cubicBezTo>
                    <a:close/>
                    <a:moveTo>
                      <a:pt x="73" y="22"/>
                    </a:moveTo>
                    <a:cubicBezTo>
                      <a:pt x="73" y="22"/>
                      <a:pt x="59" y="24"/>
                      <a:pt x="69" y="17"/>
                    </a:cubicBezTo>
                    <a:cubicBezTo>
                      <a:pt x="77" y="12"/>
                      <a:pt x="85" y="3"/>
                      <a:pt x="99" y="3"/>
                    </a:cubicBezTo>
                    <a:cubicBezTo>
                      <a:pt x="113" y="3"/>
                      <a:pt x="113" y="3"/>
                      <a:pt x="113" y="3"/>
                    </a:cubicBezTo>
                    <a:cubicBezTo>
                      <a:pt x="116" y="22"/>
                      <a:pt x="116" y="22"/>
                      <a:pt x="116" y="22"/>
                    </a:cubicBezTo>
                    <a:lnTo>
                      <a:pt x="73" y="22"/>
                    </a:lnTo>
                    <a:close/>
                    <a:moveTo>
                      <a:pt x="167" y="22"/>
                    </a:moveTo>
                    <a:cubicBezTo>
                      <a:pt x="122" y="22"/>
                      <a:pt x="122" y="22"/>
                      <a:pt x="122" y="22"/>
                    </a:cubicBezTo>
                    <a:cubicBezTo>
                      <a:pt x="117" y="3"/>
                      <a:pt x="117" y="3"/>
                      <a:pt x="117" y="3"/>
                    </a:cubicBezTo>
                    <a:cubicBezTo>
                      <a:pt x="117" y="3"/>
                      <a:pt x="134" y="3"/>
                      <a:pt x="140" y="3"/>
                    </a:cubicBezTo>
                    <a:cubicBezTo>
                      <a:pt x="145" y="3"/>
                      <a:pt x="150" y="6"/>
                      <a:pt x="150" y="6"/>
                    </a:cubicBezTo>
                    <a:cubicBezTo>
                      <a:pt x="150" y="6"/>
                      <a:pt x="161" y="14"/>
                      <a:pt x="167" y="18"/>
                    </a:cubicBezTo>
                    <a:cubicBezTo>
                      <a:pt x="173" y="22"/>
                      <a:pt x="167" y="22"/>
                      <a:pt x="167" y="22"/>
                    </a:cubicBezTo>
                    <a:close/>
                    <a:moveTo>
                      <a:pt x="61" y="47"/>
                    </a:moveTo>
                    <a:cubicBezTo>
                      <a:pt x="51" y="47"/>
                      <a:pt x="43" y="55"/>
                      <a:pt x="43" y="65"/>
                    </a:cubicBezTo>
                    <a:cubicBezTo>
                      <a:pt x="43" y="76"/>
                      <a:pt x="51" y="84"/>
                      <a:pt x="61" y="84"/>
                    </a:cubicBezTo>
                    <a:cubicBezTo>
                      <a:pt x="71" y="84"/>
                      <a:pt x="79" y="76"/>
                      <a:pt x="79" y="65"/>
                    </a:cubicBezTo>
                    <a:cubicBezTo>
                      <a:pt x="79" y="55"/>
                      <a:pt x="71" y="47"/>
                      <a:pt x="61" y="47"/>
                    </a:cubicBezTo>
                    <a:close/>
                    <a:moveTo>
                      <a:pt x="216" y="47"/>
                    </a:moveTo>
                    <a:cubicBezTo>
                      <a:pt x="206" y="47"/>
                      <a:pt x="197" y="55"/>
                      <a:pt x="197" y="65"/>
                    </a:cubicBezTo>
                    <a:cubicBezTo>
                      <a:pt x="197" y="76"/>
                      <a:pt x="206" y="84"/>
                      <a:pt x="216" y="84"/>
                    </a:cubicBezTo>
                    <a:cubicBezTo>
                      <a:pt x="226" y="84"/>
                      <a:pt x="234" y="76"/>
                      <a:pt x="234" y="65"/>
                    </a:cubicBezTo>
                    <a:cubicBezTo>
                      <a:pt x="234" y="55"/>
                      <a:pt x="226" y="47"/>
                      <a:pt x="216" y="47"/>
                    </a:cubicBezTo>
                    <a:close/>
                  </a:path>
                </a:pathLst>
              </a:custGeom>
              <a:solidFill>
                <a:srgbClr val="0064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ＭＳ Ｐゴシック" pitchFamily="34" charset="-128"/>
                  <a:cs typeface="+mn-cs"/>
                </a:endParaRPr>
              </a:p>
            </p:txBody>
          </p:sp>
        </p:grpSp>
        <p:sp>
          <p:nvSpPr>
            <p:cNvPr id="29" name="Freihandform 141"/>
            <p:cNvSpPr/>
            <p:nvPr/>
          </p:nvSpPr>
          <p:spPr bwMode="auto">
            <a:xfrm>
              <a:off x="6281069" y="4841806"/>
              <a:ext cx="302821" cy="65314"/>
            </a:xfrm>
            <a:custGeom>
              <a:avLst/>
              <a:gdLst>
                <a:gd name="connsiteX0" fmla="*/ 41564 w 302821"/>
                <a:gd name="connsiteY0" fmla="*/ 47501 h 130628"/>
                <a:gd name="connsiteX1" fmla="*/ 267195 w 302821"/>
                <a:gd name="connsiteY1" fmla="*/ 0 h 130628"/>
                <a:gd name="connsiteX2" fmla="*/ 302821 w 302821"/>
                <a:gd name="connsiteY2" fmla="*/ 124690 h 130628"/>
                <a:gd name="connsiteX3" fmla="*/ 0 w 302821"/>
                <a:gd name="connsiteY3" fmla="*/ 130628 h 130628"/>
                <a:gd name="connsiteX4" fmla="*/ 41564 w 302821"/>
                <a:gd name="connsiteY4" fmla="*/ 47501 h 130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21" h="130628">
                  <a:moveTo>
                    <a:pt x="41564" y="47501"/>
                  </a:moveTo>
                  <a:lnTo>
                    <a:pt x="267195" y="0"/>
                  </a:lnTo>
                  <a:lnTo>
                    <a:pt x="302821" y="124690"/>
                  </a:lnTo>
                  <a:lnTo>
                    <a:pt x="0" y="130628"/>
                  </a:lnTo>
                  <a:lnTo>
                    <a:pt x="41564" y="47501"/>
                  </a:lnTo>
                  <a:close/>
                </a:path>
              </a:pathLst>
            </a:custGeom>
            <a:solidFill>
              <a:srgbClr val="BECDD7"/>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grpSp>
      <p:cxnSp>
        <p:nvCxnSpPr>
          <p:cNvPr id="33" name="Gewinkelte Verbindung 224"/>
          <p:cNvCxnSpPr>
            <a:endCxn id="12" idx="3"/>
          </p:cNvCxnSpPr>
          <p:nvPr/>
        </p:nvCxnSpPr>
        <p:spPr bwMode="gray">
          <a:xfrm rot="10800000">
            <a:off x="4652737" y="5002111"/>
            <a:ext cx="1181072" cy="603449"/>
          </a:xfrm>
          <a:prstGeom prst="bentConnector3">
            <a:avLst>
              <a:gd name="adj1" fmla="val -1"/>
            </a:avLst>
          </a:prstGeom>
          <a:solidFill>
            <a:srgbClr val="000000"/>
          </a:solidFill>
          <a:ln w="9525" cap="flat" cmpd="sng" algn="ctr">
            <a:solidFill>
              <a:srgbClr val="ADBECB"/>
            </a:solidFill>
            <a:prstDash val="dash"/>
            <a:round/>
            <a:headEnd type="triangl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34" name="Rechteck 24"/>
          <p:cNvSpPr/>
          <p:nvPr/>
        </p:nvSpPr>
        <p:spPr bwMode="auto">
          <a:xfrm>
            <a:off x="6025258" y="6281054"/>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cs typeface="+mn-cs"/>
            </a:endParaRPr>
          </a:p>
        </p:txBody>
      </p:sp>
      <p:sp>
        <p:nvSpPr>
          <p:cNvPr id="35" name="Rechteck 24"/>
          <p:cNvSpPr/>
          <p:nvPr/>
        </p:nvSpPr>
        <p:spPr bwMode="auto">
          <a:xfrm>
            <a:off x="5297095" y="6281054"/>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cs typeface="+mn-cs"/>
            </a:endParaRPr>
          </a:p>
        </p:txBody>
      </p:sp>
      <p:sp>
        <p:nvSpPr>
          <p:cNvPr id="36" name="Rechteck 24"/>
          <p:cNvSpPr/>
          <p:nvPr/>
        </p:nvSpPr>
        <p:spPr bwMode="auto">
          <a:xfrm>
            <a:off x="3748577" y="6256831"/>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cs typeface="+mn-cs"/>
            </a:endParaRPr>
          </a:p>
        </p:txBody>
      </p:sp>
      <p:sp>
        <p:nvSpPr>
          <p:cNvPr id="37" name="Rechteck 24"/>
          <p:cNvSpPr/>
          <p:nvPr/>
        </p:nvSpPr>
        <p:spPr bwMode="auto">
          <a:xfrm>
            <a:off x="2809793" y="6272833"/>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cs typeface="+mn-cs"/>
            </a:endParaRPr>
          </a:p>
        </p:txBody>
      </p:sp>
      <p:sp>
        <p:nvSpPr>
          <p:cNvPr id="38" name="Rechteck 24"/>
          <p:cNvSpPr/>
          <p:nvPr/>
        </p:nvSpPr>
        <p:spPr bwMode="auto">
          <a:xfrm>
            <a:off x="4535859" y="6272833"/>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cs typeface="+mn-cs"/>
            </a:endParaRPr>
          </a:p>
        </p:txBody>
      </p:sp>
      <p:sp>
        <p:nvSpPr>
          <p:cNvPr id="39" name="Rechteck 24"/>
          <p:cNvSpPr/>
          <p:nvPr/>
        </p:nvSpPr>
        <p:spPr bwMode="auto">
          <a:xfrm>
            <a:off x="6767213" y="6281054"/>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cs typeface="+mn-cs"/>
            </a:endParaRPr>
          </a:p>
        </p:txBody>
      </p:sp>
      <p:sp>
        <p:nvSpPr>
          <p:cNvPr id="41" name="Textfeld 166"/>
          <p:cNvSpPr txBox="1"/>
          <p:nvPr/>
        </p:nvSpPr>
        <p:spPr bwMode="gray">
          <a:xfrm>
            <a:off x="4019234" y="3909637"/>
            <a:ext cx="1169373" cy="369189"/>
          </a:xfrm>
          <a:prstGeom prst="rect">
            <a:avLst/>
          </a:prstGeom>
          <a:solidFill>
            <a:srgbClr val="BECDD7"/>
          </a:solidFill>
          <a:ln w="9525">
            <a:solidFill>
              <a:srgbClr val="879BAA"/>
            </a:solidFill>
          </a:ln>
        </p:spPr>
        <p:txBody>
          <a:bodyPr wrap="square" lIns="36000" tIns="36000" rIns="36000" bIns="36000"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lang="en-US" sz="800" b="1" kern="0" dirty="0">
                <a:solidFill>
                  <a:srgbClr val="006487"/>
                </a:solidFill>
                <a:latin typeface="Arial" pitchFamily="34" charset="0"/>
                <a:ea typeface="ＭＳ Ｐゴシック" charset="-128"/>
                <a:cs typeface="+mn-cs"/>
              </a:rPr>
              <a:t>2</a:t>
            </a:r>
            <a:r>
              <a:rPr kumimoji="0" lang="en-US" sz="800" b="1" i="0" u="none" strike="noStrike" kern="0" cap="none" spc="0" normalizeH="0" baseline="0" noProof="0" dirty="0" smtClean="0">
                <a:ln>
                  <a:noFill/>
                </a:ln>
                <a:solidFill>
                  <a:srgbClr val="006487"/>
                </a:solidFill>
                <a:effectLst/>
                <a:uLnTx/>
                <a:uFillTx/>
                <a:latin typeface="Arial" pitchFamily="34" charset="0"/>
                <a:ea typeface="ＭＳ Ｐゴシック" charset="-128"/>
                <a:cs typeface="+mn-cs"/>
              </a:rPr>
              <a:t> |</a:t>
            </a:r>
            <a:r>
              <a:rPr kumimoji="0" lang="en-US" sz="8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rPr>
              <a:t> [O] C-ITS sends information  to </a:t>
            </a:r>
            <a:r>
              <a:rPr lang="en-US" sz="800" kern="0" dirty="0" smtClean="0">
                <a:solidFill>
                  <a:srgbClr val="000000"/>
                </a:solidFill>
                <a:latin typeface="Arial" pitchFamily="34" charset="0"/>
                <a:ea typeface="ＭＳ Ｐゴシック" charset="-128"/>
                <a:cs typeface="+mn-cs"/>
              </a:rPr>
              <a:t>RSU</a:t>
            </a:r>
            <a:endParaRPr kumimoji="0" lang="en-US" sz="800" b="0" i="0" u="none" strike="noStrike" kern="0" cap="none" spc="0" normalizeH="0" baseline="0" noProof="0" dirty="0" smtClean="0">
              <a:ln>
                <a:noFill/>
              </a:ln>
              <a:solidFill>
                <a:srgbClr val="000000"/>
              </a:solidFill>
              <a:effectLst/>
              <a:uLnTx/>
              <a:uFillTx/>
              <a:latin typeface="Arial" pitchFamily="34" charset="0"/>
              <a:ea typeface="ＭＳ Ｐゴシック" charset="-128"/>
              <a:cs typeface="+mn-cs"/>
            </a:endParaRPr>
          </a:p>
        </p:txBody>
      </p:sp>
      <p:sp>
        <p:nvSpPr>
          <p:cNvPr id="42" name="Textfeld 167"/>
          <p:cNvSpPr txBox="1"/>
          <p:nvPr/>
        </p:nvSpPr>
        <p:spPr bwMode="gray">
          <a:xfrm>
            <a:off x="7173777" y="4845049"/>
            <a:ext cx="1287898" cy="789901"/>
          </a:xfrm>
          <a:prstGeom prst="rect">
            <a:avLst/>
          </a:prstGeom>
          <a:solidFill>
            <a:srgbClr val="BECDD7"/>
          </a:solidFill>
          <a:ln w="9525">
            <a:solidFill>
              <a:srgbClr val="879BAA"/>
            </a:solidFill>
          </a:ln>
        </p:spPr>
        <p:txBody>
          <a:bodyPr wrap="square" lIns="36000" tIns="36000" rIns="36000" bIns="36000" rtlCol="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lang="en-US" sz="800" b="1" kern="0" noProof="0" dirty="0">
                <a:solidFill>
                  <a:srgbClr val="006487"/>
                </a:solidFill>
                <a:ea typeface="ＭＳ Ｐゴシック" pitchFamily="34" charset="-128"/>
                <a:cs typeface="+mn-cs"/>
              </a:rPr>
              <a:t>4</a:t>
            </a:r>
            <a:r>
              <a:rPr kumimoji="0" lang="en-US" sz="800" b="1" i="0" u="none" strike="noStrike" kern="0" cap="none" spc="0" normalizeH="0" baseline="0" noProof="0" dirty="0" smtClean="0">
                <a:ln>
                  <a:noFill/>
                </a:ln>
                <a:solidFill>
                  <a:srgbClr val="006487"/>
                </a:solidFill>
                <a:effectLst/>
                <a:uLnTx/>
                <a:uFillTx/>
                <a:ea typeface="ＭＳ Ｐゴシック" pitchFamily="34" charset="-128"/>
                <a:cs typeface="+mn-cs"/>
              </a:rPr>
              <a:t> |</a:t>
            </a:r>
            <a:r>
              <a:rPr kumimoji="0" lang="en-US" sz="800" b="0" i="0" u="none" strike="noStrike" kern="0" cap="none" spc="0" normalizeH="0" baseline="0" noProof="0" dirty="0" smtClean="0">
                <a:ln>
                  <a:noFill/>
                </a:ln>
                <a:solidFill>
                  <a:srgbClr val="000000"/>
                </a:solidFill>
                <a:effectLst/>
                <a:uLnTx/>
                <a:uFillTx/>
                <a:ea typeface="ＭＳ Ｐゴシック" pitchFamily="34" charset="-128"/>
                <a:cs typeface="+mn-cs"/>
              </a:rPr>
              <a:t> The driver receives the information on the Display of his on-board unit or an additional smart device. </a:t>
            </a:r>
          </a:p>
        </p:txBody>
      </p:sp>
      <p:grpSp>
        <p:nvGrpSpPr>
          <p:cNvPr id="43" name="Gruppieren 265"/>
          <p:cNvGrpSpPr/>
          <p:nvPr/>
        </p:nvGrpSpPr>
        <p:grpSpPr>
          <a:xfrm>
            <a:off x="3390014" y="3948582"/>
            <a:ext cx="439208" cy="923618"/>
            <a:chOff x="4879445" y="2957481"/>
            <a:chExt cx="522868" cy="1099549"/>
          </a:xfrm>
        </p:grpSpPr>
        <p:cxnSp>
          <p:nvCxnSpPr>
            <p:cNvPr id="44" name="Gerade Verbindung 169"/>
            <p:cNvCxnSpPr/>
            <p:nvPr/>
          </p:nvCxnSpPr>
          <p:spPr bwMode="auto">
            <a:xfrm>
              <a:off x="4905017" y="3514880"/>
              <a:ext cx="497296" cy="542150"/>
            </a:xfrm>
            <a:prstGeom prst="line">
              <a:avLst/>
            </a:prstGeom>
            <a:solidFill>
              <a:srgbClr val="000000"/>
            </a:solidFill>
            <a:ln w="9525" cap="flat" cmpd="sng" algn="ctr">
              <a:solidFill>
                <a:srgbClr val="FFFFFF">
                  <a:lumMod val="65000"/>
                </a:srgbClr>
              </a:solidFill>
              <a:prstDash val="dash"/>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6" name="Gerade Verbindung 171"/>
            <p:cNvCxnSpPr/>
            <p:nvPr/>
          </p:nvCxnSpPr>
          <p:spPr bwMode="auto">
            <a:xfrm flipH="1" flipV="1">
              <a:off x="4879445" y="2957481"/>
              <a:ext cx="0" cy="557415"/>
            </a:xfrm>
            <a:prstGeom prst="line">
              <a:avLst/>
            </a:prstGeom>
            <a:solidFill>
              <a:srgbClr val="000000"/>
            </a:solidFill>
            <a:ln w="9525" cap="flat" cmpd="sng" algn="ctr">
              <a:solidFill>
                <a:srgbClr val="FFFFFF">
                  <a:lumMod val="65000"/>
                </a:srgbClr>
              </a:solidFill>
              <a:prstDash val="dash"/>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cxnSp>
        <p:nvCxnSpPr>
          <p:cNvPr id="50" name="Gerade Verbindung 260"/>
          <p:cNvCxnSpPr>
            <a:endCxn id="87" idx="0"/>
          </p:cNvCxnSpPr>
          <p:nvPr/>
        </p:nvCxnSpPr>
        <p:spPr bwMode="auto">
          <a:xfrm>
            <a:off x="3563900" y="4416811"/>
            <a:ext cx="443109" cy="455391"/>
          </a:xfrm>
          <a:prstGeom prst="line">
            <a:avLst/>
          </a:prstGeom>
          <a:solidFill>
            <a:srgbClr val="000000"/>
          </a:solidFill>
          <a:ln w="9525" cap="flat" cmpd="sng" algn="ctr">
            <a:solidFill>
              <a:srgbClr val="FFFFFF">
                <a:lumMod val="65000"/>
              </a:srgbClr>
            </a:solidFill>
            <a:prstDash val="dash"/>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70" name="Gruppieren 96"/>
          <p:cNvGrpSpPr/>
          <p:nvPr/>
        </p:nvGrpSpPr>
        <p:grpSpPr>
          <a:xfrm>
            <a:off x="1702272" y="3075361"/>
            <a:ext cx="2295275" cy="873222"/>
            <a:chOff x="6164465" y="5457130"/>
            <a:chExt cx="3862037" cy="1144390"/>
          </a:xfrm>
        </p:grpSpPr>
        <p:sp>
          <p:nvSpPr>
            <p:cNvPr id="72" name="Inhaltsplatzhalter 1"/>
            <p:cNvSpPr txBox="1">
              <a:spLocks/>
            </p:cNvSpPr>
            <p:nvPr/>
          </p:nvSpPr>
          <p:spPr bwMode="auto">
            <a:xfrm>
              <a:off x="6164465" y="5457130"/>
              <a:ext cx="3862037" cy="1144390"/>
            </a:xfrm>
            <a:prstGeom prst="rect">
              <a:avLst/>
            </a:prstGeom>
            <a:solidFill>
              <a:srgbClr val="FFFFFF"/>
            </a:solidFill>
            <a:ln>
              <a:solidFill>
                <a:srgbClr val="ADBECB">
                  <a:lumMod val="75000"/>
                </a:srgbClr>
              </a:solidFill>
            </a:ln>
            <a:effectLst/>
          </p:spPr>
          <p:txBody>
            <a:bodyPr wrap="square" lIns="108000" tIns="36000" rIns="108000" bIns="36000" numCol="1" spcCol="72000" rtlCol="0" anchor="t">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endParaRPr kumimoji="0" lang="en-US" sz="1100" b="1" i="0" u="none" strike="noStrike" kern="0" cap="none" spc="0" normalizeH="0" baseline="0" noProof="0" smtClean="0">
                <a:ln>
                  <a:noFill/>
                </a:ln>
                <a:solidFill>
                  <a:srgbClr val="000000"/>
                </a:solidFill>
                <a:effectLst/>
                <a:uLnTx/>
                <a:uFillTx/>
                <a:latin typeface="Arial" pitchFamily="34" charset="0"/>
                <a:ea typeface="ＭＳ Ｐゴシック" charset="-128"/>
                <a:cs typeface="Arial" pitchFamily="34" charset="0"/>
              </a:endParaRPr>
            </a:p>
          </p:txBody>
        </p:sp>
        <p:sp>
          <p:nvSpPr>
            <p:cNvPr id="73" name="Inhaltsplatzhalter 1"/>
            <p:cNvSpPr txBox="1">
              <a:spLocks/>
            </p:cNvSpPr>
            <p:nvPr/>
          </p:nvSpPr>
          <p:spPr bwMode="auto">
            <a:xfrm>
              <a:off x="7442353" y="5539294"/>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879BAA"/>
                </a:buClr>
                <a:buSzTx/>
                <a:buFont typeface="Arial" pitchFamily="34" charset="0"/>
                <a:buNone/>
                <a:tabLst/>
                <a:defRPr/>
              </a:pPr>
              <a:endParaRPr kumimoji="0" lang="en-US" sz="1100" b="1" i="0" u="none" strike="noStrike" kern="0" cap="none" spc="0" normalizeH="0" baseline="0" noProof="0" smtClean="0">
                <a:ln>
                  <a:noFill/>
                </a:ln>
                <a:solidFill>
                  <a:srgbClr val="FFFFFF"/>
                </a:solidFill>
                <a:effectLst/>
                <a:uLnTx/>
                <a:uFillTx/>
                <a:latin typeface="Arial" pitchFamily="34" charset="0"/>
                <a:ea typeface="ＭＳ Ｐゴシック" charset="-128"/>
                <a:cs typeface="Arial" pitchFamily="34" charset="0"/>
              </a:endParaRPr>
            </a:p>
          </p:txBody>
        </p:sp>
        <p:sp>
          <p:nvSpPr>
            <p:cNvPr id="74" name="Rechteck 91"/>
            <p:cNvSpPr/>
            <p:nvPr/>
          </p:nvSpPr>
          <p:spPr bwMode="auto">
            <a:xfrm>
              <a:off x="6303580" y="6062046"/>
              <a:ext cx="3595114" cy="454410"/>
            </a:xfrm>
            <a:prstGeom prst="rect">
              <a:avLst/>
            </a:prstGeom>
            <a:solidFill>
              <a:srgbClr val="879BA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08000" tIns="36000" rIns="108000" bIns="36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lang="en-US" sz="1050" b="1" kern="0" dirty="0">
                  <a:solidFill>
                    <a:srgbClr val="FFFFFF"/>
                  </a:solidFill>
                  <a:latin typeface="Arial" pitchFamily="34" charset="0"/>
                  <a:ea typeface="ＭＳ Ｐゴシック" charset="-128"/>
                </a:rPr>
                <a:t>Central </a:t>
              </a:r>
              <a:r>
                <a:rPr lang="en-US" sz="1050" b="1" kern="0" dirty="0" smtClean="0">
                  <a:solidFill>
                    <a:srgbClr val="FFFFFF"/>
                  </a:solidFill>
                  <a:latin typeface="Arial" pitchFamily="34" charset="0"/>
                  <a:ea typeface="ＭＳ Ｐゴシック" charset="-128"/>
                </a:rPr>
                <a:t>ITS-S </a:t>
              </a:r>
              <a:r>
                <a:rPr kumimoji="0" lang="en-US" sz="1050" b="1" i="0" u="none" strike="noStrike" kern="0" cap="none" spc="0" normalizeH="0" baseline="0" noProof="0" dirty="0" smtClean="0">
                  <a:ln>
                    <a:noFill/>
                  </a:ln>
                  <a:solidFill>
                    <a:srgbClr val="FFFFFF"/>
                  </a:solidFill>
                  <a:effectLst/>
                  <a:uLnTx/>
                  <a:uFillTx/>
                  <a:latin typeface="Arial" pitchFamily="34" charset="0"/>
                  <a:ea typeface="ＭＳ Ｐゴシック" charset="-128"/>
                  <a:cs typeface="+mn-cs"/>
                </a:rPr>
                <a:t>[optional</a:t>
              </a:r>
              <a:r>
                <a:rPr lang="en-US" sz="1050" b="1" kern="0" dirty="0">
                  <a:solidFill>
                    <a:srgbClr val="FFFFFF"/>
                  </a:solidFill>
                  <a:latin typeface="Arial" pitchFamily="34" charset="0"/>
                  <a:ea typeface="ＭＳ Ｐゴシック" charset="-128"/>
                  <a:cs typeface="+mn-cs"/>
                </a:rPr>
                <a:t>]</a:t>
              </a:r>
              <a:endParaRPr kumimoji="0" lang="en-US" sz="1050" b="1" i="0" u="none" strike="noStrike" kern="0" cap="none" spc="0" normalizeH="0" baseline="0" noProof="0" dirty="0" smtClean="0">
                <a:ln>
                  <a:noFill/>
                </a:ln>
                <a:solidFill>
                  <a:srgbClr val="FFFFFF"/>
                </a:solidFill>
                <a:effectLst/>
                <a:uLnTx/>
                <a:uFillTx/>
                <a:latin typeface="Arial" pitchFamily="34" charset="0"/>
                <a:ea typeface="ＭＳ Ｐゴシック" charset="-128"/>
                <a:cs typeface="+mn-cs"/>
              </a:endParaRPr>
            </a:p>
          </p:txBody>
        </p:sp>
        <p:sp>
          <p:nvSpPr>
            <p:cNvPr id="75" name="Inhaltsplatzhalter 1"/>
            <p:cNvSpPr txBox="1">
              <a:spLocks/>
            </p:cNvSpPr>
            <p:nvPr/>
          </p:nvSpPr>
          <p:spPr bwMode="auto">
            <a:xfrm>
              <a:off x="7947040" y="5543927"/>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879BAA"/>
                </a:buClr>
                <a:buSzTx/>
                <a:buFont typeface="Arial" pitchFamily="34" charset="0"/>
                <a:buNone/>
                <a:tabLst/>
                <a:defRPr/>
              </a:pPr>
              <a:endParaRPr kumimoji="0" lang="en-US" sz="1100" b="1" i="0" u="none" strike="noStrike" kern="0" cap="none" spc="0" normalizeH="0" baseline="0" noProof="0" smtClean="0">
                <a:ln>
                  <a:noFill/>
                </a:ln>
                <a:solidFill>
                  <a:srgbClr val="FFFFFF"/>
                </a:solidFill>
                <a:effectLst/>
                <a:uLnTx/>
                <a:uFillTx/>
                <a:latin typeface="Arial" pitchFamily="34" charset="0"/>
                <a:ea typeface="ＭＳ Ｐゴシック" charset="-128"/>
                <a:cs typeface="Arial" pitchFamily="34" charset="0"/>
              </a:endParaRPr>
            </a:p>
          </p:txBody>
        </p:sp>
        <p:sp>
          <p:nvSpPr>
            <p:cNvPr id="76" name="Inhaltsplatzhalter 1"/>
            <p:cNvSpPr txBox="1">
              <a:spLocks/>
            </p:cNvSpPr>
            <p:nvPr/>
          </p:nvSpPr>
          <p:spPr bwMode="auto">
            <a:xfrm>
              <a:off x="8450329" y="5543117"/>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879BAA"/>
                </a:buClr>
                <a:buSzTx/>
                <a:buFont typeface="Arial" pitchFamily="34" charset="0"/>
                <a:buNone/>
                <a:tabLst/>
                <a:defRPr/>
              </a:pPr>
              <a:endParaRPr kumimoji="0" lang="en-US" sz="1100" b="1" i="0" u="none" strike="noStrike" kern="0" cap="none" spc="0" normalizeH="0" baseline="0" noProof="0" smtClean="0">
                <a:ln>
                  <a:noFill/>
                </a:ln>
                <a:solidFill>
                  <a:srgbClr val="FFFFFF"/>
                </a:solidFill>
                <a:effectLst/>
                <a:uLnTx/>
                <a:uFillTx/>
                <a:latin typeface="Arial" pitchFamily="34" charset="0"/>
                <a:ea typeface="ＭＳ Ｐゴシック" charset="-128"/>
                <a:cs typeface="Arial" pitchFamily="34" charset="0"/>
              </a:endParaRPr>
            </a:p>
          </p:txBody>
        </p:sp>
        <p:sp>
          <p:nvSpPr>
            <p:cNvPr id="77" name="Inhaltsplatzhalter 1"/>
            <p:cNvSpPr txBox="1">
              <a:spLocks/>
            </p:cNvSpPr>
            <p:nvPr/>
          </p:nvSpPr>
          <p:spPr bwMode="auto">
            <a:xfrm>
              <a:off x="8942985" y="5540370"/>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879BAA"/>
                </a:buClr>
                <a:buSzTx/>
                <a:buFont typeface="Arial" pitchFamily="34" charset="0"/>
                <a:buNone/>
                <a:tabLst/>
                <a:defRPr/>
              </a:pPr>
              <a:endParaRPr kumimoji="0" lang="en-US" sz="1100" b="1" i="0" u="none" strike="noStrike" kern="0" cap="none" spc="0" normalizeH="0" baseline="0" noProof="0" smtClean="0">
                <a:ln>
                  <a:noFill/>
                </a:ln>
                <a:solidFill>
                  <a:srgbClr val="FFFFFF"/>
                </a:solidFill>
                <a:effectLst/>
                <a:uLnTx/>
                <a:uFillTx/>
                <a:latin typeface="Arial" pitchFamily="34" charset="0"/>
                <a:ea typeface="ＭＳ Ｐゴシック" charset="-128"/>
                <a:cs typeface="Arial" pitchFamily="34" charset="0"/>
              </a:endParaRPr>
            </a:p>
          </p:txBody>
        </p:sp>
        <p:sp>
          <p:nvSpPr>
            <p:cNvPr id="78" name="Inhaltsplatzhalter 1"/>
            <p:cNvSpPr txBox="1">
              <a:spLocks/>
            </p:cNvSpPr>
            <p:nvPr/>
          </p:nvSpPr>
          <p:spPr bwMode="auto">
            <a:xfrm>
              <a:off x="9446275" y="5543909"/>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879BAA"/>
                </a:buClr>
                <a:buSzTx/>
                <a:buFont typeface="Arial" pitchFamily="34" charset="0"/>
                <a:buNone/>
                <a:tabLst/>
                <a:defRPr/>
              </a:pPr>
              <a:endParaRPr kumimoji="0" lang="en-US" sz="1100" b="1" i="0" u="none" strike="noStrike" kern="0" cap="none" spc="0" normalizeH="0" baseline="0" noProof="0" smtClean="0">
                <a:ln>
                  <a:noFill/>
                </a:ln>
                <a:solidFill>
                  <a:srgbClr val="FFFFFF"/>
                </a:solidFill>
                <a:effectLst/>
                <a:uLnTx/>
                <a:uFillTx/>
                <a:latin typeface="Arial" pitchFamily="34" charset="0"/>
                <a:ea typeface="ＭＳ Ｐゴシック" charset="-128"/>
                <a:cs typeface="Arial" pitchFamily="34" charset="0"/>
              </a:endParaRPr>
            </a:p>
          </p:txBody>
        </p:sp>
      </p:grpSp>
      <p:sp>
        <p:nvSpPr>
          <p:cNvPr id="81" name="Textfeld 99"/>
          <p:cNvSpPr txBox="1"/>
          <p:nvPr/>
        </p:nvSpPr>
        <p:spPr bwMode="gray">
          <a:xfrm>
            <a:off x="5682758" y="4840528"/>
            <a:ext cx="1353244" cy="323165"/>
          </a:xfrm>
          <a:prstGeom prst="rect">
            <a:avLst/>
          </a:prstGeom>
          <a:noFill/>
        </p:spPr>
        <p:txBody>
          <a:bodyPr wrap="square" lIns="0" tIns="0" rIns="0" bIns="0" rtlCol="0">
            <a:spAutoFit/>
          </a:bodyPr>
          <a:lstStyle/>
          <a:p>
            <a:pPr algn="r">
              <a:spcBef>
                <a:spcPts val="0"/>
              </a:spcBef>
            </a:pPr>
            <a:r>
              <a:rPr lang="en-US" sz="1050" dirty="0" smtClean="0">
                <a:solidFill>
                  <a:srgbClr val="000000"/>
                </a:solidFill>
                <a:latin typeface="Arial" pitchFamily="34" charset="0"/>
                <a:ea typeface="ＭＳ Ｐゴシック" charset="-128"/>
                <a:cs typeface="+mn-cs"/>
              </a:rPr>
              <a:t>On-Board display</a:t>
            </a:r>
          </a:p>
          <a:p>
            <a:pPr algn="r">
              <a:spcBef>
                <a:spcPts val="0"/>
              </a:spcBef>
            </a:pPr>
            <a:r>
              <a:rPr lang="en-US" sz="1050" dirty="0" smtClean="0">
                <a:solidFill>
                  <a:srgbClr val="000000"/>
                </a:solidFill>
                <a:latin typeface="Arial" pitchFamily="34" charset="0"/>
                <a:ea typeface="ＭＳ Ｐゴシック" charset="-128"/>
                <a:cs typeface="+mn-cs"/>
              </a:rPr>
              <a:t>Driver Information</a:t>
            </a:r>
          </a:p>
        </p:txBody>
      </p:sp>
      <p:pic>
        <p:nvPicPr>
          <p:cNvPr id="87" name="Picture 42" descr="Scalance Bild"/>
          <p:cNvPicPr>
            <a:picLocks noChangeAspect="1" noChangeArrowheads="1"/>
          </p:cNvPicPr>
          <p:nvPr/>
        </p:nvPicPr>
        <p:blipFill>
          <a:blip r:embed="rId6" cstate="print"/>
          <a:srcRect/>
          <a:stretch>
            <a:fillRect/>
          </a:stretch>
        </p:blipFill>
        <p:spPr bwMode="gray">
          <a:xfrm>
            <a:off x="3779470" y="4872202"/>
            <a:ext cx="455077" cy="403166"/>
          </a:xfrm>
          <a:prstGeom prst="rect">
            <a:avLst/>
          </a:prstGeom>
          <a:noFill/>
          <a:ln w="9525">
            <a:noFill/>
            <a:miter lim="800000"/>
            <a:headEnd/>
            <a:tailEnd/>
          </a:ln>
        </p:spPr>
      </p:pic>
      <p:grpSp>
        <p:nvGrpSpPr>
          <p:cNvPr id="88" name="Gruppieren 115"/>
          <p:cNvGrpSpPr/>
          <p:nvPr/>
        </p:nvGrpSpPr>
        <p:grpSpPr>
          <a:xfrm>
            <a:off x="6489543" y="5227256"/>
            <a:ext cx="495403" cy="338205"/>
            <a:chOff x="6389089" y="2085976"/>
            <a:chExt cx="677394" cy="510342"/>
          </a:xfrm>
        </p:grpSpPr>
        <p:sp>
          <p:nvSpPr>
            <p:cNvPr id="89" name="Abgerundetes Rechteck 108"/>
            <p:cNvSpPr/>
            <p:nvPr/>
          </p:nvSpPr>
          <p:spPr bwMode="auto">
            <a:xfrm>
              <a:off x="6389089" y="2085976"/>
              <a:ext cx="677394" cy="510342"/>
            </a:xfrm>
            <a:prstGeom prst="roundRect">
              <a:avLst/>
            </a:prstGeom>
            <a:solidFill>
              <a:srgbClr val="FFFFFF"/>
            </a:solidFill>
            <a:ln w="12700" cap="flat" cmpd="sng" algn="ctr">
              <a:solidFill>
                <a:srgbClr val="006487"/>
              </a:solidFill>
              <a:prstDash val="solid"/>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endParaRPr kumimoji="0" lang="de-DE" sz="1800" b="1" i="0" u="none" strike="noStrike" kern="0" cap="none" spc="0" normalizeH="0" baseline="0" noProof="0" dirty="0" smtClean="0">
                <a:ln>
                  <a:noFill/>
                </a:ln>
                <a:solidFill>
                  <a:srgbClr val="006487"/>
                </a:solidFill>
                <a:effectLst/>
                <a:uLnTx/>
                <a:uFillTx/>
                <a:latin typeface="+mn-lt"/>
                <a:ea typeface="ＭＳ Ｐゴシック"/>
                <a:cs typeface="+mn-cs"/>
              </a:endParaRPr>
            </a:p>
          </p:txBody>
        </p:sp>
        <p:cxnSp>
          <p:nvCxnSpPr>
            <p:cNvPr id="90" name="Gerade Verbindung 110"/>
            <p:cNvCxnSpPr/>
            <p:nvPr/>
          </p:nvCxnSpPr>
          <p:spPr bwMode="auto">
            <a:xfrm>
              <a:off x="6527467" y="2531057"/>
              <a:ext cx="398356" cy="0"/>
            </a:xfrm>
            <a:prstGeom prst="line">
              <a:avLst/>
            </a:prstGeom>
            <a:solidFill>
              <a:srgbClr val="000000"/>
            </a:solidFill>
            <a:ln w="12700" cap="rnd" cmpd="sng" algn="ctr">
              <a:solidFill>
                <a:srgbClr val="006487"/>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1" name="Gerade Verbindung 111"/>
            <p:cNvCxnSpPr/>
            <p:nvPr/>
          </p:nvCxnSpPr>
          <p:spPr bwMode="auto">
            <a:xfrm>
              <a:off x="6527467" y="2484395"/>
              <a:ext cx="398356" cy="0"/>
            </a:xfrm>
            <a:prstGeom prst="line">
              <a:avLst/>
            </a:prstGeom>
            <a:solidFill>
              <a:srgbClr val="000000"/>
            </a:solidFill>
            <a:ln w="12700" cap="rnd" cmpd="sng" algn="ctr">
              <a:solidFill>
                <a:srgbClr val="006487"/>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2" name="Gerade Verbindung 112"/>
            <p:cNvCxnSpPr/>
            <p:nvPr/>
          </p:nvCxnSpPr>
          <p:spPr bwMode="auto">
            <a:xfrm>
              <a:off x="6527467" y="2422152"/>
              <a:ext cx="398356" cy="0"/>
            </a:xfrm>
            <a:prstGeom prst="line">
              <a:avLst/>
            </a:prstGeom>
            <a:solidFill>
              <a:srgbClr val="000000"/>
            </a:solidFill>
            <a:ln w="12700" cap="rnd" cmpd="sng" algn="ctr">
              <a:solidFill>
                <a:srgbClr val="006487"/>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93" name="Rechteck 113"/>
            <p:cNvSpPr/>
            <p:nvPr/>
          </p:nvSpPr>
          <p:spPr bwMode="auto">
            <a:xfrm>
              <a:off x="6527467" y="2144496"/>
              <a:ext cx="409190" cy="234832"/>
            </a:xfrm>
            <a:prstGeom prst="rect">
              <a:avLst/>
            </a:prstGeom>
            <a:solidFill>
              <a:srgbClr val="006487"/>
            </a:solidFill>
            <a:ln w="25400" cap="flat" cmpd="sng" algn="ctr">
              <a:noFill/>
              <a:prstDash val="solid"/>
              <a:headEnd/>
              <a:tailEnd/>
            </a:ln>
            <a:effectLst/>
            <a:extLst/>
          </p:spPr>
          <p:txBody>
            <a:bodyPr wrap="square" lIns="108000" tIns="54000" rIns="108000" bIns="54000" numCol="1" spcCol="72000" rtlCol="0" anchor="ctr">
              <a:noAutofit/>
            </a:bodyPr>
            <a:lstStyle/>
            <a:p>
              <a:pPr marL="0" marR="0" lvl="0" indent="0" algn="ctr" defTabSz="914400" eaLnBrk="1" fontAlgn="auto" latinLnBrk="0" hangingPunct="1">
                <a:lnSpc>
                  <a:spcPct val="100000"/>
                </a:lnSpc>
                <a:spcBef>
                  <a:spcPts val="0"/>
                </a:spcBef>
                <a:spcAft>
                  <a:spcPts val="0"/>
                </a:spcAft>
                <a:buClrTx/>
                <a:buSzTx/>
                <a:buFont typeface="Wingdings" charset="0"/>
                <a:buNone/>
                <a:tabLst/>
                <a:defRPr/>
              </a:pPr>
              <a:endParaRPr kumimoji="0" lang="de-DE" sz="1800" b="1" i="0" u="none" strike="noStrike" kern="0" cap="none" spc="0" normalizeH="0" baseline="0" noProof="0" dirty="0" smtClean="0">
                <a:ln>
                  <a:noFill/>
                </a:ln>
                <a:solidFill>
                  <a:srgbClr val="006487"/>
                </a:solidFill>
                <a:effectLst/>
                <a:uLnTx/>
                <a:uFillTx/>
                <a:latin typeface="+mn-lt"/>
                <a:ea typeface="ＭＳ Ｐゴシック"/>
                <a:cs typeface="+mn-cs"/>
              </a:endParaRPr>
            </a:p>
          </p:txBody>
        </p:sp>
      </p:grpSp>
      <p:sp>
        <p:nvSpPr>
          <p:cNvPr id="96" name="Textfeld 245"/>
          <p:cNvSpPr txBox="1"/>
          <p:nvPr/>
        </p:nvSpPr>
        <p:spPr bwMode="gray">
          <a:xfrm>
            <a:off x="3879304" y="5359258"/>
            <a:ext cx="971826" cy="359717"/>
          </a:xfrm>
          <a:prstGeom prst="rect">
            <a:avLst/>
          </a:prstGeom>
          <a:solidFill>
            <a:srgbClr val="BECDD7"/>
          </a:solidFill>
          <a:ln w="9525">
            <a:solidFill>
              <a:srgbClr val="879BAA"/>
            </a:solidFill>
          </a:ln>
        </p:spPr>
        <p:txBody>
          <a:bodyPr wrap="square" lIns="36000" tIns="36000" rIns="36000" bIns="36000" rtlCol="0">
            <a:noAutofit/>
          </a:bodyPr>
          <a:lstStyle/>
          <a:p>
            <a:pPr fontAlgn="auto" hangingPunct="0">
              <a:spcBef>
                <a:spcPct val="35000"/>
              </a:spcBef>
              <a:spcAft>
                <a:spcPts val="0"/>
              </a:spcAft>
              <a:buClr>
                <a:srgbClr val="000000"/>
              </a:buClr>
            </a:pPr>
            <a:r>
              <a:rPr lang="en-US" sz="800" b="1" kern="0" dirty="0">
                <a:solidFill>
                  <a:srgbClr val="006487"/>
                </a:solidFill>
                <a:latin typeface="Arial" pitchFamily="34" charset="0"/>
                <a:ea typeface="ＭＳ Ｐゴシック" charset="-128"/>
              </a:rPr>
              <a:t>3</a:t>
            </a:r>
            <a:r>
              <a:rPr lang="en-US" sz="800" b="1" kern="0" dirty="0" smtClean="0">
                <a:solidFill>
                  <a:srgbClr val="006487"/>
                </a:solidFill>
                <a:latin typeface="Arial" pitchFamily="34" charset="0"/>
                <a:ea typeface="ＭＳ Ｐゴシック" charset="-128"/>
              </a:rPr>
              <a:t> |</a:t>
            </a:r>
            <a:r>
              <a:rPr lang="en-US" sz="800" kern="0" dirty="0" smtClean="0">
                <a:solidFill>
                  <a:srgbClr val="000000"/>
                </a:solidFill>
                <a:latin typeface="Arial" pitchFamily="34" charset="0"/>
                <a:ea typeface="ＭＳ Ｐゴシック" charset="-128"/>
              </a:rPr>
              <a:t> RSU sends </a:t>
            </a:r>
            <a:br>
              <a:rPr lang="en-US" sz="800" kern="0" dirty="0" smtClean="0">
                <a:solidFill>
                  <a:srgbClr val="000000"/>
                </a:solidFill>
                <a:latin typeface="Arial" pitchFamily="34" charset="0"/>
                <a:ea typeface="ＭＳ Ｐゴシック" charset="-128"/>
              </a:rPr>
            </a:br>
            <a:r>
              <a:rPr lang="en-US" sz="800" kern="0" dirty="0" smtClean="0">
                <a:solidFill>
                  <a:srgbClr val="000000"/>
                </a:solidFill>
                <a:latin typeface="Arial" pitchFamily="34" charset="0"/>
                <a:ea typeface="ＭＳ Ｐゴシック" charset="-128"/>
              </a:rPr>
              <a:t>IVI to OBUs</a:t>
            </a:r>
          </a:p>
        </p:txBody>
      </p:sp>
      <p:sp>
        <p:nvSpPr>
          <p:cNvPr id="99" name="Textfeld 245"/>
          <p:cNvSpPr txBox="1"/>
          <p:nvPr/>
        </p:nvSpPr>
        <p:spPr bwMode="gray">
          <a:xfrm>
            <a:off x="1221980" y="4022541"/>
            <a:ext cx="1742852" cy="1038034"/>
          </a:xfrm>
          <a:prstGeom prst="rect">
            <a:avLst/>
          </a:prstGeom>
          <a:solidFill>
            <a:srgbClr val="FFFFFF"/>
          </a:solidFill>
          <a:ln w="9525">
            <a:noFill/>
          </a:ln>
        </p:spPr>
        <p:txBody>
          <a:bodyPr wrap="square" lIns="36000" tIns="36000" rIns="36000" bIns="36000" rtlCol="0">
            <a:noAutofit/>
          </a:bodyPr>
          <a:lstStyle/>
          <a:p>
            <a:pPr fontAlgn="auto" hangingPunct="0">
              <a:spcBef>
                <a:spcPct val="35000"/>
              </a:spcBef>
              <a:spcAft>
                <a:spcPts val="0"/>
              </a:spcAft>
              <a:buClr>
                <a:srgbClr val="000000"/>
              </a:buClr>
            </a:pPr>
            <a:endParaRPr lang="en-US" sz="800" kern="0" dirty="0" smtClean="0">
              <a:solidFill>
                <a:srgbClr val="000000"/>
              </a:solidFill>
              <a:latin typeface="Arial" pitchFamily="34" charset="0"/>
              <a:ea typeface="ＭＳ Ｐゴシック" charset="-128"/>
            </a:endParaRPr>
          </a:p>
        </p:txBody>
      </p:sp>
    </p:spTree>
    <p:extLst>
      <p:ext uri="{BB962C8B-B14F-4D97-AF65-F5344CB8AC3E}">
        <p14:creationId xmlns:p14="http://schemas.microsoft.com/office/powerpoint/2010/main" val="3628701536"/>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4" y="0"/>
            <a:ext cx="8229600" cy="1143000"/>
          </a:xfrm>
        </p:spPr>
        <p:txBody>
          <a:bodyPr/>
          <a:lstStyle/>
          <a:p>
            <a:r>
              <a:rPr lang="en-US" dirty="0"/>
              <a:t>Use Case </a:t>
            </a:r>
            <a:r>
              <a:rPr lang="en-US" dirty="0" smtClean="0"/>
              <a:t>#6 </a:t>
            </a:r>
            <a:r>
              <a:rPr lang="en-US" dirty="0"/>
              <a:t>Intersection Collision Risk </a:t>
            </a:r>
            <a:r>
              <a:rPr lang="en-US" dirty="0" smtClean="0"/>
              <a:t>Warning</a:t>
            </a:r>
            <a:br>
              <a:rPr lang="en-US" dirty="0" smtClean="0"/>
            </a:br>
            <a:r>
              <a:rPr lang="en-US" dirty="0" smtClean="0"/>
              <a:t>                       </a:t>
            </a:r>
            <a:r>
              <a:rPr lang="en-US" dirty="0"/>
              <a:t>– </a:t>
            </a:r>
            <a:r>
              <a:rPr lang="en-US" dirty="0" smtClean="0"/>
              <a:t>(Stop and Go Scenario)</a:t>
            </a:r>
            <a:endParaRPr lang="en-US" dirty="0"/>
          </a:p>
        </p:txBody>
      </p:sp>
      <p:sp>
        <p:nvSpPr>
          <p:cNvPr id="71" name="Footer Placeholder 3"/>
          <p:cNvSpPr>
            <a:spLocks noGrp="1"/>
          </p:cNvSpPr>
          <p:nvPr>
            <p:ph type="ftr" sz="quarter" idx="10"/>
          </p:nvPr>
        </p:nvSpPr>
        <p:spPr>
          <a:xfrm>
            <a:off x="431800" y="6588125"/>
            <a:ext cx="5210175" cy="365125"/>
          </a:xfrm>
        </p:spPr>
        <p:txBody>
          <a:bodyPr/>
          <a:lstStyle/>
          <a:p>
            <a:pPr>
              <a:defRPr/>
            </a:pPr>
            <a:r>
              <a:rPr lang="en-US" dirty="0" smtClean="0"/>
              <a:t>© ETSI 2016 All rights reserved</a:t>
            </a:r>
            <a:endParaRPr lang="en-US" dirty="0"/>
          </a:p>
        </p:txBody>
      </p:sp>
      <p:pic>
        <p:nvPicPr>
          <p:cNvPr id="4" name="Picture 3"/>
          <p:cNvPicPr>
            <a:picLocks noChangeAspect="1"/>
          </p:cNvPicPr>
          <p:nvPr/>
        </p:nvPicPr>
        <p:blipFill>
          <a:blip r:embed="rId2" cstate="print"/>
          <a:stretch>
            <a:fillRect/>
          </a:stretch>
        </p:blipFill>
        <p:spPr>
          <a:xfrm>
            <a:off x="602278" y="1479177"/>
            <a:ext cx="8496973" cy="5234456"/>
          </a:xfrm>
          <a:prstGeom prst="rect">
            <a:avLst/>
          </a:prstGeom>
        </p:spPr>
      </p:pic>
    </p:spTree>
    <p:extLst>
      <p:ext uri="{BB962C8B-B14F-4D97-AF65-F5344CB8AC3E}">
        <p14:creationId xmlns:p14="http://schemas.microsoft.com/office/powerpoint/2010/main" val="2412684516"/>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4" y="0"/>
            <a:ext cx="8229600" cy="1143000"/>
          </a:xfrm>
        </p:spPr>
        <p:txBody>
          <a:bodyPr/>
          <a:lstStyle/>
          <a:p>
            <a:r>
              <a:rPr lang="en-US" dirty="0"/>
              <a:t>Use Case </a:t>
            </a:r>
            <a:r>
              <a:rPr lang="en-US" dirty="0" smtClean="0"/>
              <a:t>#7 </a:t>
            </a:r>
            <a:r>
              <a:rPr lang="en-US" dirty="0"/>
              <a:t>Longitudinal Collision Risk </a:t>
            </a:r>
            <a:r>
              <a:rPr lang="en-US" dirty="0" smtClean="0"/>
              <a:t>Warning</a:t>
            </a:r>
            <a:br>
              <a:rPr lang="en-US" dirty="0" smtClean="0"/>
            </a:br>
            <a:r>
              <a:rPr lang="en-US" dirty="0"/>
              <a:t> </a:t>
            </a:r>
            <a:r>
              <a:rPr lang="en-US" dirty="0" smtClean="0"/>
              <a:t>                       </a:t>
            </a:r>
            <a:r>
              <a:rPr lang="en-US" dirty="0"/>
              <a:t>– Stationary Vehicle</a:t>
            </a:r>
          </a:p>
        </p:txBody>
      </p:sp>
      <p:sp>
        <p:nvSpPr>
          <p:cNvPr id="6" name="Footer Placeholder 3"/>
          <p:cNvSpPr>
            <a:spLocks noGrp="1"/>
          </p:cNvSpPr>
          <p:nvPr>
            <p:ph type="ftr" sz="quarter" idx="10"/>
          </p:nvPr>
        </p:nvSpPr>
        <p:spPr>
          <a:xfrm>
            <a:off x="431800" y="6588125"/>
            <a:ext cx="5210175" cy="365125"/>
          </a:xfrm>
        </p:spPr>
        <p:txBody>
          <a:bodyPr/>
          <a:lstStyle/>
          <a:p>
            <a:pPr>
              <a:defRPr/>
            </a:pPr>
            <a:r>
              <a:rPr lang="en-US" dirty="0" smtClean="0"/>
              <a:t>© ETSI 2016 All rights reserved</a:t>
            </a:r>
            <a:endParaRPr lang="en-US" dirty="0"/>
          </a:p>
        </p:txBody>
      </p:sp>
      <p:pic>
        <p:nvPicPr>
          <p:cNvPr id="5" name="Picture 4"/>
          <p:cNvPicPr>
            <a:picLocks noChangeAspect="1"/>
          </p:cNvPicPr>
          <p:nvPr/>
        </p:nvPicPr>
        <p:blipFill>
          <a:blip r:embed="rId2" cstate="print"/>
          <a:stretch>
            <a:fillRect/>
          </a:stretch>
        </p:blipFill>
        <p:spPr>
          <a:xfrm>
            <a:off x="351118" y="1416424"/>
            <a:ext cx="8947408" cy="5038165"/>
          </a:xfrm>
          <a:prstGeom prst="rect">
            <a:avLst/>
          </a:prstGeom>
        </p:spPr>
      </p:pic>
    </p:spTree>
    <p:extLst>
      <p:ext uri="{BB962C8B-B14F-4D97-AF65-F5344CB8AC3E}">
        <p14:creationId xmlns:p14="http://schemas.microsoft.com/office/powerpoint/2010/main" val="809607450"/>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Inhaltsplatzhalter 3"/>
          <p:cNvSpPr txBox="1">
            <a:spLocks/>
          </p:cNvSpPr>
          <p:nvPr/>
        </p:nvSpPr>
        <p:spPr bwMode="auto">
          <a:xfrm>
            <a:off x="583475" y="2464486"/>
            <a:ext cx="8386354" cy="4040818"/>
          </a:xfrm>
          <a:prstGeom prst="rect">
            <a:avLst/>
          </a:prstGeom>
          <a:noFill/>
          <a:ln w="9525">
            <a:solidFill>
              <a:srgbClr val="ADBECB"/>
            </a:solid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110000"/>
              </a:lnSpc>
              <a:spcBef>
                <a:spcPct val="0"/>
              </a:spcBef>
              <a:spcAft>
                <a:spcPct val="0"/>
              </a:spcAft>
              <a:buClr>
                <a:schemeClr val="accent1"/>
              </a:buClr>
              <a:buFont typeface="Arial" pitchFamily="34" charset="0"/>
              <a:buNone/>
              <a:tabLst/>
              <a:defRPr lang="de-DE" dirty="0" smtClean="0">
                <a:solidFill>
                  <a:schemeClr val="dk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lang="de-DE" dirty="0" smtClean="0">
                <a:solidFill>
                  <a:schemeClr val="dk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lang="de-DE" dirty="0" smtClean="0">
                <a:solidFill>
                  <a:schemeClr val="dk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lang="de-DE" dirty="0" smtClean="0">
                <a:solidFill>
                  <a:schemeClr val="dk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lang="de-DE" dirty="0">
                <a:solidFill>
                  <a:schemeClr val="dk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ＭＳ Ｐゴシック"/>
                <a:cs typeface="Arial" pitchFamily="34" charset="0"/>
              </a:rPr>
              <a:t> </a:t>
            </a:r>
            <a:endParaRPr kumimoji="0" lang="en-US" sz="1800" b="0" i="0" u="none" strike="noStrike" kern="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2" name="Title 1"/>
          <p:cNvSpPr>
            <a:spLocks noGrp="1"/>
          </p:cNvSpPr>
          <p:nvPr>
            <p:ph type="title"/>
          </p:nvPr>
        </p:nvSpPr>
        <p:spPr>
          <a:xfrm>
            <a:off x="2764" y="0"/>
            <a:ext cx="8229600" cy="1143000"/>
          </a:xfrm>
        </p:spPr>
        <p:txBody>
          <a:bodyPr/>
          <a:lstStyle/>
          <a:p>
            <a:r>
              <a:rPr lang="en-US" dirty="0"/>
              <a:t>Use </a:t>
            </a:r>
            <a:r>
              <a:rPr lang="en-US" dirty="0" smtClean="0"/>
              <a:t>Case #</a:t>
            </a:r>
            <a:r>
              <a:rPr lang="en-US" dirty="0"/>
              <a:t>8</a:t>
            </a:r>
            <a:r>
              <a:rPr lang="en-US" dirty="0" smtClean="0"/>
              <a:t/>
            </a:r>
            <a:br>
              <a:rPr lang="en-US" dirty="0" smtClean="0"/>
            </a:br>
            <a:r>
              <a:rPr lang="en-US" dirty="0" smtClean="0"/>
              <a:t>Monitored loading/unloading zone</a:t>
            </a:r>
            <a:endParaRPr lang="en-US" dirty="0"/>
          </a:p>
        </p:txBody>
      </p:sp>
      <p:sp>
        <p:nvSpPr>
          <p:cNvPr id="3" name="Content Placeholder 2"/>
          <p:cNvSpPr>
            <a:spLocks noGrp="1"/>
          </p:cNvSpPr>
          <p:nvPr>
            <p:ph idx="1"/>
          </p:nvPr>
        </p:nvSpPr>
        <p:spPr>
          <a:xfrm>
            <a:off x="427770" y="1335545"/>
            <a:ext cx="8229600" cy="1128941"/>
          </a:xfrm>
        </p:spPr>
        <p:txBody>
          <a:bodyPr/>
          <a:lstStyle/>
          <a:p>
            <a:r>
              <a:rPr lang="en-US" sz="1400" dirty="0" smtClean="0"/>
              <a:t>A network of smart camera or presence sensors monitors the occupancy of a loading zone</a:t>
            </a:r>
          </a:p>
          <a:p>
            <a:r>
              <a:rPr lang="en-US" sz="1400" dirty="0" smtClean="0"/>
              <a:t>A RSU is able to receive the information and to propagate Point of Interest notification for each free parking slot</a:t>
            </a:r>
          </a:p>
        </p:txBody>
      </p:sp>
      <p:sp>
        <p:nvSpPr>
          <p:cNvPr id="4" name="Footer Placeholder 3"/>
          <p:cNvSpPr>
            <a:spLocks noGrp="1"/>
          </p:cNvSpPr>
          <p:nvPr>
            <p:ph type="ftr" sz="quarter" idx="10"/>
          </p:nvPr>
        </p:nvSpPr>
        <p:spPr/>
        <p:txBody>
          <a:bodyPr/>
          <a:lstStyle/>
          <a:p>
            <a:pPr>
              <a:defRPr/>
            </a:pPr>
            <a:r>
              <a:rPr lang="en-US" dirty="0" smtClean="0"/>
              <a:t>© ETSI 2016 All rights reserved</a:t>
            </a:r>
            <a:endParaRPr lang="en-US" dirty="0"/>
          </a:p>
        </p:txBody>
      </p:sp>
      <p:sp>
        <p:nvSpPr>
          <p:cNvPr id="5" name="Slide Number Placeholder 4"/>
          <p:cNvSpPr>
            <a:spLocks noGrp="1"/>
          </p:cNvSpPr>
          <p:nvPr>
            <p:ph type="sldNum" sz="quarter" idx="11"/>
          </p:nvPr>
        </p:nvSpPr>
        <p:spPr/>
        <p:txBody>
          <a:bodyPr/>
          <a:lstStyle/>
          <a:p>
            <a:pPr>
              <a:defRPr/>
            </a:pPr>
            <a:fld id="{38E27B2E-04F4-4ED5-AE45-1351A1006D13}" type="slidenum">
              <a:rPr lang="en-GB" smtClean="0"/>
              <a:pPr>
                <a:defRPr/>
              </a:pPr>
              <a:t>27</a:t>
            </a:fld>
            <a:endParaRPr lang="en-GB"/>
          </a:p>
        </p:txBody>
      </p:sp>
      <p:grpSp>
        <p:nvGrpSpPr>
          <p:cNvPr id="10" name="Gruppieren 242"/>
          <p:cNvGrpSpPr/>
          <p:nvPr>
            <p:custDataLst>
              <p:tags r:id="rId1"/>
            </p:custDataLst>
          </p:nvPr>
        </p:nvGrpSpPr>
        <p:grpSpPr bwMode="gray">
          <a:xfrm>
            <a:off x="4292217" y="4318123"/>
            <a:ext cx="360520" cy="351973"/>
            <a:chOff x="8190852" y="4526606"/>
            <a:chExt cx="268574" cy="262207"/>
          </a:xfrm>
        </p:grpSpPr>
        <p:grpSp>
          <p:nvGrpSpPr>
            <p:cNvPr id="11" name="Gruppieren 243"/>
            <p:cNvGrpSpPr/>
            <p:nvPr>
              <p:custDataLst>
                <p:tags r:id="rId4"/>
              </p:custDataLst>
            </p:nvPr>
          </p:nvGrpSpPr>
          <p:grpSpPr bwMode="gray">
            <a:xfrm>
              <a:off x="8215961" y="4548257"/>
              <a:ext cx="207413" cy="224198"/>
              <a:chOff x="8366429" y="3914147"/>
              <a:chExt cx="207413" cy="224198"/>
            </a:xfrm>
          </p:grpSpPr>
          <p:sp>
            <p:nvSpPr>
              <p:cNvPr id="13" name="Ellipse 120"/>
              <p:cNvSpPr/>
              <p:nvPr/>
            </p:nvSpPr>
            <p:spPr bwMode="gray">
              <a:xfrm>
                <a:off x="8366429" y="4070761"/>
                <a:ext cx="67583" cy="67583"/>
              </a:xfrm>
              <a:prstGeom prst="ellipse">
                <a:avLst/>
              </a:prstGeom>
              <a:solidFill>
                <a:srgbClr val="879BAA"/>
              </a:solidFill>
              <a:ln>
                <a:noFill/>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14" name="Ellipse 180"/>
              <p:cNvSpPr/>
              <p:nvPr/>
            </p:nvSpPr>
            <p:spPr bwMode="gray">
              <a:xfrm>
                <a:off x="8366430" y="4009613"/>
                <a:ext cx="110830" cy="128731"/>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15" name="Ellipse 180"/>
              <p:cNvSpPr/>
              <p:nvPr/>
            </p:nvSpPr>
            <p:spPr bwMode="gray">
              <a:xfrm>
                <a:off x="8366429" y="3959839"/>
                <a:ext cx="153683" cy="178505"/>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16" name="Ellipse 180"/>
              <p:cNvSpPr/>
              <p:nvPr/>
            </p:nvSpPr>
            <p:spPr bwMode="gray">
              <a:xfrm>
                <a:off x="8366431" y="3914147"/>
                <a:ext cx="207411" cy="224198"/>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sp>
          <p:nvSpPr>
            <p:cNvPr id="12" name="Rechteck 119"/>
            <p:cNvSpPr/>
            <p:nvPr/>
          </p:nvSpPr>
          <p:spPr bwMode="gray">
            <a:xfrm>
              <a:off x="8190852" y="4526606"/>
              <a:ext cx="268574" cy="262207"/>
            </a:xfrm>
            <a:prstGeom prst="rect">
              <a:avLst/>
            </a:pr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sp>
        <p:nvSpPr>
          <p:cNvPr id="17" name="Textfeld 124"/>
          <p:cNvSpPr txBox="1"/>
          <p:nvPr/>
        </p:nvSpPr>
        <p:spPr bwMode="gray">
          <a:xfrm>
            <a:off x="4655593" y="5085460"/>
            <a:ext cx="985427" cy="323165"/>
          </a:xfrm>
          <a:prstGeom prst="rect">
            <a:avLst/>
          </a:prstGeom>
          <a:noFill/>
        </p:spPr>
        <p:txBody>
          <a:bodyPr wrap="square" lIns="0" tIns="0" rIns="0" bIns="0" rtlCol="0">
            <a:spAutoFit/>
          </a:bodyPr>
          <a:lstStyle/>
          <a:p>
            <a:pPr algn="r">
              <a:spcBef>
                <a:spcPts val="0"/>
              </a:spcBef>
            </a:pPr>
            <a:r>
              <a:rPr lang="en-US" sz="1050" smtClean="0">
                <a:solidFill>
                  <a:srgbClr val="000000"/>
                </a:solidFill>
                <a:latin typeface="Arial" pitchFamily="34" charset="0"/>
                <a:ea typeface="ＭＳ Ｐゴシック" charset="-128"/>
              </a:rPr>
              <a:t>C2X</a:t>
            </a:r>
          </a:p>
          <a:p>
            <a:pPr algn="r">
              <a:spcBef>
                <a:spcPts val="0"/>
              </a:spcBef>
            </a:pPr>
            <a:r>
              <a:rPr lang="en-US" sz="1050" smtClean="0">
                <a:solidFill>
                  <a:srgbClr val="000000"/>
                </a:solidFill>
                <a:latin typeface="Arial" pitchFamily="34" charset="0"/>
                <a:ea typeface="ＭＳ Ｐゴシック" charset="-128"/>
              </a:rPr>
              <a:t>On-Board Unit</a:t>
            </a:r>
          </a:p>
        </p:txBody>
      </p:sp>
      <p:sp>
        <p:nvSpPr>
          <p:cNvPr id="18" name="Textfeld 126"/>
          <p:cNvSpPr txBox="1"/>
          <p:nvPr/>
        </p:nvSpPr>
        <p:spPr bwMode="gray">
          <a:xfrm>
            <a:off x="4938833" y="4552575"/>
            <a:ext cx="834626" cy="323165"/>
          </a:xfrm>
          <a:prstGeom prst="rect">
            <a:avLst/>
          </a:prstGeom>
          <a:noFill/>
          <a:ln>
            <a:noFill/>
          </a:ln>
        </p:spPr>
        <p:txBody>
          <a:bodyPr wrap="square" lIns="0" tIns="0" rIns="0" bIns="0" rtlCol="0">
            <a:spAutoFit/>
          </a:bodyPr>
          <a:lstStyle/>
          <a:p>
            <a:pPr>
              <a:spcBef>
                <a:spcPts val="0"/>
              </a:spcBef>
            </a:pPr>
            <a:r>
              <a:rPr lang="en-US" sz="1050" dirty="0" smtClean="0">
                <a:solidFill>
                  <a:srgbClr val="879BAA"/>
                </a:solidFill>
                <a:latin typeface="Arial" pitchFamily="34" charset="0"/>
                <a:ea typeface="ＭＳ Ｐゴシック" charset="-128"/>
              </a:rPr>
              <a:t>5.9 GHz Air Link</a:t>
            </a:r>
          </a:p>
        </p:txBody>
      </p:sp>
      <p:grpSp>
        <p:nvGrpSpPr>
          <p:cNvPr id="19" name="Gruppieren 249"/>
          <p:cNvGrpSpPr/>
          <p:nvPr>
            <p:custDataLst>
              <p:tags r:id="rId2"/>
            </p:custDataLst>
          </p:nvPr>
        </p:nvGrpSpPr>
        <p:grpSpPr bwMode="gray">
          <a:xfrm>
            <a:off x="5780699" y="5097559"/>
            <a:ext cx="277670" cy="271088"/>
            <a:chOff x="8190852" y="4526606"/>
            <a:chExt cx="268574" cy="262207"/>
          </a:xfrm>
        </p:grpSpPr>
        <p:grpSp>
          <p:nvGrpSpPr>
            <p:cNvPr id="20" name="Gruppieren 250"/>
            <p:cNvGrpSpPr/>
            <p:nvPr>
              <p:custDataLst>
                <p:tags r:id="rId3"/>
              </p:custDataLst>
            </p:nvPr>
          </p:nvGrpSpPr>
          <p:grpSpPr bwMode="gray">
            <a:xfrm>
              <a:off x="8215961" y="4548257"/>
              <a:ext cx="207413" cy="224198"/>
              <a:chOff x="8366429" y="3914147"/>
              <a:chExt cx="207413" cy="224198"/>
            </a:xfrm>
          </p:grpSpPr>
          <p:sp>
            <p:nvSpPr>
              <p:cNvPr id="22" name="Ellipse 134"/>
              <p:cNvSpPr/>
              <p:nvPr/>
            </p:nvSpPr>
            <p:spPr bwMode="gray">
              <a:xfrm>
                <a:off x="8366429" y="4070761"/>
                <a:ext cx="67583" cy="67583"/>
              </a:xfrm>
              <a:prstGeom prst="ellipse">
                <a:avLst/>
              </a:prstGeom>
              <a:solidFill>
                <a:srgbClr val="879BAA"/>
              </a:solidFill>
              <a:ln>
                <a:noFill/>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23" name="Ellipse 180"/>
              <p:cNvSpPr/>
              <p:nvPr/>
            </p:nvSpPr>
            <p:spPr bwMode="gray">
              <a:xfrm>
                <a:off x="8366430" y="4009613"/>
                <a:ext cx="110830" cy="128731"/>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24" name="Ellipse 180"/>
              <p:cNvSpPr/>
              <p:nvPr/>
            </p:nvSpPr>
            <p:spPr bwMode="gray">
              <a:xfrm>
                <a:off x="8366429" y="3959839"/>
                <a:ext cx="153683" cy="178505"/>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25" name="Ellipse 180"/>
              <p:cNvSpPr/>
              <p:nvPr/>
            </p:nvSpPr>
            <p:spPr bwMode="gray">
              <a:xfrm>
                <a:off x="8366431" y="3914147"/>
                <a:ext cx="207411" cy="224198"/>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sp>
          <p:nvSpPr>
            <p:cNvPr id="21" name="Rechteck 133"/>
            <p:cNvSpPr/>
            <p:nvPr/>
          </p:nvSpPr>
          <p:spPr bwMode="gray">
            <a:xfrm>
              <a:off x="8190852" y="4526606"/>
              <a:ext cx="268574" cy="262207"/>
            </a:xfrm>
            <a:prstGeom prst="rect">
              <a:avLst/>
            </a:pr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sp>
        <p:nvSpPr>
          <p:cNvPr id="26" name="Rechteck 22"/>
          <p:cNvSpPr/>
          <p:nvPr/>
        </p:nvSpPr>
        <p:spPr bwMode="auto">
          <a:xfrm>
            <a:off x="1643752" y="5542389"/>
            <a:ext cx="5478939" cy="512277"/>
          </a:xfrm>
          <a:prstGeom prst="rect">
            <a:avLst/>
          </a:prstGeom>
          <a:solidFill>
            <a:srgbClr val="BECDD7"/>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cxnSp>
        <p:nvCxnSpPr>
          <p:cNvPr id="33" name="Gewinkelte Verbindung 224"/>
          <p:cNvCxnSpPr>
            <a:endCxn id="12" idx="3"/>
          </p:cNvCxnSpPr>
          <p:nvPr/>
        </p:nvCxnSpPr>
        <p:spPr bwMode="gray">
          <a:xfrm rot="10800000">
            <a:off x="4652737" y="4494111"/>
            <a:ext cx="1181072" cy="603449"/>
          </a:xfrm>
          <a:prstGeom prst="bentConnector3">
            <a:avLst>
              <a:gd name="adj1" fmla="val -1"/>
            </a:avLst>
          </a:prstGeom>
          <a:solidFill>
            <a:srgbClr val="000000"/>
          </a:solidFill>
          <a:ln w="9525" cap="flat" cmpd="sng" algn="ctr">
            <a:solidFill>
              <a:srgbClr val="ADBECB"/>
            </a:solidFill>
            <a:prstDash val="dash"/>
            <a:round/>
            <a:headEnd type="triangl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4" name="Rechteck 24"/>
          <p:cNvSpPr/>
          <p:nvPr/>
        </p:nvSpPr>
        <p:spPr bwMode="auto">
          <a:xfrm>
            <a:off x="6025258" y="5773054"/>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35" name="Rechteck 24"/>
          <p:cNvSpPr/>
          <p:nvPr/>
        </p:nvSpPr>
        <p:spPr bwMode="auto">
          <a:xfrm>
            <a:off x="5297095" y="5773054"/>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36" name="Rechteck 24"/>
          <p:cNvSpPr/>
          <p:nvPr/>
        </p:nvSpPr>
        <p:spPr bwMode="auto">
          <a:xfrm>
            <a:off x="3748577" y="5748831"/>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38" name="Rechteck 24"/>
          <p:cNvSpPr/>
          <p:nvPr/>
        </p:nvSpPr>
        <p:spPr bwMode="auto">
          <a:xfrm>
            <a:off x="4535859" y="5764833"/>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39" name="Rechteck 24"/>
          <p:cNvSpPr/>
          <p:nvPr/>
        </p:nvSpPr>
        <p:spPr bwMode="auto">
          <a:xfrm>
            <a:off x="6767213" y="5773054"/>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40" name="Rechteck 24"/>
          <p:cNvSpPr/>
          <p:nvPr/>
        </p:nvSpPr>
        <p:spPr bwMode="auto">
          <a:xfrm rot="5400000">
            <a:off x="2646721" y="3466836"/>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41" name="Textfeld 166"/>
          <p:cNvSpPr txBox="1"/>
          <p:nvPr/>
        </p:nvSpPr>
        <p:spPr bwMode="gray">
          <a:xfrm>
            <a:off x="7145278" y="4808111"/>
            <a:ext cx="1459301" cy="418484"/>
          </a:xfrm>
          <a:prstGeom prst="rect">
            <a:avLst/>
          </a:prstGeom>
          <a:solidFill>
            <a:srgbClr val="BECDD7"/>
          </a:solidFill>
          <a:ln w="9525">
            <a:solidFill>
              <a:srgbClr val="879BAA"/>
            </a:solidFill>
          </a:ln>
        </p:spPr>
        <p:txBody>
          <a:bodyPr wrap="square" lIns="36000" tIns="36000" rIns="36000" bIns="36000" rtlCol="0">
            <a:noAutofit/>
          </a:bodyPr>
          <a:lstStyle/>
          <a:p>
            <a:pPr fontAlgn="auto">
              <a:lnSpc>
                <a:spcPct val="110000"/>
              </a:lnSpc>
              <a:spcBef>
                <a:spcPts val="0"/>
              </a:spcBef>
              <a:spcAft>
                <a:spcPts val="0"/>
              </a:spcAft>
            </a:pPr>
            <a:r>
              <a:rPr lang="en-US" sz="800" b="1" kern="0" dirty="0" smtClean="0">
                <a:solidFill>
                  <a:srgbClr val="006487"/>
                </a:solidFill>
                <a:latin typeface="Arial" pitchFamily="34" charset="0"/>
                <a:ea typeface="ＭＳ Ｐゴシック" charset="-128"/>
              </a:rPr>
              <a:t>3 |</a:t>
            </a:r>
            <a:r>
              <a:rPr lang="en-US" sz="800" kern="0" dirty="0" smtClean="0">
                <a:solidFill>
                  <a:srgbClr val="000000"/>
                </a:solidFill>
                <a:latin typeface="Arial" pitchFamily="34" charset="0"/>
                <a:ea typeface="ＭＳ Ｐゴシック" charset="-128"/>
              </a:rPr>
              <a:t> The vehicle shows the information to the driver.</a:t>
            </a:r>
          </a:p>
        </p:txBody>
      </p:sp>
      <p:sp>
        <p:nvSpPr>
          <p:cNvPr id="48" name="Textfeld 245"/>
          <p:cNvSpPr txBox="1"/>
          <p:nvPr/>
        </p:nvSpPr>
        <p:spPr bwMode="gray">
          <a:xfrm>
            <a:off x="5104376" y="3739532"/>
            <a:ext cx="1637082" cy="563074"/>
          </a:xfrm>
          <a:prstGeom prst="rect">
            <a:avLst/>
          </a:prstGeom>
          <a:solidFill>
            <a:srgbClr val="BECDD7"/>
          </a:solidFill>
          <a:ln w="9525">
            <a:solidFill>
              <a:srgbClr val="879BAA"/>
            </a:solidFill>
          </a:ln>
        </p:spPr>
        <p:txBody>
          <a:bodyPr wrap="square" lIns="36000" tIns="36000" rIns="36000" bIns="36000" rtlCol="0">
            <a:noAutofit/>
          </a:bodyPr>
          <a:lstStyle/>
          <a:p>
            <a:pPr fontAlgn="auto" hangingPunct="0">
              <a:spcBef>
                <a:spcPct val="35000"/>
              </a:spcBef>
              <a:spcAft>
                <a:spcPts val="0"/>
              </a:spcAft>
              <a:buClr>
                <a:srgbClr val="000000"/>
              </a:buClr>
            </a:pPr>
            <a:r>
              <a:rPr lang="en-US" sz="800" b="1" kern="0" dirty="0">
                <a:solidFill>
                  <a:srgbClr val="006487"/>
                </a:solidFill>
                <a:latin typeface="Arial" pitchFamily="34" charset="0"/>
                <a:ea typeface="ＭＳ Ｐゴシック" charset="-128"/>
              </a:rPr>
              <a:t>2</a:t>
            </a:r>
            <a:r>
              <a:rPr lang="en-US" sz="800" b="1" kern="0" dirty="0" smtClean="0">
                <a:solidFill>
                  <a:srgbClr val="006487"/>
                </a:solidFill>
                <a:latin typeface="Arial" pitchFamily="34" charset="0"/>
                <a:ea typeface="ＭＳ Ｐゴシック" charset="-128"/>
              </a:rPr>
              <a:t> |</a:t>
            </a:r>
            <a:r>
              <a:rPr lang="en-US" sz="800" kern="0" dirty="0" smtClean="0">
                <a:solidFill>
                  <a:srgbClr val="000000"/>
                </a:solidFill>
                <a:latin typeface="Arial" pitchFamily="34" charset="0"/>
                <a:ea typeface="ＭＳ Ｐゴシック" charset="-128"/>
              </a:rPr>
              <a:t> RSU receives the occupancy status of a set of parking slots and propagates a Point of Interest notification with all empty slots.</a:t>
            </a:r>
          </a:p>
        </p:txBody>
      </p:sp>
      <p:grpSp>
        <p:nvGrpSpPr>
          <p:cNvPr id="70" name="Gruppieren 96"/>
          <p:cNvGrpSpPr/>
          <p:nvPr/>
        </p:nvGrpSpPr>
        <p:grpSpPr>
          <a:xfrm>
            <a:off x="935107" y="2630054"/>
            <a:ext cx="3928107" cy="745619"/>
            <a:chOff x="6303580" y="5539294"/>
            <a:chExt cx="3595115" cy="977162"/>
          </a:xfrm>
        </p:grpSpPr>
        <p:sp>
          <p:nvSpPr>
            <p:cNvPr id="73" name="Inhaltsplatzhalter 1"/>
            <p:cNvSpPr txBox="1">
              <a:spLocks/>
            </p:cNvSpPr>
            <p:nvPr/>
          </p:nvSpPr>
          <p:spPr bwMode="auto">
            <a:xfrm>
              <a:off x="7442353" y="5539294"/>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110000"/>
                </a:lnSpc>
                <a:spcBef>
                  <a:spcPct val="0"/>
                </a:spcBef>
                <a:buClr>
                  <a:srgbClr val="879BAA"/>
                </a:buClr>
                <a:defRPr/>
              </a:pPr>
              <a:endParaRPr lang="en-US" sz="1100" b="1" kern="0" smtClean="0">
                <a:solidFill>
                  <a:srgbClr val="FFFFFF"/>
                </a:solidFill>
                <a:ea typeface="ＭＳ Ｐゴシック" charset="-128"/>
              </a:endParaRPr>
            </a:p>
          </p:txBody>
        </p:sp>
        <p:sp>
          <p:nvSpPr>
            <p:cNvPr id="74" name="Rechteck 91"/>
            <p:cNvSpPr/>
            <p:nvPr/>
          </p:nvSpPr>
          <p:spPr bwMode="auto">
            <a:xfrm>
              <a:off x="6303580" y="6062046"/>
              <a:ext cx="3595114" cy="454410"/>
            </a:xfrm>
            <a:prstGeom prst="rect">
              <a:avLst/>
            </a:prstGeom>
            <a:solidFill>
              <a:srgbClr val="879B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36000" rIns="108000" bIns="36000" numCol="1" spcCol="72000" rtlCol="0" anchor="ctr">
              <a:noAutofit/>
            </a:bodyPr>
            <a:lstStyle/>
            <a:p>
              <a:pPr algn="ctr" fontAlgn="auto">
                <a:lnSpc>
                  <a:spcPct val="110000"/>
                </a:lnSpc>
                <a:spcBef>
                  <a:spcPts val="0"/>
                </a:spcBef>
                <a:spcAft>
                  <a:spcPts val="0"/>
                </a:spcAft>
              </a:pPr>
              <a:r>
                <a:rPr lang="en-US" sz="1050" b="1" kern="0" dirty="0">
                  <a:solidFill>
                    <a:srgbClr val="FFFFFF"/>
                  </a:solidFill>
                  <a:latin typeface="Arial" pitchFamily="34" charset="0"/>
                  <a:ea typeface="ＭＳ Ｐゴシック" charset="-128"/>
                </a:rPr>
                <a:t>Central </a:t>
              </a:r>
              <a:r>
                <a:rPr lang="en-US" sz="1050" b="1" kern="0" dirty="0" smtClean="0">
                  <a:solidFill>
                    <a:srgbClr val="FFFFFF"/>
                  </a:solidFill>
                  <a:latin typeface="Arial" pitchFamily="34" charset="0"/>
                  <a:ea typeface="ＭＳ Ｐゴシック" charset="-128"/>
                </a:rPr>
                <a:t>ITS-S [optional</a:t>
              </a:r>
              <a:r>
                <a:rPr lang="en-US" sz="1050" b="1" kern="0" dirty="0">
                  <a:solidFill>
                    <a:srgbClr val="FFFFFF"/>
                  </a:solidFill>
                  <a:latin typeface="Arial" pitchFamily="34" charset="0"/>
                  <a:ea typeface="ＭＳ Ｐゴシック" charset="-128"/>
                </a:rPr>
                <a:t>]</a:t>
              </a:r>
            </a:p>
          </p:txBody>
        </p:sp>
        <p:sp>
          <p:nvSpPr>
            <p:cNvPr id="75" name="Inhaltsplatzhalter 1"/>
            <p:cNvSpPr txBox="1">
              <a:spLocks/>
            </p:cNvSpPr>
            <p:nvPr/>
          </p:nvSpPr>
          <p:spPr bwMode="auto">
            <a:xfrm>
              <a:off x="7947040" y="5543927"/>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110000"/>
                </a:lnSpc>
                <a:spcBef>
                  <a:spcPct val="0"/>
                </a:spcBef>
                <a:buClr>
                  <a:srgbClr val="879BAA"/>
                </a:buClr>
                <a:defRPr/>
              </a:pPr>
              <a:endParaRPr lang="en-US" sz="1100" b="1" kern="0" smtClean="0">
                <a:solidFill>
                  <a:srgbClr val="FFFFFF"/>
                </a:solidFill>
                <a:ea typeface="ＭＳ Ｐゴシック" charset="-128"/>
              </a:endParaRPr>
            </a:p>
          </p:txBody>
        </p:sp>
        <p:sp>
          <p:nvSpPr>
            <p:cNvPr id="76" name="Inhaltsplatzhalter 1"/>
            <p:cNvSpPr txBox="1">
              <a:spLocks/>
            </p:cNvSpPr>
            <p:nvPr/>
          </p:nvSpPr>
          <p:spPr bwMode="auto">
            <a:xfrm>
              <a:off x="8450329" y="5543117"/>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110000"/>
                </a:lnSpc>
                <a:spcBef>
                  <a:spcPct val="0"/>
                </a:spcBef>
                <a:buClr>
                  <a:srgbClr val="879BAA"/>
                </a:buClr>
                <a:defRPr/>
              </a:pPr>
              <a:endParaRPr lang="en-US" sz="1100" b="1" kern="0" smtClean="0">
                <a:solidFill>
                  <a:srgbClr val="FFFFFF"/>
                </a:solidFill>
                <a:ea typeface="ＭＳ Ｐゴシック" charset="-128"/>
              </a:endParaRPr>
            </a:p>
          </p:txBody>
        </p:sp>
        <p:sp>
          <p:nvSpPr>
            <p:cNvPr id="77" name="Inhaltsplatzhalter 1"/>
            <p:cNvSpPr txBox="1">
              <a:spLocks/>
            </p:cNvSpPr>
            <p:nvPr/>
          </p:nvSpPr>
          <p:spPr bwMode="auto">
            <a:xfrm>
              <a:off x="8942985" y="5540370"/>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110000"/>
                </a:lnSpc>
                <a:spcBef>
                  <a:spcPct val="0"/>
                </a:spcBef>
                <a:buClr>
                  <a:srgbClr val="879BAA"/>
                </a:buClr>
                <a:defRPr/>
              </a:pPr>
              <a:endParaRPr lang="en-US" sz="1100" b="1" kern="0" smtClean="0">
                <a:solidFill>
                  <a:srgbClr val="FFFFFF"/>
                </a:solidFill>
                <a:ea typeface="ＭＳ Ｐゴシック" charset="-128"/>
              </a:endParaRPr>
            </a:p>
          </p:txBody>
        </p:sp>
        <p:sp>
          <p:nvSpPr>
            <p:cNvPr id="78" name="Inhaltsplatzhalter 1"/>
            <p:cNvSpPr txBox="1">
              <a:spLocks/>
            </p:cNvSpPr>
            <p:nvPr/>
          </p:nvSpPr>
          <p:spPr bwMode="auto">
            <a:xfrm>
              <a:off x="9446275" y="5543909"/>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110000"/>
                </a:lnSpc>
                <a:spcBef>
                  <a:spcPct val="0"/>
                </a:spcBef>
                <a:buClr>
                  <a:srgbClr val="879BAA"/>
                </a:buClr>
                <a:defRPr/>
              </a:pPr>
              <a:endParaRPr lang="en-US" sz="1100" b="1" kern="0" smtClean="0">
                <a:solidFill>
                  <a:srgbClr val="FFFFFF"/>
                </a:solidFill>
                <a:ea typeface="ＭＳ Ｐゴシック" charset="-128"/>
              </a:endParaRPr>
            </a:p>
          </p:txBody>
        </p:sp>
      </p:grpSp>
      <p:sp>
        <p:nvSpPr>
          <p:cNvPr id="81" name="Textfeld 99"/>
          <p:cNvSpPr txBox="1"/>
          <p:nvPr/>
        </p:nvSpPr>
        <p:spPr bwMode="gray">
          <a:xfrm>
            <a:off x="5682758" y="4332528"/>
            <a:ext cx="1353244" cy="323165"/>
          </a:xfrm>
          <a:prstGeom prst="rect">
            <a:avLst/>
          </a:prstGeom>
          <a:noFill/>
        </p:spPr>
        <p:txBody>
          <a:bodyPr wrap="square" lIns="0" tIns="0" rIns="0" bIns="0" rtlCol="0">
            <a:spAutoFit/>
          </a:bodyPr>
          <a:lstStyle/>
          <a:p>
            <a:pPr algn="r">
              <a:spcBef>
                <a:spcPts val="0"/>
              </a:spcBef>
            </a:pPr>
            <a:r>
              <a:rPr lang="en-US" sz="1050" dirty="0" smtClean="0">
                <a:solidFill>
                  <a:srgbClr val="000000"/>
                </a:solidFill>
                <a:latin typeface="Arial" pitchFamily="34" charset="0"/>
                <a:ea typeface="ＭＳ Ｐゴシック" charset="-128"/>
              </a:rPr>
              <a:t>On-Board display</a:t>
            </a:r>
          </a:p>
          <a:p>
            <a:pPr algn="r">
              <a:spcBef>
                <a:spcPts val="0"/>
              </a:spcBef>
            </a:pPr>
            <a:r>
              <a:rPr lang="en-US" sz="1050" dirty="0" smtClean="0">
                <a:solidFill>
                  <a:srgbClr val="000000"/>
                </a:solidFill>
                <a:latin typeface="Arial" pitchFamily="34" charset="0"/>
                <a:ea typeface="ＭＳ Ｐゴシック" charset="-128"/>
              </a:rPr>
              <a:t>Driver Information</a:t>
            </a:r>
          </a:p>
        </p:txBody>
      </p:sp>
      <p:pic>
        <p:nvPicPr>
          <p:cNvPr id="87" name="Picture 42" descr="Scalance Bild"/>
          <p:cNvPicPr>
            <a:picLocks noChangeAspect="1" noChangeArrowheads="1"/>
          </p:cNvPicPr>
          <p:nvPr/>
        </p:nvPicPr>
        <p:blipFill>
          <a:blip r:embed="rId6" cstate="print"/>
          <a:srcRect/>
          <a:stretch>
            <a:fillRect/>
          </a:stretch>
        </p:blipFill>
        <p:spPr bwMode="gray">
          <a:xfrm>
            <a:off x="4529773" y="4038187"/>
            <a:ext cx="455077" cy="403166"/>
          </a:xfrm>
          <a:prstGeom prst="rect">
            <a:avLst/>
          </a:prstGeom>
          <a:noFill/>
          <a:ln w="9525">
            <a:noFill/>
            <a:miter lim="800000"/>
            <a:headEnd/>
            <a:tailEnd/>
          </a:ln>
        </p:spPr>
      </p:pic>
      <p:grpSp>
        <p:nvGrpSpPr>
          <p:cNvPr id="88" name="Gruppieren 115"/>
          <p:cNvGrpSpPr/>
          <p:nvPr/>
        </p:nvGrpSpPr>
        <p:grpSpPr>
          <a:xfrm>
            <a:off x="6489543" y="4719256"/>
            <a:ext cx="495403" cy="338205"/>
            <a:chOff x="6389089" y="2085976"/>
            <a:chExt cx="677394" cy="510342"/>
          </a:xfrm>
        </p:grpSpPr>
        <p:sp>
          <p:nvSpPr>
            <p:cNvPr id="89" name="Abgerundetes Rechteck 108"/>
            <p:cNvSpPr/>
            <p:nvPr/>
          </p:nvSpPr>
          <p:spPr bwMode="auto">
            <a:xfrm>
              <a:off x="6389089" y="2085976"/>
              <a:ext cx="677394" cy="510342"/>
            </a:xfrm>
            <a:prstGeom prst="roundRect">
              <a:avLst/>
            </a:prstGeom>
            <a:solidFill>
              <a:srgbClr val="FFFFFF"/>
            </a:solidFill>
            <a:ln w="12700" cap="flat" cmpd="sng" algn="ctr">
              <a:solidFill>
                <a:srgbClr val="006487"/>
              </a:solidFill>
              <a:prstDash val="solid"/>
              <a:headEnd/>
              <a:tailEnd/>
            </a:ln>
            <a:effectLst/>
            <a:extLst/>
          </p:spPr>
          <p:txBody>
            <a:bodyPr wrap="square" lIns="108000" tIns="54000" rIns="108000" bIns="54000" numCol="1" spcCol="72000" rtlCol="0" anchor="ctr">
              <a:noAutofit/>
            </a:bodyPr>
            <a:lstStyle/>
            <a:p>
              <a:pPr algn="ctr" fontAlgn="auto">
                <a:spcBef>
                  <a:spcPts val="0"/>
                </a:spcBef>
                <a:spcAft>
                  <a:spcPts val="0"/>
                </a:spcAft>
                <a:buFont typeface="Wingdings" charset="0"/>
                <a:buNone/>
              </a:pPr>
              <a:endParaRPr lang="de-DE" b="1" kern="0" dirty="0" smtClean="0">
                <a:solidFill>
                  <a:srgbClr val="006487"/>
                </a:solidFill>
                <a:latin typeface="Arial"/>
                <a:ea typeface="ＭＳ Ｐゴシック"/>
              </a:endParaRPr>
            </a:p>
          </p:txBody>
        </p:sp>
        <p:cxnSp>
          <p:nvCxnSpPr>
            <p:cNvPr id="90" name="Gerade Verbindung 110"/>
            <p:cNvCxnSpPr/>
            <p:nvPr/>
          </p:nvCxnSpPr>
          <p:spPr bwMode="auto">
            <a:xfrm>
              <a:off x="6527467" y="2531057"/>
              <a:ext cx="398356" cy="0"/>
            </a:xfrm>
            <a:prstGeom prst="line">
              <a:avLst/>
            </a:prstGeom>
            <a:solidFill>
              <a:srgbClr val="000000"/>
            </a:solidFill>
            <a:ln w="12700" cap="rnd" cmpd="sng" algn="ctr">
              <a:solidFill>
                <a:srgbClr val="006487"/>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 name="Gerade Verbindung 111"/>
            <p:cNvCxnSpPr/>
            <p:nvPr/>
          </p:nvCxnSpPr>
          <p:spPr bwMode="auto">
            <a:xfrm>
              <a:off x="6527467" y="2484395"/>
              <a:ext cx="398356" cy="0"/>
            </a:xfrm>
            <a:prstGeom prst="line">
              <a:avLst/>
            </a:prstGeom>
            <a:solidFill>
              <a:srgbClr val="000000"/>
            </a:solidFill>
            <a:ln w="12700" cap="rnd" cmpd="sng" algn="ctr">
              <a:solidFill>
                <a:srgbClr val="006487"/>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2" name="Gerade Verbindung 112"/>
            <p:cNvCxnSpPr/>
            <p:nvPr/>
          </p:nvCxnSpPr>
          <p:spPr bwMode="auto">
            <a:xfrm>
              <a:off x="6527467" y="2422152"/>
              <a:ext cx="398356" cy="0"/>
            </a:xfrm>
            <a:prstGeom prst="line">
              <a:avLst/>
            </a:prstGeom>
            <a:solidFill>
              <a:srgbClr val="000000"/>
            </a:solidFill>
            <a:ln w="12700" cap="rnd" cmpd="sng" algn="ctr">
              <a:solidFill>
                <a:srgbClr val="006487"/>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93" name="Rechteck 113"/>
            <p:cNvSpPr/>
            <p:nvPr/>
          </p:nvSpPr>
          <p:spPr bwMode="auto">
            <a:xfrm>
              <a:off x="6527467" y="2144496"/>
              <a:ext cx="409190" cy="234832"/>
            </a:xfrm>
            <a:prstGeom prst="rect">
              <a:avLst/>
            </a:prstGeom>
            <a:solidFill>
              <a:srgbClr val="006487"/>
            </a:solidFill>
            <a:ln w="25400" cap="flat" cmpd="sng" algn="ctr">
              <a:noFill/>
              <a:prstDash val="solid"/>
              <a:headEnd/>
              <a:tailEnd/>
            </a:ln>
            <a:effectLst/>
            <a:extLst/>
          </p:spPr>
          <p:txBody>
            <a:bodyPr wrap="square" lIns="108000" tIns="54000" rIns="108000" bIns="54000" numCol="1" spcCol="72000" rtlCol="0" anchor="ctr">
              <a:noAutofit/>
            </a:bodyPr>
            <a:lstStyle/>
            <a:p>
              <a:pPr algn="ctr" fontAlgn="auto">
                <a:spcBef>
                  <a:spcPts val="0"/>
                </a:spcBef>
                <a:spcAft>
                  <a:spcPts val="0"/>
                </a:spcAft>
                <a:buFont typeface="Wingdings" charset="0"/>
                <a:buNone/>
              </a:pPr>
              <a:endParaRPr lang="de-DE" b="1" kern="0" dirty="0" smtClean="0">
                <a:solidFill>
                  <a:srgbClr val="006487"/>
                </a:solidFill>
                <a:latin typeface="Arial"/>
                <a:ea typeface="ＭＳ Ｐゴシック"/>
              </a:endParaRPr>
            </a:p>
          </p:txBody>
        </p:sp>
      </p:grpSp>
      <p:grpSp>
        <p:nvGrpSpPr>
          <p:cNvPr id="115" name="Gruppieren 72"/>
          <p:cNvGrpSpPr>
            <a:grpSpLocks noChangeAspect="1"/>
          </p:cNvGrpSpPr>
          <p:nvPr/>
        </p:nvGrpSpPr>
        <p:grpSpPr>
          <a:xfrm>
            <a:off x="5912838" y="5248901"/>
            <a:ext cx="1165604" cy="404531"/>
            <a:chOff x="6112106" y="4647711"/>
            <a:chExt cx="1771735" cy="614894"/>
          </a:xfrm>
        </p:grpSpPr>
        <p:grpSp>
          <p:nvGrpSpPr>
            <p:cNvPr id="116" name="Group 121"/>
            <p:cNvGrpSpPr/>
            <p:nvPr/>
          </p:nvGrpSpPr>
          <p:grpSpPr>
            <a:xfrm flipH="1">
              <a:off x="6112106" y="4647711"/>
              <a:ext cx="1771735" cy="614894"/>
              <a:chOff x="2469136" y="5260982"/>
              <a:chExt cx="1771735" cy="511633"/>
            </a:xfrm>
          </p:grpSpPr>
          <p:sp>
            <p:nvSpPr>
              <p:cNvPr id="118" name="Rechteck 50"/>
              <p:cNvSpPr/>
              <p:nvPr/>
            </p:nvSpPr>
            <p:spPr bwMode="auto">
              <a:xfrm>
                <a:off x="3064038" y="5462503"/>
                <a:ext cx="411971" cy="45566"/>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marL="0" marR="0" lvl="0" indent="0"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ea typeface="ＭＳ Ｐゴシック" pitchFamily="34" charset="-128"/>
                  <a:cs typeface="+mn-cs"/>
                </a:endParaRPr>
              </a:p>
            </p:txBody>
          </p:sp>
          <p:sp>
            <p:nvSpPr>
              <p:cNvPr id="119" name="Freihandform 129"/>
              <p:cNvSpPr/>
              <p:nvPr/>
            </p:nvSpPr>
            <p:spPr bwMode="auto">
              <a:xfrm>
                <a:off x="2826881" y="5269861"/>
                <a:ext cx="856489" cy="193038"/>
              </a:xfrm>
              <a:custGeom>
                <a:avLst/>
                <a:gdLst>
                  <a:gd name="connsiteX0" fmla="*/ 0 w 914400"/>
                  <a:gd name="connsiteY0" fmla="*/ 143583 h 226711"/>
                  <a:gd name="connsiteX1" fmla="*/ 219154 w 914400"/>
                  <a:gd name="connsiteY1" fmla="*/ 7557 h 226711"/>
                  <a:gd name="connsiteX2" fmla="*/ 649905 w 914400"/>
                  <a:gd name="connsiteY2" fmla="*/ 0 h 226711"/>
                  <a:gd name="connsiteX3" fmla="*/ 914400 w 914400"/>
                  <a:gd name="connsiteY3" fmla="*/ 158697 h 226711"/>
                  <a:gd name="connsiteX4" fmla="*/ 672576 w 914400"/>
                  <a:gd name="connsiteY4" fmla="*/ 226711 h 226711"/>
                  <a:gd name="connsiteX5" fmla="*/ 0 w 914400"/>
                  <a:gd name="connsiteY5" fmla="*/ 143583 h 22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26711">
                    <a:moveTo>
                      <a:pt x="0" y="143583"/>
                    </a:moveTo>
                    <a:lnTo>
                      <a:pt x="219154" y="7557"/>
                    </a:lnTo>
                    <a:lnTo>
                      <a:pt x="649905" y="0"/>
                    </a:lnTo>
                    <a:lnTo>
                      <a:pt x="914400" y="158697"/>
                    </a:lnTo>
                    <a:lnTo>
                      <a:pt x="672576" y="226711"/>
                    </a:lnTo>
                    <a:lnTo>
                      <a:pt x="0" y="143583"/>
                    </a:lnTo>
                    <a:close/>
                  </a:path>
                </a:pathLst>
              </a:cu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marL="0" marR="0" lvl="0" indent="0"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ea typeface="ＭＳ Ｐゴシック" pitchFamily="34" charset="-128"/>
                  <a:cs typeface="+mn-cs"/>
                </a:endParaRPr>
              </a:p>
            </p:txBody>
          </p:sp>
          <p:sp>
            <p:nvSpPr>
              <p:cNvPr id="120" name="Freeform 3"/>
              <p:cNvSpPr>
                <a:spLocks noEditPoints="1"/>
              </p:cNvSpPr>
              <p:nvPr/>
            </p:nvSpPr>
            <p:spPr bwMode="auto">
              <a:xfrm>
                <a:off x="2469136" y="5260982"/>
                <a:ext cx="1771735" cy="511633"/>
              </a:xfrm>
              <a:custGeom>
                <a:avLst/>
                <a:gdLst>
                  <a:gd name="T0" fmla="*/ 260 w 265"/>
                  <a:gd name="T1" fmla="*/ 57 h 84"/>
                  <a:gd name="T2" fmla="*/ 258 w 265"/>
                  <a:gd name="T3" fmla="*/ 57 h 84"/>
                  <a:gd name="T4" fmla="*/ 258 w 265"/>
                  <a:gd name="T5" fmla="*/ 42 h 84"/>
                  <a:gd name="T6" fmla="*/ 246 w 265"/>
                  <a:gd name="T7" fmla="*/ 29 h 84"/>
                  <a:gd name="T8" fmla="*/ 186 w 265"/>
                  <a:gd name="T9" fmla="*/ 20 h 84"/>
                  <a:gd name="T10" fmla="*/ 156 w 265"/>
                  <a:gd name="T11" fmla="*/ 5 h 84"/>
                  <a:gd name="T12" fmla="*/ 143 w 265"/>
                  <a:gd name="T13" fmla="*/ 0 h 84"/>
                  <a:gd name="T14" fmla="*/ 96 w 265"/>
                  <a:gd name="T15" fmla="*/ 0 h 84"/>
                  <a:gd name="T16" fmla="*/ 37 w 265"/>
                  <a:gd name="T17" fmla="*/ 17 h 84"/>
                  <a:gd name="T18" fmla="*/ 8 w 265"/>
                  <a:gd name="T19" fmla="*/ 23 h 84"/>
                  <a:gd name="T20" fmla="*/ 8 w 265"/>
                  <a:gd name="T21" fmla="*/ 43 h 84"/>
                  <a:gd name="T22" fmla="*/ 8 w 265"/>
                  <a:gd name="T23" fmla="*/ 58 h 84"/>
                  <a:gd name="T24" fmla="*/ 26 w 265"/>
                  <a:gd name="T25" fmla="*/ 72 h 84"/>
                  <a:gd name="T26" fmla="*/ 38 w 265"/>
                  <a:gd name="T27" fmla="*/ 72 h 84"/>
                  <a:gd name="T28" fmla="*/ 37 w 265"/>
                  <a:gd name="T29" fmla="*/ 65 h 84"/>
                  <a:gd name="T30" fmla="*/ 61 w 265"/>
                  <a:gd name="T31" fmla="*/ 42 h 84"/>
                  <a:gd name="T32" fmla="*/ 85 w 265"/>
                  <a:gd name="T33" fmla="*/ 65 h 84"/>
                  <a:gd name="T34" fmla="*/ 84 w 265"/>
                  <a:gd name="T35" fmla="*/ 72 h 84"/>
                  <a:gd name="T36" fmla="*/ 193 w 265"/>
                  <a:gd name="T37" fmla="*/ 72 h 84"/>
                  <a:gd name="T38" fmla="*/ 192 w 265"/>
                  <a:gd name="T39" fmla="*/ 65 h 84"/>
                  <a:gd name="T40" fmla="*/ 216 w 265"/>
                  <a:gd name="T41" fmla="*/ 42 h 84"/>
                  <a:gd name="T42" fmla="*/ 240 w 265"/>
                  <a:gd name="T43" fmla="*/ 65 h 84"/>
                  <a:gd name="T44" fmla="*/ 239 w 265"/>
                  <a:gd name="T45" fmla="*/ 72 h 84"/>
                  <a:gd name="T46" fmla="*/ 260 w 265"/>
                  <a:gd name="T47" fmla="*/ 57 h 84"/>
                  <a:gd name="T48" fmla="*/ 73 w 265"/>
                  <a:gd name="T49" fmla="*/ 22 h 84"/>
                  <a:gd name="T50" fmla="*/ 69 w 265"/>
                  <a:gd name="T51" fmla="*/ 17 h 84"/>
                  <a:gd name="T52" fmla="*/ 99 w 265"/>
                  <a:gd name="T53" fmla="*/ 3 h 84"/>
                  <a:gd name="T54" fmla="*/ 113 w 265"/>
                  <a:gd name="T55" fmla="*/ 3 h 84"/>
                  <a:gd name="T56" fmla="*/ 116 w 265"/>
                  <a:gd name="T57" fmla="*/ 22 h 84"/>
                  <a:gd name="T58" fmla="*/ 73 w 265"/>
                  <a:gd name="T59" fmla="*/ 22 h 84"/>
                  <a:gd name="T60" fmla="*/ 167 w 265"/>
                  <a:gd name="T61" fmla="*/ 22 h 84"/>
                  <a:gd name="T62" fmla="*/ 122 w 265"/>
                  <a:gd name="T63" fmla="*/ 22 h 84"/>
                  <a:gd name="T64" fmla="*/ 117 w 265"/>
                  <a:gd name="T65" fmla="*/ 3 h 84"/>
                  <a:gd name="T66" fmla="*/ 140 w 265"/>
                  <a:gd name="T67" fmla="*/ 3 h 84"/>
                  <a:gd name="T68" fmla="*/ 150 w 265"/>
                  <a:gd name="T69" fmla="*/ 6 h 84"/>
                  <a:gd name="T70" fmla="*/ 167 w 265"/>
                  <a:gd name="T71" fmla="*/ 18 h 84"/>
                  <a:gd name="T72" fmla="*/ 167 w 265"/>
                  <a:gd name="T73" fmla="*/ 22 h 84"/>
                  <a:gd name="T74" fmla="*/ 61 w 265"/>
                  <a:gd name="T75" fmla="*/ 47 h 84"/>
                  <a:gd name="T76" fmla="*/ 43 w 265"/>
                  <a:gd name="T77" fmla="*/ 65 h 84"/>
                  <a:gd name="T78" fmla="*/ 61 w 265"/>
                  <a:gd name="T79" fmla="*/ 84 h 84"/>
                  <a:gd name="T80" fmla="*/ 79 w 265"/>
                  <a:gd name="T81" fmla="*/ 65 h 84"/>
                  <a:gd name="T82" fmla="*/ 61 w 265"/>
                  <a:gd name="T83" fmla="*/ 47 h 84"/>
                  <a:gd name="T84" fmla="*/ 216 w 265"/>
                  <a:gd name="T85" fmla="*/ 47 h 84"/>
                  <a:gd name="T86" fmla="*/ 197 w 265"/>
                  <a:gd name="T87" fmla="*/ 65 h 84"/>
                  <a:gd name="T88" fmla="*/ 216 w 265"/>
                  <a:gd name="T89" fmla="*/ 84 h 84"/>
                  <a:gd name="T90" fmla="*/ 234 w 265"/>
                  <a:gd name="T91" fmla="*/ 65 h 84"/>
                  <a:gd name="T92" fmla="*/ 216 w 265"/>
                  <a:gd name="T93" fmla="*/ 4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5" h="84">
                    <a:moveTo>
                      <a:pt x="260" y="57"/>
                    </a:moveTo>
                    <a:cubicBezTo>
                      <a:pt x="258" y="57"/>
                      <a:pt x="258" y="57"/>
                      <a:pt x="258" y="57"/>
                    </a:cubicBezTo>
                    <a:cubicBezTo>
                      <a:pt x="258" y="57"/>
                      <a:pt x="258" y="51"/>
                      <a:pt x="258" y="42"/>
                    </a:cubicBezTo>
                    <a:cubicBezTo>
                      <a:pt x="258" y="32"/>
                      <a:pt x="246" y="29"/>
                      <a:pt x="246" y="29"/>
                    </a:cubicBezTo>
                    <a:cubicBezTo>
                      <a:pt x="186" y="20"/>
                      <a:pt x="186" y="20"/>
                      <a:pt x="186" y="20"/>
                    </a:cubicBezTo>
                    <a:cubicBezTo>
                      <a:pt x="186" y="20"/>
                      <a:pt x="162" y="9"/>
                      <a:pt x="156" y="5"/>
                    </a:cubicBezTo>
                    <a:cubicBezTo>
                      <a:pt x="151" y="1"/>
                      <a:pt x="143" y="0"/>
                      <a:pt x="143" y="0"/>
                    </a:cubicBezTo>
                    <a:cubicBezTo>
                      <a:pt x="143" y="0"/>
                      <a:pt x="120" y="0"/>
                      <a:pt x="96" y="0"/>
                    </a:cubicBezTo>
                    <a:cubicBezTo>
                      <a:pt x="73" y="0"/>
                      <a:pt x="47" y="12"/>
                      <a:pt x="37" y="17"/>
                    </a:cubicBezTo>
                    <a:cubicBezTo>
                      <a:pt x="27" y="22"/>
                      <a:pt x="17" y="23"/>
                      <a:pt x="8" y="23"/>
                    </a:cubicBezTo>
                    <a:cubicBezTo>
                      <a:pt x="0" y="23"/>
                      <a:pt x="8" y="43"/>
                      <a:pt x="8" y="43"/>
                    </a:cubicBezTo>
                    <a:cubicBezTo>
                      <a:pt x="8" y="43"/>
                      <a:pt x="8" y="43"/>
                      <a:pt x="8" y="58"/>
                    </a:cubicBezTo>
                    <a:cubicBezTo>
                      <a:pt x="8" y="74"/>
                      <a:pt x="26" y="72"/>
                      <a:pt x="26" y="72"/>
                    </a:cubicBezTo>
                    <a:cubicBezTo>
                      <a:pt x="38" y="72"/>
                      <a:pt x="38" y="72"/>
                      <a:pt x="38" y="72"/>
                    </a:cubicBezTo>
                    <a:cubicBezTo>
                      <a:pt x="37" y="70"/>
                      <a:pt x="37" y="68"/>
                      <a:pt x="37" y="65"/>
                    </a:cubicBezTo>
                    <a:cubicBezTo>
                      <a:pt x="37" y="52"/>
                      <a:pt x="48" y="42"/>
                      <a:pt x="61" y="42"/>
                    </a:cubicBezTo>
                    <a:cubicBezTo>
                      <a:pt x="74" y="42"/>
                      <a:pt x="85" y="52"/>
                      <a:pt x="85" y="65"/>
                    </a:cubicBezTo>
                    <a:cubicBezTo>
                      <a:pt x="85" y="68"/>
                      <a:pt x="84" y="70"/>
                      <a:pt x="84" y="72"/>
                    </a:cubicBezTo>
                    <a:cubicBezTo>
                      <a:pt x="193" y="72"/>
                      <a:pt x="193" y="72"/>
                      <a:pt x="193" y="72"/>
                    </a:cubicBezTo>
                    <a:cubicBezTo>
                      <a:pt x="192" y="70"/>
                      <a:pt x="192" y="68"/>
                      <a:pt x="192" y="65"/>
                    </a:cubicBezTo>
                    <a:cubicBezTo>
                      <a:pt x="192" y="52"/>
                      <a:pt x="203" y="42"/>
                      <a:pt x="216" y="42"/>
                    </a:cubicBezTo>
                    <a:cubicBezTo>
                      <a:pt x="229" y="42"/>
                      <a:pt x="240" y="52"/>
                      <a:pt x="240" y="65"/>
                    </a:cubicBezTo>
                    <a:cubicBezTo>
                      <a:pt x="240" y="68"/>
                      <a:pt x="239" y="70"/>
                      <a:pt x="239" y="72"/>
                    </a:cubicBezTo>
                    <a:cubicBezTo>
                      <a:pt x="265" y="71"/>
                      <a:pt x="260" y="57"/>
                      <a:pt x="260" y="57"/>
                    </a:cubicBezTo>
                    <a:close/>
                    <a:moveTo>
                      <a:pt x="73" y="22"/>
                    </a:moveTo>
                    <a:cubicBezTo>
                      <a:pt x="73" y="22"/>
                      <a:pt x="59" y="24"/>
                      <a:pt x="69" y="17"/>
                    </a:cubicBezTo>
                    <a:cubicBezTo>
                      <a:pt x="77" y="12"/>
                      <a:pt x="85" y="3"/>
                      <a:pt x="99" y="3"/>
                    </a:cubicBezTo>
                    <a:cubicBezTo>
                      <a:pt x="113" y="3"/>
                      <a:pt x="113" y="3"/>
                      <a:pt x="113" y="3"/>
                    </a:cubicBezTo>
                    <a:cubicBezTo>
                      <a:pt x="116" y="22"/>
                      <a:pt x="116" y="22"/>
                      <a:pt x="116" y="22"/>
                    </a:cubicBezTo>
                    <a:lnTo>
                      <a:pt x="73" y="22"/>
                    </a:lnTo>
                    <a:close/>
                    <a:moveTo>
                      <a:pt x="167" y="22"/>
                    </a:moveTo>
                    <a:cubicBezTo>
                      <a:pt x="122" y="22"/>
                      <a:pt x="122" y="22"/>
                      <a:pt x="122" y="22"/>
                    </a:cubicBezTo>
                    <a:cubicBezTo>
                      <a:pt x="117" y="3"/>
                      <a:pt x="117" y="3"/>
                      <a:pt x="117" y="3"/>
                    </a:cubicBezTo>
                    <a:cubicBezTo>
                      <a:pt x="117" y="3"/>
                      <a:pt x="134" y="3"/>
                      <a:pt x="140" y="3"/>
                    </a:cubicBezTo>
                    <a:cubicBezTo>
                      <a:pt x="145" y="3"/>
                      <a:pt x="150" y="6"/>
                      <a:pt x="150" y="6"/>
                    </a:cubicBezTo>
                    <a:cubicBezTo>
                      <a:pt x="150" y="6"/>
                      <a:pt x="161" y="14"/>
                      <a:pt x="167" y="18"/>
                    </a:cubicBezTo>
                    <a:cubicBezTo>
                      <a:pt x="173" y="22"/>
                      <a:pt x="167" y="22"/>
                      <a:pt x="167" y="22"/>
                    </a:cubicBezTo>
                    <a:close/>
                    <a:moveTo>
                      <a:pt x="61" y="47"/>
                    </a:moveTo>
                    <a:cubicBezTo>
                      <a:pt x="51" y="47"/>
                      <a:pt x="43" y="55"/>
                      <a:pt x="43" y="65"/>
                    </a:cubicBezTo>
                    <a:cubicBezTo>
                      <a:pt x="43" y="76"/>
                      <a:pt x="51" y="84"/>
                      <a:pt x="61" y="84"/>
                    </a:cubicBezTo>
                    <a:cubicBezTo>
                      <a:pt x="71" y="84"/>
                      <a:pt x="79" y="76"/>
                      <a:pt x="79" y="65"/>
                    </a:cubicBezTo>
                    <a:cubicBezTo>
                      <a:pt x="79" y="55"/>
                      <a:pt x="71" y="47"/>
                      <a:pt x="61" y="47"/>
                    </a:cubicBezTo>
                    <a:close/>
                    <a:moveTo>
                      <a:pt x="216" y="47"/>
                    </a:moveTo>
                    <a:cubicBezTo>
                      <a:pt x="206" y="47"/>
                      <a:pt x="197" y="55"/>
                      <a:pt x="197" y="65"/>
                    </a:cubicBezTo>
                    <a:cubicBezTo>
                      <a:pt x="197" y="76"/>
                      <a:pt x="206" y="84"/>
                      <a:pt x="216" y="84"/>
                    </a:cubicBezTo>
                    <a:cubicBezTo>
                      <a:pt x="226" y="84"/>
                      <a:pt x="234" y="76"/>
                      <a:pt x="234" y="65"/>
                    </a:cubicBezTo>
                    <a:cubicBezTo>
                      <a:pt x="234" y="55"/>
                      <a:pt x="226" y="47"/>
                      <a:pt x="216" y="47"/>
                    </a:cubicBez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ＭＳ Ｐゴシック" pitchFamily="34" charset="-128"/>
                  <a:cs typeface="+mn-cs"/>
                </a:endParaRPr>
              </a:p>
            </p:txBody>
          </p:sp>
        </p:grpSp>
        <p:sp>
          <p:nvSpPr>
            <p:cNvPr id="117" name="Freihandform 39"/>
            <p:cNvSpPr/>
            <p:nvPr/>
          </p:nvSpPr>
          <p:spPr bwMode="auto">
            <a:xfrm>
              <a:off x="6281069" y="4841806"/>
              <a:ext cx="302821" cy="65314"/>
            </a:xfrm>
            <a:custGeom>
              <a:avLst/>
              <a:gdLst>
                <a:gd name="connsiteX0" fmla="*/ 41564 w 302821"/>
                <a:gd name="connsiteY0" fmla="*/ 47501 h 130628"/>
                <a:gd name="connsiteX1" fmla="*/ 267195 w 302821"/>
                <a:gd name="connsiteY1" fmla="*/ 0 h 130628"/>
                <a:gd name="connsiteX2" fmla="*/ 302821 w 302821"/>
                <a:gd name="connsiteY2" fmla="*/ 124690 h 130628"/>
                <a:gd name="connsiteX3" fmla="*/ 0 w 302821"/>
                <a:gd name="connsiteY3" fmla="*/ 130628 h 130628"/>
                <a:gd name="connsiteX4" fmla="*/ 41564 w 302821"/>
                <a:gd name="connsiteY4" fmla="*/ 47501 h 130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21" h="130628">
                  <a:moveTo>
                    <a:pt x="41564" y="47501"/>
                  </a:moveTo>
                  <a:lnTo>
                    <a:pt x="267195" y="0"/>
                  </a:lnTo>
                  <a:lnTo>
                    <a:pt x="302821" y="124690"/>
                  </a:lnTo>
                  <a:lnTo>
                    <a:pt x="0" y="130628"/>
                  </a:lnTo>
                  <a:lnTo>
                    <a:pt x="41564" y="47501"/>
                  </a:lnTo>
                  <a:close/>
                </a:path>
              </a:pathLst>
            </a:custGeom>
            <a:solidFill>
              <a:srgbClr val="BECDD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grpSp>
      <p:cxnSp>
        <p:nvCxnSpPr>
          <p:cNvPr id="126" name="Gerade Verbindung 260"/>
          <p:cNvCxnSpPr/>
          <p:nvPr/>
        </p:nvCxnSpPr>
        <p:spPr bwMode="auto">
          <a:xfrm>
            <a:off x="4757311" y="3513789"/>
            <a:ext cx="0" cy="469974"/>
          </a:xfrm>
          <a:prstGeom prst="line">
            <a:avLst/>
          </a:prstGeom>
          <a:solidFill>
            <a:srgbClr val="000000"/>
          </a:solidFill>
          <a:ln w="9525" cap="flat" cmpd="sng" algn="ctr">
            <a:solidFill>
              <a:srgbClr val="FFFFFF">
                <a:lumMod val="65000"/>
              </a:srgbClr>
            </a:solidFill>
            <a:prstDash val="dash"/>
            <a:round/>
            <a:headEnd type="triangl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6" name="Immagine 5"/>
          <p:cNvPicPr>
            <a:picLocks noChangeAspect="1"/>
          </p:cNvPicPr>
          <p:nvPr/>
        </p:nvPicPr>
        <p:blipFill>
          <a:blip r:embed="rId7" cstate="print">
            <a:duotone>
              <a:schemeClr val="accent1">
                <a:shade val="45000"/>
                <a:satMod val="135000"/>
              </a:schemeClr>
              <a:prstClr val="white"/>
            </a:duotone>
          </a:blip>
          <a:stretch>
            <a:fillRect/>
          </a:stretch>
        </p:blipFill>
        <p:spPr>
          <a:xfrm flipH="1">
            <a:off x="1204576" y="3771516"/>
            <a:ext cx="577272" cy="577272"/>
          </a:xfrm>
          <a:prstGeom prst="rect">
            <a:avLst/>
          </a:prstGeom>
        </p:spPr>
      </p:pic>
      <p:cxnSp>
        <p:nvCxnSpPr>
          <p:cNvPr id="122" name="Gerade Verbindung 260"/>
          <p:cNvCxnSpPr/>
          <p:nvPr/>
        </p:nvCxnSpPr>
        <p:spPr bwMode="auto">
          <a:xfrm>
            <a:off x="1885758" y="4140970"/>
            <a:ext cx="2493818" cy="7697"/>
          </a:xfrm>
          <a:prstGeom prst="line">
            <a:avLst/>
          </a:prstGeom>
          <a:solidFill>
            <a:srgbClr val="000000"/>
          </a:solidFill>
          <a:ln w="9525" cap="flat" cmpd="sng" algn="ctr">
            <a:solidFill>
              <a:srgbClr val="FFFFFF">
                <a:lumMod val="65000"/>
              </a:srgbClr>
            </a:solidFill>
            <a:prstDash val="dash"/>
            <a:round/>
            <a:headEnd type="triangl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23" name="Textfeld 126"/>
          <p:cNvSpPr txBox="1"/>
          <p:nvPr/>
        </p:nvSpPr>
        <p:spPr bwMode="gray">
          <a:xfrm>
            <a:off x="2436982" y="3917758"/>
            <a:ext cx="1411503" cy="161583"/>
          </a:xfrm>
          <a:prstGeom prst="rect">
            <a:avLst/>
          </a:prstGeom>
          <a:noFill/>
          <a:ln>
            <a:noFill/>
          </a:ln>
        </p:spPr>
        <p:txBody>
          <a:bodyPr wrap="square" lIns="0" tIns="0" rIns="0" bIns="0" rtlCol="0">
            <a:spAutoFit/>
          </a:bodyPr>
          <a:lstStyle/>
          <a:p>
            <a:pPr>
              <a:spcBef>
                <a:spcPts val="0"/>
              </a:spcBef>
            </a:pPr>
            <a:r>
              <a:rPr lang="en-US" sz="1050" dirty="0">
                <a:solidFill>
                  <a:srgbClr val="879BAA"/>
                </a:solidFill>
                <a:latin typeface="Arial" pitchFamily="34" charset="0"/>
                <a:ea typeface="ＭＳ Ｐゴシック" charset="-128"/>
              </a:rPr>
              <a:t> </a:t>
            </a:r>
            <a:r>
              <a:rPr lang="en-US" sz="1050" dirty="0" smtClean="0">
                <a:solidFill>
                  <a:srgbClr val="879BAA"/>
                </a:solidFill>
                <a:latin typeface="Arial" pitchFamily="34" charset="0"/>
                <a:ea typeface="ＭＳ Ｐゴシック" charset="-128"/>
              </a:rPr>
              <a:t>Standard </a:t>
            </a:r>
            <a:r>
              <a:rPr lang="en-US" sz="1050" dirty="0" err="1" smtClean="0">
                <a:solidFill>
                  <a:srgbClr val="879BAA"/>
                </a:solidFill>
                <a:latin typeface="Arial" pitchFamily="34" charset="0"/>
                <a:ea typeface="ＭＳ Ｐゴシック" charset="-128"/>
              </a:rPr>
              <a:t>IoT</a:t>
            </a:r>
            <a:r>
              <a:rPr lang="en-US" sz="1050" dirty="0" smtClean="0">
                <a:solidFill>
                  <a:srgbClr val="879BAA"/>
                </a:solidFill>
                <a:latin typeface="Arial" pitchFamily="34" charset="0"/>
                <a:ea typeface="ＭＳ Ｐゴシック" charset="-128"/>
              </a:rPr>
              <a:t> protocols</a:t>
            </a:r>
          </a:p>
        </p:txBody>
      </p:sp>
      <p:sp>
        <p:nvSpPr>
          <p:cNvPr id="9" name="Rettangolo 8"/>
          <p:cNvSpPr/>
          <p:nvPr/>
        </p:nvSpPr>
        <p:spPr>
          <a:xfrm>
            <a:off x="1754908" y="5457153"/>
            <a:ext cx="1670243" cy="661938"/>
          </a:xfrm>
          <a:prstGeom prst="rect">
            <a:avLst/>
          </a:prstGeom>
          <a:noFill/>
          <a:ln>
            <a:solidFill>
              <a:schemeClr val="accent1">
                <a:lumMod val="50000"/>
              </a:schemeClr>
            </a:solidFill>
          </a:ln>
          <a:scene3d>
            <a:camera prst="perspectiveRelaxed"/>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43" name="Triangolo rettangolo 42"/>
          <p:cNvSpPr/>
          <p:nvPr/>
        </p:nvSpPr>
        <p:spPr>
          <a:xfrm rot="21374044">
            <a:off x="1654847" y="4302605"/>
            <a:ext cx="1701031" cy="1493213"/>
          </a:xfrm>
          <a:prstGeom prst="rtTriangle">
            <a:avLst/>
          </a:prstGeom>
          <a:gradFill flip="none" rotWithShape="1">
            <a:gsLst>
              <a:gs pos="0">
                <a:schemeClr val="accent1">
                  <a:shade val="51000"/>
                  <a:satMod val="130000"/>
                  <a:alpha val="14000"/>
                </a:schemeClr>
              </a:gs>
              <a:gs pos="80000">
                <a:schemeClr val="accent1">
                  <a:shade val="93000"/>
                  <a:satMod val="130000"/>
                  <a:alpha val="14000"/>
                </a:schemeClr>
              </a:gs>
              <a:gs pos="100000">
                <a:schemeClr val="accent1">
                  <a:shade val="94000"/>
                  <a:satMod val="135000"/>
                  <a:alpha val="1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5" name="Textfeld 166"/>
          <p:cNvSpPr txBox="1"/>
          <p:nvPr/>
        </p:nvSpPr>
        <p:spPr bwMode="gray">
          <a:xfrm>
            <a:off x="1601920" y="3436511"/>
            <a:ext cx="1459301" cy="473550"/>
          </a:xfrm>
          <a:prstGeom prst="rect">
            <a:avLst/>
          </a:prstGeom>
          <a:solidFill>
            <a:srgbClr val="BECDD7"/>
          </a:solidFill>
          <a:ln w="9525">
            <a:solidFill>
              <a:srgbClr val="879BAA"/>
            </a:solidFill>
          </a:ln>
        </p:spPr>
        <p:txBody>
          <a:bodyPr wrap="square" lIns="36000" tIns="36000" rIns="36000" bIns="36000" rtlCol="0">
            <a:noAutofit/>
          </a:bodyPr>
          <a:lstStyle/>
          <a:p>
            <a:pPr fontAlgn="auto">
              <a:lnSpc>
                <a:spcPct val="110000"/>
              </a:lnSpc>
              <a:spcBef>
                <a:spcPts val="0"/>
              </a:spcBef>
              <a:spcAft>
                <a:spcPts val="0"/>
              </a:spcAft>
            </a:pPr>
            <a:r>
              <a:rPr lang="en-US" sz="800" b="1" kern="0" dirty="0" smtClean="0">
                <a:solidFill>
                  <a:srgbClr val="006487"/>
                </a:solidFill>
                <a:latin typeface="Arial" pitchFamily="34" charset="0"/>
                <a:ea typeface="ＭＳ Ｐゴシック" charset="-128"/>
              </a:rPr>
              <a:t>1 |</a:t>
            </a:r>
            <a:r>
              <a:rPr lang="en-US" sz="800" kern="0" dirty="0" smtClean="0">
                <a:solidFill>
                  <a:srgbClr val="000000"/>
                </a:solidFill>
                <a:latin typeface="Arial" pitchFamily="34" charset="0"/>
                <a:ea typeface="ＭＳ Ｐゴシック" charset="-128"/>
              </a:rPr>
              <a:t> The smart camera signals an empty slot in the loading unloading zone.</a:t>
            </a:r>
          </a:p>
        </p:txBody>
      </p:sp>
      <p:sp>
        <p:nvSpPr>
          <p:cNvPr id="63" name="Textfeld 245"/>
          <p:cNvSpPr txBox="1"/>
          <p:nvPr/>
        </p:nvSpPr>
        <p:spPr bwMode="gray">
          <a:xfrm>
            <a:off x="5023053" y="2812447"/>
            <a:ext cx="1664010" cy="563074"/>
          </a:xfrm>
          <a:prstGeom prst="rect">
            <a:avLst/>
          </a:prstGeom>
          <a:solidFill>
            <a:srgbClr val="BECDD7"/>
          </a:solidFill>
          <a:ln w="9525">
            <a:solidFill>
              <a:srgbClr val="879BAA"/>
            </a:solidFill>
          </a:ln>
        </p:spPr>
        <p:txBody>
          <a:bodyPr wrap="square" lIns="36000" tIns="36000" rIns="36000" bIns="36000" rtlCol="0">
            <a:noAutofit/>
          </a:bodyPr>
          <a:lstStyle/>
          <a:p>
            <a:pPr fontAlgn="auto" hangingPunct="0">
              <a:spcBef>
                <a:spcPct val="35000"/>
              </a:spcBef>
              <a:spcAft>
                <a:spcPts val="0"/>
              </a:spcAft>
              <a:buClr>
                <a:srgbClr val="000000"/>
              </a:buClr>
            </a:pPr>
            <a:r>
              <a:rPr lang="en-US" sz="800" b="1" kern="0" dirty="0" smtClean="0">
                <a:solidFill>
                  <a:srgbClr val="006487"/>
                </a:solidFill>
                <a:latin typeface="Arial" pitchFamily="34" charset="0"/>
                <a:ea typeface="ＭＳ Ｐゴシック" charset="-128"/>
              </a:rPr>
              <a:t>4 |</a:t>
            </a:r>
            <a:r>
              <a:rPr lang="en-US" sz="800" kern="0" dirty="0">
                <a:solidFill>
                  <a:srgbClr val="000000"/>
                </a:solidFill>
                <a:latin typeface="Arial" pitchFamily="34" charset="0"/>
                <a:ea typeface="ＭＳ Ｐゴシック" charset="-128"/>
              </a:rPr>
              <a:t> </a:t>
            </a:r>
            <a:r>
              <a:rPr lang="en-US" sz="800" kern="0" dirty="0" smtClean="0">
                <a:solidFill>
                  <a:srgbClr val="000000"/>
                </a:solidFill>
                <a:latin typeface="Arial" pitchFamily="34" charset="0"/>
                <a:ea typeface="ＭＳ Ｐゴシック" charset="-128"/>
              </a:rPr>
              <a:t>[O] RSU forwards </a:t>
            </a:r>
            <a:r>
              <a:rPr lang="en-US" sz="800" kern="0" dirty="0">
                <a:solidFill>
                  <a:srgbClr val="000000"/>
                </a:solidFill>
                <a:latin typeface="Arial" pitchFamily="34" charset="0"/>
                <a:ea typeface="ＭＳ Ｐゴシック" charset="-128"/>
              </a:rPr>
              <a:t>the information to the C-ITS Station </a:t>
            </a:r>
            <a:r>
              <a:rPr lang="en-US" sz="800" kern="0" dirty="0" smtClean="0">
                <a:solidFill>
                  <a:srgbClr val="000000"/>
                </a:solidFill>
                <a:latin typeface="Arial" pitchFamily="34" charset="0"/>
                <a:ea typeface="ＭＳ Ｐゴシック" charset="-128"/>
              </a:rPr>
              <a:t>which </a:t>
            </a:r>
            <a:r>
              <a:rPr lang="en-US" sz="800" kern="0" dirty="0">
                <a:solidFill>
                  <a:srgbClr val="000000"/>
                </a:solidFill>
                <a:latin typeface="Arial" pitchFamily="34" charset="0"/>
                <a:ea typeface="ＭＳ Ｐゴシック" charset="-128"/>
              </a:rPr>
              <a:t>monitors the occupancy of </a:t>
            </a:r>
            <a:r>
              <a:rPr lang="en-US" sz="800" kern="0" dirty="0" smtClean="0">
                <a:solidFill>
                  <a:srgbClr val="000000"/>
                </a:solidFill>
                <a:latin typeface="Arial" pitchFamily="34" charset="0"/>
                <a:ea typeface="ＭＳ Ｐゴシック" charset="-128"/>
              </a:rPr>
              <a:t>parking lots.</a:t>
            </a:r>
          </a:p>
        </p:txBody>
      </p:sp>
    </p:spTree>
    <p:extLst>
      <p:ext uri="{BB962C8B-B14F-4D97-AF65-F5344CB8AC3E}">
        <p14:creationId xmlns:p14="http://schemas.microsoft.com/office/powerpoint/2010/main" val="2612756771"/>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orma a L 46"/>
          <p:cNvSpPr/>
          <p:nvPr/>
        </p:nvSpPr>
        <p:spPr>
          <a:xfrm rot="10800000" flipH="1">
            <a:off x="1364600" y="4299192"/>
            <a:ext cx="954430" cy="1601350"/>
          </a:xfrm>
          <a:prstGeom prst="corner">
            <a:avLst>
              <a:gd name="adj1" fmla="val 15815"/>
              <a:gd name="adj2" fmla="val 1672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14" name="Inhaltsplatzhalter 3"/>
          <p:cNvSpPr txBox="1">
            <a:spLocks/>
          </p:cNvSpPr>
          <p:nvPr/>
        </p:nvSpPr>
        <p:spPr bwMode="auto">
          <a:xfrm>
            <a:off x="583475" y="2674974"/>
            <a:ext cx="8386354" cy="3830329"/>
          </a:xfrm>
          <a:prstGeom prst="rect">
            <a:avLst/>
          </a:prstGeom>
          <a:noFill/>
          <a:ln w="9525">
            <a:solidFill>
              <a:srgbClr val="ADBECB"/>
            </a:solid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110000"/>
              </a:lnSpc>
              <a:spcBef>
                <a:spcPct val="0"/>
              </a:spcBef>
              <a:spcAft>
                <a:spcPct val="0"/>
              </a:spcAft>
              <a:buClr>
                <a:schemeClr val="accent1"/>
              </a:buClr>
              <a:buFont typeface="Arial" pitchFamily="34" charset="0"/>
              <a:buNone/>
              <a:tabLst/>
              <a:defRPr lang="de-DE" dirty="0" smtClean="0">
                <a:solidFill>
                  <a:schemeClr val="dk1"/>
                </a:solidFill>
                <a:latin typeface="Arial" pitchFamily="34" charset="0"/>
                <a:ea typeface="+mn-ea"/>
                <a:cs typeface="Arial" pitchFamily="34" charset="0"/>
              </a:defRPr>
            </a:lvl1pPr>
            <a:lvl2pPr marL="179388" indent="-177800" algn="l" rtl="0" eaLnBrk="1" fontAlgn="base" hangingPunct="1">
              <a:lnSpc>
                <a:spcPct val="110000"/>
              </a:lnSpc>
              <a:spcBef>
                <a:spcPct val="0"/>
              </a:spcBef>
              <a:spcAft>
                <a:spcPct val="0"/>
              </a:spcAft>
              <a:buClr>
                <a:schemeClr val="accent1"/>
              </a:buClr>
              <a:buChar char="•"/>
              <a:tabLst/>
              <a:defRPr lang="de-DE" dirty="0" smtClean="0">
                <a:solidFill>
                  <a:schemeClr val="dk1"/>
                </a:solidFill>
                <a:latin typeface="Arial" pitchFamily="34" charset="0"/>
                <a:ea typeface="+mn-ea"/>
                <a:cs typeface="Arial" pitchFamily="34" charset="0"/>
              </a:defRPr>
            </a:lvl2pPr>
            <a:lvl3pPr marL="358775" indent="-177800" algn="l" rtl="0" eaLnBrk="1" fontAlgn="base" hangingPunct="1">
              <a:lnSpc>
                <a:spcPct val="110000"/>
              </a:lnSpc>
              <a:spcBef>
                <a:spcPct val="0"/>
              </a:spcBef>
              <a:spcAft>
                <a:spcPct val="0"/>
              </a:spcAft>
              <a:buClr>
                <a:schemeClr val="accent1"/>
              </a:buClr>
              <a:buChar char="•"/>
              <a:tabLst/>
              <a:defRPr lang="de-DE" dirty="0" smtClean="0">
                <a:solidFill>
                  <a:schemeClr val="dk1"/>
                </a:solidFill>
                <a:latin typeface="Arial" pitchFamily="34" charset="0"/>
                <a:ea typeface="+mn-ea"/>
                <a:cs typeface="Arial" pitchFamily="34" charset="0"/>
              </a:defRPr>
            </a:lvl3pPr>
            <a:lvl4pPr marL="538163" indent="-177800" algn="l" rtl="0" eaLnBrk="1" fontAlgn="base" hangingPunct="1">
              <a:lnSpc>
                <a:spcPct val="110000"/>
              </a:lnSpc>
              <a:spcBef>
                <a:spcPct val="0"/>
              </a:spcBef>
              <a:spcAft>
                <a:spcPct val="0"/>
              </a:spcAft>
              <a:buClr>
                <a:schemeClr val="accent1"/>
              </a:buClr>
              <a:buChar char="•"/>
              <a:tabLst/>
              <a:defRPr lang="de-DE" dirty="0" smtClean="0">
                <a:solidFill>
                  <a:schemeClr val="dk1"/>
                </a:solidFill>
                <a:latin typeface="Arial" pitchFamily="34" charset="0"/>
                <a:ea typeface="+mn-ea"/>
                <a:cs typeface="Arial" pitchFamily="34" charset="0"/>
              </a:defRPr>
            </a:lvl4pPr>
            <a:lvl5pPr marL="717550" indent="-177800" algn="l" rtl="0" eaLnBrk="1" fontAlgn="base" hangingPunct="1">
              <a:lnSpc>
                <a:spcPct val="110000"/>
              </a:lnSpc>
              <a:spcBef>
                <a:spcPct val="0"/>
              </a:spcBef>
              <a:spcAft>
                <a:spcPct val="0"/>
              </a:spcAft>
              <a:buClr>
                <a:schemeClr val="accent1"/>
              </a:buClr>
              <a:buChar char="•"/>
              <a:tabLst/>
              <a:defRPr lang="de-DE" dirty="0">
                <a:solidFill>
                  <a:schemeClr val="dk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0" marR="0" lvl="0" indent="0" algn="ctr"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ＭＳ Ｐゴシック"/>
                <a:cs typeface="Arial" pitchFamily="34" charset="0"/>
              </a:rPr>
              <a:t> </a:t>
            </a:r>
            <a:endParaRPr kumimoji="0" lang="en-US" sz="1800" b="0" i="0" u="none" strike="noStrike" kern="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2" name="Title 1"/>
          <p:cNvSpPr>
            <a:spLocks noGrp="1"/>
          </p:cNvSpPr>
          <p:nvPr>
            <p:ph type="title"/>
          </p:nvPr>
        </p:nvSpPr>
        <p:spPr>
          <a:xfrm>
            <a:off x="2764" y="0"/>
            <a:ext cx="8229600" cy="1143000"/>
          </a:xfrm>
        </p:spPr>
        <p:txBody>
          <a:bodyPr/>
          <a:lstStyle/>
          <a:p>
            <a:r>
              <a:rPr lang="en-US" dirty="0"/>
              <a:t>Use </a:t>
            </a:r>
            <a:r>
              <a:rPr lang="en-US" dirty="0" smtClean="0"/>
              <a:t>Case #</a:t>
            </a:r>
            <a:r>
              <a:rPr lang="en-US" dirty="0"/>
              <a:t>9</a:t>
            </a:r>
            <a:r>
              <a:rPr lang="en-US" dirty="0" smtClean="0"/>
              <a:t/>
            </a:r>
            <a:br>
              <a:rPr lang="en-US" dirty="0" smtClean="0"/>
            </a:br>
            <a:r>
              <a:rPr lang="en-US" dirty="0"/>
              <a:t>Mitigation of interferences with tolling equipment</a:t>
            </a:r>
          </a:p>
        </p:txBody>
      </p:sp>
      <p:sp>
        <p:nvSpPr>
          <p:cNvPr id="3" name="Content Placeholder 2"/>
          <p:cNvSpPr>
            <a:spLocks noGrp="1"/>
          </p:cNvSpPr>
          <p:nvPr>
            <p:ph idx="1"/>
          </p:nvPr>
        </p:nvSpPr>
        <p:spPr>
          <a:xfrm>
            <a:off x="427770" y="1335545"/>
            <a:ext cx="8229600" cy="1379960"/>
          </a:xfrm>
        </p:spPr>
        <p:txBody>
          <a:bodyPr/>
          <a:lstStyle/>
          <a:p>
            <a:r>
              <a:rPr lang="en-US" sz="1200" dirty="0"/>
              <a:t>A tolling equipment for testing purposes is deployed, ETSI ES 200 674-1 compliant</a:t>
            </a:r>
          </a:p>
          <a:p>
            <a:r>
              <a:rPr lang="en-US" sz="1200"/>
              <a:t>A </a:t>
            </a:r>
            <a:r>
              <a:rPr lang="en-US" sz="1200" smtClean="0"/>
              <a:t>RSU is </a:t>
            </a:r>
            <a:r>
              <a:rPr lang="en-US" sz="1200" dirty="0"/>
              <a:t>able to send CAM with an appropriate </a:t>
            </a:r>
            <a:r>
              <a:rPr lang="en-US" sz="1200" dirty="0" err="1"/>
              <a:t>ProtectedCommunicationZone</a:t>
            </a:r>
            <a:r>
              <a:rPr lang="en-US" sz="1200" dirty="0"/>
              <a:t> content, to protect the tolling zone </a:t>
            </a:r>
          </a:p>
          <a:p>
            <a:r>
              <a:rPr lang="en-US" sz="1200" dirty="0"/>
              <a:t>Approaching OBUs are able to receive and consume the </a:t>
            </a:r>
            <a:r>
              <a:rPr lang="en-US" sz="1200" dirty="0" smtClean="0"/>
              <a:t>CAMs </a:t>
            </a:r>
            <a:r>
              <a:rPr lang="en-US" sz="1200" dirty="0"/>
              <a:t>following the </a:t>
            </a:r>
            <a:r>
              <a:rPr lang="en-US" sz="1200" dirty="0" smtClean="0"/>
              <a:t>procedures defined  </a:t>
            </a:r>
            <a:r>
              <a:rPr lang="en-US" sz="1200" dirty="0"/>
              <a:t>in ETSI TS 102 792</a:t>
            </a:r>
          </a:p>
          <a:p>
            <a:r>
              <a:rPr lang="en-US" sz="1200" dirty="0" smtClean="0"/>
              <a:t>The vehicle, having also on board ETSI 200 674-1 OBU,  enters </a:t>
            </a:r>
            <a:r>
              <a:rPr lang="en-US" sz="1200" dirty="0"/>
              <a:t>the tolling protected </a:t>
            </a:r>
            <a:r>
              <a:rPr lang="en-US" sz="1200" dirty="0" smtClean="0"/>
              <a:t>zone and applies mitigation techniques</a:t>
            </a:r>
          </a:p>
          <a:p>
            <a:r>
              <a:rPr lang="en-US" sz="1200" dirty="0" smtClean="0"/>
              <a:t>The ETSI 200 674-1 DSRC </a:t>
            </a:r>
            <a:r>
              <a:rPr lang="en-US" sz="1200" dirty="0"/>
              <a:t>transaction </a:t>
            </a:r>
            <a:r>
              <a:rPr lang="en-US" sz="1200" dirty="0" smtClean="0"/>
              <a:t>is executed with no interferences </a:t>
            </a:r>
            <a:r>
              <a:rPr lang="en-US" sz="1200" dirty="0"/>
              <a:t>a</a:t>
            </a:r>
            <a:r>
              <a:rPr lang="it-IT" sz="1200" dirty="0" err="1"/>
              <a:t>nd</a:t>
            </a:r>
            <a:r>
              <a:rPr lang="en-US" sz="1200" dirty="0"/>
              <a:t> no </a:t>
            </a:r>
            <a:r>
              <a:rPr lang="en-US" sz="1200" dirty="0" smtClean="0"/>
              <a:t>packet loss perceived by the ETSI 200 674-1 RSU</a:t>
            </a:r>
            <a:endParaRPr lang="en-US" sz="1200" dirty="0"/>
          </a:p>
        </p:txBody>
      </p:sp>
      <p:sp>
        <p:nvSpPr>
          <p:cNvPr id="4" name="Footer Placeholder 3"/>
          <p:cNvSpPr>
            <a:spLocks noGrp="1"/>
          </p:cNvSpPr>
          <p:nvPr>
            <p:ph type="ftr" sz="quarter" idx="10"/>
          </p:nvPr>
        </p:nvSpPr>
        <p:spPr/>
        <p:txBody>
          <a:bodyPr/>
          <a:lstStyle/>
          <a:p>
            <a:pPr>
              <a:defRPr/>
            </a:pPr>
            <a:r>
              <a:rPr lang="en-US" dirty="0" smtClean="0"/>
              <a:t>© ETSI 2016 All rights reserved</a:t>
            </a:r>
            <a:endParaRPr lang="en-US" dirty="0"/>
          </a:p>
        </p:txBody>
      </p:sp>
      <p:sp>
        <p:nvSpPr>
          <p:cNvPr id="5" name="Slide Number Placeholder 4"/>
          <p:cNvSpPr>
            <a:spLocks noGrp="1"/>
          </p:cNvSpPr>
          <p:nvPr>
            <p:ph type="sldNum" sz="quarter" idx="11"/>
          </p:nvPr>
        </p:nvSpPr>
        <p:spPr/>
        <p:txBody>
          <a:bodyPr/>
          <a:lstStyle/>
          <a:p>
            <a:pPr>
              <a:defRPr/>
            </a:pPr>
            <a:fld id="{38E27B2E-04F4-4ED5-AE45-1351A1006D13}" type="slidenum">
              <a:rPr lang="en-GB" smtClean="0"/>
              <a:pPr>
                <a:defRPr/>
              </a:pPr>
              <a:t>28</a:t>
            </a:fld>
            <a:endParaRPr lang="en-GB"/>
          </a:p>
        </p:txBody>
      </p:sp>
      <p:sp>
        <p:nvSpPr>
          <p:cNvPr id="17" name="Textfeld 124"/>
          <p:cNvSpPr txBox="1"/>
          <p:nvPr/>
        </p:nvSpPr>
        <p:spPr bwMode="gray">
          <a:xfrm>
            <a:off x="6757544" y="4883458"/>
            <a:ext cx="985427" cy="323165"/>
          </a:xfrm>
          <a:prstGeom prst="rect">
            <a:avLst/>
          </a:prstGeom>
          <a:noFill/>
        </p:spPr>
        <p:txBody>
          <a:bodyPr wrap="square" lIns="0" tIns="0" rIns="0" bIns="0" rtlCol="0">
            <a:spAutoFit/>
          </a:bodyPr>
          <a:lstStyle/>
          <a:p>
            <a:pPr>
              <a:spcBef>
                <a:spcPts val="0"/>
              </a:spcBef>
            </a:pPr>
            <a:r>
              <a:rPr lang="en-US" sz="1050" dirty="0" smtClean="0">
                <a:solidFill>
                  <a:srgbClr val="000000"/>
                </a:solidFill>
                <a:latin typeface="Arial" pitchFamily="34" charset="0"/>
                <a:ea typeface="ＭＳ Ｐゴシック" charset="-128"/>
              </a:rPr>
              <a:t>C2X</a:t>
            </a:r>
          </a:p>
          <a:p>
            <a:pPr>
              <a:spcBef>
                <a:spcPts val="0"/>
              </a:spcBef>
            </a:pPr>
            <a:r>
              <a:rPr lang="en-US" sz="1050" dirty="0" smtClean="0">
                <a:solidFill>
                  <a:srgbClr val="000000"/>
                </a:solidFill>
                <a:latin typeface="Arial" pitchFamily="34" charset="0"/>
                <a:ea typeface="ＭＳ Ｐゴシック" charset="-128"/>
              </a:rPr>
              <a:t>On-Board Unit</a:t>
            </a:r>
          </a:p>
        </p:txBody>
      </p:sp>
      <p:sp>
        <p:nvSpPr>
          <p:cNvPr id="18" name="Textfeld 126"/>
          <p:cNvSpPr txBox="1"/>
          <p:nvPr/>
        </p:nvSpPr>
        <p:spPr bwMode="gray">
          <a:xfrm>
            <a:off x="5551900" y="4241086"/>
            <a:ext cx="834626" cy="323165"/>
          </a:xfrm>
          <a:prstGeom prst="rect">
            <a:avLst/>
          </a:prstGeom>
          <a:noFill/>
          <a:ln>
            <a:noFill/>
          </a:ln>
        </p:spPr>
        <p:txBody>
          <a:bodyPr wrap="square" lIns="0" tIns="0" rIns="0" bIns="0" rtlCol="0">
            <a:spAutoFit/>
          </a:bodyPr>
          <a:lstStyle/>
          <a:p>
            <a:pPr>
              <a:spcBef>
                <a:spcPts val="0"/>
              </a:spcBef>
            </a:pPr>
            <a:r>
              <a:rPr lang="en-US" sz="1050" dirty="0" smtClean="0">
                <a:solidFill>
                  <a:srgbClr val="879BAA"/>
                </a:solidFill>
                <a:latin typeface="Arial" pitchFamily="34" charset="0"/>
                <a:ea typeface="ＭＳ Ｐゴシック" charset="-128"/>
              </a:rPr>
              <a:t>5.9 GHz Air Link</a:t>
            </a:r>
          </a:p>
        </p:txBody>
      </p:sp>
      <p:grpSp>
        <p:nvGrpSpPr>
          <p:cNvPr id="19" name="Gruppieren 249"/>
          <p:cNvGrpSpPr/>
          <p:nvPr>
            <p:custDataLst>
              <p:tags r:id="rId1"/>
            </p:custDataLst>
          </p:nvPr>
        </p:nvGrpSpPr>
        <p:grpSpPr bwMode="gray">
          <a:xfrm>
            <a:off x="6568933" y="5267813"/>
            <a:ext cx="277670" cy="271088"/>
            <a:chOff x="8190852" y="4526606"/>
            <a:chExt cx="268574" cy="262207"/>
          </a:xfrm>
        </p:grpSpPr>
        <p:grpSp>
          <p:nvGrpSpPr>
            <p:cNvPr id="20" name="Gruppieren 250"/>
            <p:cNvGrpSpPr/>
            <p:nvPr>
              <p:custDataLst>
                <p:tags r:id="rId12"/>
              </p:custDataLst>
            </p:nvPr>
          </p:nvGrpSpPr>
          <p:grpSpPr bwMode="gray">
            <a:xfrm>
              <a:off x="8215961" y="4548257"/>
              <a:ext cx="207413" cy="224198"/>
              <a:chOff x="8366429" y="3914147"/>
              <a:chExt cx="207413" cy="224198"/>
            </a:xfrm>
          </p:grpSpPr>
          <p:sp>
            <p:nvSpPr>
              <p:cNvPr id="22" name="Ellipse 134"/>
              <p:cNvSpPr/>
              <p:nvPr/>
            </p:nvSpPr>
            <p:spPr bwMode="gray">
              <a:xfrm>
                <a:off x="8366429" y="4070761"/>
                <a:ext cx="67583" cy="67583"/>
              </a:xfrm>
              <a:prstGeom prst="ellipse">
                <a:avLst/>
              </a:prstGeom>
              <a:solidFill>
                <a:srgbClr val="879BAA"/>
              </a:solidFill>
              <a:ln>
                <a:noFill/>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23" name="Ellipse 180"/>
              <p:cNvSpPr/>
              <p:nvPr/>
            </p:nvSpPr>
            <p:spPr bwMode="gray">
              <a:xfrm>
                <a:off x="8366430" y="4009613"/>
                <a:ext cx="110830" cy="128731"/>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24" name="Ellipse 180"/>
              <p:cNvSpPr/>
              <p:nvPr/>
            </p:nvSpPr>
            <p:spPr bwMode="gray">
              <a:xfrm>
                <a:off x="8366429" y="3959839"/>
                <a:ext cx="153683" cy="178505"/>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25" name="Ellipse 180"/>
              <p:cNvSpPr/>
              <p:nvPr/>
            </p:nvSpPr>
            <p:spPr bwMode="gray">
              <a:xfrm>
                <a:off x="8366431" y="3914147"/>
                <a:ext cx="207411" cy="224198"/>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sp>
          <p:nvSpPr>
            <p:cNvPr id="21" name="Rechteck 133"/>
            <p:cNvSpPr/>
            <p:nvPr/>
          </p:nvSpPr>
          <p:spPr bwMode="gray">
            <a:xfrm>
              <a:off x="8190852" y="4526606"/>
              <a:ext cx="268574" cy="262207"/>
            </a:xfrm>
            <a:prstGeom prst="rect">
              <a:avLst/>
            </a:pr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sp>
        <p:nvSpPr>
          <p:cNvPr id="26" name="Rechteck 22"/>
          <p:cNvSpPr/>
          <p:nvPr/>
        </p:nvSpPr>
        <p:spPr bwMode="auto">
          <a:xfrm>
            <a:off x="788229" y="5920669"/>
            <a:ext cx="7553857" cy="512277"/>
          </a:xfrm>
          <a:prstGeom prst="rect">
            <a:avLst/>
          </a:prstGeom>
          <a:solidFill>
            <a:srgbClr val="BECDD7"/>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cxnSp>
        <p:nvCxnSpPr>
          <p:cNvPr id="33" name="Gewinkelte Verbindung 224"/>
          <p:cNvCxnSpPr/>
          <p:nvPr/>
        </p:nvCxnSpPr>
        <p:spPr bwMode="gray">
          <a:xfrm rot="10800000">
            <a:off x="3084153" y="4417519"/>
            <a:ext cx="3626738" cy="783123"/>
          </a:xfrm>
          <a:prstGeom prst="bentConnector3">
            <a:avLst>
              <a:gd name="adj1" fmla="val -241"/>
            </a:avLst>
          </a:prstGeom>
          <a:solidFill>
            <a:srgbClr val="000000"/>
          </a:solidFill>
          <a:ln w="9525" cap="flat" cmpd="sng" algn="ctr">
            <a:solidFill>
              <a:srgbClr val="ADBECB"/>
            </a:solidFill>
            <a:prstDash val="dash"/>
            <a:round/>
            <a:headEnd type="triangl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4" name="Rechteck 24"/>
          <p:cNvSpPr/>
          <p:nvPr/>
        </p:nvSpPr>
        <p:spPr bwMode="auto">
          <a:xfrm>
            <a:off x="6025258" y="6151334"/>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35" name="Rechteck 24"/>
          <p:cNvSpPr/>
          <p:nvPr/>
        </p:nvSpPr>
        <p:spPr bwMode="auto">
          <a:xfrm>
            <a:off x="5297095" y="6151334"/>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36" name="Rechteck 24"/>
          <p:cNvSpPr/>
          <p:nvPr/>
        </p:nvSpPr>
        <p:spPr bwMode="auto">
          <a:xfrm>
            <a:off x="3748577" y="6127111"/>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37" name="Rechteck 24"/>
          <p:cNvSpPr/>
          <p:nvPr/>
        </p:nvSpPr>
        <p:spPr bwMode="auto">
          <a:xfrm>
            <a:off x="2809793" y="6143113"/>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38" name="Rechteck 24"/>
          <p:cNvSpPr/>
          <p:nvPr/>
        </p:nvSpPr>
        <p:spPr bwMode="auto">
          <a:xfrm>
            <a:off x="4535859" y="6143113"/>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39" name="Rechteck 24"/>
          <p:cNvSpPr/>
          <p:nvPr/>
        </p:nvSpPr>
        <p:spPr bwMode="auto">
          <a:xfrm>
            <a:off x="6767213" y="6151334"/>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40" name="Rechteck 24"/>
          <p:cNvSpPr/>
          <p:nvPr/>
        </p:nvSpPr>
        <p:spPr bwMode="auto">
          <a:xfrm rot="5400000">
            <a:off x="2646721" y="3845116"/>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41" name="Textfeld 166"/>
          <p:cNvSpPr txBox="1"/>
          <p:nvPr/>
        </p:nvSpPr>
        <p:spPr bwMode="gray">
          <a:xfrm>
            <a:off x="7220884" y="5300597"/>
            <a:ext cx="1459301" cy="482788"/>
          </a:xfrm>
          <a:prstGeom prst="rect">
            <a:avLst/>
          </a:prstGeom>
          <a:solidFill>
            <a:srgbClr val="BECDD7"/>
          </a:solidFill>
          <a:ln w="9525">
            <a:solidFill>
              <a:srgbClr val="879BAA"/>
            </a:solidFill>
          </a:ln>
        </p:spPr>
        <p:txBody>
          <a:bodyPr wrap="square" lIns="36000" tIns="36000" rIns="36000" bIns="36000" rtlCol="0">
            <a:noAutofit/>
          </a:bodyPr>
          <a:lstStyle/>
          <a:p>
            <a:pPr fontAlgn="auto">
              <a:lnSpc>
                <a:spcPct val="110000"/>
              </a:lnSpc>
              <a:spcBef>
                <a:spcPts val="0"/>
              </a:spcBef>
              <a:spcAft>
                <a:spcPts val="0"/>
              </a:spcAft>
            </a:pPr>
            <a:r>
              <a:rPr lang="en-US" sz="800" b="1" kern="0" dirty="0">
                <a:solidFill>
                  <a:srgbClr val="006487"/>
                </a:solidFill>
                <a:latin typeface="Arial" pitchFamily="34" charset="0"/>
                <a:ea typeface="ＭＳ Ｐゴシック" charset="-128"/>
              </a:rPr>
              <a:t>2</a:t>
            </a:r>
            <a:r>
              <a:rPr lang="en-US" sz="800" b="1" kern="0" dirty="0" smtClean="0">
                <a:solidFill>
                  <a:srgbClr val="006487"/>
                </a:solidFill>
                <a:latin typeface="Arial" pitchFamily="34" charset="0"/>
                <a:ea typeface="ＭＳ Ｐゴシック" charset="-128"/>
              </a:rPr>
              <a:t> |</a:t>
            </a:r>
            <a:r>
              <a:rPr lang="en-US" sz="800" kern="0" dirty="0" smtClean="0">
                <a:solidFill>
                  <a:srgbClr val="000000"/>
                </a:solidFill>
                <a:latin typeface="Arial" pitchFamily="34" charset="0"/>
                <a:ea typeface="ＭＳ Ｐゴシック" charset="-128"/>
              </a:rPr>
              <a:t> An approaching OBU receives and consumes the CAM</a:t>
            </a:r>
          </a:p>
        </p:txBody>
      </p:sp>
      <p:sp>
        <p:nvSpPr>
          <p:cNvPr id="42" name="Textfeld 167"/>
          <p:cNvSpPr txBox="1"/>
          <p:nvPr/>
        </p:nvSpPr>
        <p:spPr bwMode="gray">
          <a:xfrm>
            <a:off x="3822824" y="4793013"/>
            <a:ext cx="1287898" cy="921986"/>
          </a:xfrm>
          <a:prstGeom prst="rect">
            <a:avLst/>
          </a:prstGeom>
          <a:solidFill>
            <a:srgbClr val="BECDD7"/>
          </a:solidFill>
          <a:ln w="9525">
            <a:solidFill>
              <a:srgbClr val="879BAA"/>
            </a:solidFill>
          </a:ln>
        </p:spPr>
        <p:txBody>
          <a:bodyPr wrap="square" lIns="36000" tIns="36000" rIns="36000" bIns="36000" rtlCol="0">
            <a:noAutofit/>
          </a:bodyPr>
          <a:lstStyle/>
          <a:p>
            <a:pPr fontAlgn="auto">
              <a:lnSpc>
                <a:spcPct val="110000"/>
              </a:lnSpc>
              <a:spcBef>
                <a:spcPts val="0"/>
              </a:spcBef>
              <a:spcAft>
                <a:spcPts val="0"/>
              </a:spcAft>
            </a:pPr>
            <a:r>
              <a:rPr lang="en-US" sz="800" b="1" kern="0" dirty="0">
                <a:solidFill>
                  <a:srgbClr val="006487"/>
                </a:solidFill>
                <a:ea typeface="ＭＳ Ｐゴシック" pitchFamily="34" charset="-128"/>
              </a:rPr>
              <a:t>3</a:t>
            </a:r>
            <a:r>
              <a:rPr lang="en-US" sz="800" b="1" kern="0" dirty="0" smtClean="0">
                <a:solidFill>
                  <a:srgbClr val="006487"/>
                </a:solidFill>
                <a:ea typeface="ＭＳ Ｐゴシック" pitchFamily="34" charset="-128"/>
              </a:rPr>
              <a:t> |</a:t>
            </a:r>
            <a:r>
              <a:rPr lang="en-US" sz="800" kern="0" dirty="0" smtClean="0">
                <a:solidFill>
                  <a:srgbClr val="000000"/>
                </a:solidFill>
                <a:ea typeface="ＭＳ Ｐゴシック" pitchFamily="34" charset="-128"/>
              </a:rPr>
              <a:t> When the vehicle enters the protected zone, CITS communications enter coexistence mode </a:t>
            </a:r>
            <a:r>
              <a:rPr lang="en-US" sz="800" kern="0" smtClean="0">
                <a:solidFill>
                  <a:srgbClr val="000000"/>
                </a:solidFill>
                <a:ea typeface="ＭＳ Ｐゴシック" pitchFamily="34" charset="-128"/>
              </a:rPr>
              <a:t>and ETSI 200 674-1OBU </a:t>
            </a:r>
            <a:r>
              <a:rPr lang="en-US" sz="800" kern="0" dirty="0" smtClean="0">
                <a:solidFill>
                  <a:srgbClr val="000000"/>
                </a:solidFill>
                <a:ea typeface="ＭＳ Ｐゴシック" pitchFamily="34" charset="-128"/>
              </a:rPr>
              <a:t>executes its transaction.</a:t>
            </a:r>
          </a:p>
        </p:txBody>
      </p:sp>
      <p:grpSp>
        <p:nvGrpSpPr>
          <p:cNvPr id="70" name="Gruppieren 96"/>
          <p:cNvGrpSpPr/>
          <p:nvPr/>
        </p:nvGrpSpPr>
        <p:grpSpPr>
          <a:xfrm>
            <a:off x="911443" y="2711298"/>
            <a:ext cx="3928107" cy="745619"/>
            <a:chOff x="6303580" y="5539294"/>
            <a:chExt cx="3595115" cy="977162"/>
          </a:xfrm>
        </p:grpSpPr>
        <p:sp>
          <p:nvSpPr>
            <p:cNvPr id="73" name="Inhaltsplatzhalter 1"/>
            <p:cNvSpPr txBox="1">
              <a:spLocks/>
            </p:cNvSpPr>
            <p:nvPr/>
          </p:nvSpPr>
          <p:spPr bwMode="auto">
            <a:xfrm>
              <a:off x="7442353" y="5539294"/>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110000"/>
                </a:lnSpc>
                <a:spcBef>
                  <a:spcPct val="0"/>
                </a:spcBef>
                <a:buClr>
                  <a:srgbClr val="879BAA"/>
                </a:buClr>
                <a:defRPr/>
              </a:pPr>
              <a:endParaRPr lang="en-US" sz="1100" b="1" kern="0" smtClean="0">
                <a:solidFill>
                  <a:srgbClr val="FFFFFF"/>
                </a:solidFill>
                <a:ea typeface="ＭＳ Ｐゴシック" charset="-128"/>
              </a:endParaRPr>
            </a:p>
          </p:txBody>
        </p:sp>
        <p:sp>
          <p:nvSpPr>
            <p:cNvPr id="74" name="Rechteck 91"/>
            <p:cNvSpPr/>
            <p:nvPr/>
          </p:nvSpPr>
          <p:spPr bwMode="auto">
            <a:xfrm>
              <a:off x="6303580" y="6062046"/>
              <a:ext cx="3595114" cy="454410"/>
            </a:xfrm>
            <a:prstGeom prst="rect">
              <a:avLst/>
            </a:prstGeom>
            <a:solidFill>
              <a:srgbClr val="879B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36000" rIns="108000" bIns="36000" numCol="1" spcCol="72000" rtlCol="0" anchor="ctr">
              <a:noAutofit/>
            </a:bodyPr>
            <a:lstStyle/>
            <a:p>
              <a:pPr algn="ctr" fontAlgn="auto">
                <a:lnSpc>
                  <a:spcPct val="110000"/>
                </a:lnSpc>
                <a:spcBef>
                  <a:spcPts val="0"/>
                </a:spcBef>
                <a:spcAft>
                  <a:spcPts val="0"/>
                </a:spcAft>
              </a:pPr>
              <a:r>
                <a:rPr lang="en-US" sz="1050" b="1" kern="0" dirty="0">
                  <a:solidFill>
                    <a:srgbClr val="FFFFFF"/>
                  </a:solidFill>
                  <a:latin typeface="Arial" pitchFamily="34" charset="0"/>
                  <a:ea typeface="ＭＳ Ｐゴシック" charset="-128"/>
                </a:rPr>
                <a:t>Central ITS-S</a:t>
              </a:r>
              <a:endParaRPr lang="en-US" sz="1050" b="1" kern="0" dirty="0" smtClean="0">
                <a:solidFill>
                  <a:srgbClr val="FFFFFF"/>
                </a:solidFill>
                <a:latin typeface="Arial" pitchFamily="34" charset="0"/>
                <a:ea typeface="ＭＳ Ｐゴシック" charset="-128"/>
              </a:endParaRPr>
            </a:p>
          </p:txBody>
        </p:sp>
        <p:sp>
          <p:nvSpPr>
            <p:cNvPr id="75" name="Inhaltsplatzhalter 1"/>
            <p:cNvSpPr txBox="1">
              <a:spLocks/>
            </p:cNvSpPr>
            <p:nvPr/>
          </p:nvSpPr>
          <p:spPr bwMode="auto">
            <a:xfrm>
              <a:off x="7947040" y="5543927"/>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110000"/>
                </a:lnSpc>
                <a:spcBef>
                  <a:spcPct val="0"/>
                </a:spcBef>
                <a:buClr>
                  <a:srgbClr val="879BAA"/>
                </a:buClr>
                <a:defRPr/>
              </a:pPr>
              <a:endParaRPr lang="en-US" sz="1100" b="1" kern="0" smtClean="0">
                <a:solidFill>
                  <a:srgbClr val="FFFFFF"/>
                </a:solidFill>
                <a:ea typeface="ＭＳ Ｐゴシック" charset="-128"/>
              </a:endParaRPr>
            </a:p>
          </p:txBody>
        </p:sp>
        <p:sp>
          <p:nvSpPr>
            <p:cNvPr id="76" name="Inhaltsplatzhalter 1"/>
            <p:cNvSpPr txBox="1">
              <a:spLocks/>
            </p:cNvSpPr>
            <p:nvPr/>
          </p:nvSpPr>
          <p:spPr bwMode="auto">
            <a:xfrm>
              <a:off x="8450329" y="5543117"/>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110000"/>
                </a:lnSpc>
                <a:spcBef>
                  <a:spcPct val="0"/>
                </a:spcBef>
                <a:buClr>
                  <a:srgbClr val="879BAA"/>
                </a:buClr>
                <a:defRPr/>
              </a:pPr>
              <a:endParaRPr lang="en-US" sz="1100" b="1" kern="0" smtClean="0">
                <a:solidFill>
                  <a:srgbClr val="FFFFFF"/>
                </a:solidFill>
                <a:ea typeface="ＭＳ Ｐゴシック" charset="-128"/>
              </a:endParaRPr>
            </a:p>
          </p:txBody>
        </p:sp>
        <p:sp>
          <p:nvSpPr>
            <p:cNvPr id="77" name="Inhaltsplatzhalter 1"/>
            <p:cNvSpPr txBox="1">
              <a:spLocks/>
            </p:cNvSpPr>
            <p:nvPr/>
          </p:nvSpPr>
          <p:spPr bwMode="auto">
            <a:xfrm>
              <a:off x="8942985" y="5540370"/>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110000"/>
                </a:lnSpc>
                <a:spcBef>
                  <a:spcPct val="0"/>
                </a:spcBef>
                <a:buClr>
                  <a:srgbClr val="879BAA"/>
                </a:buClr>
                <a:defRPr/>
              </a:pPr>
              <a:endParaRPr lang="en-US" sz="1100" b="1" kern="0" smtClean="0">
                <a:solidFill>
                  <a:srgbClr val="FFFFFF"/>
                </a:solidFill>
                <a:ea typeface="ＭＳ Ｐゴシック" charset="-128"/>
              </a:endParaRPr>
            </a:p>
          </p:txBody>
        </p:sp>
        <p:sp>
          <p:nvSpPr>
            <p:cNvPr id="78" name="Inhaltsplatzhalter 1"/>
            <p:cNvSpPr txBox="1">
              <a:spLocks/>
            </p:cNvSpPr>
            <p:nvPr/>
          </p:nvSpPr>
          <p:spPr bwMode="auto">
            <a:xfrm>
              <a:off x="9446275" y="5543909"/>
              <a:ext cx="452420" cy="478067"/>
            </a:xfrm>
            <a:prstGeom prst="rect">
              <a:avLst/>
            </a:prstGeom>
            <a:solidFill>
              <a:srgbClr val="006487"/>
            </a:solidFill>
            <a:ln>
              <a:noFill/>
            </a:ln>
            <a:effectLst/>
          </p:spPr>
          <p:txBody>
            <a:bodyPr wrap="square" lIns="108000" tIns="36000" rIns="108000" bIns="36000" numCol="1" spcCol="72000" rtlCol="0" anchor="ctr">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algn="ctr">
                <a:lnSpc>
                  <a:spcPct val="110000"/>
                </a:lnSpc>
                <a:spcBef>
                  <a:spcPct val="0"/>
                </a:spcBef>
                <a:buClr>
                  <a:srgbClr val="879BAA"/>
                </a:buClr>
                <a:defRPr/>
              </a:pPr>
              <a:endParaRPr lang="en-US" sz="1100" b="1" kern="0" smtClean="0">
                <a:solidFill>
                  <a:srgbClr val="FFFFFF"/>
                </a:solidFill>
                <a:ea typeface="ＭＳ Ｐゴシック" charset="-128"/>
              </a:endParaRPr>
            </a:p>
          </p:txBody>
        </p:sp>
      </p:grpSp>
      <p:grpSp>
        <p:nvGrpSpPr>
          <p:cNvPr id="95" name="Gruppieren 249"/>
          <p:cNvGrpSpPr/>
          <p:nvPr>
            <p:custDataLst>
              <p:tags r:id="rId2"/>
            </p:custDataLst>
          </p:nvPr>
        </p:nvGrpSpPr>
        <p:grpSpPr bwMode="gray">
          <a:xfrm>
            <a:off x="3252423" y="5320801"/>
            <a:ext cx="277670" cy="271088"/>
            <a:chOff x="8190852" y="4526606"/>
            <a:chExt cx="268574" cy="262207"/>
          </a:xfrm>
        </p:grpSpPr>
        <p:grpSp>
          <p:nvGrpSpPr>
            <p:cNvPr id="96" name="Gruppieren 250"/>
            <p:cNvGrpSpPr/>
            <p:nvPr>
              <p:custDataLst>
                <p:tags r:id="rId11"/>
              </p:custDataLst>
            </p:nvPr>
          </p:nvGrpSpPr>
          <p:grpSpPr bwMode="gray">
            <a:xfrm>
              <a:off x="8215961" y="4548257"/>
              <a:ext cx="207413" cy="224198"/>
              <a:chOff x="8366429" y="3914147"/>
              <a:chExt cx="207413" cy="224198"/>
            </a:xfrm>
          </p:grpSpPr>
          <p:sp>
            <p:nvSpPr>
              <p:cNvPr id="98" name="Ellipse 134"/>
              <p:cNvSpPr/>
              <p:nvPr/>
            </p:nvSpPr>
            <p:spPr bwMode="gray">
              <a:xfrm>
                <a:off x="8366429" y="4070761"/>
                <a:ext cx="67583" cy="67583"/>
              </a:xfrm>
              <a:prstGeom prst="ellipse">
                <a:avLst/>
              </a:prstGeom>
              <a:solidFill>
                <a:srgbClr val="879BAA"/>
              </a:solidFill>
              <a:ln>
                <a:noFill/>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99" name="Ellipse 180"/>
              <p:cNvSpPr/>
              <p:nvPr/>
            </p:nvSpPr>
            <p:spPr bwMode="gray">
              <a:xfrm>
                <a:off x="8366430" y="4009613"/>
                <a:ext cx="110830" cy="128731"/>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100" name="Ellipse 180"/>
              <p:cNvSpPr/>
              <p:nvPr/>
            </p:nvSpPr>
            <p:spPr bwMode="gray">
              <a:xfrm>
                <a:off x="8366429" y="3959839"/>
                <a:ext cx="153683" cy="178505"/>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101" name="Ellipse 180"/>
              <p:cNvSpPr/>
              <p:nvPr/>
            </p:nvSpPr>
            <p:spPr bwMode="gray">
              <a:xfrm>
                <a:off x="8366431" y="3914147"/>
                <a:ext cx="207411" cy="224198"/>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sp>
          <p:nvSpPr>
            <p:cNvPr id="97" name="Rechteck 133"/>
            <p:cNvSpPr/>
            <p:nvPr/>
          </p:nvSpPr>
          <p:spPr bwMode="gray">
            <a:xfrm>
              <a:off x="8190852" y="4526606"/>
              <a:ext cx="268574" cy="262207"/>
            </a:xfrm>
            <a:prstGeom prst="rect">
              <a:avLst/>
            </a:pr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pic>
        <p:nvPicPr>
          <p:cNvPr id="111" name="Picture 42" descr="Scalance Bild"/>
          <p:cNvPicPr>
            <a:picLocks noChangeAspect="1" noChangeArrowheads="1"/>
          </p:cNvPicPr>
          <p:nvPr/>
        </p:nvPicPr>
        <p:blipFill>
          <a:blip r:embed="rId14" cstate="print"/>
          <a:srcRect/>
          <a:stretch>
            <a:fillRect/>
          </a:stretch>
        </p:blipFill>
        <p:spPr bwMode="gray">
          <a:xfrm>
            <a:off x="2273639" y="4229827"/>
            <a:ext cx="455077" cy="403166"/>
          </a:xfrm>
          <a:prstGeom prst="rect">
            <a:avLst/>
          </a:prstGeom>
          <a:noFill/>
          <a:ln w="9525">
            <a:noFill/>
            <a:miter lim="800000"/>
            <a:headEnd/>
            <a:tailEnd/>
          </a:ln>
        </p:spPr>
      </p:pic>
      <p:grpSp>
        <p:nvGrpSpPr>
          <p:cNvPr id="115" name="Gruppieren 72"/>
          <p:cNvGrpSpPr>
            <a:grpSpLocks noChangeAspect="1"/>
          </p:cNvGrpSpPr>
          <p:nvPr/>
        </p:nvGrpSpPr>
        <p:grpSpPr>
          <a:xfrm>
            <a:off x="5912838" y="5627181"/>
            <a:ext cx="1165604" cy="404531"/>
            <a:chOff x="6112106" y="4647711"/>
            <a:chExt cx="1771735" cy="614894"/>
          </a:xfrm>
        </p:grpSpPr>
        <p:grpSp>
          <p:nvGrpSpPr>
            <p:cNvPr id="116" name="Group 121"/>
            <p:cNvGrpSpPr/>
            <p:nvPr/>
          </p:nvGrpSpPr>
          <p:grpSpPr>
            <a:xfrm flipH="1">
              <a:off x="6112106" y="4647711"/>
              <a:ext cx="1771735" cy="614894"/>
              <a:chOff x="2469136" y="5260982"/>
              <a:chExt cx="1771735" cy="511633"/>
            </a:xfrm>
          </p:grpSpPr>
          <p:sp>
            <p:nvSpPr>
              <p:cNvPr id="118" name="Rechteck 50"/>
              <p:cNvSpPr/>
              <p:nvPr/>
            </p:nvSpPr>
            <p:spPr bwMode="auto">
              <a:xfrm>
                <a:off x="3064038" y="5462503"/>
                <a:ext cx="411971" cy="45566"/>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marL="0" marR="0" lvl="0" indent="0"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ea typeface="ＭＳ Ｐゴシック" pitchFamily="34" charset="-128"/>
                  <a:cs typeface="+mn-cs"/>
                </a:endParaRPr>
              </a:p>
            </p:txBody>
          </p:sp>
          <p:sp>
            <p:nvSpPr>
              <p:cNvPr id="119" name="Freihandform 129"/>
              <p:cNvSpPr/>
              <p:nvPr/>
            </p:nvSpPr>
            <p:spPr bwMode="auto">
              <a:xfrm>
                <a:off x="2826881" y="5269861"/>
                <a:ext cx="856489" cy="193038"/>
              </a:xfrm>
              <a:custGeom>
                <a:avLst/>
                <a:gdLst>
                  <a:gd name="connsiteX0" fmla="*/ 0 w 914400"/>
                  <a:gd name="connsiteY0" fmla="*/ 143583 h 226711"/>
                  <a:gd name="connsiteX1" fmla="*/ 219154 w 914400"/>
                  <a:gd name="connsiteY1" fmla="*/ 7557 h 226711"/>
                  <a:gd name="connsiteX2" fmla="*/ 649905 w 914400"/>
                  <a:gd name="connsiteY2" fmla="*/ 0 h 226711"/>
                  <a:gd name="connsiteX3" fmla="*/ 914400 w 914400"/>
                  <a:gd name="connsiteY3" fmla="*/ 158697 h 226711"/>
                  <a:gd name="connsiteX4" fmla="*/ 672576 w 914400"/>
                  <a:gd name="connsiteY4" fmla="*/ 226711 h 226711"/>
                  <a:gd name="connsiteX5" fmla="*/ 0 w 914400"/>
                  <a:gd name="connsiteY5" fmla="*/ 143583 h 22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26711">
                    <a:moveTo>
                      <a:pt x="0" y="143583"/>
                    </a:moveTo>
                    <a:lnTo>
                      <a:pt x="219154" y="7557"/>
                    </a:lnTo>
                    <a:lnTo>
                      <a:pt x="649905" y="0"/>
                    </a:lnTo>
                    <a:lnTo>
                      <a:pt x="914400" y="158697"/>
                    </a:lnTo>
                    <a:lnTo>
                      <a:pt x="672576" y="226711"/>
                    </a:lnTo>
                    <a:lnTo>
                      <a:pt x="0" y="143583"/>
                    </a:lnTo>
                    <a:close/>
                  </a:path>
                </a:pathLst>
              </a:cu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marL="0" marR="0" lvl="0" indent="0"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ea typeface="ＭＳ Ｐゴシック" pitchFamily="34" charset="-128"/>
                  <a:cs typeface="+mn-cs"/>
                </a:endParaRPr>
              </a:p>
            </p:txBody>
          </p:sp>
          <p:sp>
            <p:nvSpPr>
              <p:cNvPr id="120" name="Freeform 3"/>
              <p:cNvSpPr>
                <a:spLocks noEditPoints="1"/>
              </p:cNvSpPr>
              <p:nvPr/>
            </p:nvSpPr>
            <p:spPr bwMode="auto">
              <a:xfrm>
                <a:off x="2469136" y="5260982"/>
                <a:ext cx="1771735" cy="511633"/>
              </a:xfrm>
              <a:custGeom>
                <a:avLst/>
                <a:gdLst>
                  <a:gd name="T0" fmla="*/ 260 w 265"/>
                  <a:gd name="T1" fmla="*/ 57 h 84"/>
                  <a:gd name="T2" fmla="*/ 258 w 265"/>
                  <a:gd name="T3" fmla="*/ 57 h 84"/>
                  <a:gd name="T4" fmla="*/ 258 w 265"/>
                  <a:gd name="T5" fmla="*/ 42 h 84"/>
                  <a:gd name="T6" fmla="*/ 246 w 265"/>
                  <a:gd name="T7" fmla="*/ 29 h 84"/>
                  <a:gd name="T8" fmla="*/ 186 w 265"/>
                  <a:gd name="T9" fmla="*/ 20 h 84"/>
                  <a:gd name="T10" fmla="*/ 156 w 265"/>
                  <a:gd name="T11" fmla="*/ 5 h 84"/>
                  <a:gd name="T12" fmla="*/ 143 w 265"/>
                  <a:gd name="T13" fmla="*/ 0 h 84"/>
                  <a:gd name="T14" fmla="*/ 96 w 265"/>
                  <a:gd name="T15" fmla="*/ 0 h 84"/>
                  <a:gd name="T16" fmla="*/ 37 w 265"/>
                  <a:gd name="T17" fmla="*/ 17 h 84"/>
                  <a:gd name="T18" fmla="*/ 8 w 265"/>
                  <a:gd name="T19" fmla="*/ 23 h 84"/>
                  <a:gd name="T20" fmla="*/ 8 w 265"/>
                  <a:gd name="T21" fmla="*/ 43 h 84"/>
                  <a:gd name="T22" fmla="*/ 8 w 265"/>
                  <a:gd name="T23" fmla="*/ 58 h 84"/>
                  <a:gd name="T24" fmla="*/ 26 w 265"/>
                  <a:gd name="T25" fmla="*/ 72 h 84"/>
                  <a:gd name="T26" fmla="*/ 38 w 265"/>
                  <a:gd name="T27" fmla="*/ 72 h 84"/>
                  <a:gd name="T28" fmla="*/ 37 w 265"/>
                  <a:gd name="T29" fmla="*/ 65 h 84"/>
                  <a:gd name="T30" fmla="*/ 61 w 265"/>
                  <a:gd name="T31" fmla="*/ 42 h 84"/>
                  <a:gd name="T32" fmla="*/ 85 w 265"/>
                  <a:gd name="T33" fmla="*/ 65 h 84"/>
                  <a:gd name="T34" fmla="*/ 84 w 265"/>
                  <a:gd name="T35" fmla="*/ 72 h 84"/>
                  <a:gd name="T36" fmla="*/ 193 w 265"/>
                  <a:gd name="T37" fmla="*/ 72 h 84"/>
                  <a:gd name="T38" fmla="*/ 192 w 265"/>
                  <a:gd name="T39" fmla="*/ 65 h 84"/>
                  <a:gd name="T40" fmla="*/ 216 w 265"/>
                  <a:gd name="T41" fmla="*/ 42 h 84"/>
                  <a:gd name="T42" fmla="*/ 240 w 265"/>
                  <a:gd name="T43" fmla="*/ 65 h 84"/>
                  <a:gd name="T44" fmla="*/ 239 w 265"/>
                  <a:gd name="T45" fmla="*/ 72 h 84"/>
                  <a:gd name="T46" fmla="*/ 260 w 265"/>
                  <a:gd name="T47" fmla="*/ 57 h 84"/>
                  <a:gd name="T48" fmla="*/ 73 w 265"/>
                  <a:gd name="T49" fmla="*/ 22 h 84"/>
                  <a:gd name="T50" fmla="*/ 69 w 265"/>
                  <a:gd name="T51" fmla="*/ 17 h 84"/>
                  <a:gd name="T52" fmla="*/ 99 w 265"/>
                  <a:gd name="T53" fmla="*/ 3 h 84"/>
                  <a:gd name="T54" fmla="*/ 113 w 265"/>
                  <a:gd name="T55" fmla="*/ 3 h 84"/>
                  <a:gd name="T56" fmla="*/ 116 w 265"/>
                  <a:gd name="T57" fmla="*/ 22 h 84"/>
                  <a:gd name="T58" fmla="*/ 73 w 265"/>
                  <a:gd name="T59" fmla="*/ 22 h 84"/>
                  <a:gd name="T60" fmla="*/ 167 w 265"/>
                  <a:gd name="T61" fmla="*/ 22 h 84"/>
                  <a:gd name="T62" fmla="*/ 122 w 265"/>
                  <a:gd name="T63" fmla="*/ 22 h 84"/>
                  <a:gd name="T64" fmla="*/ 117 w 265"/>
                  <a:gd name="T65" fmla="*/ 3 h 84"/>
                  <a:gd name="T66" fmla="*/ 140 w 265"/>
                  <a:gd name="T67" fmla="*/ 3 h 84"/>
                  <a:gd name="T68" fmla="*/ 150 w 265"/>
                  <a:gd name="T69" fmla="*/ 6 h 84"/>
                  <a:gd name="T70" fmla="*/ 167 w 265"/>
                  <a:gd name="T71" fmla="*/ 18 h 84"/>
                  <a:gd name="T72" fmla="*/ 167 w 265"/>
                  <a:gd name="T73" fmla="*/ 22 h 84"/>
                  <a:gd name="T74" fmla="*/ 61 w 265"/>
                  <a:gd name="T75" fmla="*/ 47 h 84"/>
                  <a:gd name="T76" fmla="*/ 43 w 265"/>
                  <a:gd name="T77" fmla="*/ 65 h 84"/>
                  <a:gd name="T78" fmla="*/ 61 w 265"/>
                  <a:gd name="T79" fmla="*/ 84 h 84"/>
                  <a:gd name="T80" fmla="*/ 79 w 265"/>
                  <a:gd name="T81" fmla="*/ 65 h 84"/>
                  <a:gd name="T82" fmla="*/ 61 w 265"/>
                  <a:gd name="T83" fmla="*/ 47 h 84"/>
                  <a:gd name="T84" fmla="*/ 216 w 265"/>
                  <a:gd name="T85" fmla="*/ 47 h 84"/>
                  <a:gd name="T86" fmla="*/ 197 w 265"/>
                  <a:gd name="T87" fmla="*/ 65 h 84"/>
                  <a:gd name="T88" fmla="*/ 216 w 265"/>
                  <a:gd name="T89" fmla="*/ 84 h 84"/>
                  <a:gd name="T90" fmla="*/ 234 w 265"/>
                  <a:gd name="T91" fmla="*/ 65 h 84"/>
                  <a:gd name="T92" fmla="*/ 216 w 265"/>
                  <a:gd name="T93" fmla="*/ 4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5" h="84">
                    <a:moveTo>
                      <a:pt x="260" y="57"/>
                    </a:moveTo>
                    <a:cubicBezTo>
                      <a:pt x="258" y="57"/>
                      <a:pt x="258" y="57"/>
                      <a:pt x="258" y="57"/>
                    </a:cubicBezTo>
                    <a:cubicBezTo>
                      <a:pt x="258" y="57"/>
                      <a:pt x="258" y="51"/>
                      <a:pt x="258" y="42"/>
                    </a:cubicBezTo>
                    <a:cubicBezTo>
                      <a:pt x="258" y="32"/>
                      <a:pt x="246" y="29"/>
                      <a:pt x="246" y="29"/>
                    </a:cubicBezTo>
                    <a:cubicBezTo>
                      <a:pt x="186" y="20"/>
                      <a:pt x="186" y="20"/>
                      <a:pt x="186" y="20"/>
                    </a:cubicBezTo>
                    <a:cubicBezTo>
                      <a:pt x="186" y="20"/>
                      <a:pt x="162" y="9"/>
                      <a:pt x="156" y="5"/>
                    </a:cubicBezTo>
                    <a:cubicBezTo>
                      <a:pt x="151" y="1"/>
                      <a:pt x="143" y="0"/>
                      <a:pt x="143" y="0"/>
                    </a:cubicBezTo>
                    <a:cubicBezTo>
                      <a:pt x="143" y="0"/>
                      <a:pt x="120" y="0"/>
                      <a:pt x="96" y="0"/>
                    </a:cubicBezTo>
                    <a:cubicBezTo>
                      <a:pt x="73" y="0"/>
                      <a:pt x="47" y="12"/>
                      <a:pt x="37" y="17"/>
                    </a:cubicBezTo>
                    <a:cubicBezTo>
                      <a:pt x="27" y="22"/>
                      <a:pt x="17" y="23"/>
                      <a:pt x="8" y="23"/>
                    </a:cubicBezTo>
                    <a:cubicBezTo>
                      <a:pt x="0" y="23"/>
                      <a:pt x="8" y="43"/>
                      <a:pt x="8" y="43"/>
                    </a:cubicBezTo>
                    <a:cubicBezTo>
                      <a:pt x="8" y="43"/>
                      <a:pt x="8" y="43"/>
                      <a:pt x="8" y="58"/>
                    </a:cubicBezTo>
                    <a:cubicBezTo>
                      <a:pt x="8" y="74"/>
                      <a:pt x="26" y="72"/>
                      <a:pt x="26" y="72"/>
                    </a:cubicBezTo>
                    <a:cubicBezTo>
                      <a:pt x="38" y="72"/>
                      <a:pt x="38" y="72"/>
                      <a:pt x="38" y="72"/>
                    </a:cubicBezTo>
                    <a:cubicBezTo>
                      <a:pt x="37" y="70"/>
                      <a:pt x="37" y="68"/>
                      <a:pt x="37" y="65"/>
                    </a:cubicBezTo>
                    <a:cubicBezTo>
                      <a:pt x="37" y="52"/>
                      <a:pt x="48" y="42"/>
                      <a:pt x="61" y="42"/>
                    </a:cubicBezTo>
                    <a:cubicBezTo>
                      <a:pt x="74" y="42"/>
                      <a:pt x="85" y="52"/>
                      <a:pt x="85" y="65"/>
                    </a:cubicBezTo>
                    <a:cubicBezTo>
                      <a:pt x="85" y="68"/>
                      <a:pt x="84" y="70"/>
                      <a:pt x="84" y="72"/>
                    </a:cubicBezTo>
                    <a:cubicBezTo>
                      <a:pt x="193" y="72"/>
                      <a:pt x="193" y="72"/>
                      <a:pt x="193" y="72"/>
                    </a:cubicBezTo>
                    <a:cubicBezTo>
                      <a:pt x="192" y="70"/>
                      <a:pt x="192" y="68"/>
                      <a:pt x="192" y="65"/>
                    </a:cubicBezTo>
                    <a:cubicBezTo>
                      <a:pt x="192" y="52"/>
                      <a:pt x="203" y="42"/>
                      <a:pt x="216" y="42"/>
                    </a:cubicBezTo>
                    <a:cubicBezTo>
                      <a:pt x="229" y="42"/>
                      <a:pt x="240" y="52"/>
                      <a:pt x="240" y="65"/>
                    </a:cubicBezTo>
                    <a:cubicBezTo>
                      <a:pt x="240" y="68"/>
                      <a:pt x="239" y="70"/>
                      <a:pt x="239" y="72"/>
                    </a:cubicBezTo>
                    <a:cubicBezTo>
                      <a:pt x="265" y="71"/>
                      <a:pt x="260" y="57"/>
                      <a:pt x="260" y="57"/>
                    </a:cubicBezTo>
                    <a:close/>
                    <a:moveTo>
                      <a:pt x="73" y="22"/>
                    </a:moveTo>
                    <a:cubicBezTo>
                      <a:pt x="73" y="22"/>
                      <a:pt x="59" y="24"/>
                      <a:pt x="69" y="17"/>
                    </a:cubicBezTo>
                    <a:cubicBezTo>
                      <a:pt x="77" y="12"/>
                      <a:pt x="85" y="3"/>
                      <a:pt x="99" y="3"/>
                    </a:cubicBezTo>
                    <a:cubicBezTo>
                      <a:pt x="113" y="3"/>
                      <a:pt x="113" y="3"/>
                      <a:pt x="113" y="3"/>
                    </a:cubicBezTo>
                    <a:cubicBezTo>
                      <a:pt x="116" y="22"/>
                      <a:pt x="116" y="22"/>
                      <a:pt x="116" y="22"/>
                    </a:cubicBezTo>
                    <a:lnTo>
                      <a:pt x="73" y="22"/>
                    </a:lnTo>
                    <a:close/>
                    <a:moveTo>
                      <a:pt x="167" y="22"/>
                    </a:moveTo>
                    <a:cubicBezTo>
                      <a:pt x="122" y="22"/>
                      <a:pt x="122" y="22"/>
                      <a:pt x="122" y="22"/>
                    </a:cubicBezTo>
                    <a:cubicBezTo>
                      <a:pt x="117" y="3"/>
                      <a:pt x="117" y="3"/>
                      <a:pt x="117" y="3"/>
                    </a:cubicBezTo>
                    <a:cubicBezTo>
                      <a:pt x="117" y="3"/>
                      <a:pt x="134" y="3"/>
                      <a:pt x="140" y="3"/>
                    </a:cubicBezTo>
                    <a:cubicBezTo>
                      <a:pt x="145" y="3"/>
                      <a:pt x="150" y="6"/>
                      <a:pt x="150" y="6"/>
                    </a:cubicBezTo>
                    <a:cubicBezTo>
                      <a:pt x="150" y="6"/>
                      <a:pt x="161" y="14"/>
                      <a:pt x="167" y="18"/>
                    </a:cubicBezTo>
                    <a:cubicBezTo>
                      <a:pt x="173" y="22"/>
                      <a:pt x="167" y="22"/>
                      <a:pt x="167" y="22"/>
                    </a:cubicBezTo>
                    <a:close/>
                    <a:moveTo>
                      <a:pt x="61" y="47"/>
                    </a:moveTo>
                    <a:cubicBezTo>
                      <a:pt x="51" y="47"/>
                      <a:pt x="43" y="55"/>
                      <a:pt x="43" y="65"/>
                    </a:cubicBezTo>
                    <a:cubicBezTo>
                      <a:pt x="43" y="76"/>
                      <a:pt x="51" y="84"/>
                      <a:pt x="61" y="84"/>
                    </a:cubicBezTo>
                    <a:cubicBezTo>
                      <a:pt x="71" y="84"/>
                      <a:pt x="79" y="76"/>
                      <a:pt x="79" y="65"/>
                    </a:cubicBezTo>
                    <a:cubicBezTo>
                      <a:pt x="79" y="55"/>
                      <a:pt x="71" y="47"/>
                      <a:pt x="61" y="47"/>
                    </a:cubicBezTo>
                    <a:close/>
                    <a:moveTo>
                      <a:pt x="216" y="47"/>
                    </a:moveTo>
                    <a:cubicBezTo>
                      <a:pt x="206" y="47"/>
                      <a:pt x="197" y="55"/>
                      <a:pt x="197" y="65"/>
                    </a:cubicBezTo>
                    <a:cubicBezTo>
                      <a:pt x="197" y="76"/>
                      <a:pt x="206" y="84"/>
                      <a:pt x="216" y="84"/>
                    </a:cubicBezTo>
                    <a:cubicBezTo>
                      <a:pt x="226" y="84"/>
                      <a:pt x="234" y="76"/>
                      <a:pt x="234" y="65"/>
                    </a:cubicBezTo>
                    <a:cubicBezTo>
                      <a:pt x="234" y="55"/>
                      <a:pt x="226" y="47"/>
                      <a:pt x="216" y="47"/>
                    </a:cubicBez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a typeface="ＭＳ Ｐゴシック" pitchFamily="34" charset="-128"/>
                  <a:cs typeface="+mn-cs"/>
                </a:endParaRPr>
              </a:p>
            </p:txBody>
          </p:sp>
        </p:grpSp>
        <p:sp>
          <p:nvSpPr>
            <p:cNvPr id="117" name="Freihandform 39"/>
            <p:cNvSpPr/>
            <p:nvPr/>
          </p:nvSpPr>
          <p:spPr bwMode="auto">
            <a:xfrm>
              <a:off x="6281069" y="4841806"/>
              <a:ext cx="302821" cy="65314"/>
            </a:xfrm>
            <a:custGeom>
              <a:avLst/>
              <a:gdLst>
                <a:gd name="connsiteX0" fmla="*/ 41564 w 302821"/>
                <a:gd name="connsiteY0" fmla="*/ 47501 h 130628"/>
                <a:gd name="connsiteX1" fmla="*/ 267195 w 302821"/>
                <a:gd name="connsiteY1" fmla="*/ 0 h 130628"/>
                <a:gd name="connsiteX2" fmla="*/ 302821 w 302821"/>
                <a:gd name="connsiteY2" fmla="*/ 124690 h 130628"/>
                <a:gd name="connsiteX3" fmla="*/ 0 w 302821"/>
                <a:gd name="connsiteY3" fmla="*/ 130628 h 130628"/>
                <a:gd name="connsiteX4" fmla="*/ 41564 w 302821"/>
                <a:gd name="connsiteY4" fmla="*/ 47501 h 130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21" h="130628">
                  <a:moveTo>
                    <a:pt x="41564" y="47501"/>
                  </a:moveTo>
                  <a:lnTo>
                    <a:pt x="267195" y="0"/>
                  </a:lnTo>
                  <a:lnTo>
                    <a:pt x="302821" y="124690"/>
                  </a:lnTo>
                  <a:lnTo>
                    <a:pt x="0" y="130628"/>
                  </a:lnTo>
                  <a:lnTo>
                    <a:pt x="41564" y="47501"/>
                  </a:lnTo>
                  <a:close/>
                </a:path>
              </a:pathLst>
            </a:custGeom>
            <a:solidFill>
              <a:srgbClr val="BECDD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 typeface="Wingdings" charset="0"/>
                <a:buNone/>
                <a:tabLst/>
                <a:defRPr/>
              </a:pPr>
              <a:endParaRPr kumimoji="0" lang="en-US" sz="1800" b="1" i="0" u="none" strike="noStrike" kern="0" cap="none" spc="0" normalizeH="0" baseline="0" noProof="0" smtClean="0">
                <a:ln>
                  <a:noFill/>
                </a:ln>
                <a:solidFill>
                  <a:srgbClr val="000000"/>
                </a:solidFill>
                <a:effectLst/>
                <a:uLnTx/>
                <a:uFillTx/>
                <a:latin typeface="Arial" pitchFamily="34" charset="0"/>
                <a:ea typeface="ＭＳ Ｐゴシック" charset="-128"/>
                <a:cs typeface="+mn-cs"/>
              </a:endParaRPr>
            </a:p>
          </p:txBody>
        </p:sp>
      </p:grpSp>
      <p:cxnSp>
        <p:nvCxnSpPr>
          <p:cNvPr id="121" name="Gerade Verbindung 260"/>
          <p:cNvCxnSpPr/>
          <p:nvPr/>
        </p:nvCxnSpPr>
        <p:spPr bwMode="auto">
          <a:xfrm>
            <a:off x="2471615" y="3526692"/>
            <a:ext cx="0" cy="605693"/>
          </a:xfrm>
          <a:prstGeom prst="line">
            <a:avLst/>
          </a:prstGeom>
          <a:solidFill>
            <a:srgbClr val="000000"/>
          </a:solidFill>
          <a:ln w="9525" cap="flat" cmpd="sng" algn="ctr">
            <a:solidFill>
              <a:srgbClr val="FFFFFF">
                <a:lumMod val="65000"/>
              </a:srgbClr>
            </a:solidFill>
            <a:prstDash val="dash"/>
            <a:round/>
            <a:headEnd type="triangl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27" name="Textfeld 245"/>
          <p:cNvSpPr txBox="1"/>
          <p:nvPr/>
        </p:nvSpPr>
        <p:spPr bwMode="gray">
          <a:xfrm>
            <a:off x="3348254" y="3821112"/>
            <a:ext cx="1879846" cy="584251"/>
          </a:xfrm>
          <a:prstGeom prst="rect">
            <a:avLst/>
          </a:prstGeom>
          <a:solidFill>
            <a:srgbClr val="BECDD7"/>
          </a:solidFill>
          <a:ln w="9525">
            <a:solidFill>
              <a:srgbClr val="879BAA"/>
            </a:solidFill>
          </a:ln>
        </p:spPr>
        <p:txBody>
          <a:bodyPr wrap="square" lIns="36000" tIns="36000" rIns="36000" bIns="36000" rtlCol="0">
            <a:noAutofit/>
          </a:bodyPr>
          <a:lstStyle/>
          <a:p>
            <a:pPr fontAlgn="auto" hangingPunct="0">
              <a:spcBef>
                <a:spcPct val="35000"/>
              </a:spcBef>
              <a:spcAft>
                <a:spcPts val="0"/>
              </a:spcAft>
              <a:buClr>
                <a:srgbClr val="000000"/>
              </a:buClr>
            </a:pPr>
            <a:r>
              <a:rPr lang="en-US" sz="800" b="1" kern="0" dirty="0">
                <a:solidFill>
                  <a:srgbClr val="006487"/>
                </a:solidFill>
                <a:latin typeface="Arial" pitchFamily="34" charset="0"/>
                <a:ea typeface="ＭＳ Ｐゴシック" charset="-128"/>
              </a:rPr>
              <a:t>1</a:t>
            </a:r>
            <a:r>
              <a:rPr lang="en-US" sz="800" b="1" kern="0" dirty="0" smtClean="0">
                <a:solidFill>
                  <a:srgbClr val="006487"/>
                </a:solidFill>
                <a:latin typeface="Arial" pitchFamily="34" charset="0"/>
                <a:ea typeface="ＭＳ Ｐゴシック" charset="-128"/>
              </a:rPr>
              <a:t> |</a:t>
            </a:r>
            <a:r>
              <a:rPr lang="en-US" sz="800" kern="0" dirty="0" smtClean="0">
                <a:solidFill>
                  <a:srgbClr val="000000"/>
                </a:solidFill>
                <a:latin typeface="Arial" pitchFamily="34" charset="0"/>
                <a:ea typeface="ＭＳ Ｐゴシック" charset="-128"/>
              </a:rPr>
              <a:t> RSU in proximity to the ETSI 200 674-1 tolling equipment disseminates CAMs with appropriate </a:t>
            </a:r>
            <a:r>
              <a:rPr lang="en-US" sz="800" kern="0" dirty="0" err="1" smtClean="0">
                <a:solidFill>
                  <a:srgbClr val="000000"/>
                </a:solidFill>
                <a:latin typeface="Arial" pitchFamily="34" charset="0"/>
                <a:ea typeface="ＭＳ Ｐゴシック" charset="-128"/>
              </a:rPr>
              <a:t>protectedCommunicationZone</a:t>
            </a:r>
            <a:endParaRPr lang="en-US" sz="800" kern="0" dirty="0" smtClean="0">
              <a:solidFill>
                <a:srgbClr val="000000"/>
              </a:solidFill>
              <a:latin typeface="Arial" pitchFamily="34" charset="0"/>
              <a:ea typeface="ＭＳ Ｐゴシック" charset="-128"/>
            </a:endParaRPr>
          </a:p>
        </p:txBody>
      </p:sp>
      <p:sp>
        <p:nvSpPr>
          <p:cNvPr id="128" name="Textfeld 126"/>
          <p:cNvSpPr txBox="1"/>
          <p:nvPr/>
        </p:nvSpPr>
        <p:spPr bwMode="gray">
          <a:xfrm>
            <a:off x="1717320" y="5466237"/>
            <a:ext cx="1110146" cy="161583"/>
          </a:xfrm>
          <a:prstGeom prst="rect">
            <a:avLst/>
          </a:prstGeom>
          <a:noFill/>
          <a:ln>
            <a:noFill/>
          </a:ln>
        </p:spPr>
        <p:txBody>
          <a:bodyPr wrap="square" lIns="0" tIns="0" rIns="0" bIns="0" rtlCol="0">
            <a:spAutoFit/>
          </a:bodyPr>
          <a:lstStyle/>
          <a:p>
            <a:pPr>
              <a:spcBef>
                <a:spcPts val="0"/>
              </a:spcBef>
            </a:pPr>
            <a:r>
              <a:rPr lang="en-US" sz="1050" dirty="0" smtClean="0">
                <a:solidFill>
                  <a:srgbClr val="879BAA"/>
                </a:solidFill>
                <a:latin typeface="Arial" pitchFamily="34" charset="0"/>
                <a:ea typeface="ＭＳ Ｐゴシック" charset="-128"/>
              </a:rPr>
              <a:t>5.8 GHz Air Link</a:t>
            </a:r>
          </a:p>
        </p:txBody>
      </p:sp>
      <p:sp>
        <p:nvSpPr>
          <p:cNvPr id="86" name="Inhaltsplatzhalter 1"/>
          <p:cNvSpPr txBox="1">
            <a:spLocks/>
          </p:cNvSpPr>
          <p:nvPr/>
        </p:nvSpPr>
        <p:spPr bwMode="auto">
          <a:xfrm>
            <a:off x="5440901" y="2854035"/>
            <a:ext cx="2295275" cy="525350"/>
          </a:xfrm>
          <a:prstGeom prst="rect">
            <a:avLst/>
          </a:prstGeom>
          <a:solidFill>
            <a:srgbClr val="FFFFFF"/>
          </a:solidFill>
          <a:ln>
            <a:solidFill>
              <a:srgbClr val="ADBECB">
                <a:lumMod val="75000"/>
              </a:srgbClr>
            </a:solidFill>
          </a:ln>
          <a:effectLst/>
        </p:spPr>
        <p:txBody>
          <a:bodyPr wrap="square" lIns="108000" tIns="36000" rIns="108000" bIns="36000" numCol="1" spcCol="72000" rtlCol="0" anchor="t">
            <a:noAutofit/>
          </a:bodyPr>
          <a:lstStyle>
            <a:lvl1pPr marL="0" indent="0" algn="l" rtl="0" fontAlgn="base">
              <a:lnSpc>
                <a:spcPct val="100000"/>
              </a:lnSpc>
              <a:spcBef>
                <a:spcPts val="30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endParaRPr kumimoji="0" lang="en-US" sz="1100" b="1" i="0" u="none" strike="noStrike" kern="0" cap="none" spc="0" normalizeH="0" baseline="0" noProof="0" smtClean="0">
              <a:ln>
                <a:noFill/>
              </a:ln>
              <a:solidFill>
                <a:srgbClr val="000000"/>
              </a:solidFill>
              <a:effectLst/>
              <a:uLnTx/>
              <a:uFillTx/>
              <a:latin typeface="Arial" pitchFamily="34" charset="0"/>
              <a:ea typeface="ＭＳ Ｐゴシック" charset="-128"/>
              <a:cs typeface="Arial" pitchFamily="34" charset="0"/>
            </a:endParaRPr>
          </a:p>
        </p:txBody>
      </p:sp>
      <p:sp>
        <p:nvSpPr>
          <p:cNvPr id="94" name="Rechteck 91"/>
          <p:cNvSpPr/>
          <p:nvPr/>
        </p:nvSpPr>
        <p:spPr bwMode="auto">
          <a:xfrm>
            <a:off x="5533260" y="2951288"/>
            <a:ext cx="2136638" cy="346736"/>
          </a:xfrm>
          <a:prstGeom prst="rect">
            <a:avLst/>
          </a:prstGeom>
          <a:solidFill>
            <a:srgbClr val="879B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36000" rIns="108000" bIns="36000" numCol="1" spcCol="72000" rtlCol="0" anchor="ctr">
            <a:no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rgbClr val="FFFFFF"/>
                </a:solidFill>
                <a:effectLst/>
                <a:uLnTx/>
                <a:uFillTx/>
                <a:latin typeface="Arial" pitchFamily="34" charset="0"/>
                <a:ea typeface="ＭＳ Ｐゴシック" charset="-128"/>
                <a:cs typeface="+mn-cs"/>
              </a:rPr>
              <a:t>TCC</a:t>
            </a:r>
          </a:p>
        </p:txBody>
      </p:sp>
      <p:cxnSp>
        <p:nvCxnSpPr>
          <p:cNvPr id="112" name="Gerade Verbindung 260"/>
          <p:cNvCxnSpPr/>
          <p:nvPr/>
        </p:nvCxnSpPr>
        <p:spPr bwMode="auto">
          <a:xfrm flipV="1">
            <a:off x="4863213" y="3148262"/>
            <a:ext cx="577688" cy="6703"/>
          </a:xfrm>
          <a:prstGeom prst="line">
            <a:avLst/>
          </a:prstGeom>
          <a:solidFill>
            <a:srgbClr val="000000"/>
          </a:solidFill>
          <a:ln w="9525" cap="flat" cmpd="sng" algn="ctr">
            <a:solidFill>
              <a:srgbClr val="FFFFFF">
                <a:lumMod val="65000"/>
              </a:srgbClr>
            </a:solidFill>
            <a:prstDash val="dash"/>
            <a:round/>
            <a:headEnd type="triangl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13" name="Textfeld 245"/>
          <p:cNvSpPr txBox="1"/>
          <p:nvPr/>
        </p:nvSpPr>
        <p:spPr bwMode="gray">
          <a:xfrm>
            <a:off x="746428" y="3472901"/>
            <a:ext cx="1637082" cy="552024"/>
          </a:xfrm>
          <a:prstGeom prst="rect">
            <a:avLst/>
          </a:prstGeom>
          <a:solidFill>
            <a:srgbClr val="BECDD7"/>
          </a:solidFill>
          <a:ln w="9525">
            <a:solidFill>
              <a:srgbClr val="879BAA"/>
            </a:solidFill>
          </a:ln>
        </p:spPr>
        <p:txBody>
          <a:bodyPr wrap="square" lIns="36000" tIns="36000" rIns="36000" bIns="36000" rtlCol="0">
            <a:noAutofit/>
          </a:bodyPr>
          <a:lstStyle/>
          <a:p>
            <a:pPr fontAlgn="auto" hangingPunct="0">
              <a:spcBef>
                <a:spcPct val="35000"/>
              </a:spcBef>
              <a:spcAft>
                <a:spcPts val="0"/>
              </a:spcAft>
              <a:buClr>
                <a:srgbClr val="000000"/>
              </a:buClr>
            </a:pPr>
            <a:r>
              <a:rPr lang="en-US" sz="800" b="1" kern="0" dirty="0">
                <a:solidFill>
                  <a:srgbClr val="006487"/>
                </a:solidFill>
                <a:latin typeface="Arial" pitchFamily="34" charset="0"/>
                <a:ea typeface="ＭＳ Ｐゴシック" charset="-128"/>
              </a:rPr>
              <a:t>4</a:t>
            </a:r>
            <a:r>
              <a:rPr lang="en-US" sz="800" b="1" kern="0" dirty="0" smtClean="0">
                <a:solidFill>
                  <a:srgbClr val="006487"/>
                </a:solidFill>
                <a:latin typeface="Arial" pitchFamily="34" charset="0"/>
                <a:ea typeface="ＭＳ Ｐゴシック" charset="-128"/>
              </a:rPr>
              <a:t> |</a:t>
            </a:r>
            <a:r>
              <a:rPr lang="en-US" sz="800" kern="0" dirty="0" smtClean="0">
                <a:solidFill>
                  <a:srgbClr val="000000"/>
                </a:solidFill>
                <a:latin typeface="Arial" pitchFamily="34" charset="0"/>
                <a:ea typeface="ＭＳ Ｐゴシック" charset="-128"/>
              </a:rPr>
              <a:t> TCC listens </a:t>
            </a:r>
            <a:r>
              <a:rPr lang="en-US" sz="800" kern="0" smtClean="0">
                <a:solidFill>
                  <a:srgbClr val="000000"/>
                </a:solidFill>
                <a:latin typeface="Arial" pitchFamily="34" charset="0"/>
                <a:ea typeface="ＭＳ Ｐゴシック" charset="-128"/>
              </a:rPr>
              <a:t>to ETSI 200 674-1 communication </a:t>
            </a:r>
            <a:r>
              <a:rPr lang="en-US" sz="800" kern="0" dirty="0" smtClean="0">
                <a:solidFill>
                  <a:srgbClr val="000000"/>
                </a:solidFill>
                <a:latin typeface="Arial" pitchFamily="34" charset="0"/>
                <a:ea typeface="ＭＳ Ｐゴシック" charset="-128"/>
              </a:rPr>
              <a:t>to check the correct transaction and to detect packet losses</a:t>
            </a:r>
          </a:p>
        </p:txBody>
      </p:sp>
      <p:sp>
        <p:nvSpPr>
          <p:cNvPr id="122" name="Rechteck 24"/>
          <p:cNvSpPr/>
          <p:nvPr/>
        </p:nvSpPr>
        <p:spPr bwMode="auto">
          <a:xfrm>
            <a:off x="2274686" y="6150452"/>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123" name="Rechteck 24"/>
          <p:cNvSpPr/>
          <p:nvPr/>
        </p:nvSpPr>
        <p:spPr bwMode="auto">
          <a:xfrm>
            <a:off x="726168" y="6126229"/>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sp>
        <p:nvSpPr>
          <p:cNvPr id="124" name="Rechteck 24"/>
          <p:cNvSpPr/>
          <p:nvPr/>
        </p:nvSpPr>
        <p:spPr bwMode="auto">
          <a:xfrm>
            <a:off x="1513450" y="6142231"/>
            <a:ext cx="362880" cy="48448"/>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algn="ctr" fontAlgn="auto">
              <a:spcAft>
                <a:spcPts val="0"/>
              </a:spcAft>
              <a:buFont typeface="Wingdings" charset="0"/>
              <a:buNone/>
              <a:defRPr/>
            </a:pPr>
            <a:endParaRPr lang="en-US" b="1" kern="0" smtClean="0">
              <a:solidFill>
                <a:srgbClr val="000000"/>
              </a:solidFill>
              <a:latin typeface="Arial" pitchFamily="34" charset="0"/>
              <a:ea typeface="ＭＳ Ｐゴシック" charset="-128"/>
            </a:endParaRPr>
          </a:p>
        </p:txBody>
      </p:sp>
      <p:grpSp>
        <p:nvGrpSpPr>
          <p:cNvPr id="125" name="Gruppieren 249"/>
          <p:cNvGrpSpPr/>
          <p:nvPr>
            <p:custDataLst>
              <p:tags r:id="rId3"/>
            </p:custDataLst>
          </p:nvPr>
        </p:nvGrpSpPr>
        <p:grpSpPr bwMode="gray">
          <a:xfrm>
            <a:off x="6206795" y="5265164"/>
            <a:ext cx="277670" cy="271088"/>
            <a:chOff x="8190852" y="4526606"/>
            <a:chExt cx="268574" cy="262207"/>
          </a:xfrm>
        </p:grpSpPr>
        <p:grpSp>
          <p:nvGrpSpPr>
            <p:cNvPr id="130" name="Gruppieren 250"/>
            <p:cNvGrpSpPr/>
            <p:nvPr>
              <p:custDataLst>
                <p:tags r:id="rId10"/>
              </p:custDataLst>
            </p:nvPr>
          </p:nvGrpSpPr>
          <p:grpSpPr bwMode="gray">
            <a:xfrm>
              <a:off x="8215961" y="4548257"/>
              <a:ext cx="207413" cy="224198"/>
              <a:chOff x="8366429" y="3914147"/>
              <a:chExt cx="207413" cy="224198"/>
            </a:xfrm>
          </p:grpSpPr>
          <p:sp>
            <p:nvSpPr>
              <p:cNvPr id="132" name="Ellipse 134"/>
              <p:cNvSpPr/>
              <p:nvPr/>
            </p:nvSpPr>
            <p:spPr bwMode="gray">
              <a:xfrm>
                <a:off x="8366429" y="4070761"/>
                <a:ext cx="67583" cy="67583"/>
              </a:xfrm>
              <a:prstGeom prst="ellipse">
                <a:avLst/>
              </a:prstGeom>
              <a:solidFill>
                <a:srgbClr val="FF0000"/>
              </a:solidFill>
              <a:ln>
                <a:solidFill>
                  <a:srgbClr val="FF0000"/>
                </a:solidFill>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133" name="Ellipse 180"/>
              <p:cNvSpPr/>
              <p:nvPr/>
            </p:nvSpPr>
            <p:spPr bwMode="gray">
              <a:xfrm>
                <a:off x="8366430" y="4009613"/>
                <a:ext cx="110830" cy="128731"/>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FF0000"/>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134" name="Ellipse 180"/>
              <p:cNvSpPr/>
              <p:nvPr/>
            </p:nvSpPr>
            <p:spPr bwMode="gray">
              <a:xfrm>
                <a:off x="8366429" y="3959839"/>
                <a:ext cx="153683" cy="178505"/>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FF0000"/>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135" name="Ellipse 180"/>
              <p:cNvSpPr/>
              <p:nvPr/>
            </p:nvSpPr>
            <p:spPr bwMode="gray">
              <a:xfrm>
                <a:off x="8366431" y="3914147"/>
                <a:ext cx="207411" cy="224198"/>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FF0000"/>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sp>
          <p:nvSpPr>
            <p:cNvPr id="131" name="Rechteck 133"/>
            <p:cNvSpPr/>
            <p:nvPr/>
          </p:nvSpPr>
          <p:spPr bwMode="gray">
            <a:xfrm>
              <a:off x="8190852" y="4526606"/>
              <a:ext cx="268574" cy="262207"/>
            </a:xfrm>
            <a:prstGeom prst="rect">
              <a:avLst/>
            </a:prstGeom>
            <a:noFill/>
            <a:ln w="9525">
              <a:solidFill>
                <a:srgbClr val="FF0000"/>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sp>
        <p:nvSpPr>
          <p:cNvPr id="136" name="Textfeld 124"/>
          <p:cNvSpPr txBox="1"/>
          <p:nvPr/>
        </p:nvSpPr>
        <p:spPr bwMode="gray">
          <a:xfrm>
            <a:off x="5516119" y="4883458"/>
            <a:ext cx="985427" cy="323165"/>
          </a:xfrm>
          <a:prstGeom prst="rect">
            <a:avLst/>
          </a:prstGeom>
          <a:noFill/>
        </p:spPr>
        <p:txBody>
          <a:bodyPr wrap="square" lIns="0" tIns="0" rIns="0" bIns="0" rtlCol="0">
            <a:spAutoFit/>
          </a:bodyPr>
          <a:lstStyle/>
          <a:p>
            <a:pPr algn="r">
              <a:spcBef>
                <a:spcPts val="0"/>
              </a:spcBef>
            </a:pPr>
            <a:r>
              <a:rPr lang="en-US" sz="1050" smtClean="0">
                <a:solidFill>
                  <a:srgbClr val="000000"/>
                </a:solidFill>
                <a:latin typeface="Arial" pitchFamily="34" charset="0"/>
                <a:ea typeface="ＭＳ Ｐゴシック" charset="-128"/>
              </a:rPr>
              <a:t>ETSI 200 674-1</a:t>
            </a:r>
            <a:endParaRPr lang="en-US" sz="1050" dirty="0" smtClean="0">
              <a:solidFill>
                <a:srgbClr val="000000"/>
              </a:solidFill>
              <a:latin typeface="Arial" pitchFamily="34" charset="0"/>
              <a:ea typeface="ＭＳ Ｐゴシック" charset="-128"/>
            </a:endParaRPr>
          </a:p>
          <a:p>
            <a:pPr algn="r">
              <a:spcBef>
                <a:spcPts val="0"/>
              </a:spcBef>
            </a:pPr>
            <a:r>
              <a:rPr lang="en-US" sz="1050" dirty="0" smtClean="0">
                <a:solidFill>
                  <a:srgbClr val="000000"/>
                </a:solidFill>
                <a:latin typeface="Arial" pitchFamily="34" charset="0"/>
                <a:ea typeface="ＭＳ Ｐゴシック" charset="-128"/>
              </a:rPr>
              <a:t>On-Board Unit</a:t>
            </a:r>
          </a:p>
        </p:txBody>
      </p:sp>
      <p:sp>
        <p:nvSpPr>
          <p:cNvPr id="52" name="Parallelogramma 51"/>
          <p:cNvSpPr/>
          <p:nvPr/>
        </p:nvSpPr>
        <p:spPr>
          <a:xfrm>
            <a:off x="1427703" y="5908431"/>
            <a:ext cx="3226134" cy="512747"/>
          </a:xfrm>
          <a:prstGeom prst="parallelogram">
            <a:avLst>
              <a:gd name="adj" fmla="val 38845"/>
            </a:avLst>
          </a:prstGeom>
          <a:solidFill>
            <a:schemeClr val="tx2">
              <a:lumMod val="20000"/>
              <a:lumOff val="80000"/>
              <a:alpha val="50000"/>
            </a:schemeClr>
          </a:solid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grpSp>
        <p:nvGrpSpPr>
          <p:cNvPr id="137" name="Gruppieren 249"/>
          <p:cNvGrpSpPr/>
          <p:nvPr>
            <p:custDataLst>
              <p:tags r:id="rId4"/>
            </p:custDataLst>
          </p:nvPr>
        </p:nvGrpSpPr>
        <p:grpSpPr bwMode="gray">
          <a:xfrm>
            <a:off x="2912201" y="5315015"/>
            <a:ext cx="277670" cy="271088"/>
            <a:chOff x="8190852" y="4526606"/>
            <a:chExt cx="268574" cy="262207"/>
          </a:xfrm>
        </p:grpSpPr>
        <p:grpSp>
          <p:nvGrpSpPr>
            <p:cNvPr id="138" name="Gruppieren 250"/>
            <p:cNvGrpSpPr/>
            <p:nvPr>
              <p:custDataLst>
                <p:tags r:id="rId9"/>
              </p:custDataLst>
            </p:nvPr>
          </p:nvGrpSpPr>
          <p:grpSpPr bwMode="gray">
            <a:xfrm>
              <a:off x="8215961" y="4548257"/>
              <a:ext cx="207413" cy="224198"/>
              <a:chOff x="8366429" y="3914147"/>
              <a:chExt cx="207413" cy="224198"/>
            </a:xfrm>
          </p:grpSpPr>
          <p:sp>
            <p:nvSpPr>
              <p:cNvPr id="140" name="Ellipse 134"/>
              <p:cNvSpPr/>
              <p:nvPr/>
            </p:nvSpPr>
            <p:spPr bwMode="gray">
              <a:xfrm>
                <a:off x="8366429" y="4070761"/>
                <a:ext cx="67583" cy="67583"/>
              </a:xfrm>
              <a:prstGeom prst="ellipse">
                <a:avLst/>
              </a:prstGeom>
              <a:solidFill>
                <a:srgbClr val="FF0000"/>
              </a:solidFill>
              <a:ln>
                <a:solidFill>
                  <a:srgbClr val="FF0000"/>
                </a:solidFill>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141" name="Ellipse 180"/>
              <p:cNvSpPr/>
              <p:nvPr/>
            </p:nvSpPr>
            <p:spPr bwMode="gray">
              <a:xfrm>
                <a:off x="8366430" y="4009613"/>
                <a:ext cx="110830" cy="128731"/>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FF0000"/>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142" name="Ellipse 180"/>
              <p:cNvSpPr/>
              <p:nvPr/>
            </p:nvSpPr>
            <p:spPr bwMode="gray">
              <a:xfrm>
                <a:off x="8366429" y="3959839"/>
                <a:ext cx="153683" cy="178505"/>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FF0000"/>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143" name="Ellipse 180"/>
              <p:cNvSpPr/>
              <p:nvPr/>
            </p:nvSpPr>
            <p:spPr bwMode="gray">
              <a:xfrm>
                <a:off x="8366431" y="3914147"/>
                <a:ext cx="207411" cy="224198"/>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FF0000"/>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sp>
          <p:nvSpPr>
            <p:cNvPr id="139" name="Rechteck 133"/>
            <p:cNvSpPr/>
            <p:nvPr/>
          </p:nvSpPr>
          <p:spPr bwMode="gray">
            <a:xfrm>
              <a:off x="8190852" y="4526606"/>
              <a:ext cx="268574" cy="262207"/>
            </a:xfrm>
            <a:prstGeom prst="rect">
              <a:avLst/>
            </a:prstGeom>
            <a:noFill/>
            <a:ln w="9525">
              <a:solidFill>
                <a:srgbClr val="FF0000"/>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sp>
        <p:nvSpPr>
          <p:cNvPr id="144" name="Textfeld 124"/>
          <p:cNvSpPr txBox="1"/>
          <p:nvPr/>
        </p:nvSpPr>
        <p:spPr bwMode="gray">
          <a:xfrm>
            <a:off x="2221525" y="4933309"/>
            <a:ext cx="985427" cy="323165"/>
          </a:xfrm>
          <a:prstGeom prst="rect">
            <a:avLst/>
          </a:prstGeom>
          <a:noFill/>
        </p:spPr>
        <p:txBody>
          <a:bodyPr wrap="square" lIns="0" tIns="0" rIns="0" bIns="0" rtlCol="0">
            <a:spAutoFit/>
          </a:bodyPr>
          <a:lstStyle/>
          <a:p>
            <a:pPr algn="r">
              <a:spcBef>
                <a:spcPts val="0"/>
              </a:spcBef>
            </a:pPr>
            <a:r>
              <a:rPr lang="en-US" sz="1050" smtClean="0">
                <a:solidFill>
                  <a:srgbClr val="000000"/>
                </a:solidFill>
                <a:latin typeface="Arial" pitchFamily="34" charset="0"/>
                <a:ea typeface="ＭＳ Ｐゴシック" charset="-128"/>
              </a:rPr>
              <a:t>ETSI 200 674-1</a:t>
            </a:r>
            <a:endParaRPr lang="en-US" sz="1050" dirty="0" smtClean="0">
              <a:solidFill>
                <a:srgbClr val="000000"/>
              </a:solidFill>
              <a:latin typeface="Arial" pitchFamily="34" charset="0"/>
              <a:ea typeface="ＭＳ Ｐゴシック" charset="-128"/>
            </a:endParaRPr>
          </a:p>
          <a:p>
            <a:pPr algn="r">
              <a:spcBef>
                <a:spcPts val="0"/>
              </a:spcBef>
            </a:pPr>
            <a:r>
              <a:rPr lang="en-US" sz="1050" dirty="0" smtClean="0">
                <a:solidFill>
                  <a:srgbClr val="000000"/>
                </a:solidFill>
                <a:latin typeface="Arial" pitchFamily="34" charset="0"/>
                <a:ea typeface="ＭＳ Ｐゴシック" charset="-128"/>
              </a:rPr>
              <a:t>On-Board Unit</a:t>
            </a:r>
          </a:p>
        </p:txBody>
      </p:sp>
      <p:grpSp>
        <p:nvGrpSpPr>
          <p:cNvPr id="145" name="Gruppieren 249"/>
          <p:cNvGrpSpPr/>
          <p:nvPr>
            <p:custDataLst>
              <p:tags r:id="rId5"/>
            </p:custDataLst>
          </p:nvPr>
        </p:nvGrpSpPr>
        <p:grpSpPr bwMode="gray">
          <a:xfrm>
            <a:off x="2737964" y="4284279"/>
            <a:ext cx="277670" cy="271088"/>
            <a:chOff x="8190852" y="4526606"/>
            <a:chExt cx="268574" cy="262207"/>
          </a:xfrm>
        </p:grpSpPr>
        <p:grpSp>
          <p:nvGrpSpPr>
            <p:cNvPr id="146" name="Gruppieren 250"/>
            <p:cNvGrpSpPr/>
            <p:nvPr>
              <p:custDataLst>
                <p:tags r:id="rId8"/>
              </p:custDataLst>
            </p:nvPr>
          </p:nvGrpSpPr>
          <p:grpSpPr bwMode="gray">
            <a:xfrm>
              <a:off x="8215961" y="4548257"/>
              <a:ext cx="207413" cy="224198"/>
              <a:chOff x="8366429" y="3914147"/>
              <a:chExt cx="207413" cy="224198"/>
            </a:xfrm>
          </p:grpSpPr>
          <p:sp>
            <p:nvSpPr>
              <p:cNvPr id="148" name="Ellipse 134"/>
              <p:cNvSpPr/>
              <p:nvPr/>
            </p:nvSpPr>
            <p:spPr bwMode="gray">
              <a:xfrm>
                <a:off x="8366429" y="4070761"/>
                <a:ext cx="67583" cy="67583"/>
              </a:xfrm>
              <a:prstGeom prst="ellipse">
                <a:avLst/>
              </a:prstGeom>
              <a:solidFill>
                <a:srgbClr val="879BAA"/>
              </a:solidFill>
              <a:ln>
                <a:noFill/>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149" name="Ellipse 180"/>
              <p:cNvSpPr/>
              <p:nvPr/>
            </p:nvSpPr>
            <p:spPr bwMode="gray">
              <a:xfrm>
                <a:off x="8366430" y="4009613"/>
                <a:ext cx="110830" cy="128731"/>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150" name="Ellipse 180"/>
              <p:cNvSpPr/>
              <p:nvPr/>
            </p:nvSpPr>
            <p:spPr bwMode="gray">
              <a:xfrm>
                <a:off x="8366429" y="3959839"/>
                <a:ext cx="153683" cy="178505"/>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151" name="Ellipse 180"/>
              <p:cNvSpPr/>
              <p:nvPr/>
            </p:nvSpPr>
            <p:spPr bwMode="gray">
              <a:xfrm>
                <a:off x="8366431" y="3914147"/>
                <a:ext cx="207411" cy="224198"/>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sp>
          <p:nvSpPr>
            <p:cNvPr id="147" name="Rechteck 133"/>
            <p:cNvSpPr/>
            <p:nvPr/>
          </p:nvSpPr>
          <p:spPr bwMode="gray">
            <a:xfrm>
              <a:off x="8190852" y="4526606"/>
              <a:ext cx="268574" cy="262207"/>
            </a:xfrm>
            <a:prstGeom prst="rect">
              <a:avLst/>
            </a:prstGeom>
            <a:noFill/>
            <a:ln w="9525">
              <a:solidFill>
                <a:srgbClr val="879BAA"/>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grpSp>
        <p:nvGrpSpPr>
          <p:cNvPr id="152" name="Gruppieren 249"/>
          <p:cNvGrpSpPr/>
          <p:nvPr>
            <p:custDataLst>
              <p:tags r:id="rId6"/>
            </p:custDataLst>
          </p:nvPr>
        </p:nvGrpSpPr>
        <p:grpSpPr bwMode="gray">
          <a:xfrm>
            <a:off x="1552312" y="4473474"/>
            <a:ext cx="277670" cy="271088"/>
            <a:chOff x="8190852" y="4526606"/>
            <a:chExt cx="268574" cy="262207"/>
          </a:xfrm>
        </p:grpSpPr>
        <p:grpSp>
          <p:nvGrpSpPr>
            <p:cNvPr id="153" name="Gruppieren 250"/>
            <p:cNvGrpSpPr/>
            <p:nvPr>
              <p:custDataLst>
                <p:tags r:id="rId7"/>
              </p:custDataLst>
            </p:nvPr>
          </p:nvGrpSpPr>
          <p:grpSpPr bwMode="gray">
            <a:xfrm>
              <a:off x="8215961" y="4548257"/>
              <a:ext cx="207413" cy="224198"/>
              <a:chOff x="8366429" y="3914147"/>
              <a:chExt cx="207413" cy="224198"/>
            </a:xfrm>
          </p:grpSpPr>
          <p:sp>
            <p:nvSpPr>
              <p:cNvPr id="155" name="Ellipse 134"/>
              <p:cNvSpPr/>
              <p:nvPr/>
            </p:nvSpPr>
            <p:spPr bwMode="gray">
              <a:xfrm>
                <a:off x="8366429" y="4070761"/>
                <a:ext cx="67583" cy="67583"/>
              </a:xfrm>
              <a:prstGeom prst="ellipse">
                <a:avLst/>
              </a:prstGeom>
              <a:solidFill>
                <a:srgbClr val="FF0000"/>
              </a:solidFill>
              <a:ln>
                <a:solidFill>
                  <a:srgbClr val="FF0000"/>
                </a:solidFill>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156" name="Ellipse 180"/>
              <p:cNvSpPr/>
              <p:nvPr/>
            </p:nvSpPr>
            <p:spPr bwMode="gray">
              <a:xfrm>
                <a:off x="8366430" y="4009613"/>
                <a:ext cx="110830" cy="128731"/>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FF0000"/>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157" name="Ellipse 180"/>
              <p:cNvSpPr/>
              <p:nvPr/>
            </p:nvSpPr>
            <p:spPr bwMode="gray">
              <a:xfrm>
                <a:off x="8366429" y="3959839"/>
                <a:ext cx="153683" cy="178505"/>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FF0000"/>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sp>
            <p:nvSpPr>
              <p:cNvPr id="158" name="Ellipse 180"/>
              <p:cNvSpPr/>
              <p:nvPr/>
            </p:nvSpPr>
            <p:spPr bwMode="gray">
              <a:xfrm>
                <a:off x="8366431" y="3914147"/>
                <a:ext cx="207411" cy="224198"/>
              </a:xfrm>
              <a:custGeom>
                <a:avLst/>
                <a:gdLst>
                  <a:gd name="connsiteX0" fmla="*/ 0 w 96816"/>
                  <a:gd name="connsiteY0" fmla="*/ 100826 h 192266"/>
                  <a:gd name="connsiteX1" fmla="*/ 0 w 96816"/>
                  <a:gd name="connsiteY1" fmla="*/ 0 h 192266"/>
                  <a:gd name="connsiteX2" fmla="*/ 96816 w 96816"/>
                  <a:gd name="connsiteY2" fmla="*/ 100826 h 192266"/>
                  <a:gd name="connsiteX3" fmla="*/ 91440 w 96816"/>
                  <a:gd name="connsiteY3" fmla="*/ 192266 h 192266"/>
                  <a:gd name="connsiteX0" fmla="*/ 0 w 96816"/>
                  <a:gd name="connsiteY0" fmla="*/ 100826 h 100826"/>
                  <a:gd name="connsiteX1" fmla="*/ 0 w 96816"/>
                  <a:gd name="connsiteY1" fmla="*/ 0 h 100826"/>
                  <a:gd name="connsiteX2" fmla="*/ 96816 w 96816"/>
                  <a:gd name="connsiteY2" fmla="*/ 100826 h 100826"/>
                  <a:gd name="connsiteX0" fmla="*/ 0 w 96816"/>
                  <a:gd name="connsiteY0" fmla="*/ 0 h 100826"/>
                  <a:gd name="connsiteX1" fmla="*/ 96816 w 96816"/>
                  <a:gd name="connsiteY1" fmla="*/ 100826 h 100826"/>
                </a:gdLst>
                <a:ahLst/>
                <a:cxnLst>
                  <a:cxn ang="0">
                    <a:pos x="connsiteX0" y="connsiteY0"/>
                  </a:cxn>
                  <a:cxn ang="0">
                    <a:pos x="connsiteX1" y="connsiteY1"/>
                  </a:cxn>
                </a:cxnLst>
                <a:rect l="l" t="t" r="r" b="b"/>
                <a:pathLst>
                  <a:path w="96816" h="100826">
                    <a:moveTo>
                      <a:pt x="0" y="0"/>
                    </a:moveTo>
                    <a:cubicBezTo>
                      <a:pt x="53934" y="1751"/>
                      <a:pt x="96816" y="46280"/>
                      <a:pt x="96816" y="100826"/>
                    </a:cubicBezTo>
                  </a:path>
                </a:pathLst>
              </a:custGeom>
              <a:noFill/>
              <a:ln w="9525">
                <a:solidFill>
                  <a:srgbClr val="FF0000"/>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sp>
          <p:nvSpPr>
            <p:cNvPr id="154" name="Rechteck 133"/>
            <p:cNvSpPr/>
            <p:nvPr/>
          </p:nvSpPr>
          <p:spPr bwMode="gray">
            <a:xfrm>
              <a:off x="8190852" y="4526606"/>
              <a:ext cx="268574" cy="262207"/>
            </a:xfrm>
            <a:prstGeom prst="rect">
              <a:avLst/>
            </a:prstGeom>
            <a:noFill/>
            <a:ln w="9525">
              <a:solidFill>
                <a:srgbClr val="FF0000"/>
              </a:solidFill>
              <a:miter lim="800000"/>
              <a:headEnd/>
              <a:tailEnd/>
            </a:ln>
            <a:effectLs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cxnSp>
        <p:nvCxnSpPr>
          <p:cNvPr id="159" name="Gewinkelte Verbindung 224"/>
          <p:cNvCxnSpPr>
            <a:stCxn id="139" idx="1"/>
            <a:endCxn id="154" idx="2"/>
          </p:cNvCxnSpPr>
          <p:nvPr/>
        </p:nvCxnSpPr>
        <p:spPr bwMode="gray">
          <a:xfrm rot="10800000">
            <a:off x="1691147" y="4744563"/>
            <a:ext cx="1221054" cy="705997"/>
          </a:xfrm>
          <a:prstGeom prst="bentConnector2">
            <a:avLst/>
          </a:prstGeom>
          <a:solidFill>
            <a:srgbClr val="000000"/>
          </a:solidFill>
          <a:ln w="9525" cap="flat" cmpd="sng" algn="ctr">
            <a:solidFill>
              <a:srgbClr val="ADBECB"/>
            </a:solidFill>
            <a:prstDash val="dash"/>
            <a:round/>
            <a:headEnd type="triangl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27" name="Gruppieren 72"/>
          <p:cNvGrpSpPr>
            <a:grpSpLocks noChangeAspect="1"/>
          </p:cNvGrpSpPr>
          <p:nvPr/>
        </p:nvGrpSpPr>
        <p:grpSpPr>
          <a:xfrm>
            <a:off x="2552119" y="5684360"/>
            <a:ext cx="1257678" cy="404531"/>
            <a:chOff x="6112106" y="4647711"/>
            <a:chExt cx="1771735" cy="614894"/>
          </a:xfrm>
        </p:grpSpPr>
        <p:grpSp>
          <p:nvGrpSpPr>
            <p:cNvPr id="28" name="Group 121"/>
            <p:cNvGrpSpPr/>
            <p:nvPr/>
          </p:nvGrpSpPr>
          <p:grpSpPr>
            <a:xfrm flipH="1">
              <a:off x="6112106" y="4647711"/>
              <a:ext cx="1771735" cy="614894"/>
              <a:chOff x="2469136" y="5260982"/>
              <a:chExt cx="1771735" cy="511633"/>
            </a:xfrm>
          </p:grpSpPr>
          <p:sp>
            <p:nvSpPr>
              <p:cNvPr id="30" name="Rechteck 50"/>
              <p:cNvSpPr/>
              <p:nvPr/>
            </p:nvSpPr>
            <p:spPr bwMode="auto">
              <a:xfrm>
                <a:off x="3064038" y="5462503"/>
                <a:ext cx="411971" cy="45566"/>
              </a:xfrm>
              <a:prstGeom prst="rect">
                <a:avLst/>
              </a:prstGeom>
              <a:solidFill>
                <a:srgbClr val="FFFFFF"/>
              </a:solidFill>
              <a:ln w="9525">
                <a:noFill/>
                <a:miter lim="800000"/>
                <a:headEnd/>
                <a:tailEnd/>
              </a:ln>
              <a:effectLst/>
              <a:extLst/>
            </p:spPr>
            <p:txBody>
              <a:bodyPr wrap="square" lIns="108000" tIns="54000" rIns="108000" bIns="54000" numCol="1" spcCol="72000" rtlCol="0" anchor="ctr">
                <a:noAutofit/>
              </a:bodyPr>
              <a:lstStyle/>
              <a:p>
                <a:pPr fontAlgn="auto">
                  <a:lnSpc>
                    <a:spcPct val="110000"/>
                  </a:lnSpc>
                  <a:spcBef>
                    <a:spcPts val="0"/>
                  </a:spcBef>
                  <a:spcAft>
                    <a:spcPts val="0"/>
                  </a:spcAft>
                  <a:buFont typeface="Wingdings" charset="0"/>
                  <a:buNone/>
                </a:pPr>
                <a:endParaRPr lang="en-US" b="1" kern="0" smtClean="0">
                  <a:solidFill>
                    <a:srgbClr val="000000"/>
                  </a:solidFill>
                  <a:ea typeface="ＭＳ Ｐゴシック" pitchFamily="34" charset="-128"/>
                </a:endParaRPr>
              </a:p>
            </p:txBody>
          </p:sp>
          <p:sp>
            <p:nvSpPr>
              <p:cNvPr id="31" name="Freihandform 129"/>
              <p:cNvSpPr/>
              <p:nvPr/>
            </p:nvSpPr>
            <p:spPr bwMode="auto">
              <a:xfrm>
                <a:off x="2826881" y="5269861"/>
                <a:ext cx="856489" cy="193038"/>
              </a:xfrm>
              <a:custGeom>
                <a:avLst/>
                <a:gdLst>
                  <a:gd name="connsiteX0" fmla="*/ 0 w 914400"/>
                  <a:gd name="connsiteY0" fmla="*/ 143583 h 226711"/>
                  <a:gd name="connsiteX1" fmla="*/ 219154 w 914400"/>
                  <a:gd name="connsiteY1" fmla="*/ 7557 h 226711"/>
                  <a:gd name="connsiteX2" fmla="*/ 649905 w 914400"/>
                  <a:gd name="connsiteY2" fmla="*/ 0 h 226711"/>
                  <a:gd name="connsiteX3" fmla="*/ 914400 w 914400"/>
                  <a:gd name="connsiteY3" fmla="*/ 158697 h 226711"/>
                  <a:gd name="connsiteX4" fmla="*/ 672576 w 914400"/>
                  <a:gd name="connsiteY4" fmla="*/ 226711 h 226711"/>
                  <a:gd name="connsiteX5" fmla="*/ 0 w 914400"/>
                  <a:gd name="connsiteY5" fmla="*/ 143583 h 22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26711">
                    <a:moveTo>
                      <a:pt x="0" y="143583"/>
                    </a:moveTo>
                    <a:lnTo>
                      <a:pt x="219154" y="7557"/>
                    </a:lnTo>
                    <a:lnTo>
                      <a:pt x="649905" y="0"/>
                    </a:lnTo>
                    <a:lnTo>
                      <a:pt x="914400" y="158697"/>
                    </a:lnTo>
                    <a:lnTo>
                      <a:pt x="672576" y="226711"/>
                    </a:lnTo>
                    <a:lnTo>
                      <a:pt x="0" y="143583"/>
                    </a:lnTo>
                    <a:close/>
                  </a:path>
                </a:pathLst>
              </a:cu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fontAlgn="auto">
                  <a:lnSpc>
                    <a:spcPct val="110000"/>
                  </a:lnSpc>
                  <a:spcBef>
                    <a:spcPts val="0"/>
                  </a:spcBef>
                  <a:spcAft>
                    <a:spcPts val="0"/>
                  </a:spcAft>
                  <a:buFont typeface="Wingdings" charset="0"/>
                  <a:buNone/>
                </a:pPr>
                <a:endParaRPr lang="en-US" b="1" kern="0" smtClean="0">
                  <a:solidFill>
                    <a:srgbClr val="000000"/>
                  </a:solidFill>
                  <a:ea typeface="ＭＳ Ｐゴシック" pitchFamily="34" charset="-128"/>
                </a:endParaRPr>
              </a:p>
            </p:txBody>
          </p:sp>
          <p:sp>
            <p:nvSpPr>
              <p:cNvPr id="32" name="Freeform 3"/>
              <p:cNvSpPr>
                <a:spLocks noEditPoints="1"/>
              </p:cNvSpPr>
              <p:nvPr/>
            </p:nvSpPr>
            <p:spPr bwMode="auto">
              <a:xfrm>
                <a:off x="2469136" y="5260982"/>
                <a:ext cx="1771735" cy="511633"/>
              </a:xfrm>
              <a:custGeom>
                <a:avLst/>
                <a:gdLst>
                  <a:gd name="T0" fmla="*/ 260 w 265"/>
                  <a:gd name="T1" fmla="*/ 57 h 84"/>
                  <a:gd name="T2" fmla="*/ 258 w 265"/>
                  <a:gd name="T3" fmla="*/ 57 h 84"/>
                  <a:gd name="T4" fmla="*/ 258 w 265"/>
                  <a:gd name="T5" fmla="*/ 42 h 84"/>
                  <a:gd name="T6" fmla="*/ 246 w 265"/>
                  <a:gd name="T7" fmla="*/ 29 h 84"/>
                  <a:gd name="T8" fmla="*/ 186 w 265"/>
                  <a:gd name="T9" fmla="*/ 20 h 84"/>
                  <a:gd name="T10" fmla="*/ 156 w 265"/>
                  <a:gd name="T11" fmla="*/ 5 h 84"/>
                  <a:gd name="T12" fmla="*/ 143 w 265"/>
                  <a:gd name="T13" fmla="*/ 0 h 84"/>
                  <a:gd name="T14" fmla="*/ 96 w 265"/>
                  <a:gd name="T15" fmla="*/ 0 h 84"/>
                  <a:gd name="T16" fmla="*/ 37 w 265"/>
                  <a:gd name="T17" fmla="*/ 17 h 84"/>
                  <a:gd name="T18" fmla="*/ 8 w 265"/>
                  <a:gd name="T19" fmla="*/ 23 h 84"/>
                  <a:gd name="T20" fmla="*/ 8 w 265"/>
                  <a:gd name="T21" fmla="*/ 43 h 84"/>
                  <a:gd name="T22" fmla="*/ 8 w 265"/>
                  <a:gd name="T23" fmla="*/ 58 h 84"/>
                  <a:gd name="T24" fmla="*/ 26 w 265"/>
                  <a:gd name="T25" fmla="*/ 72 h 84"/>
                  <a:gd name="T26" fmla="*/ 38 w 265"/>
                  <a:gd name="T27" fmla="*/ 72 h 84"/>
                  <a:gd name="T28" fmla="*/ 37 w 265"/>
                  <a:gd name="T29" fmla="*/ 65 h 84"/>
                  <a:gd name="T30" fmla="*/ 61 w 265"/>
                  <a:gd name="T31" fmla="*/ 42 h 84"/>
                  <a:gd name="T32" fmla="*/ 85 w 265"/>
                  <a:gd name="T33" fmla="*/ 65 h 84"/>
                  <a:gd name="T34" fmla="*/ 84 w 265"/>
                  <a:gd name="T35" fmla="*/ 72 h 84"/>
                  <a:gd name="T36" fmla="*/ 193 w 265"/>
                  <a:gd name="T37" fmla="*/ 72 h 84"/>
                  <a:gd name="T38" fmla="*/ 192 w 265"/>
                  <a:gd name="T39" fmla="*/ 65 h 84"/>
                  <a:gd name="T40" fmla="*/ 216 w 265"/>
                  <a:gd name="T41" fmla="*/ 42 h 84"/>
                  <a:gd name="T42" fmla="*/ 240 w 265"/>
                  <a:gd name="T43" fmla="*/ 65 h 84"/>
                  <a:gd name="T44" fmla="*/ 239 w 265"/>
                  <a:gd name="T45" fmla="*/ 72 h 84"/>
                  <a:gd name="T46" fmla="*/ 260 w 265"/>
                  <a:gd name="T47" fmla="*/ 57 h 84"/>
                  <a:gd name="T48" fmla="*/ 73 w 265"/>
                  <a:gd name="T49" fmla="*/ 22 h 84"/>
                  <a:gd name="T50" fmla="*/ 69 w 265"/>
                  <a:gd name="T51" fmla="*/ 17 h 84"/>
                  <a:gd name="T52" fmla="*/ 99 w 265"/>
                  <a:gd name="T53" fmla="*/ 3 h 84"/>
                  <a:gd name="T54" fmla="*/ 113 w 265"/>
                  <a:gd name="T55" fmla="*/ 3 h 84"/>
                  <a:gd name="T56" fmla="*/ 116 w 265"/>
                  <a:gd name="T57" fmla="*/ 22 h 84"/>
                  <a:gd name="T58" fmla="*/ 73 w 265"/>
                  <a:gd name="T59" fmla="*/ 22 h 84"/>
                  <a:gd name="T60" fmla="*/ 167 w 265"/>
                  <a:gd name="T61" fmla="*/ 22 h 84"/>
                  <a:gd name="T62" fmla="*/ 122 w 265"/>
                  <a:gd name="T63" fmla="*/ 22 h 84"/>
                  <a:gd name="T64" fmla="*/ 117 w 265"/>
                  <a:gd name="T65" fmla="*/ 3 h 84"/>
                  <a:gd name="T66" fmla="*/ 140 w 265"/>
                  <a:gd name="T67" fmla="*/ 3 h 84"/>
                  <a:gd name="T68" fmla="*/ 150 w 265"/>
                  <a:gd name="T69" fmla="*/ 6 h 84"/>
                  <a:gd name="T70" fmla="*/ 167 w 265"/>
                  <a:gd name="T71" fmla="*/ 18 h 84"/>
                  <a:gd name="T72" fmla="*/ 167 w 265"/>
                  <a:gd name="T73" fmla="*/ 22 h 84"/>
                  <a:gd name="T74" fmla="*/ 61 w 265"/>
                  <a:gd name="T75" fmla="*/ 47 h 84"/>
                  <a:gd name="T76" fmla="*/ 43 w 265"/>
                  <a:gd name="T77" fmla="*/ 65 h 84"/>
                  <a:gd name="T78" fmla="*/ 61 w 265"/>
                  <a:gd name="T79" fmla="*/ 84 h 84"/>
                  <a:gd name="T80" fmla="*/ 79 w 265"/>
                  <a:gd name="T81" fmla="*/ 65 h 84"/>
                  <a:gd name="T82" fmla="*/ 61 w 265"/>
                  <a:gd name="T83" fmla="*/ 47 h 84"/>
                  <a:gd name="T84" fmla="*/ 216 w 265"/>
                  <a:gd name="T85" fmla="*/ 47 h 84"/>
                  <a:gd name="T86" fmla="*/ 197 w 265"/>
                  <a:gd name="T87" fmla="*/ 65 h 84"/>
                  <a:gd name="T88" fmla="*/ 216 w 265"/>
                  <a:gd name="T89" fmla="*/ 84 h 84"/>
                  <a:gd name="T90" fmla="*/ 234 w 265"/>
                  <a:gd name="T91" fmla="*/ 65 h 84"/>
                  <a:gd name="T92" fmla="*/ 216 w 265"/>
                  <a:gd name="T93" fmla="*/ 4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5" h="84">
                    <a:moveTo>
                      <a:pt x="260" y="57"/>
                    </a:moveTo>
                    <a:cubicBezTo>
                      <a:pt x="258" y="57"/>
                      <a:pt x="258" y="57"/>
                      <a:pt x="258" y="57"/>
                    </a:cubicBezTo>
                    <a:cubicBezTo>
                      <a:pt x="258" y="57"/>
                      <a:pt x="258" y="51"/>
                      <a:pt x="258" y="42"/>
                    </a:cubicBezTo>
                    <a:cubicBezTo>
                      <a:pt x="258" y="32"/>
                      <a:pt x="246" y="29"/>
                      <a:pt x="246" y="29"/>
                    </a:cubicBezTo>
                    <a:cubicBezTo>
                      <a:pt x="186" y="20"/>
                      <a:pt x="186" y="20"/>
                      <a:pt x="186" y="20"/>
                    </a:cubicBezTo>
                    <a:cubicBezTo>
                      <a:pt x="186" y="20"/>
                      <a:pt x="162" y="9"/>
                      <a:pt x="156" y="5"/>
                    </a:cubicBezTo>
                    <a:cubicBezTo>
                      <a:pt x="151" y="1"/>
                      <a:pt x="143" y="0"/>
                      <a:pt x="143" y="0"/>
                    </a:cubicBezTo>
                    <a:cubicBezTo>
                      <a:pt x="143" y="0"/>
                      <a:pt x="120" y="0"/>
                      <a:pt x="96" y="0"/>
                    </a:cubicBezTo>
                    <a:cubicBezTo>
                      <a:pt x="73" y="0"/>
                      <a:pt x="47" y="12"/>
                      <a:pt x="37" y="17"/>
                    </a:cubicBezTo>
                    <a:cubicBezTo>
                      <a:pt x="27" y="22"/>
                      <a:pt x="17" y="23"/>
                      <a:pt x="8" y="23"/>
                    </a:cubicBezTo>
                    <a:cubicBezTo>
                      <a:pt x="0" y="23"/>
                      <a:pt x="8" y="43"/>
                      <a:pt x="8" y="43"/>
                    </a:cubicBezTo>
                    <a:cubicBezTo>
                      <a:pt x="8" y="43"/>
                      <a:pt x="8" y="43"/>
                      <a:pt x="8" y="58"/>
                    </a:cubicBezTo>
                    <a:cubicBezTo>
                      <a:pt x="8" y="74"/>
                      <a:pt x="26" y="72"/>
                      <a:pt x="26" y="72"/>
                    </a:cubicBezTo>
                    <a:cubicBezTo>
                      <a:pt x="38" y="72"/>
                      <a:pt x="38" y="72"/>
                      <a:pt x="38" y="72"/>
                    </a:cubicBezTo>
                    <a:cubicBezTo>
                      <a:pt x="37" y="70"/>
                      <a:pt x="37" y="68"/>
                      <a:pt x="37" y="65"/>
                    </a:cubicBezTo>
                    <a:cubicBezTo>
                      <a:pt x="37" y="52"/>
                      <a:pt x="48" y="42"/>
                      <a:pt x="61" y="42"/>
                    </a:cubicBezTo>
                    <a:cubicBezTo>
                      <a:pt x="74" y="42"/>
                      <a:pt x="85" y="52"/>
                      <a:pt x="85" y="65"/>
                    </a:cubicBezTo>
                    <a:cubicBezTo>
                      <a:pt x="85" y="68"/>
                      <a:pt x="84" y="70"/>
                      <a:pt x="84" y="72"/>
                    </a:cubicBezTo>
                    <a:cubicBezTo>
                      <a:pt x="193" y="72"/>
                      <a:pt x="193" y="72"/>
                      <a:pt x="193" y="72"/>
                    </a:cubicBezTo>
                    <a:cubicBezTo>
                      <a:pt x="192" y="70"/>
                      <a:pt x="192" y="68"/>
                      <a:pt x="192" y="65"/>
                    </a:cubicBezTo>
                    <a:cubicBezTo>
                      <a:pt x="192" y="52"/>
                      <a:pt x="203" y="42"/>
                      <a:pt x="216" y="42"/>
                    </a:cubicBezTo>
                    <a:cubicBezTo>
                      <a:pt x="229" y="42"/>
                      <a:pt x="240" y="52"/>
                      <a:pt x="240" y="65"/>
                    </a:cubicBezTo>
                    <a:cubicBezTo>
                      <a:pt x="240" y="68"/>
                      <a:pt x="239" y="70"/>
                      <a:pt x="239" y="72"/>
                    </a:cubicBezTo>
                    <a:cubicBezTo>
                      <a:pt x="265" y="71"/>
                      <a:pt x="260" y="57"/>
                      <a:pt x="260" y="57"/>
                    </a:cubicBezTo>
                    <a:close/>
                    <a:moveTo>
                      <a:pt x="73" y="22"/>
                    </a:moveTo>
                    <a:cubicBezTo>
                      <a:pt x="73" y="22"/>
                      <a:pt x="59" y="24"/>
                      <a:pt x="69" y="17"/>
                    </a:cubicBezTo>
                    <a:cubicBezTo>
                      <a:pt x="77" y="12"/>
                      <a:pt x="85" y="3"/>
                      <a:pt x="99" y="3"/>
                    </a:cubicBezTo>
                    <a:cubicBezTo>
                      <a:pt x="113" y="3"/>
                      <a:pt x="113" y="3"/>
                      <a:pt x="113" y="3"/>
                    </a:cubicBezTo>
                    <a:cubicBezTo>
                      <a:pt x="116" y="22"/>
                      <a:pt x="116" y="22"/>
                      <a:pt x="116" y="22"/>
                    </a:cubicBezTo>
                    <a:lnTo>
                      <a:pt x="73" y="22"/>
                    </a:lnTo>
                    <a:close/>
                    <a:moveTo>
                      <a:pt x="167" y="22"/>
                    </a:moveTo>
                    <a:cubicBezTo>
                      <a:pt x="122" y="22"/>
                      <a:pt x="122" y="22"/>
                      <a:pt x="122" y="22"/>
                    </a:cubicBezTo>
                    <a:cubicBezTo>
                      <a:pt x="117" y="3"/>
                      <a:pt x="117" y="3"/>
                      <a:pt x="117" y="3"/>
                    </a:cubicBezTo>
                    <a:cubicBezTo>
                      <a:pt x="117" y="3"/>
                      <a:pt x="134" y="3"/>
                      <a:pt x="140" y="3"/>
                    </a:cubicBezTo>
                    <a:cubicBezTo>
                      <a:pt x="145" y="3"/>
                      <a:pt x="150" y="6"/>
                      <a:pt x="150" y="6"/>
                    </a:cubicBezTo>
                    <a:cubicBezTo>
                      <a:pt x="150" y="6"/>
                      <a:pt x="161" y="14"/>
                      <a:pt x="167" y="18"/>
                    </a:cubicBezTo>
                    <a:cubicBezTo>
                      <a:pt x="173" y="22"/>
                      <a:pt x="167" y="22"/>
                      <a:pt x="167" y="22"/>
                    </a:cubicBezTo>
                    <a:close/>
                    <a:moveTo>
                      <a:pt x="61" y="47"/>
                    </a:moveTo>
                    <a:cubicBezTo>
                      <a:pt x="51" y="47"/>
                      <a:pt x="43" y="55"/>
                      <a:pt x="43" y="65"/>
                    </a:cubicBezTo>
                    <a:cubicBezTo>
                      <a:pt x="43" y="76"/>
                      <a:pt x="51" y="84"/>
                      <a:pt x="61" y="84"/>
                    </a:cubicBezTo>
                    <a:cubicBezTo>
                      <a:pt x="71" y="84"/>
                      <a:pt x="79" y="76"/>
                      <a:pt x="79" y="65"/>
                    </a:cubicBezTo>
                    <a:cubicBezTo>
                      <a:pt x="79" y="55"/>
                      <a:pt x="71" y="47"/>
                      <a:pt x="61" y="47"/>
                    </a:cubicBezTo>
                    <a:close/>
                    <a:moveTo>
                      <a:pt x="216" y="47"/>
                    </a:moveTo>
                    <a:cubicBezTo>
                      <a:pt x="206" y="47"/>
                      <a:pt x="197" y="55"/>
                      <a:pt x="197" y="65"/>
                    </a:cubicBezTo>
                    <a:cubicBezTo>
                      <a:pt x="197" y="76"/>
                      <a:pt x="206" y="84"/>
                      <a:pt x="216" y="84"/>
                    </a:cubicBezTo>
                    <a:cubicBezTo>
                      <a:pt x="226" y="84"/>
                      <a:pt x="234" y="76"/>
                      <a:pt x="234" y="65"/>
                    </a:cubicBezTo>
                    <a:cubicBezTo>
                      <a:pt x="234" y="55"/>
                      <a:pt x="226" y="47"/>
                      <a:pt x="216" y="47"/>
                    </a:cubicBezTo>
                    <a:close/>
                  </a:path>
                </a:pathLst>
              </a:custGeom>
              <a:solidFill>
                <a:srgbClr val="006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10000"/>
                  </a:lnSpc>
                  <a:spcBef>
                    <a:spcPts val="0"/>
                  </a:spcBef>
                  <a:spcAft>
                    <a:spcPts val="0"/>
                  </a:spcAft>
                </a:pPr>
                <a:endParaRPr lang="en-US" kern="0" smtClean="0">
                  <a:solidFill>
                    <a:sysClr val="windowText" lastClr="000000"/>
                  </a:solidFill>
                  <a:ea typeface="ＭＳ Ｐゴシック" pitchFamily="34" charset="-128"/>
                </a:endParaRPr>
              </a:p>
            </p:txBody>
          </p:sp>
        </p:grpSp>
        <p:sp>
          <p:nvSpPr>
            <p:cNvPr id="29" name="Freihandform 141"/>
            <p:cNvSpPr/>
            <p:nvPr/>
          </p:nvSpPr>
          <p:spPr bwMode="auto">
            <a:xfrm>
              <a:off x="6281069" y="4841806"/>
              <a:ext cx="302821" cy="65314"/>
            </a:xfrm>
            <a:custGeom>
              <a:avLst/>
              <a:gdLst>
                <a:gd name="connsiteX0" fmla="*/ 41564 w 302821"/>
                <a:gd name="connsiteY0" fmla="*/ 47501 h 130628"/>
                <a:gd name="connsiteX1" fmla="*/ 267195 w 302821"/>
                <a:gd name="connsiteY1" fmla="*/ 0 h 130628"/>
                <a:gd name="connsiteX2" fmla="*/ 302821 w 302821"/>
                <a:gd name="connsiteY2" fmla="*/ 124690 h 130628"/>
                <a:gd name="connsiteX3" fmla="*/ 0 w 302821"/>
                <a:gd name="connsiteY3" fmla="*/ 130628 h 130628"/>
                <a:gd name="connsiteX4" fmla="*/ 41564 w 302821"/>
                <a:gd name="connsiteY4" fmla="*/ 47501 h 130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21" h="130628">
                  <a:moveTo>
                    <a:pt x="41564" y="47501"/>
                  </a:moveTo>
                  <a:lnTo>
                    <a:pt x="267195" y="0"/>
                  </a:lnTo>
                  <a:lnTo>
                    <a:pt x="302821" y="124690"/>
                  </a:lnTo>
                  <a:lnTo>
                    <a:pt x="0" y="130628"/>
                  </a:lnTo>
                  <a:lnTo>
                    <a:pt x="41564" y="47501"/>
                  </a:lnTo>
                  <a:close/>
                </a:path>
              </a:pathLst>
            </a:custGeom>
            <a:solidFill>
              <a:srgbClr val="BECDD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fontAlgn="auto">
                <a:lnSpc>
                  <a:spcPct val="110000"/>
                </a:lnSpc>
                <a:spcBef>
                  <a:spcPts val="0"/>
                </a:spcBef>
                <a:spcAft>
                  <a:spcPts val="0"/>
                </a:spcAft>
                <a:buFont typeface="Wingdings" charset="0"/>
                <a:buNone/>
              </a:pPr>
              <a:endParaRPr lang="en-US" b="1" kern="0" smtClean="0">
                <a:solidFill>
                  <a:srgbClr val="000000"/>
                </a:solidFill>
                <a:latin typeface="Arial" pitchFamily="34" charset="0"/>
                <a:ea typeface="ＭＳ Ｐゴシック" charset="-128"/>
              </a:endParaRPr>
            </a:p>
          </p:txBody>
        </p:sp>
      </p:grpSp>
      <p:sp>
        <p:nvSpPr>
          <p:cNvPr id="160" name="Textfeld 124"/>
          <p:cNvSpPr txBox="1"/>
          <p:nvPr/>
        </p:nvSpPr>
        <p:spPr bwMode="gray">
          <a:xfrm>
            <a:off x="332156" y="4382325"/>
            <a:ext cx="985427" cy="323165"/>
          </a:xfrm>
          <a:prstGeom prst="rect">
            <a:avLst/>
          </a:prstGeom>
          <a:noFill/>
        </p:spPr>
        <p:txBody>
          <a:bodyPr wrap="square" lIns="0" tIns="0" rIns="0" bIns="0" rtlCol="0">
            <a:spAutoFit/>
          </a:bodyPr>
          <a:lstStyle/>
          <a:p>
            <a:pPr algn="r">
              <a:spcBef>
                <a:spcPts val="0"/>
              </a:spcBef>
            </a:pPr>
            <a:r>
              <a:rPr lang="en-US" sz="1050" smtClean="0">
                <a:solidFill>
                  <a:srgbClr val="000000"/>
                </a:solidFill>
                <a:latin typeface="Arial" pitchFamily="34" charset="0"/>
                <a:ea typeface="ＭＳ Ｐゴシック" charset="-128"/>
              </a:rPr>
              <a:t>ETSI 200 674-1</a:t>
            </a:r>
            <a:endParaRPr lang="en-US" sz="1050" dirty="0" smtClean="0">
              <a:solidFill>
                <a:srgbClr val="000000"/>
              </a:solidFill>
              <a:latin typeface="Arial" pitchFamily="34" charset="0"/>
              <a:ea typeface="ＭＳ Ｐゴシック" charset="-128"/>
            </a:endParaRPr>
          </a:p>
          <a:p>
            <a:pPr algn="r">
              <a:spcBef>
                <a:spcPts val="0"/>
              </a:spcBef>
            </a:pPr>
            <a:r>
              <a:rPr lang="en-US" sz="1050" dirty="0" smtClean="0">
                <a:solidFill>
                  <a:srgbClr val="000000"/>
                </a:solidFill>
                <a:latin typeface="Arial" pitchFamily="34" charset="0"/>
                <a:ea typeface="ＭＳ Ｐゴシック" charset="-128"/>
              </a:rPr>
              <a:t>Road-Side Unit</a:t>
            </a:r>
          </a:p>
        </p:txBody>
      </p:sp>
      <p:sp>
        <p:nvSpPr>
          <p:cNvPr id="161" name="Textfeld 124"/>
          <p:cNvSpPr txBox="1"/>
          <p:nvPr/>
        </p:nvSpPr>
        <p:spPr bwMode="gray">
          <a:xfrm>
            <a:off x="1846387" y="6150555"/>
            <a:ext cx="2080844" cy="161583"/>
          </a:xfrm>
          <a:prstGeom prst="rect">
            <a:avLst/>
          </a:prstGeom>
          <a:noFill/>
        </p:spPr>
        <p:txBody>
          <a:bodyPr wrap="square" lIns="0" tIns="0" rIns="0" bIns="0" rtlCol="0">
            <a:spAutoFit/>
          </a:bodyPr>
          <a:lstStyle/>
          <a:p>
            <a:pPr algn="ctr">
              <a:spcBef>
                <a:spcPts val="0"/>
              </a:spcBef>
            </a:pPr>
            <a:r>
              <a:rPr lang="en-US" sz="1050" dirty="0" smtClean="0">
                <a:solidFill>
                  <a:srgbClr val="000000"/>
                </a:solidFill>
                <a:latin typeface="Arial" pitchFamily="34" charset="0"/>
                <a:ea typeface="ＭＳ Ｐゴシック" charset="-128"/>
              </a:rPr>
              <a:t>Protected Communication Zone</a:t>
            </a:r>
          </a:p>
        </p:txBody>
      </p:sp>
    </p:spTree>
    <p:extLst>
      <p:ext uri="{BB962C8B-B14F-4D97-AF65-F5344CB8AC3E}">
        <p14:creationId xmlns:p14="http://schemas.microsoft.com/office/powerpoint/2010/main" val="257928883"/>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4" y="0"/>
            <a:ext cx="8229600" cy="1143000"/>
          </a:xfrm>
        </p:spPr>
        <p:txBody>
          <a:bodyPr/>
          <a:lstStyle/>
          <a:p>
            <a:r>
              <a:rPr lang="en-US" dirty="0"/>
              <a:t>Use </a:t>
            </a:r>
            <a:r>
              <a:rPr lang="en-US" dirty="0" smtClean="0"/>
              <a:t>Case #10</a:t>
            </a:r>
            <a:br>
              <a:rPr lang="en-US" dirty="0" smtClean="0"/>
            </a:br>
            <a:r>
              <a:rPr lang="en-US" dirty="0" smtClean="0"/>
              <a:t>Authorization Tickets Reloading</a:t>
            </a:r>
            <a:endParaRPr lang="en-US" dirty="0"/>
          </a:p>
        </p:txBody>
      </p:sp>
      <p:sp>
        <p:nvSpPr>
          <p:cNvPr id="4" name="Footer Placeholder 3"/>
          <p:cNvSpPr>
            <a:spLocks noGrp="1"/>
          </p:cNvSpPr>
          <p:nvPr>
            <p:ph type="ftr" sz="quarter" idx="10"/>
          </p:nvPr>
        </p:nvSpPr>
        <p:spPr/>
        <p:txBody>
          <a:bodyPr/>
          <a:lstStyle/>
          <a:p>
            <a:pPr>
              <a:defRPr/>
            </a:pPr>
            <a:r>
              <a:rPr lang="en-US" smtClean="0"/>
              <a:t>© ETSI 2016 All rights reserved</a:t>
            </a:r>
            <a:endParaRPr lang="en-US"/>
          </a:p>
        </p:txBody>
      </p:sp>
      <p:sp>
        <p:nvSpPr>
          <p:cNvPr id="5" name="Slide Number Placeholder 4"/>
          <p:cNvSpPr>
            <a:spLocks noGrp="1"/>
          </p:cNvSpPr>
          <p:nvPr>
            <p:ph type="sldNum" sz="quarter" idx="11"/>
          </p:nvPr>
        </p:nvSpPr>
        <p:spPr/>
        <p:txBody>
          <a:bodyPr/>
          <a:lstStyle/>
          <a:p>
            <a:pPr>
              <a:defRPr/>
            </a:pPr>
            <a:fld id="{38E27B2E-04F4-4ED5-AE45-1351A1006D13}" type="slidenum">
              <a:rPr lang="en-GB" smtClean="0"/>
              <a:pPr>
                <a:defRPr/>
              </a:pPr>
              <a:t>29</a:t>
            </a:fld>
            <a:endParaRPr lang="en-GB"/>
          </a:p>
        </p:txBody>
      </p:sp>
      <p:pic>
        <p:nvPicPr>
          <p:cNvPr id="7" name="Picture 6"/>
          <p:cNvPicPr>
            <a:picLocks noChangeAspect="1"/>
          </p:cNvPicPr>
          <p:nvPr/>
        </p:nvPicPr>
        <p:blipFill>
          <a:blip r:embed="rId2" cstate="print"/>
          <a:stretch>
            <a:fillRect/>
          </a:stretch>
        </p:blipFill>
        <p:spPr>
          <a:xfrm>
            <a:off x="655544" y="2169460"/>
            <a:ext cx="7879436" cy="3684213"/>
          </a:xfrm>
          <a:prstGeom prst="rect">
            <a:avLst/>
          </a:prstGeom>
        </p:spPr>
      </p:pic>
      <p:cxnSp>
        <p:nvCxnSpPr>
          <p:cNvPr id="6" name="Gerade Verbindung mit Pfeil 5"/>
          <p:cNvCxnSpPr/>
          <p:nvPr/>
        </p:nvCxnSpPr>
        <p:spPr>
          <a:xfrm flipV="1">
            <a:off x="2716823" y="3255209"/>
            <a:ext cx="3974413" cy="1730029"/>
          </a:xfrm>
          <a:prstGeom prst="straightConnector1">
            <a:avLst/>
          </a:prstGeom>
          <a:ln w="57150">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rot="20173530">
            <a:off x="2735367" y="4166652"/>
            <a:ext cx="3972491" cy="261610"/>
          </a:xfrm>
          <a:prstGeom prst="rect">
            <a:avLst/>
          </a:prstGeom>
          <a:noFill/>
          <a:ln>
            <a:noFill/>
          </a:ln>
        </p:spPr>
        <p:txBody>
          <a:bodyPr wrap="square" rtlCol="0">
            <a:spAutoFit/>
          </a:bodyPr>
          <a:lstStyle/>
          <a:p>
            <a:pPr algn="ctr"/>
            <a:r>
              <a:rPr lang="de-DE" sz="1100" b="1" dirty="0" smtClean="0"/>
              <a:t>AT request / reply</a:t>
            </a:r>
            <a:endParaRPr lang="de-DE" sz="1100" b="1" dirty="0"/>
          </a:p>
        </p:txBody>
      </p:sp>
      <p:sp>
        <p:nvSpPr>
          <p:cNvPr id="9" name="Textfeld 8"/>
          <p:cNvSpPr txBox="1"/>
          <p:nvPr/>
        </p:nvSpPr>
        <p:spPr>
          <a:xfrm>
            <a:off x="1999133" y="1523129"/>
            <a:ext cx="1037754" cy="646331"/>
          </a:xfrm>
          <a:prstGeom prst="rect">
            <a:avLst/>
          </a:prstGeom>
          <a:noFill/>
        </p:spPr>
        <p:txBody>
          <a:bodyPr wrap="square" rtlCol="0">
            <a:spAutoFit/>
          </a:bodyPr>
          <a:lstStyle/>
          <a:p>
            <a:pPr algn="ctr"/>
            <a:r>
              <a:rPr lang="de-DE" sz="1200" dirty="0" smtClean="0"/>
              <a:t>RSU Operator Backend</a:t>
            </a:r>
            <a:endParaRPr lang="de-DE" sz="1200"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8087" y="1573341"/>
            <a:ext cx="596119" cy="596119"/>
          </a:xfrm>
          <a:prstGeom prst="rect">
            <a:avLst/>
          </a:prstGeom>
        </p:spPr>
      </p:pic>
      <p:cxnSp>
        <p:nvCxnSpPr>
          <p:cNvPr id="11" name="Gerade Verbindung mit Pfeil 10"/>
          <p:cNvCxnSpPr/>
          <p:nvPr/>
        </p:nvCxnSpPr>
        <p:spPr>
          <a:xfrm flipV="1">
            <a:off x="3036887" y="2228750"/>
            <a:ext cx="0" cy="1141230"/>
          </a:xfrm>
          <a:prstGeom prst="straightConnector1">
            <a:avLst/>
          </a:prstGeom>
          <a:ln w="57150">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3461052" y="1752909"/>
            <a:ext cx="2983710" cy="981501"/>
          </a:xfrm>
          <a:prstGeom prst="straightConnector1">
            <a:avLst/>
          </a:prstGeom>
          <a:ln w="57150">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rot="1111343">
            <a:off x="3771047" y="1868647"/>
            <a:ext cx="2569565" cy="261610"/>
          </a:xfrm>
          <a:prstGeom prst="rect">
            <a:avLst/>
          </a:prstGeom>
          <a:noFill/>
          <a:ln>
            <a:noFill/>
          </a:ln>
        </p:spPr>
        <p:txBody>
          <a:bodyPr wrap="square" rtlCol="0">
            <a:spAutoFit/>
          </a:bodyPr>
          <a:lstStyle/>
          <a:p>
            <a:pPr algn="ctr"/>
            <a:r>
              <a:rPr lang="de-DE" sz="1100" b="1" dirty="0" smtClean="0"/>
              <a:t>AT request / reply</a:t>
            </a:r>
            <a:endParaRPr lang="de-DE" sz="1100" b="1" dirty="0"/>
          </a:p>
        </p:txBody>
      </p:sp>
      <p:cxnSp>
        <p:nvCxnSpPr>
          <p:cNvPr id="13" name="Gerade Verbindung mit Pfeil 5"/>
          <p:cNvCxnSpPr/>
          <p:nvPr/>
        </p:nvCxnSpPr>
        <p:spPr>
          <a:xfrm>
            <a:off x="299066" y="2580810"/>
            <a:ext cx="1754466" cy="8901"/>
          </a:xfrm>
          <a:prstGeom prst="straightConnector1">
            <a:avLst/>
          </a:prstGeom>
          <a:ln w="571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feld 7"/>
          <p:cNvSpPr txBox="1"/>
          <p:nvPr/>
        </p:nvSpPr>
        <p:spPr>
          <a:xfrm>
            <a:off x="185579" y="2636815"/>
            <a:ext cx="1929017" cy="261610"/>
          </a:xfrm>
          <a:prstGeom prst="rect">
            <a:avLst/>
          </a:prstGeom>
          <a:noFill/>
          <a:ln>
            <a:noFill/>
          </a:ln>
        </p:spPr>
        <p:txBody>
          <a:bodyPr wrap="square" rtlCol="0">
            <a:spAutoFit/>
          </a:bodyPr>
          <a:lstStyle/>
          <a:p>
            <a:pPr algn="ctr"/>
            <a:r>
              <a:rPr lang="de-DE" sz="1100" b="1" dirty="0" smtClean="0"/>
              <a:t>ISE protocol</a:t>
            </a:r>
            <a:endParaRPr lang="de-DE" sz="1100" b="1" dirty="0"/>
          </a:p>
        </p:txBody>
      </p:sp>
      <p:cxnSp>
        <p:nvCxnSpPr>
          <p:cNvPr id="20" name="Gerade Verbindung mit Pfeil 5"/>
          <p:cNvCxnSpPr>
            <a:endCxn id="9" idx="1"/>
          </p:cNvCxnSpPr>
          <p:nvPr/>
        </p:nvCxnSpPr>
        <p:spPr>
          <a:xfrm flipV="1">
            <a:off x="299066" y="1846295"/>
            <a:ext cx="1700067" cy="10719"/>
          </a:xfrm>
          <a:prstGeom prst="straightConnector1">
            <a:avLst/>
          </a:prstGeom>
          <a:ln w="57150">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feld 7"/>
          <p:cNvSpPr txBox="1"/>
          <p:nvPr/>
        </p:nvSpPr>
        <p:spPr>
          <a:xfrm>
            <a:off x="-736711" y="1974273"/>
            <a:ext cx="3773598" cy="261610"/>
          </a:xfrm>
          <a:prstGeom prst="rect">
            <a:avLst/>
          </a:prstGeom>
          <a:noFill/>
          <a:ln>
            <a:noFill/>
          </a:ln>
        </p:spPr>
        <p:txBody>
          <a:bodyPr wrap="square" rtlCol="0">
            <a:spAutoFit/>
          </a:bodyPr>
          <a:lstStyle/>
          <a:p>
            <a:pPr algn="ctr"/>
            <a:r>
              <a:rPr lang="de-DE" sz="1100" b="1" dirty="0" smtClean="0"/>
              <a:t>C2C-CC protocol via TLS</a:t>
            </a:r>
            <a:endParaRPr lang="de-DE" sz="1100" b="1" dirty="0"/>
          </a:p>
        </p:txBody>
      </p:sp>
      <p:sp>
        <p:nvSpPr>
          <p:cNvPr id="26" name="TextBox 25"/>
          <p:cNvSpPr txBox="1"/>
          <p:nvPr/>
        </p:nvSpPr>
        <p:spPr>
          <a:xfrm>
            <a:off x="2574823" y="5521484"/>
            <a:ext cx="4293577" cy="671419"/>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725786554"/>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כותרת 5"/>
          <p:cNvSpPr>
            <a:spLocks noGrp="1"/>
          </p:cNvSpPr>
          <p:nvPr>
            <p:ph type="title"/>
          </p:nvPr>
        </p:nvSpPr>
        <p:spPr>
          <a:xfrm>
            <a:off x="276225" y="0"/>
            <a:ext cx="6848475" cy="1143000"/>
          </a:xfrm>
        </p:spPr>
        <p:txBody>
          <a:bodyPr/>
          <a:lstStyle/>
          <a:p>
            <a:pPr eaLnBrk="1" hangingPunct="1"/>
            <a:r>
              <a:rPr lang="fr-FR" smtClean="0"/>
              <a:t>ETSI : European Telecommunications Standards Institute - Sophia Antipolis</a:t>
            </a:r>
            <a:endParaRPr lang="he-IL" smtClean="0"/>
          </a:p>
        </p:txBody>
      </p:sp>
      <p:sp>
        <p:nvSpPr>
          <p:cNvPr id="24579" name="Footer Placeholder 4"/>
          <p:cNvSpPr>
            <a:spLocks noGrp="1"/>
          </p:cNvSpPr>
          <p:nvPr>
            <p:ph type="ftr" sz="quarter" idx="10"/>
          </p:nvPr>
        </p:nvSpPr>
        <p:spPr bwMode="auto">
          <a:noFill/>
          <a:ln>
            <a:miter lim="800000"/>
            <a:headEnd/>
            <a:tailEnd/>
          </a:ln>
        </p:spPr>
        <p:txBody>
          <a:bodyPr/>
          <a:lstStyle/>
          <a:p>
            <a:r>
              <a:rPr lang="en-US" dirty="0" smtClean="0"/>
              <a:t>© ETSI 2016 All rights reserved</a:t>
            </a:r>
          </a:p>
        </p:txBody>
      </p:sp>
      <p:sp>
        <p:nvSpPr>
          <p:cNvPr id="6" name="מציין מיקום תוכן 2"/>
          <p:cNvSpPr txBox="1">
            <a:spLocks/>
          </p:cNvSpPr>
          <p:nvPr/>
        </p:nvSpPr>
        <p:spPr>
          <a:xfrm>
            <a:off x="344488" y="1374775"/>
            <a:ext cx="8321675" cy="5280025"/>
          </a:xfrm>
          <a:prstGeom prst="rect">
            <a:avLst/>
          </a:prstGeom>
        </p:spPr>
        <p:txBody>
          <a:bodyPr/>
          <a:lstStyle/>
          <a:p>
            <a:pPr marL="342900" indent="-342900">
              <a:spcBef>
                <a:spcPct val="20000"/>
              </a:spcBef>
              <a:buSzPct val="90000"/>
              <a:buFontTx/>
              <a:buBlip>
                <a:blip r:embed="rId3"/>
              </a:buBlip>
              <a:defRPr/>
            </a:pPr>
            <a:endParaRPr lang="fr-FR" sz="2400" dirty="0">
              <a:solidFill>
                <a:srgbClr val="404040"/>
              </a:solidFill>
              <a:latin typeface="Calibri" pitchFamily="34" charset="0"/>
            </a:endParaRPr>
          </a:p>
          <a:p>
            <a:pPr marL="342900" indent="-342900">
              <a:spcBef>
                <a:spcPct val="20000"/>
              </a:spcBef>
              <a:buSzPct val="90000"/>
              <a:buFontTx/>
              <a:buBlip>
                <a:blip r:embed="rId3"/>
              </a:buBlip>
              <a:defRPr/>
            </a:pPr>
            <a:r>
              <a:rPr lang="en-US" sz="2400" dirty="0">
                <a:solidFill>
                  <a:srgbClr val="404040"/>
                </a:solidFill>
                <a:latin typeface="Calibri" pitchFamily="34" charset="0"/>
              </a:rPr>
              <a:t>ETSI produces globally-applicable standards for Information and Communications Technologies including fixed, mobile, radio, converged, broadcast and internet </a:t>
            </a:r>
            <a:r>
              <a:rPr lang="en-US" sz="2400" dirty="0" smtClean="0">
                <a:solidFill>
                  <a:srgbClr val="404040"/>
                </a:solidFill>
                <a:latin typeface="Calibri" pitchFamily="34" charset="0"/>
              </a:rPr>
              <a:t>technologies</a:t>
            </a:r>
            <a:endParaRPr lang="en-US" sz="2400" dirty="0">
              <a:solidFill>
                <a:srgbClr val="404040"/>
              </a:solidFill>
              <a:latin typeface="Calibri" pitchFamily="34" charset="0"/>
            </a:endParaRPr>
          </a:p>
          <a:p>
            <a:pPr marL="342900" indent="-342900">
              <a:spcBef>
                <a:spcPct val="20000"/>
              </a:spcBef>
              <a:buSzPct val="90000"/>
              <a:buFontTx/>
              <a:buBlip>
                <a:blip r:embed="rId3"/>
              </a:buBlip>
              <a:defRPr/>
            </a:pPr>
            <a:r>
              <a:rPr lang="en-US" sz="2400" dirty="0">
                <a:solidFill>
                  <a:srgbClr val="404040"/>
                </a:solidFill>
                <a:latin typeface="Calibri" pitchFamily="34" charset="0"/>
              </a:rPr>
              <a:t>The most famous ETSI standards are DECT, Smart Cards, electronic signatures..and  </a:t>
            </a:r>
            <a:r>
              <a:rPr lang="en-US" sz="2400" b="1" dirty="0">
                <a:solidFill>
                  <a:srgbClr val="404040"/>
                </a:solidFill>
                <a:latin typeface="Calibri" pitchFamily="34" charset="0"/>
              </a:rPr>
              <a:t>GSM</a:t>
            </a:r>
            <a:r>
              <a:rPr lang="en-US" sz="2400" dirty="0">
                <a:solidFill>
                  <a:srgbClr val="404040"/>
                </a:solidFill>
                <a:latin typeface="Calibri" pitchFamily="34" charset="0"/>
              </a:rPr>
              <a:t> (3GPP</a:t>
            </a:r>
            <a:r>
              <a:rPr lang="en-US" sz="2400" dirty="0" smtClean="0">
                <a:solidFill>
                  <a:srgbClr val="404040"/>
                </a:solidFill>
                <a:latin typeface="Calibri" pitchFamily="34" charset="0"/>
              </a:rPr>
              <a:t>)</a:t>
            </a:r>
            <a:endParaRPr lang="en-US" sz="2400" dirty="0">
              <a:solidFill>
                <a:srgbClr val="404040"/>
              </a:solidFill>
              <a:latin typeface="Calibri" pitchFamily="34" charset="0"/>
            </a:endParaRPr>
          </a:p>
          <a:p>
            <a:pPr marL="342900" indent="-342900">
              <a:spcBef>
                <a:spcPct val="20000"/>
              </a:spcBef>
              <a:buSzPct val="90000"/>
              <a:buFontTx/>
              <a:buBlip>
                <a:blip r:embed="rId3"/>
              </a:buBlip>
              <a:defRPr/>
            </a:pPr>
            <a:r>
              <a:rPr lang="en-US" sz="2400" dirty="0">
                <a:solidFill>
                  <a:srgbClr val="404040"/>
                </a:solidFill>
                <a:latin typeface="Calibri" pitchFamily="34" charset="0"/>
              </a:rPr>
              <a:t>Today ETSI is famous for NFV.. and IoT/M2M developed in oneM2M and TC SmartM2M, part of ETSI « Connecting Things » </a:t>
            </a:r>
            <a:r>
              <a:rPr lang="en-US" sz="2400" dirty="0" smtClean="0">
                <a:solidFill>
                  <a:srgbClr val="404040"/>
                </a:solidFill>
                <a:latin typeface="Calibri" pitchFamily="34" charset="0"/>
              </a:rPr>
              <a:t>cluster</a:t>
            </a:r>
            <a:endParaRPr lang="en-US" sz="2400" dirty="0">
              <a:solidFill>
                <a:srgbClr val="404040"/>
              </a:solidFill>
              <a:latin typeface="Calibri" pitchFamily="34" charset="0"/>
            </a:endParaRPr>
          </a:p>
          <a:p>
            <a:pPr marL="342900" indent="-342900">
              <a:spcBef>
                <a:spcPct val="20000"/>
              </a:spcBef>
              <a:buSzPct val="90000"/>
              <a:buFontTx/>
              <a:buBlip>
                <a:blip r:embed="rId3"/>
              </a:buBlip>
              <a:defRPr/>
            </a:pPr>
            <a:r>
              <a:rPr lang="en-US" sz="2400" dirty="0">
                <a:solidFill>
                  <a:srgbClr val="404040"/>
                </a:solidFill>
                <a:latin typeface="Calibri" pitchFamily="34" charset="0"/>
              </a:rPr>
              <a:t>800 member organizations, 64 countries and five </a:t>
            </a:r>
            <a:r>
              <a:rPr lang="en-US" sz="2400" dirty="0" smtClean="0">
                <a:solidFill>
                  <a:srgbClr val="404040"/>
                </a:solidFill>
                <a:latin typeface="Calibri" pitchFamily="34" charset="0"/>
              </a:rPr>
              <a:t>continents</a:t>
            </a:r>
            <a:endParaRPr lang="en-US" sz="2400" dirty="0">
              <a:solidFill>
                <a:srgbClr val="404040"/>
              </a:solidFill>
              <a:latin typeface="Calibri" pitchFamily="34" charset="0"/>
            </a:endParaRPr>
          </a:p>
        </p:txBody>
      </p:sp>
      <p:sp>
        <p:nvSpPr>
          <p:cNvPr id="24581" name="Slide Number Placeholder 4"/>
          <p:cNvSpPr>
            <a:spLocks noGrp="1"/>
          </p:cNvSpPr>
          <p:nvPr>
            <p:ph type="sldNum" sz="quarter" idx="11"/>
          </p:nvPr>
        </p:nvSpPr>
        <p:spPr bwMode="auto">
          <a:noFill/>
          <a:ln>
            <a:miter lim="800000"/>
            <a:headEnd/>
            <a:tailEnd/>
          </a:ln>
        </p:spPr>
        <p:txBody>
          <a:bodyPr/>
          <a:lstStyle/>
          <a:p>
            <a:fld id="{96ED8B97-EFAE-4A60-AD2D-6E4F063B5480}" type="slidenum">
              <a:rPr lang="en-GB" smtClean="0"/>
              <a:pPr/>
              <a:t>3</a:t>
            </a:fld>
            <a:endParaRPr lang="en-GB" smtClean="0"/>
          </a:p>
        </p:txBody>
      </p:sp>
    </p:spTree>
    <p:extLst>
      <p:ext uri="{BB962C8B-B14F-4D97-AF65-F5344CB8AC3E}">
        <p14:creationId xmlns:p14="http://schemas.microsoft.com/office/powerpoint/2010/main" val="2536693431"/>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כותרת 5"/>
          <p:cNvSpPr>
            <a:spLocks noGrp="1"/>
          </p:cNvSpPr>
          <p:nvPr>
            <p:ph type="title"/>
          </p:nvPr>
        </p:nvSpPr>
        <p:spPr/>
        <p:txBody>
          <a:bodyPr/>
          <a:lstStyle/>
          <a:p>
            <a:endParaRPr lang="he-IL" smtClean="0"/>
          </a:p>
        </p:txBody>
      </p:sp>
      <p:sp>
        <p:nvSpPr>
          <p:cNvPr id="58371" name="מציין מיקום תוכן 6"/>
          <p:cNvSpPr>
            <a:spLocks noGrp="1"/>
          </p:cNvSpPr>
          <p:nvPr>
            <p:ph idx="1"/>
          </p:nvPr>
        </p:nvSpPr>
        <p:spPr>
          <a:xfrm>
            <a:off x="467833" y="2216888"/>
            <a:ext cx="5348177" cy="1929809"/>
          </a:xfrm>
        </p:spPr>
        <p:txBody>
          <a:bodyPr/>
          <a:lstStyle/>
          <a:p>
            <a:pPr algn="ctr">
              <a:buFontTx/>
              <a:buNone/>
            </a:pPr>
            <a:r>
              <a:rPr lang="en-GB" dirty="0" smtClean="0"/>
              <a:t>Contact Details:</a:t>
            </a:r>
          </a:p>
          <a:p>
            <a:pPr algn="ctr">
              <a:buFontTx/>
              <a:buNone/>
            </a:pPr>
            <a:r>
              <a:rPr lang="en-GB" dirty="0" smtClean="0"/>
              <a:t>Sebastian MULLER</a:t>
            </a:r>
          </a:p>
          <a:p>
            <a:pPr algn="ctr">
              <a:buFontTx/>
              <a:buNone/>
            </a:pPr>
            <a:r>
              <a:rPr lang="en-GB" dirty="0" smtClean="0"/>
              <a:t>Project Manager</a:t>
            </a:r>
          </a:p>
          <a:p>
            <a:pPr algn="ctr">
              <a:buFontTx/>
              <a:buNone/>
            </a:pPr>
            <a:r>
              <a:rPr lang="en-GB" dirty="0" smtClean="0"/>
              <a:t>sebastian.mueller@etsi.org</a:t>
            </a:r>
          </a:p>
          <a:p>
            <a:pPr algn="ctr">
              <a:buFontTx/>
              <a:buNone/>
            </a:pPr>
            <a:r>
              <a:rPr lang="en-US" sz="1400" dirty="0">
                <a:hlinkClick r:id="rId3"/>
              </a:rPr>
              <a:t>http://</a:t>
            </a:r>
            <a:r>
              <a:rPr lang="en-US" sz="1400" dirty="0" smtClean="0">
                <a:hlinkClick r:id="rId3"/>
              </a:rPr>
              <a:t>www.etsi.org/news-events/events/1054-plugtests-2016-itscms5</a:t>
            </a:r>
            <a:r>
              <a:rPr lang="en-US" sz="1400" dirty="0" smtClean="0"/>
              <a:t> </a:t>
            </a:r>
            <a:endParaRPr lang="he-IL" sz="1400" dirty="0" smtClean="0"/>
          </a:p>
        </p:txBody>
      </p:sp>
      <p:sp>
        <p:nvSpPr>
          <p:cNvPr id="8" name="מלבן מעוגל 7"/>
          <p:cNvSpPr/>
          <p:nvPr/>
        </p:nvSpPr>
        <p:spPr>
          <a:xfrm>
            <a:off x="1881188" y="5208588"/>
            <a:ext cx="5611812" cy="830262"/>
          </a:xfrm>
          <a:prstGeom prst="roundRect">
            <a:avLst>
              <a:gd name="adj" fmla="val 10735"/>
            </a:avLst>
          </a:prstGeom>
          <a:solidFill>
            <a:srgbClr val="1A466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r>
              <a:rPr lang="en-US" sz="3200" dirty="0">
                <a:latin typeface="Calibri" pitchFamily="34" charset="0"/>
              </a:rPr>
              <a:t>Thank you!</a:t>
            </a:r>
            <a:endParaRPr lang="en-GB" sz="3200" dirty="0">
              <a:latin typeface="Calibri" pitchFamily="34" charset="0"/>
            </a:endParaRPr>
          </a:p>
        </p:txBody>
      </p:sp>
      <p:sp>
        <p:nvSpPr>
          <p:cNvPr id="58373" name="Footer Placeholder 4"/>
          <p:cNvSpPr>
            <a:spLocks noGrp="1"/>
          </p:cNvSpPr>
          <p:nvPr>
            <p:ph type="ftr" sz="quarter" idx="10"/>
          </p:nvPr>
        </p:nvSpPr>
        <p:spPr bwMode="auto">
          <a:noFill/>
          <a:ln>
            <a:miter lim="800000"/>
            <a:headEnd/>
            <a:tailEnd/>
          </a:ln>
        </p:spPr>
        <p:txBody>
          <a:bodyPr/>
          <a:lstStyle/>
          <a:p>
            <a:r>
              <a:rPr lang="en-US"/>
              <a:t>© ETSI 2014. All rights reserved</a:t>
            </a:r>
          </a:p>
        </p:txBody>
      </p:sp>
      <p:pic>
        <p:nvPicPr>
          <p:cNvPr id="6" name="Picture 5" descr="Seb2.jpg"/>
          <p:cNvPicPr>
            <a:picLocks noChangeAspect="1"/>
          </p:cNvPicPr>
          <p:nvPr/>
        </p:nvPicPr>
        <p:blipFill>
          <a:blip r:embed="rId4" cstate="print"/>
          <a:stretch>
            <a:fillRect/>
          </a:stretch>
        </p:blipFill>
        <p:spPr>
          <a:xfrm>
            <a:off x="6492015" y="1881973"/>
            <a:ext cx="2125899" cy="2732558"/>
          </a:xfrm>
          <a:prstGeom prst="rect">
            <a:avLst/>
          </a:prstGeom>
        </p:spPr>
      </p:pic>
    </p:spTree>
  </p:cSld>
  <p:clrMapOvr>
    <a:masterClrMapping/>
  </p:clrMapOvr>
  <p:transition advClick="0">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p:txBody>
          <a:bodyPr/>
          <a:lstStyle/>
          <a:p>
            <a:r>
              <a:rPr lang="en-GB" smtClean="0"/>
              <a:t>ETSI’s Role</a:t>
            </a:r>
          </a:p>
        </p:txBody>
      </p:sp>
      <p:sp>
        <p:nvSpPr>
          <p:cNvPr id="25603" name="Content Placeholder 2"/>
          <p:cNvSpPr>
            <a:spLocks noGrp="1"/>
          </p:cNvSpPr>
          <p:nvPr>
            <p:ph idx="1"/>
          </p:nvPr>
        </p:nvSpPr>
        <p:spPr>
          <a:xfrm>
            <a:off x="431800" y="1353312"/>
            <a:ext cx="8229600" cy="4525963"/>
          </a:xfrm>
        </p:spPr>
        <p:txBody>
          <a:bodyPr/>
          <a:lstStyle/>
          <a:p>
            <a:r>
              <a:rPr lang="en-GB" sz="3200" dirty="0" smtClean="0"/>
              <a:t>Standards-making</a:t>
            </a:r>
          </a:p>
          <a:p>
            <a:pPr lvl="1"/>
            <a:r>
              <a:rPr lang="en-GB" sz="2400" dirty="0" smtClean="0"/>
              <a:t>Development of base communications standards</a:t>
            </a:r>
          </a:p>
          <a:p>
            <a:pPr lvl="1"/>
            <a:r>
              <a:rPr lang="en-GB" sz="2400" dirty="0" smtClean="0"/>
              <a:t>Development of conformance and interoperability test specifications</a:t>
            </a:r>
          </a:p>
          <a:p>
            <a:pPr lvl="1"/>
            <a:r>
              <a:rPr lang="en-US" sz="2400" dirty="0"/>
              <a:t>European Standards (ENs) are developed following a standardization request (mandate) from the European Commission (EC)/European Free Trade Association (ETFA)</a:t>
            </a:r>
            <a:endParaRPr lang="en-GB" sz="2400" dirty="0" smtClean="0"/>
          </a:p>
          <a:p>
            <a:r>
              <a:rPr lang="en-GB" sz="3200" dirty="0" smtClean="0"/>
              <a:t>Supporting services</a:t>
            </a:r>
          </a:p>
          <a:p>
            <a:pPr lvl="1"/>
            <a:r>
              <a:rPr lang="en-GB" sz="2400" dirty="0" smtClean="0"/>
              <a:t>Specification of methodologies for standards writing and test development</a:t>
            </a:r>
          </a:p>
          <a:p>
            <a:pPr lvl="1"/>
            <a:r>
              <a:rPr lang="en-GB" sz="2400" dirty="0" smtClean="0"/>
              <a:t>Arrangement and management of interoperability testing events, called Plugtests™</a:t>
            </a:r>
          </a:p>
        </p:txBody>
      </p:sp>
      <p:sp>
        <p:nvSpPr>
          <p:cNvPr id="25604" name="Footer Placeholder 3"/>
          <p:cNvSpPr>
            <a:spLocks noGrp="1"/>
          </p:cNvSpPr>
          <p:nvPr>
            <p:ph type="ftr" sz="quarter" idx="10"/>
          </p:nvPr>
        </p:nvSpPr>
        <p:spPr bwMode="auto">
          <a:noFill/>
          <a:ln>
            <a:miter lim="800000"/>
            <a:headEnd/>
            <a:tailEnd/>
          </a:ln>
        </p:spPr>
        <p:txBody>
          <a:bodyPr/>
          <a:lstStyle/>
          <a:p>
            <a:r>
              <a:rPr lang="en-US" dirty="0" smtClean="0"/>
              <a:t>© ETSI 2016 All rights reserved</a:t>
            </a:r>
          </a:p>
        </p:txBody>
      </p:sp>
      <p:sp>
        <p:nvSpPr>
          <p:cNvPr id="25605" name="Slide Number Placeholder 4"/>
          <p:cNvSpPr>
            <a:spLocks noGrp="1"/>
          </p:cNvSpPr>
          <p:nvPr>
            <p:ph type="sldNum" sz="quarter" idx="11"/>
          </p:nvPr>
        </p:nvSpPr>
        <p:spPr bwMode="auto">
          <a:noFill/>
          <a:ln>
            <a:miter lim="800000"/>
            <a:headEnd/>
            <a:tailEnd/>
          </a:ln>
        </p:spPr>
        <p:txBody>
          <a:bodyPr/>
          <a:lstStyle/>
          <a:p>
            <a:fld id="{3011D7BB-B9C6-4413-B239-1FB0E7E36380}" type="slidenum">
              <a:rPr lang="en-US" smtClean="0"/>
              <a:pPr/>
              <a:t>4</a:t>
            </a:fld>
            <a:endParaRPr lang="en-US" smtClean="0"/>
          </a:p>
        </p:txBody>
      </p:sp>
    </p:spTree>
    <p:extLst>
      <p:ext uri="{BB962C8B-B14F-4D97-AF65-F5344CB8AC3E}">
        <p14:creationId xmlns:p14="http://schemas.microsoft.com/office/powerpoint/2010/main" val="181255996"/>
      </p:ext>
    </p:extLst>
  </p:cSld>
  <p:clrMapOvr>
    <a:masterClrMapping/>
  </p:clrMapOvr>
  <p:transition advTm="10000">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
          <p:cNvSpPr>
            <a:spLocks noGrp="1" noChangeArrowheads="1"/>
          </p:cNvSpPr>
          <p:nvPr>
            <p:ph type="title"/>
          </p:nvPr>
        </p:nvSpPr>
        <p:spPr>
          <a:xfrm>
            <a:off x="276225" y="134814"/>
            <a:ext cx="8229600" cy="762001"/>
          </a:xfrm>
        </p:spPr>
        <p:txBody>
          <a:bodyPr anchor="t"/>
          <a:lstStyle/>
          <a:p>
            <a:pPr>
              <a:defRPr/>
            </a:pPr>
            <a:r>
              <a:rPr lang="en-US" altLang="en-US" smtClean="0"/>
              <a:t>Why do we need standards ?</a:t>
            </a:r>
            <a:endParaRPr lang="it-IT" altLang="en-US" smtClean="0"/>
          </a:p>
        </p:txBody>
      </p:sp>
      <p:sp>
        <p:nvSpPr>
          <p:cNvPr id="19459" name="Rectangle 3"/>
          <p:cNvSpPr>
            <a:spLocks noGrp="1" noChangeArrowheads="1"/>
          </p:cNvSpPr>
          <p:nvPr>
            <p:ph idx="1"/>
          </p:nvPr>
        </p:nvSpPr>
        <p:spPr>
          <a:xfrm>
            <a:off x="480646" y="1600200"/>
            <a:ext cx="8206154" cy="2818343"/>
          </a:xfrm>
        </p:spPr>
        <p:txBody>
          <a:bodyPr>
            <a:normAutofit/>
          </a:bodyPr>
          <a:lstStyle/>
          <a:p>
            <a:pPr eaLnBrk="1" hangingPunct="1">
              <a:lnSpc>
                <a:spcPct val="90000"/>
              </a:lnSpc>
              <a:spcBef>
                <a:spcPts val="600"/>
              </a:spcBef>
              <a:defRPr/>
            </a:pPr>
            <a:r>
              <a:rPr lang="nl-NL" altLang="en-US" sz="2000" dirty="0" smtClean="0"/>
              <a:t>Enable </a:t>
            </a:r>
            <a:r>
              <a:rPr lang="nl-NL" altLang="en-US" sz="2000" b="1" noProof="1" smtClean="0"/>
              <a:t>interoperability</a:t>
            </a:r>
            <a:r>
              <a:rPr lang="nl-NL" altLang="en-US" sz="2000" b="1" dirty="0" smtClean="0"/>
              <a:t> </a:t>
            </a:r>
            <a:r>
              <a:rPr lang="nl-NL" altLang="en-US" sz="2000" dirty="0" smtClean="0"/>
              <a:t>of systems/services</a:t>
            </a:r>
          </a:p>
          <a:p>
            <a:pPr eaLnBrk="1" hangingPunct="1">
              <a:lnSpc>
                <a:spcPct val="90000"/>
              </a:lnSpc>
              <a:spcBef>
                <a:spcPts val="600"/>
              </a:spcBef>
              <a:defRPr/>
            </a:pPr>
            <a:r>
              <a:rPr lang="nl-NL" altLang="en-US" sz="2000" b="1" dirty="0" smtClean="0"/>
              <a:t>Encourage innovation</a:t>
            </a:r>
            <a:r>
              <a:rPr lang="nl-NL" altLang="en-US" sz="2000" dirty="0" smtClean="0"/>
              <a:t>, foster enterprise and open up new markets for suppliers</a:t>
            </a:r>
          </a:p>
          <a:p>
            <a:pPr eaLnBrk="1" hangingPunct="1">
              <a:lnSpc>
                <a:spcPct val="90000"/>
              </a:lnSpc>
              <a:spcBef>
                <a:spcPts val="600"/>
              </a:spcBef>
              <a:defRPr/>
            </a:pPr>
            <a:r>
              <a:rPr lang="nl-NL" altLang="en-US" sz="2000" b="1" dirty="0" smtClean="0"/>
              <a:t>Create trust and confidence </a:t>
            </a:r>
            <a:r>
              <a:rPr lang="nl-NL" altLang="en-US" sz="2000" dirty="0" smtClean="0"/>
              <a:t>in products and services</a:t>
            </a:r>
          </a:p>
          <a:p>
            <a:pPr eaLnBrk="1" hangingPunct="1">
              <a:lnSpc>
                <a:spcPct val="90000"/>
              </a:lnSpc>
              <a:spcBef>
                <a:spcPts val="600"/>
              </a:spcBef>
              <a:defRPr/>
            </a:pPr>
            <a:r>
              <a:rPr lang="nl-NL" altLang="en-US" sz="2000" b="1" dirty="0" smtClean="0"/>
              <a:t>Expand the market</a:t>
            </a:r>
            <a:r>
              <a:rPr lang="nl-NL" altLang="en-US" sz="2000" dirty="0" smtClean="0"/>
              <a:t>, brings down costs and increases competition</a:t>
            </a:r>
          </a:p>
          <a:p>
            <a:pPr eaLnBrk="1" hangingPunct="1">
              <a:lnSpc>
                <a:spcPct val="90000"/>
              </a:lnSpc>
              <a:spcBef>
                <a:spcPts val="600"/>
              </a:spcBef>
              <a:defRPr/>
            </a:pPr>
            <a:r>
              <a:rPr lang="nl-NL" altLang="en-US" sz="2000" dirty="0" smtClean="0"/>
              <a:t>Help to </a:t>
            </a:r>
            <a:r>
              <a:rPr lang="nl-NL" altLang="en-US" sz="2000" b="1" dirty="0" smtClean="0"/>
              <a:t>prevent duplication of effort</a:t>
            </a:r>
          </a:p>
          <a:p>
            <a:pPr eaLnBrk="1" hangingPunct="1">
              <a:lnSpc>
                <a:spcPct val="90000"/>
              </a:lnSpc>
              <a:spcBef>
                <a:spcPts val="600"/>
              </a:spcBef>
              <a:defRPr/>
            </a:pPr>
            <a:r>
              <a:rPr lang="en-GB" altLang="en-US" sz="2000" dirty="0" smtClean="0"/>
              <a:t>Support greater </a:t>
            </a:r>
            <a:r>
              <a:rPr lang="en-GB" altLang="en-US" sz="2000" b="1" dirty="0" smtClean="0"/>
              <a:t>confidence in procurement</a:t>
            </a:r>
          </a:p>
          <a:p>
            <a:pPr eaLnBrk="1" hangingPunct="1">
              <a:lnSpc>
                <a:spcPct val="90000"/>
              </a:lnSpc>
              <a:spcBef>
                <a:spcPts val="600"/>
              </a:spcBef>
              <a:defRPr/>
            </a:pPr>
            <a:r>
              <a:rPr lang="en-GB" altLang="en-US" sz="2000" b="1" dirty="0" smtClean="0"/>
              <a:t>Interchangeability</a:t>
            </a:r>
            <a:r>
              <a:rPr lang="en-GB" altLang="en-US" sz="2000" dirty="0" smtClean="0"/>
              <a:t> of system component suppliers</a:t>
            </a:r>
            <a:endParaRPr lang="nl-NL" altLang="en-US" sz="2000" dirty="0" smtClean="0"/>
          </a:p>
        </p:txBody>
      </p:sp>
      <p:pic>
        <p:nvPicPr>
          <p:cNvPr id="43012" name="Picture 5" descr="80km_16201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725" y="5118101"/>
            <a:ext cx="23622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descr="C:\Users\Peelen\Documents\TC 278 brochure\255_649378908fcf33ba1a92e43ccc4526a0\images\slide-img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25" y="5118101"/>
            <a:ext cx="23622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3" descr="C:\Users\Peelen\Documents\TC 278 brochure\255_649378908fcf33ba1a92e43ccc4526a0\images\slide-im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8441" y="5118101"/>
            <a:ext cx="23622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9"/>
          <p:cNvSpPr>
            <a:spLocks noChangeArrowheads="1"/>
          </p:cNvSpPr>
          <p:nvPr/>
        </p:nvSpPr>
        <p:spPr bwMode="auto">
          <a:xfrm>
            <a:off x="3564305" y="4555067"/>
            <a:ext cx="5905500" cy="33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defRPr/>
            </a:pPr>
            <a:r>
              <a:rPr lang="it-IT" altLang="en-US" sz="1000">
                <a:solidFill>
                  <a:srgbClr val="7E7E7E"/>
                </a:solidFill>
                <a:latin typeface="Franklin Gothic Demi" panose="020B0703020102020204" pitchFamily="34" charset="0"/>
              </a:rPr>
              <a:t>Marco Annoni, Telecom </a:t>
            </a:r>
            <a:r>
              <a:rPr lang="it-IT" altLang="en-US" sz="1000" smtClean="0">
                <a:solidFill>
                  <a:srgbClr val="7E7E7E"/>
                </a:solidFill>
                <a:latin typeface="Franklin Gothic Demi" panose="020B0703020102020204" pitchFamily="34" charset="0"/>
              </a:rPr>
              <a:t>Itali </a:t>
            </a:r>
            <a:r>
              <a:rPr lang="it-IT" altLang="en-US" sz="1000">
                <a:solidFill>
                  <a:srgbClr val="7E7E7E"/>
                </a:solidFill>
                <a:latin typeface="Franklin Gothic Demi" panose="020B0703020102020204" pitchFamily="34" charset="0"/>
              </a:rPr>
              <a:t>S.p.A./TILAB – Service Platform Innovation – ITS &amp; Logistics</a:t>
            </a:r>
          </a:p>
        </p:txBody>
      </p:sp>
      <p:sp>
        <p:nvSpPr>
          <p:cNvPr id="9" name="Footer Placeholder 3"/>
          <p:cNvSpPr>
            <a:spLocks noGrp="1"/>
          </p:cNvSpPr>
          <p:nvPr>
            <p:ph type="ftr" sz="quarter" idx="10"/>
          </p:nvPr>
        </p:nvSpPr>
        <p:spPr bwMode="auto">
          <a:xfrm>
            <a:off x="431800" y="6588125"/>
            <a:ext cx="5210175" cy="365125"/>
          </a:xfrm>
          <a:noFill/>
          <a:ln>
            <a:miter lim="800000"/>
            <a:headEnd/>
            <a:tailEnd/>
          </a:ln>
        </p:spPr>
        <p:txBody>
          <a:bodyPr/>
          <a:lstStyle/>
          <a:p>
            <a:r>
              <a:rPr lang="en-US" dirty="0" smtClean="0"/>
              <a:t>© ETSI 2016 All rights reserved</a:t>
            </a:r>
          </a:p>
        </p:txBody>
      </p:sp>
    </p:spTree>
    <p:extLst>
      <p:ext uri="{BB962C8B-B14F-4D97-AF65-F5344CB8AC3E}">
        <p14:creationId xmlns:p14="http://schemas.microsoft.com/office/powerpoint/2010/main" val="310749758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3"/>
          <p:cNvSpPr>
            <a:spLocks noGrp="1" noChangeArrowheads="1"/>
          </p:cNvSpPr>
          <p:nvPr>
            <p:ph type="title"/>
          </p:nvPr>
        </p:nvSpPr>
        <p:spPr>
          <a:xfrm>
            <a:off x="276225" y="225717"/>
            <a:ext cx="8229600" cy="674162"/>
          </a:xfrm>
        </p:spPr>
        <p:txBody>
          <a:bodyPr anchor="t"/>
          <a:lstStyle/>
          <a:p>
            <a:pPr>
              <a:defRPr/>
            </a:pPr>
            <a:r>
              <a:rPr lang="en-US" altLang="en-US" dirty="0" smtClean="0"/>
              <a:t>EU Policies </a:t>
            </a:r>
            <a:endParaRPr lang="it-IT" altLang="en-US" dirty="0" smtClean="0"/>
          </a:p>
        </p:txBody>
      </p:sp>
      <p:sp>
        <p:nvSpPr>
          <p:cNvPr id="16387" name="Rectangle 3"/>
          <p:cNvSpPr>
            <a:spLocks noGrp="1"/>
          </p:cNvSpPr>
          <p:nvPr>
            <p:ph idx="1"/>
          </p:nvPr>
        </p:nvSpPr>
        <p:spPr>
          <a:xfrm>
            <a:off x="367880" y="1390651"/>
            <a:ext cx="5398477" cy="4480985"/>
          </a:xfrm>
        </p:spPr>
        <p:txBody>
          <a:bodyPr vert="horz" wrap="square" lIns="90000" tIns="46800" rIns="90000" bIns="46800" numCol="1" anchor="t" anchorCtr="0" compatLnSpc="1">
            <a:prstTxWarp prst="textNoShape">
              <a:avLst/>
            </a:prstTxWarp>
            <a:normAutofit fontScale="92500" lnSpcReduction="20000"/>
          </a:bodyPr>
          <a:lstStyle/>
          <a:p>
            <a:pPr marL="177796" indent="-177796">
              <a:buNone/>
              <a:defRPr/>
            </a:pPr>
            <a:r>
              <a:rPr lang="en-US" altLang="en-US" dirty="0" smtClean="0"/>
              <a:t>Transport  </a:t>
            </a:r>
            <a:r>
              <a:rPr lang="en-US" altLang="en-US" dirty="0"/>
              <a:t>White Paper </a:t>
            </a:r>
            <a:r>
              <a:rPr lang="en-US" altLang="en-US" dirty="0" smtClean="0"/>
              <a:t>2011</a:t>
            </a:r>
          </a:p>
          <a:p>
            <a:pPr marL="444489" indent="-266693">
              <a:defRPr/>
            </a:pPr>
            <a:r>
              <a:rPr lang="en-GB" altLang="en-US" dirty="0" smtClean="0"/>
              <a:t>EC Roadmap to a Single European Transport Area</a:t>
            </a:r>
          </a:p>
          <a:p>
            <a:pPr marL="444489" indent="-266693">
              <a:defRPr/>
            </a:pPr>
            <a:r>
              <a:rPr lang="en-GB" altLang="en-US" dirty="0" smtClean="0"/>
              <a:t>Towards a competitive and resource efficient transport system</a:t>
            </a:r>
          </a:p>
          <a:p>
            <a:pPr marL="444489" indent="-266693">
              <a:defRPr/>
            </a:pPr>
            <a:r>
              <a:rPr lang="en-US" altLang="en-US" dirty="0" smtClean="0"/>
              <a:t>To meet the challenges, transport has to: </a:t>
            </a:r>
          </a:p>
          <a:p>
            <a:pPr lvl="1">
              <a:defRPr/>
            </a:pPr>
            <a:r>
              <a:rPr lang="en-US" altLang="en-US" sz="1800" dirty="0"/>
              <a:t>Use less energy</a:t>
            </a:r>
          </a:p>
          <a:p>
            <a:pPr lvl="1">
              <a:defRPr/>
            </a:pPr>
            <a:r>
              <a:rPr lang="en-US" altLang="en-US" sz="1800" dirty="0"/>
              <a:t>Use cleaner energy </a:t>
            </a:r>
          </a:p>
          <a:p>
            <a:pPr lvl="1">
              <a:defRPr/>
            </a:pPr>
            <a:r>
              <a:rPr lang="en-US" altLang="en-US" sz="1800" dirty="0"/>
              <a:t>Exploit efficiently a multimodal, integrated and ‘intelligent’ network</a:t>
            </a:r>
          </a:p>
          <a:p>
            <a:pPr marL="444489" indent="-266693">
              <a:defRPr/>
            </a:pPr>
            <a:r>
              <a:rPr lang="en-US" altLang="en-US" dirty="0" smtClean="0"/>
              <a:t>By 2050 reduce emissions by 60%, and 20% by 2020 (2008 level)</a:t>
            </a:r>
          </a:p>
          <a:p>
            <a:pPr marL="444489" indent="-266693">
              <a:defRPr/>
            </a:pPr>
            <a:r>
              <a:rPr lang="en-US" altLang="en-US" dirty="0" smtClean="0"/>
              <a:t>By 2050 move close to zero fatalities in road transport, halving road casualties by 2020</a:t>
            </a:r>
            <a:endParaRPr lang="fr-BE" altLang="en-US" dirty="0" smtClean="0"/>
          </a:p>
        </p:txBody>
      </p:sp>
      <p:grpSp>
        <p:nvGrpSpPr>
          <p:cNvPr id="37892" name="Group 4"/>
          <p:cNvGrpSpPr>
            <a:grpSpLocks/>
          </p:cNvGrpSpPr>
          <p:nvPr/>
        </p:nvGrpSpPr>
        <p:grpSpPr bwMode="auto">
          <a:xfrm>
            <a:off x="5641975" y="2618847"/>
            <a:ext cx="3312584" cy="3166533"/>
            <a:chOff x="3152" y="1060"/>
            <a:chExt cx="2550" cy="2418"/>
          </a:xfrm>
        </p:grpSpPr>
        <p:sp>
          <p:nvSpPr>
            <p:cNvPr id="37899" name="Oval 17"/>
            <p:cNvSpPr>
              <a:spLocks noChangeArrowheads="1"/>
            </p:cNvSpPr>
            <p:nvPr/>
          </p:nvSpPr>
          <p:spPr bwMode="auto">
            <a:xfrm>
              <a:off x="4288" y="2056"/>
              <a:ext cx="1408" cy="1400"/>
            </a:xfrm>
            <a:prstGeom prst="ellipse">
              <a:avLst/>
            </a:prstGeom>
            <a:blipFill dpi="0" rotWithShape="0">
              <a:blip r:embed="rId3"/>
              <a:srcRect/>
              <a:stretch>
                <a:fillRect/>
              </a:stretch>
            </a:blipFill>
            <a:ln w="19050">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357188" eaLnBrk="0" fontAlgn="base" hangingPunct="0">
                <a:spcBef>
                  <a:spcPct val="0"/>
                </a:spcBef>
                <a:spcAft>
                  <a:spcPct val="0"/>
                </a:spcAft>
                <a:defRPr>
                  <a:solidFill>
                    <a:schemeClr val="tx1"/>
                  </a:solidFill>
                  <a:latin typeface="Arial" panose="020B0604020202020204" pitchFamily="34" charset="0"/>
                </a:defRPr>
              </a:lvl6pPr>
              <a:lvl7pPr marL="2971800" indent="-228600" defTabSz="357188" eaLnBrk="0" fontAlgn="base" hangingPunct="0">
                <a:spcBef>
                  <a:spcPct val="0"/>
                </a:spcBef>
                <a:spcAft>
                  <a:spcPct val="0"/>
                </a:spcAft>
                <a:defRPr>
                  <a:solidFill>
                    <a:schemeClr val="tx1"/>
                  </a:solidFill>
                  <a:latin typeface="Arial" panose="020B0604020202020204" pitchFamily="34" charset="0"/>
                </a:defRPr>
              </a:lvl7pPr>
              <a:lvl8pPr marL="3429000" indent="-228600" defTabSz="357188" eaLnBrk="0" fontAlgn="base" hangingPunct="0">
                <a:spcBef>
                  <a:spcPct val="0"/>
                </a:spcBef>
                <a:spcAft>
                  <a:spcPct val="0"/>
                </a:spcAft>
                <a:defRPr>
                  <a:solidFill>
                    <a:schemeClr val="tx1"/>
                  </a:solidFill>
                  <a:latin typeface="Arial" panose="020B0604020202020204" pitchFamily="34" charset="0"/>
                </a:defRPr>
              </a:lvl8pPr>
              <a:lvl9pPr marL="3886200" indent="-228600" defTabSz="357188"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cs typeface="Arial" panose="020B0604020202020204" pitchFamily="34" charset="0"/>
              </a:endParaRPr>
            </a:p>
          </p:txBody>
        </p:sp>
        <p:sp>
          <p:nvSpPr>
            <p:cNvPr id="90130" name="Oval 18"/>
            <p:cNvSpPr>
              <a:spLocks noChangeArrowheads="1"/>
            </p:cNvSpPr>
            <p:nvPr/>
          </p:nvSpPr>
          <p:spPr bwMode="auto">
            <a:xfrm>
              <a:off x="3648" y="1064"/>
              <a:ext cx="1408" cy="1400"/>
            </a:xfrm>
            <a:prstGeom prst="ellipse">
              <a:avLst/>
            </a:prstGeom>
            <a:blipFill dpi="0" rotWithShape="0">
              <a:blip r:embed="rId4" cstate="email">
                <a:extLst/>
              </a:blip>
              <a:srcRect/>
              <a:stretch>
                <a:fillRect r="-759"/>
              </a:stretch>
            </a:blipFill>
            <a:ln w="19050">
              <a:solidFill>
                <a:schemeClr val="bg1"/>
              </a:solidFill>
              <a:round/>
              <a:headEnd/>
              <a:tailEnd/>
            </a:ln>
            <a:effectLst/>
            <a:extLst/>
          </p:spPr>
          <p:txBody>
            <a:bodyPr wrap="none" anchor="ctr"/>
            <a:lstStyle/>
            <a:p>
              <a:pPr eaLnBrk="1" hangingPunct="1">
                <a:defRPr/>
              </a:pPr>
              <a:endParaRPr lang="en-US">
                <a:solidFill>
                  <a:srgbClr val="000000"/>
                </a:solidFill>
                <a:latin typeface="Arial" charset="0"/>
              </a:endParaRPr>
            </a:p>
          </p:txBody>
        </p:sp>
        <p:sp>
          <p:nvSpPr>
            <p:cNvPr id="37903" name="Oval 19"/>
            <p:cNvSpPr>
              <a:spLocks noChangeArrowheads="1"/>
            </p:cNvSpPr>
            <p:nvPr/>
          </p:nvSpPr>
          <p:spPr bwMode="auto">
            <a:xfrm>
              <a:off x="3156" y="2071"/>
              <a:ext cx="1408" cy="1400"/>
            </a:xfrm>
            <a:prstGeom prst="ellipse">
              <a:avLst/>
            </a:prstGeom>
            <a:blipFill dpi="0" rotWithShape="0">
              <a:blip r:embed="rId5"/>
              <a:srcRect/>
              <a:stretch>
                <a:fillRect/>
              </a:stretch>
            </a:blipFill>
            <a:ln w="19050">
              <a:solidFill>
                <a:schemeClr val="bg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357188" eaLnBrk="0" fontAlgn="base" hangingPunct="0">
                <a:spcBef>
                  <a:spcPct val="0"/>
                </a:spcBef>
                <a:spcAft>
                  <a:spcPct val="0"/>
                </a:spcAft>
                <a:defRPr>
                  <a:solidFill>
                    <a:schemeClr val="tx1"/>
                  </a:solidFill>
                  <a:latin typeface="Arial" panose="020B0604020202020204" pitchFamily="34" charset="0"/>
                </a:defRPr>
              </a:lvl6pPr>
              <a:lvl7pPr marL="2971800" indent="-228600" defTabSz="357188" eaLnBrk="0" fontAlgn="base" hangingPunct="0">
                <a:spcBef>
                  <a:spcPct val="0"/>
                </a:spcBef>
                <a:spcAft>
                  <a:spcPct val="0"/>
                </a:spcAft>
                <a:defRPr>
                  <a:solidFill>
                    <a:schemeClr val="tx1"/>
                  </a:solidFill>
                  <a:latin typeface="Arial" panose="020B0604020202020204" pitchFamily="34" charset="0"/>
                </a:defRPr>
              </a:lvl7pPr>
              <a:lvl8pPr marL="3429000" indent="-228600" defTabSz="357188" eaLnBrk="0" fontAlgn="base" hangingPunct="0">
                <a:spcBef>
                  <a:spcPct val="0"/>
                </a:spcBef>
                <a:spcAft>
                  <a:spcPct val="0"/>
                </a:spcAft>
                <a:defRPr>
                  <a:solidFill>
                    <a:schemeClr val="tx1"/>
                  </a:solidFill>
                  <a:latin typeface="Arial" panose="020B0604020202020204" pitchFamily="34" charset="0"/>
                </a:defRPr>
              </a:lvl8pPr>
              <a:lvl9pPr marL="3886200" indent="-228600" defTabSz="357188"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cs typeface="Arial" panose="020B0604020202020204" pitchFamily="34" charset="0"/>
              </a:endParaRPr>
            </a:p>
          </p:txBody>
        </p:sp>
      </p:grpSp>
      <p:pic>
        <p:nvPicPr>
          <p:cNvPr id="37896" name="Picture 10" descr="Logo_European_Commiss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885" y="1195917"/>
            <a:ext cx="1655233"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3"/>
          <p:cNvSpPr>
            <a:spLocks noGrp="1"/>
          </p:cNvSpPr>
          <p:nvPr>
            <p:ph type="ftr" sz="quarter" idx="10"/>
          </p:nvPr>
        </p:nvSpPr>
        <p:spPr bwMode="auto">
          <a:xfrm>
            <a:off x="431800" y="6588125"/>
            <a:ext cx="5210175" cy="365125"/>
          </a:xfrm>
          <a:noFill/>
          <a:ln>
            <a:miter lim="800000"/>
            <a:headEnd/>
            <a:tailEnd/>
          </a:ln>
        </p:spPr>
        <p:txBody>
          <a:bodyPr/>
          <a:lstStyle/>
          <a:p>
            <a:r>
              <a:rPr lang="en-US" dirty="0" smtClean="0"/>
              <a:t>© ETSI 2016 All rights reserved</a:t>
            </a:r>
          </a:p>
        </p:txBody>
      </p:sp>
    </p:spTree>
    <p:extLst>
      <p:ext uri="{BB962C8B-B14F-4D97-AF65-F5344CB8AC3E}">
        <p14:creationId xmlns:p14="http://schemas.microsoft.com/office/powerpoint/2010/main" val="241042216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כותרת 1"/>
          <p:cNvSpPr>
            <a:spLocks noGrp="1"/>
          </p:cNvSpPr>
          <p:nvPr>
            <p:ph type="title"/>
          </p:nvPr>
        </p:nvSpPr>
        <p:spPr/>
        <p:txBody>
          <a:bodyPr/>
          <a:lstStyle/>
          <a:p>
            <a:r>
              <a:rPr lang="en-US" smtClean="0"/>
              <a:t>ETSI TC ITS – Minimum set of standards for interoperability</a:t>
            </a:r>
            <a:endParaRPr lang="he-IL" smtClean="0"/>
          </a:p>
        </p:txBody>
      </p:sp>
      <p:sp>
        <p:nvSpPr>
          <p:cNvPr id="26627" name="Footer Placeholder 4"/>
          <p:cNvSpPr>
            <a:spLocks noGrp="1"/>
          </p:cNvSpPr>
          <p:nvPr>
            <p:ph type="ftr" sz="quarter" idx="10"/>
          </p:nvPr>
        </p:nvSpPr>
        <p:spPr bwMode="auto">
          <a:noFill/>
          <a:ln>
            <a:miter lim="800000"/>
            <a:headEnd/>
            <a:tailEnd/>
          </a:ln>
        </p:spPr>
        <p:txBody>
          <a:bodyPr/>
          <a:lstStyle/>
          <a:p>
            <a:r>
              <a:rPr lang="en-US" dirty="0" smtClean="0"/>
              <a:t>© ETSI 2016 All rights reserved</a:t>
            </a:r>
          </a:p>
        </p:txBody>
      </p:sp>
      <p:graphicFrame>
        <p:nvGraphicFramePr>
          <p:cNvPr id="6" name="Diagram 5"/>
          <p:cNvGraphicFramePr/>
          <p:nvPr/>
        </p:nvGraphicFramePr>
        <p:xfrm>
          <a:off x="540328" y="1969652"/>
          <a:ext cx="448886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629" name="Picture 7" descr="ITS-Stack.png"/>
          <p:cNvPicPr>
            <a:picLocks noChangeAspect="1"/>
          </p:cNvPicPr>
          <p:nvPr/>
        </p:nvPicPr>
        <p:blipFill>
          <a:blip r:embed="rId8" cstate="print"/>
          <a:srcRect/>
          <a:stretch>
            <a:fillRect/>
          </a:stretch>
        </p:blipFill>
        <p:spPr bwMode="auto">
          <a:xfrm>
            <a:off x="5045075" y="2295525"/>
            <a:ext cx="3800475" cy="3171825"/>
          </a:xfrm>
          <a:prstGeom prst="rect">
            <a:avLst/>
          </a:prstGeom>
          <a:noFill/>
          <a:ln w="9525">
            <a:noFill/>
            <a:miter lim="800000"/>
            <a:headEnd/>
            <a:tailEnd/>
          </a:ln>
        </p:spPr>
      </p:pic>
      <p:sp>
        <p:nvSpPr>
          <p:cNvPr id="26630" name="Slide Number Placeholder 6"/>
          <p:cNvSpPr>
            <a:spLocks noGrp="1"/>
          </p:cNvSpPr>
          <p:nvPr>
            <p:ph type="sldNum" sz="quarter" idx="11"/>
          </p:nvPr>
        </p:nvSpPr>
        <p:spPr bwMode="auto">
          <a:noFill/>
          <a:ln>
            <a:miter lim="800000"/>
            <a:headEnd/>
            <a:tailEnd/>
          </a:ln>
        </p:spPr>
        <p:txBody>
          <a:bodyPr/>
          <a:lstStyle/>
          <a:p>
            <a:fld id="{341A74EC-7087-4F7F-8A7E-8B8D598D45BF}" type="slidenum">
              <a:rPr lang="en-GB" smtClean="0"/>
              <a:pPr/>
              <a:t>7</a:t>
            </a:fld>
            <a:endParaRPr lang="en-GB" smtClean="0"/>
          </a:p>
        </p:txBody>
      </p:sp>
    </p:spTree>
    <p:extLst>
      <p:ext uri="{BB962C8B-B14F-4D97-AF65-F5344CB8AC3E}">
        <p14:creationId xmlns:p14="http://schemas.microsoft.com/office/powerpoint/2010/main" val="3472442407"/>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כותרת 1"/>
          <p:cNvSpPr>
            <a:spLocks noGrp="1"/>
          </p:cNvSpPr>
          <p:nvPr>
            <p:ph type="title"/>
          </p:nvPr>
        </p:nvSpPr>
        <p:spPr/>
        <p:txBody>
          <a:bodyPr/>
          <a:lstStyle/>
          <a:p>
            <a:r>
              <a:rPr lang="en-US" smtClean="0"/>
              <a:t>ETSI TC ITS – Major Achievements</a:t>
            </a:r>
            <a:endParaRPr lang="he-IL" smtClean="0"/>
          </a:p>
        </p:txBody>
      </p:sp>
      <p:sp>
        <p:nvSpPr>
          <p:cNvPr id="27651" name="Footer Placeholder 4"/>
          <p:cNvSpPr>
            <a:spLocks noGrp="1"/>
          </p:cNvSpPr>
          <p:nvPr>
            <p:ph type="ftr" sz="quarter" idx="10"/>
          </p:nvPr>
        </p:nvSpPr>
        <p:spPr bwMode="auto">
          <a:noFill/>
          <a:ln>
            <a:miter lim="800000"/>
            <a:headEnd/>
            <a:tailEnd/>
          </a:ln>
        </p:spPr>
        <p:txBody>
          <a:bodyPr/>
          <a:lstStyle/>
          <a:p>
            <a:r>
              <a:rPr lang="en-US" smtClean="0"/>
              <a:t>© ETSI 2015 All rights reserved</a:t>
            </a:r>
          </a:p>
        </p:txBody>
      </p:sp>
      <p:graphicFrame>
        <p:nvGraphicFramePr>
          <p:cNvPr id="7" name="Diagram 6"/>
          <p:cNvGraphicFramePr/>
          <p:nvPr>
            <p:extLst>
              <p:ext uri="{D42A27DB-BD31-4B8C-83A1-F6EECF244321}">
                <p14:modId xmlns:p14="http://schemas.microsoft.com/office/powerpoint/2010/main" val="4027256731"/>
              </p:ext>
            </p:extLst>
          </p:nvPr>
        </p:nvGraphicFramePr>
        <p:xfrm>
          <a:off x="595745" y="1472184"/>
          <a:ext cx="8160327" cy="5202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3" name="Slide Number Placeholder 4"/>
          <p:cNvSpPr>
            <a:spLocks noGrp="1"/>
          </p:cNvSpPr>
          <p:nvPr>
            <p:ph type="sldNum" sz="quarter" idx="11"/>
          </p:nvPr>
        </p:nvSpPr>
        <p:spPr bwMode="auto">
          <a:noFill/>
          <a:ln>
            <a:miter lim="800000"/>
            <a:headEnd/>
            <a:tailEnd/>
          </a:ln>
        </p:spPr>
        <p:txBody>
          <a:bodyPr/>
          <a:lstStyle/>
          <a:p>
            <a:fld id="{16CC4E82-C79E-4FD5-B9C5-FD63475F331E}" type="slidenum">
              <a:rPr lang="en-GB" smtClean="0"/>
              <a:pPr/>
              <a:t>8</a:t>
            </a:fld>
            <a:endParaRPr lang="en-GB" smtClean="0"/>
          </a:p>
        </p:txBody>
      </p:sp>
    </p:spTree>
    <p:extLst>
      <p:ext uri="{BB962C8B-B14F-4D97-AF65-F5344CB8AC3E}">
        <p14:creationId xmlns:p14="http://schemas.microsoft.com/office/powerpoint/2010/main" val="2667022889"/>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71" y="0"/>
            <a:ext cx="8229600" cy="1143000"/>
          </a:xfrm>
        </p:spPr>
        <p:txBody>
          <a:bodyPr/>
          <a:lstStyle/>
          <a:p>
            <a:r>
              <a:rPr lang="en-GB" dirty="0" smtClean="0"/>
              <a:t>Centre for Testing and Interoperability (ETSI CTI)</a:t>
            </a:r>
            <a:endParaRPr lang="en-GB" dirty="0"/>
          </a:p>
        </p:txBody>
      </p:sp>
      <p:sp>
        <p:nvSpPr>
          <p:cNvPr id="3" name="Footer Placeholder 2"/>
          <p:cNvSpPr>
            <a:spLocks noGrp="1"/>
          </p:cNvSpPr>
          <p:nvPr>
            <p:ph type="ftr" sz="quarter" idx="10"/>
          </p:nvPr>
        </p:nvSpPr>
        <p:spPr/>
        <p:txBody>
          <a:bodyPr/>
          <a:lstStyle/>
          <a:p>
            <a:pPr>
              <a:defRPr/>
            </a:pPr>
            <a:r>
              <a:rPr lang="en-US" smtClean="0"/>
              <a:t>© ETSI 2015 All rights reserved</a:t>
            </a:r>
            <a:endParaRPr lang="en-US"/>
          </a:p>
        </p:txBody>
      </p:sp>
      <p:sp>
        <p:nvSpPr>
          <p:cNvPr id="4" name="Slide Number Placeholder 3"/>
          <p:cNvSpPr>
            <a:spLocks noGrp="1"/>
          </p:cNvSpPr>
          <p:nvPr>
            <p:ph type="sldNum" sz="quarter" idx="11"/>
          </p:nvPr>
        </p:nvSpPr>
        <p:spPr/>
        <p:txBody>
          <a:bodyPr/>
          <a:lstStyle/>
          <a:p>
            <a:pPr>
              <a:defRPr/>
            </a:pPr>
            <a:fld id="{A2EA9ACB-ECAD-4030-82FB-086021E17E5F}" type="slidenum">
              <a:rPr lang="en-GB" smtClean="0"/>
              <a:pPr>
                <a:defRPr/>
              </a:pPr>
              <a:t>9</a:t>
            </a:fld>
            <a:endParaRPr lang="en-GB"/>
          </a:p>
        </p:txBody>
      </p:sp>
      <p:sp>
        <p:nvSpPr>
          <p:cNvPr id="5" name="Rectangle 4"/>
          <p:cNvSpPr/>
          <p:nvPr/>
        </p:nvSpPr>
        <p:spPr>
          <a:xfrm>
            <a:off x="1894365" y="5330912"/>
            <a:ext cx="6845300" cy="979487"/>
          </a:xfrm>
          <a:prstGeom prst="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0800000" scaled="1"/>
            <a:tileRect/>
          </a:gradFill>
          <a:ln w="25400" cap="flat" cmpd="sng" algn="ctr">
            <a:solidFill>
              <a:srgbClr val="4F81BD">
                <a:shade val="50000"/>
              </a:srgbClr>
            </a:solidFill>
            <a:prstDash val="solid"/>
          </a:ln>
          <a:effectLst/>
        </p:spPr>
        <p:txBody>
          <a:bodyPr anchor="ctr"/>
          <a:lstStyle/>
          <a:p>
            <a:pPr algn="ctr" eaLnBrk="1" fontAlgn="auto" hangingPunct="1">
              <a:spcBef>
                <a:spcPct val="50000"/>
              </a:spcBef>
              <a:spcAft>
                <a:spcPts val="0"/>
              </a:spcAft>
              <a:defRPr/>
            </a:pPr>
            <a:r>
              <a:rPr lang="en-GB" altLang="en-US" b="1" kern="0" dirty="0">
                <a:solidFill>
                  <a:prstClr val="black"/>
                </a:solidFill>
                <a:latin typeface="Arial"/>
                <a:cs typeface="+mn-cs"/>
              </a:rPr>
              <a:t>INTEROPERABLE standards evolve in tandem with product development</a:t>
            </a:r>
          </a:p>
        </p:txBody>
      </p:sp>
      <p:sp>
        <p:nvSpPr>
          <p:cNvPr id="6" name="TextBox 5"/>
          <p:cNvSpPr txBox="1"/>
          <p:nvPr/>
        </p:nvSpPr>
        <p:spPr>
          <a:xfrm>
            <a:off x="475140" y="5402349"/>
            <a:ext cx="1327150" cy="831850"/>
          </a:xfrm>
          <a:prstGeom prst="rect">
            <a:avLst/>
          </a:prstGeom>
          <a:gradFill flip="none" rotWithShape="1">
            <a:gsLst>
              <a:gs pos="0">
                <a:srgbClr val="4F81BD">
                  <a:lumMod val="40000"/>
                  <a:lumOff val="60000"/>
                  <a:shade val="30000"/>
                  <a:satMod val="115000"/>
                </a:srgbClr>
              </a:gs>
              <a:gs pos="50000">
                <a:srgbClr val="4F81BD">
                  <a:lumMod val="40000"/>
                  <a:lumOff val="60000"/>
                  <a:shade val="67500"/>
                  <a:satMod val="115000"/>
                </a:srgbClr>
              </a:gs>
              <a:gs pos="100000">
                <a:srgbClr val="4F81BD">
                  <a:lumMod val="40000"/>
                  <a:lumOff val="60000"/>
                  <a:shade val="100000"/>
                  <a:satMod val="115000"/>
                </a:srgbClr>
              </a:gs>
            </a:gsLst>
            <a:lin ang="0" scaled="1"/>
            <a:tileRect/>
          </a:gradFill>
        </p:spPr>
        <p:txBody>
          <a:bodyPr>
            <a:spAutoFit/>
          </a:bodyPr>
          <a:lstStyle/>
          <a:p>
            <a:pPr eaLnBrk="1" fontAlgn="auto" hangingPunct="1">
              <a:spcBef>
                <a:spcPts val="0"/>
              </a:spcBef>
              <a:spcAft>
                <a:spcPts val="0"/>
              </a:spcAft>
              <a:defRPr/>
            </a:pPr>
            <a:r>
              <a:rPr lang="en-GB" sz="800" kern="0" dirty="0">
                <a:solidFill>
                  <a:prstClr val="black"/>
                </a:solidFill>
                <a:latin typeface="Arial" charset="0"/>
                <a:cs typeface="Arial" charset="0"/>
              </a:rPr>
              <a:t/>
            </a:r>
            <a:br>
              <a:rPr lang="en-GB" sz="800" kern="0" dirty="0">
                <a:solidFill>
                  <a:prstClr val="black"/>
                </a:solidFill>
                <a:latin typeface="Arial" charset="0"/>
                <a:cs typeface="Arial" charset="0"/>
              </a:rPr>
            </a:br>
            <a:r>
              <a:rPr lang="en-GB" sz="1600" kern="0" dirty="0">
                <a:solidFill>
                  <a:prstClr val="black"/>
                </a:solidFill>
                <a:latin typeface="Arial" charset="0"/>
                <a:cs typeface="Arial" charset="0"/>
              </a:rPr>
              <a:t>Technical </a:t>
            </a:r>
          </a:p>
          <a:p>
            <a:pPr eaLnBrk="1" fontAlgn="auto" hangingPunct="1">
              <a:spcBef>
                <a:spcPts val="0"/>
              </a:spcBef>
              <a:spcAft>
                <a:spcPts val="0"/>
              </a:spcAft>
              <a:defRPr/>
            </a:pPr>
            <a:r>
              <a:rPr lang="en-GB" sz="1600" kern="0" dirty="0">
                <a:solidFill>
                  <a:prstClr val="black"/>
                </a:solidFill>
                <a:latin typeface="Arial" charset="0"/>
                <a:cs typeface="Arial" charset="0"/>
              </a:rPr>
              <a:t>Committees</a:t>
            </a:r>
            <a:endParaRPr lang="en-US" sz="1600" kern="0" dirty="0">
              <a:solidFill>
                <a:prstClr val="black"/>
              </a:solidFill>
              <a:latin typeface="Arial" charset="0"/>
              <a:cs typeface="Arial" charset="0"/>
            </a:endParaRPr>
          </a:p>
          <a:p>
            <a:pPr eaLnBrk="1" fontAlgn="auto" hangingPunct="1">
              <a:spcBef>
                <a:spcPts val="0"/>
              </a:spcBef>
              <a:spcAft>
                <a:spcPts val="0"/>
              </a:spcAft>
              <a:defRPr/>
            </a:pPr>
            <a:endParaRPr lang="en-GB" sz="800" kern="0" dirty="0">
              <a:solidFill>
                <a:prstClr val="black"/>
              </a:solidFill>
              <a:latin typeface="Arial" charset="0"/>
              <a:cs typeface="Arial" charset="0"/>
            </a:endParaRPr>
          </a:p>
        </p:txBody>
      </p:sp>
      <p:sp>
        <p:nvSpPr>
          <p:cNvPr id="7" name="Rectangle 6"/>
          <p:cNvSpPr/>
          <p:nvPr/>
        </p:nvSpPr>
        <p:spPr>
          <a:xfrm>
            <a:off x="1900715" y="1917787"/>
            <a:ext cx="6838950" cy="96202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w="25400" cap="flat" cmpd="sng" algn="ctr">
            <a:solidFill>
              <a:srgbClr val="4F81BD">
                <a:shade val="50000"/>
              </a:srgbClr>
            </a:solidFill>
            <a:prstDash val="solid"/>
          </a:ln>
          <a:effectLst/>
        </p:spPr>
        <p:txBody>
          <a:bodyPr anchor="ctr"/>
          <a:lstStyle/>
          <a:p>
            <a:pPr algn="ctr" eaLnBrk="1" fontAlgn="auto" hangingPunct="1">
              <a:spcBef>
                <a:spcPct val="50000"/>
              </a:spcBef>
              <a:spcAft>
                <a:spcPts val="0"/>
              </a:spcAft>
              <a:defRPr/>
            </a:pPr>
            <a:r>
              <a:rPr lang="en-GB" altLang="en-US" b="1" kern="0" dirty="0">
                <a:solidFill>
                  <a:prstClr val="black"/>
                </a:solidFill>
                <a:latin typeface="Arial"/>
                <a:cs typeface="+mn-cs"/>
              </a:rPr>
              <a:t>Implementations mature from prototypes to INTEROPERABLE commercial products</a:t>
            </a:r>
          </a:p>
        </p:txBody>
      </p:sp>
      <p:sp>
        <p:nvSpPr>
          <p:cNvPr id="8" name="TextBox 10"/>
          <p:cNvSpPr txBox="1">
            <a:spLocks noChangeArrowheads="1"/>
          </p:cNvSpPr>
          <p:nvPr/>
        </p:nvSpPr>
        <p:spPr bwMode="auto">
          <a:xfrm>
            <a:off x="533878" y="1995574"/>
            <a:ext cx="1144587" cy="830263"/>
          </a:xfrm>
          <a:prstGeom prst="rect">
            <a:avLst/>
          </a:prstGeom>
          <a:gradFill rotWithShape="1">
            <a:gsLst>
              <a:gs pos="0">
                <a:srgbClr val="FF8080"/>
              </a:gs>
              <a:gs pos="50000">
                <a:srgbClr val="FFB3B3"/>
              </a:gs>
              <a:gs pos="100000">
                <a:srgbClr val="FFDADA"/>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eaLnBrk="1" fontAlgn="auto" hangingPunct="1">
              <a:spcBef>
                <a:spcPct val="0"/>
              </a:spcBef>
              <a:spcAft>
                <a:spcPts val="0"/>
              </a:spcAft>
              <a:buSzTx/>
              <a:buFontTx/>
              <a:buNone/>
              <a:defRPr/>
            </a:pPr>
            <a:r>
              <a:rPr lang="en-GB" altLang="en-US" sz="1600" kern="0" smtClean="0">
                <a:solidFill>
                  <a:prstClr val="black"/>
                </a:solidFill>
                <a:latin typeface="Arial" panose="020B0604020202020204" pitchFamily="34" charset="0"/>
              </a:rPr>
              <a:t/>
            </a:r>
            <a:br>
              <a:rPr lang="en-GB" altLang="en-US" sz="1600" kern="0" smtClean="0">
                <a:solidFill>
                  <a:prstClr val="black"/>
                </a:solidFill>
                <a:latin typeface="Arial" panose="020B0604020202020204" pitchFamily="34" charset="0"/>
              </a:rPr>
            </a:br>
            <a:r>
              <a:rPr lang="en-GB" altLang="en-US" sz="1600" kern="0" smtClean="0">
                <a:solidFill>
                  <a:prstClr val="black"/>
                </a:solidFill>
                <a:latin typeface="Arial" panose="020B0604020202020204" pitchFamily="34" charset="0"/>
              </a:rPr>
              <a:t>Industry</a:t>
            </a:r>
            <a:br>
              <a:rPr lang="en-GB" altLang="en-US" sz="1600" kern="0" smtClean="0">
                <a:solidFill>
                  <a:prstClr val="black"/>
                </a:solidFill>
                <a:latin typeface="Arial" panose="020B0604020202020204" pitchFamily="34" charset="0"/>
              </a:rPr>
            </a:br>
            <a:endParaRPr lang="en-US" altLang="en-US" sz="1600" kern="0" smtClean="0">
              <a:solidFill>
                <a:prstClr val="black"/>
              </a:solidFill>
              <a:latin typeface="Arial" panose="020B0604020202020204" pitchFamily="34" charset="0"/>
            </a:endParaRPr>
          </a:p>
        </p:txBody>
      </p:sp>
      <p:grpSp>
        <p:nvGrpSpPr>
          <p:cNvPr id="9" name="Group 1"/>
          <p:cNvGrpSpPr>
            <a:grpSpLocks/>
          </p:cNvGrpSpPr>
          <p:nvPr/>
        </p:nvGrpSpPr>
        <p:grpSpPr bwMode="auto">
          <a:xfrm>
            <a:off x="562453" y="1517737"/>
            <a:ext cx="7431087" cy="369887"/>
            <a:chOff x="431800" y="1349949"/>
            <a:chExt cx="7666037" cy="369888"/>
          </a:xfrm>
        </p:grpSpPr>
        <p:cxnSp>
          <p:nvCxnSpPr>
            <p:cNvPr id="10" name="Straight Arrow Connector 27"/>
            <p:cNvCxnSpPr>
              <a:cxnSpLocks noChangeShapeType="1"/>
            </p:cNvCxnSpPr>
            <p:nvPr/>
          </p:nvCxnSpPr>
          <p:spPr bwMode="auto">
            <a:xfrm>
              <a:off x="431800" y="1564588"/>
              <a:ext cx="7666037" cy="743"/>
            </a:xfrm>
            <a:prstGeom prst="straightConnector1">
              <a:avLst/>
            </a:prstGeom>
            <a:noFill/>
            <a:ln w="508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1" name="TextBox 28"/>
            <p:cNvSpPr txBox="1">
              <a:spLocks noChangeArrowheads="1"/>
            </p:cNvSpPr>
            <p:nvPr/>
          </p:nvSpPr>
          <p:spPr bwMode="auto">
            <a:xfrm>
              <a:off x="941122" y="1349949"/>
              <a:ext cx="951500" cy="369888"/>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lgn="ctr" eaLnBrk="1" fontAlgn="auto" hangingPunct="1">
                <a:spcBef>
                  <a:spcPct val="0"/>
                </a:spcBef>
                <a:spcAft>
                  <a:spcPts val="0"/>
                </a:spcAft>
                <a:buSzTx/>
                <a:buFontTx/>
                <a:buNone/>
                <a:defRPr/>
              </a:pPr>
              <a:r>
                <a:rPr lang="en-GB" altLang="en-US" sz="1800" kern="0" smtClean="0">
                  <a:solidFill>
                    <a:prstClr val="black"/>
                  </a:solidFill>
                  <a:latin typeface="Arial" panose="020B0604020202020204" pitchFamily="34" charset="0"/>
                </a:rPr>
                <a:t>Time</a:t>
              </a:r>
            </a:p>
          </p:txBody>
        </p:sp>
      </p:grpSp>
      <p:grpSp>
        <p:nvGrpSpPr>
          <p:cNvPr id="12" name="Group 11"/>
          <p:cNvGrpSpPr>
            <a:grpSpLocks/>
          </p:cNvGrpSpPr>
          <p:nvPr/>
        </p:nvGrpSpPr>
        <p:grpSpPr bwMode="auto">
          <a:xfrm>
            <a:off x="564040" y="2625812"/>
            <a:ext cx="8283575" cy="2949575"/>
            <a:chOff x="241300" y="2195513"/>
            <a:chExt cx="8283575" cy="2949575"/>
          </a:xfrm>
        </p:grpSpPr>
        <p:sp>
          <p:nvSpPr>
            <p:cNvPr id="13" name="Rectangle 12"/>
            <p:cNvSpPr/>
            <p:nvPr/>
          </p:nvSpPr>
          <p:spPr bwMode="auto">
            <a:xfrm>
              <a:off x="3397250" y="2609850"/>
              <a:ext cx="5019675" cy="2117725"/>
            </a:xfrm>
            <a:prstGeom prst="rect">
              <a:avLst/>
            </a:prstGeom>
            <a:gradFill flip="none" rotWithShape="1">
              <a:gsLst>
                <a:gs pos="0">
                  <a:srgbClr val="8064A2">
                    <a:lumMod val="60000"/>
                    <a:lumOff val="40000"/>
                    <a:tint val="66000"/>
                    <a:satMod val="160000"/>
                  </a:srgbClr>
                </a:gs>
                <a:gs pos="50000">
                  <a:srgbClr val="8064A2">
                    <a:lumMod val="60000"/>
                    <a:lumOff val="40000"/>
                    <a:tint val="44500"/>
                    <a:satMod val="160000"/>
                  </a:srgbClr>
                </a:gs>
                <a:gs pos="100000">
                  <a:srgbClr val="8064A2">
                    <a:lumMod val="60000"/>
                    <a:lumOff val="40000"/>
                    <a:tint val="23500"/>
                    <a:satMod val="160000"/>
                  </a:srgbClr>
                </a:gs>
              </a:gsLst>
              <a:lin ang="10800000" scaled="1"/>
              <a:tileRect/>
            </a:gra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6000" b="1" kern="0" dirty="0">
                <a:solidFill>
                  <a:prstClr val="black"/>
                </a:solidFill>
                <a:latin typeface="Arial"/>
                <a:cs typeface="+mn-cs"/>
              </a:endParaRPr>
            </a:p>
          </p:txBody>
        </p:sp>
        <p:sp>
          <p:nvSpPr>
            <p:cNvPr id="14" name="TextBox 13"/>
            <p:cNvSpPr txBox="1"/>
            <p:nvPr/>
          </p:nvSpPr>
          <p:spPr>
            <a:xfrm>
              <a:off x="241300" y="3162300"/>
              <a:ext cx="1082675" cy="831850"/>
            </a:xfrm>
            <a:prstGeom prst="rect">
              <a:avLst/>
            </a:prstGeom>
            <a:gradFill flip="none" rotWithShape="1">
              <a:gsLst>
                <a:gs pos="0">
                  <a:srgbClr val="8064A2">
                    <a:lumMod val="40000"/>
                    <a:lumOff val="60000"/>
                    <a:shade val="30000"/>
                    <a:satMod val="115000"/>
                  </a:srgbClr>
                </a:gs>
                <a:gs pos="50000">
                  <a:srgbClr val="8064A2">
                    <a:lumMod val="40000"/>
                    <a:lumOff val="60000"/>
                    <a:shade val="67500"/>
                    <a:satMod val="115000"/>
                  </a:srgbClr>
                </a:gs>
                <a:gs pos="100000">
                  <a:srgbClr val="8064A2">
                    <a:lumMod val="40000"/>
                    <a:lumOff val="60000"/>
                    <a:shade val="100000"/>
                    <a:satMod val="115000"/>
                  </a:srgbClr>
                </a:gs>
              </a:gsLst>
              <a:lin ang="0" scaled="1"/>
              <a:tileRect/>
            </a:gradFill>
          </p:spPr>
          <p:txBody>
            <a:bodyPr>
              <a:spAutoFit/>
            </a:bodyPr>
            <a:lstStyle/>
            <a:p>
              <a:pPr eaLnBrk="1" fontAlgn="auto" hangingPunct="1">
                <a:spcBef>
                  <a:spcPts val="0"/>
                </a:spcBef>
                <a:spcAft>
                  <a:spcPts val="0"/>
                </a:spcAft>
                <a:defRPr/>
              </a:pPr>
              <a:r>
                <a:rPr lang="en-GB" sz="1600" kern="0" dirty="0">
                  <a:solidFill>
                    <a:prstClr val="black"/>
                  </a:solidFill>
                  <a:latin typeface="Arial" charset="0"/>
                  <a:cs typeface="Arial" charset="0"/>
                </a:rPr>
                <a:t/>
              </a:r>
              <a:br>
                <a:rPr lang="en-GB" sz="1600" kern="0" dirty="0">
                  <a:solidFill>
                    <a:prstClr val="black"/>
                  </a:solidFill>
                  <a:latin typeface="Arial" charset="0"/>
                  <a:cs typeface="Arial" charset="0"/>
                </a:rPr>
              </a:br>
              <a:r>
                <a:rPr lang="en-GB" sz="1600" kern="0" dirty="0">
                  <a:solidFill>
                    <a:prstClr val="black"/>
                  </a:solidFill>
                  <a:latin typeface="Arial" charset="0"/>
                  <a:cs typeface="Arial" charset="0"/>
                </a:rPr>
                <a:t>ETSI CTI</a:t>
              </a:r>
              <a:br>
                <a:rPr lang="en-GB" sz="1600" kern="0" dirty="0">
                  <a:solidFill>
                    <a:prstClr val="black"/>
                  </a:solidFill>
                  <a:latin typeface="Arial" charset="0"/>
                  <a:cs typeface="Arial" charset="0"/>
                </a:rPr>
              </a:br>
              <a:endParaRPr lang="en-US" sz="1600" kern="0" dirty="0">
                <a:solidFill>
                  <a:prstClr val="black"/>
                </a:solidFill>
                <a:latin typeface="Arial" charset="0"/>
                <a:cs typeface="Arial" charset="0"/>
              </a:endParaRPr>
            </a:p>
          </p:txBody>
        </p:sp>
        <p:sp>
          <p:nvSpPr>
            <p:cNvPr id="15" name="Content Placeholder 2"/>
            <p:cNvSpPr txBox="1">
              <a:spLocks/>
            </p:cNvSpPr>
            <p:nvPr/>
          </p:nvSpPr>
          <p:spPr bwMode="auto">
            <a:xfrm>
              <a:off x="3960813" y="2727325"/>
              <a:ext cx="4564062"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marL="285750" indent="-285750" eaLnBrk="1" fontAlgn="auto" hangingPunct="1">
                <a:spcAft>
                  <a:spcPts val="0"/>
                </a:spcAft>
                <a:buFont typeface="Arial" panose="020B0604020202020204" pitchFamily="34" charset="0"/>
                <a:buChar char="•"/>
                <a:defRPr/>
              </a:pPr>
              <a:r>
                <a:rPr lang="en-US" altLang="en-US" sz="1600" b="1" kern="0" dirty="0" smtClean="0">
                  <a:latin typeface="Arial" panose="020B0604020202020204" pitchFamily="34" charset="0"/>
                </a:rPr>
                <a:t>Base Standard Validation</a:t>
              </a:r>
            </a:p>
            <a:p>
              <a:pPr marL="285750" indent="-285750" eaLnBrk="1" fontAlgn="auto" hangingPunct="1">
                <a:spcAft>
                  <a:spcPts val="0"/>
                </a:spcAft>
                <a:buFont typeface="Arial" panose="020B0604020202020204" pitchFamily="34" charset="0"/>
                <a:buChar char="•"/>
                <a:defRPr/>
              </a:pPr>
              <a:r>
                <a:rPr lang="en-US" altLang="en-US" sz="1600" b="1" kern="0" dirty="0" smtClean="0">
                  <a:latin typeface="Arial" panose="020B0604020202020204" pitchFamily="34" charset="0"/>
                </a:rPr>
                <a:t>Test Standard Development</a:t>
              </a:r>
            </a:p>
            <a:p>
              <a:pPr marL="285750" indent="-285750" eaLnBrk="1" fontAlgn="auto" hangingPunct="1">
                <a:spcAft>
                  <a:spcPts val="0"/>
                </a:spcAft>
                <a:buFont typeface="Arial" panose="020B0604020202020204" pitchFamily="34" charset="0"/>
                <a:buChar char="•"/>
                <a:defRPr/>
              </a:pPr>
              <a:r>
                <a:rPr lang="en-US" altLang="en-US" sz="1600" b="1" kern="0" dirty="0" smtClean="0">
                  <a:latin typeface="Arial" panose="020B0604020202020204" pitchFamily="34" charset="0"/>
                </a:rPr>
                <a:t>Interoperability Testing Events</a:t>
              </a:r>
              <a:br>
                <a:rPr lang="en-US" altLang="en-US" sz="1600" b="1" kern="0" dirty="0" smtClean="0">
                  <a:latin typeface="Arial" panose="020B0604020202020204" pitchFamily="34" charset="0"/>
                </a:rPr>
              </a:br>
              <a:r>
                <a:rPr lang="en-US" altLang="en-US" sz="1600" b="1" kern="0" dirty="0" smtClean="0">
                  <a:latin typeface="Arial" panose="020B0604020202020204" pitchFamily="34" charset="0"/>
                </a:rPr>
                <a:t>(Plugtests)</a:t>
              </a:r>
            </a:p>
            <a:p>
              <a:pPr marL="285750" indent="-285750" eaLnBrk="1" fontAlgn="auto" hangingPunct="1">
                <a:spcAft>
                  <a:spcPts val="0"/>
                </a:spcAft>
                <a:buFont typeface="Arial" panose="020B0604020202020204" pitchFamily="34" charset="0"/>
                <a:buChar char="•"/>
                <a:defRPr/>
              </a:pPr>
              <a:r>
                <a:rPr lang="en-US" altLang="en-US" sz="1600" b="1" kern="0" dirty="0" smtClean="0">
                  <a:latin typeface="Arial" panose="020B0604020202020204" pitchFamily="34" charset="0"/>
                </a:rPr>
                <a:t>Frameworks for standards writing</a:t>
              </a:r>
              <a:br>
                <a:rPr lang="en-US" altLang="en-US" sz="1600" b="1" kern="0" dirty="0" smtClean="0">
                  <a:latin typeface="Arial" panose="020B0604020202020204" pitchFamily="34" charset="0"/>
                </a:rPr>
              </a:br>
              <a:r>
                <a:rPr lang="en-US" altLang="en-US" sz="1600" b="1" kern="0" dirty="0" smtClean="0">
                  <a:latin typeface="Arial" panose="020B0604020202020204" pitchFamily="34" charset="0"/>
                </a:rPr>
                <a:t>and test </a:t>
              </a:r>
              <a:r>
                <a:rPr lang="en-US" altLang="en-US" sz="1400" b="1" kern="0" dirty="0" smtClean="0">
                  <a:latin typeface="Arial" panose="020B0604020202020204" pitchFamily="34" charset="0"/>
                </a:rPr>
                <a:t>development</a:t>
              </a:r>
            </a:p>
            <a:p>
              <a:pPr eaLnBrk="1" fontAlgn="auto" hangingPunct="1">
                <a:spcAft>
                  <a:spcPts val="0"/>
                </a:spcAft>
                <a:buFontTx/>
                <a:buNone/>
                <a:defRPr/>
              </a:pPr>
              <a:endParaRPr lang="en-US" altLang="en-US" sz="1600" kern="0" dirty="0" smtClean="0"/>
            </a:p>
          </p:txBody>
        </p:sp>
        <p:sp>
          <p:nvSpPr>
            <p:cNvPr id="16" name="Rectangle 15"/>
            <p:cNvSpPr/>
            <p:nvPr/>
          </p:nvSpPr>
          <p:spPr>
            <a:xfrm>
              <a:off x="1572120" y="2610742"/>
              <a:ext cx="1688841" cy="2118049"/>
            </a:xfrm>
            <a:prstGeom prst="rect">
              <a:avLst/>
            </a:prstGeom>
            <a:gradFill flip="none" rotWithShape="1">
              <a:gsLst>
                <a:gs pos="0">
                  <a:srgbClr val="8064A2">
                    <a:lumMod val="20000"/>
                    <a:lumOff val="80000"/>
                    <a:shade val="30000"/>
                    <a:satMod val="115000"/>
                  </a:srgbClr>
                </a:gs>
                <a:gs pos="50000">
                  <a:srgbClr val="8064A2">
                    <a:lumMod val="20000"/>
                    <a:lumOff val="80000"/>
                    <a:shade val="67500"/>
                    <a:satMod val="115000"/>
                  </a:srgbClr>
                </a:gs>
                <a:gs pos="100000">
                  <a:srgbClr val="8064A2">
                    <a:lumMod val="20000"/>
                    <a:lumOff val="80000"/>
                    <a:shade val="100000"/>
                    <a:satMod val="115000"/>
                  </a:srgbClr>
                </a:gs>
              </a:gsLst>
              <a:path path="circle">
                <a:fillToRect l="50000" t="50000" r="50000" b="50000"/>
              </a:path>
              <a:tileRect/>
            </a:gra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GB" b="1" kern="0" dirty="0">
                  <a:solidFill>
                    <a:prstClr val="black"/>
                  </a:solidFill>
                  <a:latin typeface="Arial"/>
                  <a:cs typeface="+mn-cs"/>
                </a:rPr>
                <a:t>Market Awareness</a:t>
              </a:r>
            </a:p>
            <a:p>
              <a:pPr algn="ctr" eaLnBrk="1" fontAlgn="auto" hangingPunct="1">
                <a:spcBef>
                  <a:spcPts val="0"/>
                </a:spcBef>
                <a:spcAft>
                  <a:spcPts val="0"/>
                </a:spcAft>
                <a:defRPr/>
              </a:pPr>
              <a:endParaRPr lang="en-GB" sz="1200" b="1" kern="0" dirty="0">
                <a:solidFill>
                  <a:prstClr val="black"/>
                </a:solidFill>
                <a:latin typeface="Arial"/>
                <a:cs typeface="+mn-cs"/>
              </a:endParaRPr>
            </a:p>
            <a:p>
              <a:pPr algn="ctr" eaLnBrk="1" fontAlgn="auto" hangingPunct="1">
                <a:spcBef>
                  <a:spcPts val="0"/>
                </a:spcBef>
                <a:spcAft>
                  <a:spcPts val="0"/>
                </a:spcAft>
                <a:defRPr/>
              </a:pPr>
              <a:r>
                <a:rPr lang="en-GB" sz="1000" b="1" kern="0" dirty="0">
                  <a:solidFill>
                    <a:prstClr val="black"/>
                  </a:solidFill>
                  <a:latin typeface="Arial"/>
                  <a:cs typeface="+mn-cs"/>
                </a:rPr>
                <a:t>Simulations</a:t>
              </a:r>
            </a:p>
            <a:p>
              <a:pPr algn="ctr" eaLnBrk="1" fontAlgn="auto" hangingPunct="1">
                <a:spcBef>
                  <a:spcPts val="0"/>
                </a:spcBef>
                <a:spcAft>
                  <a:spcPts val="0"/>
                </a:spcAft>
                <a:defRPr/>
              </a:pPr>
              <a:r>
                <a:rPr lang="en-GB" sz="1000" b="1" kern="0" dirty="0">
                  <a:solidFill>
                    <a:prstClr val="black"/>
                  </a:solidFill>
                  <a:latin typeface="Arial"/>
                  <a:cs typeface="+mn-cs"/>
                </a:rPr>
                <a:t>Prototypes</a:t>
              </a:r>
            </a:p>
            <a:p>
              <a:pPr algn="ctr" eaLnBrk="1" fontAlgn="auto" hangingPunct="1">
                <a:spcBef>
                  <a:spcPts val="0"/>
                </a:spcBef>
                <a:spcAft>
                  <a:spcPts val="0"/>
                </a:spcAft>
                <a:defRPr/>
              </a:pPr>
              <a:r>
                <a:rPr lang="en-GB" sz="1000" b="1" kern="0" dirty="0">
                  <a:solidFill>
                    <a:prstClr val="black"/>
                  </a:solidFill>
                  <a:latin typeface="Arial"/>
                  <a:cs typeface="+mn-cs"/>
                </a:rPr>
                <a:t>Demos</a:t>
              </a:r>
            </a:p>
            <a:p>
              <a:pPr algn="ctr" eaLnBrk="1" fontAlgn="auto" hangingPunct="1">
                <a:spcBef>
                  <a:spcPts val="0"/>
                </a:spcBef>
                <a:spcAft>
                  <a:spcPts val="0"/>
                </a:spcAft>
                <a:defRPr/>
              </a:pPr>
              <a:endParaRPr lang="en-GB" sz="1000" b="1" kern="0" dirty="0">
                <a:solidFill>
                  <a:prstClr val="black"/>
                </a:solidFill>
                <a:latin typeface="Arial"/>
                <a:cs typeface="+mn-cs"/>
              </a:endParaRPr>
            </a:p>
            <a:p>
              <a:pPr algn="ctr" eaLnBrk="1" fontAlgn="auto" hangingPunct="1">
                <a:spcBef>
                  <a:spcPts val="0"/>
                </a:spcBef>
                <a:spcAft>
                  <a:spcPts val="0"/>
                </a:spcAft>
                <a:defRPr/>
              </a:pPr>
              <a:r>
                <a:rPr lang="en-GB" sz="1000" b="1" kern="0" dirty="0">
                  <a:solidFill>
                    <a:prstClr val="black"/>
                  </a:solidFill>
                  <a:latin typeface="Arial"/>
                  <a:cs typeface="+mn-cs"/>
                </a:rPr>
                <a:t>Proofs of Concepts</a:t>
              </a:r>
            </a:p>
          </p:txBody>
        </p:sp>
        <p:grpSp>
          <p:nvGrpSpPr>
            <p:cNvPr id="17" name="Group 1"/>
            <p:cNvGrpSpPr>
              <a:grpSpLocks/>
            </p:cNvGrpSpPr>
            <p:nvPr/>
          </p:nvGrpSpPr>
          <p:grpSpPr bwMode="auto">
            <a:xfrm>
              <a:off x="3395663" y="2236788"/>
              <a:ext cx="604837" cy="2908300"/>
              <a:chOff x="3587750" y="2498725"/>
              <a:chExt cx="604838" cy="2908300"/>
            </a:xfrm>
          </p:grpSpPr>
          <p:sp>
            <p:nvSpPr>
              <p:cNvPr id="22" name="Isosceles Triangle 21"/>
              <p:cNvSpPr/>
              <p:nvPr/>
            </p:nvSpPr>
            <p:spPr>
              <a:xfrm rot="10800000">
                <a:off x="3589337" y="5091112"/>
                <a:ext cx="603251" cy="315913"/>
              </a:xfrm>
              <a:prstGeom prst="triangle">
                <a:avLst/>
              </a:prstGeom>
              <a:solidFill>
                <a:sysClr val="window" lastClr="FFFFFF"/>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GB" kern="0">
                  <a:solidFill>
                    <a:prstClr val="white"/>
                  </a:solidFill>
                  <a:latin typeface="Arial"/>
                  <a:cs typeface="+mn-cs"/>
                </a:endParaRPr>
              </a:p>
            </p:txBody>
          </p:sp>
          <p:sp>
            <p:nvSpPr>
              <p:cNvPr id="23" name="Isosceles Triangle 22"/>
              <p:cNvSpPr/>
              <p:nvPr/>
            </p:nvSpPr>
            <p:spPr>
              <a:xfrm>
                <a:off x="3587750" y="2498725"/>
                <a:ext cx="603251" cy="317500"/>
              </a:xfrm>
              <a:prstGeom prst="triangle">
                <a:avLst/>
              </a:prstGeom>
              <a:solidFill>
                <a:sysClr val="window" lastClr="FFFFFF"/>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GB" kern="0">
                  <a:solidFill>
                    <a:prstClr val="white"/>
                  </a:solidFill>
                  <a:latin typeface="Arial"/>
                  <a:cs typeface="+mn-cs"/>
                </a:endParaRPr>
              </a:p>
            </p:txBody>
          </p:sp>
          <p:sp>
            <p:nvSpPr>
              <p:cNvPr id="24" name="Left-Right Arrow 23"/>
              <p:cNvSpPr/>
              <p:nvPr/>
            </p:nvSpPr>
            <p:spPr bwMode="auto">
              <a:xfrm rot="16200000">
                <a:off x="2540793" y="3779044"/>
                <a:ext cx="2695575" cy="344489"/>
              </a:xfrm>
              <a:prstGeom prst="leftRightArrow">
                <a:avLst/>
              </a:prstGeom>
              <a:solidFill>
                <a:srgbClr val="8064A2">
                  <a:lumMod val="20000"/>
                  <a:lumOff val="80000"/>
                </a:srgbClr>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GB" sz="1200" b="1" kern="0" dirty="0">
                    <a:solidFill>
                      <a:prstClr val="black"/>
                    </a:solidFill>
                    <a:latin typeface="Arial"/>
                    <a:cs typeface="+mn-cs"/>
                  </a:rPr>
                  <a:t>Mutual Feedback</a:t>
                </a:r>
                <a:endParaRPr lang="en-US" sz="1200" b="1" kern="0" dirty="0">
                  <a:solidFill>
                    <a:prstClr val="black"/>
                  </a:solidFill>
                  <a:latin typeface="Arial"/>
                  <a:cs typeface="+mn-cs"/>
                </a:endParaRPr>
              </a:p>
            </p:txBody>
          </p:sp>
        </p:grpSp>
        <p:grpSp>
          <p:nvGrpSpPr>
            <p:cNvPr id="18" name="Group 23"/>
            <p:cNvGrpSpPr>
              <a:grpSpLocks/>
            </p:cNvGrpSpPr>
            <p:nvPr/>
          </p:nvGrpSpPr>
          <p:grpSpPr bwMode="auto">
            <a:xfrm>
              <a:off x="7670800" y="2195513"/>
              <a:ext cx="606425" cy="2908300"/>
              <a:chOff x="3587750" y="2498725"/>
              <a:chExt cx="604838" cy="2908300"/>
            </a:xfrm>
          </p:grpSpPr>
          <p:sp>
            <p:nvSpPr>
              <p:cNvPr id="19" name="Isosceles Triangle 18"/>
              <p:cNvSpPr/>
              <p:nvPr/>
            </p:nvSpPr>
            <p:spPr>
              <a:xfrm rot="10800000">
                <a:off x="3589334" y="5091112"/>
                <a:ext cx="603254" cy="315913"/>
              </a:xfrm>
              <a:prstGeom prst="triangle">
                <a:avLst/>
              </a:prstGeom>
              <a:solidFill>
                <a:sysClr val="window" lastClr="FFFFFF"/>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GB" kern="0">
                  <a:solidFill>
                    <a:prstClr val="white"/>
                  </a:solidFill>
                  <a:latin typeface="Arial"/>
                  <a:cs typeface="+mn-cs"/>
                </a:endParaRPr>
              </a:p>
            </p:txBody>
          </p:sp>
          <p:sp>
            <p:nvSpPr>
              <p:cNvPr id="20" name="Isosceles Triangle 19"/>
              <p:cNvSpPr/>
              <p:nvPr/>
            </p:nvSpPr>
            <p:spPr>
              <a:xfrm>
                <a:off x="3587750" y="2498725"/>
                <a:ext cx="603255" cy="317500"/>
              </a:xfrm>
              <a:prstGeom prst="triangle">
                <a:avLst/>
              </a:prstGeom>
              <a:solidFill>
                <a:sysClr val="window" lastClr="FFFFFF"/>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GB" kern="0">
                  <a:solidFill>
                    <a:prstClr val="white"/>
                  </a:solidFill>
                  <a:latin typeface="Arial"/>
                  <a:cs typeface="+mn-cs"/>
                </a:endParaRPr>
              </a:p>
            </p:txBody>
          </p:sp>
          <p:sp>
            <p:nvSpPr>
              <p:cNvPr id="21" name="Left-Right Arrow 20"/>
              <p:cNvSpPr/>
              <p:nvPr/>
            </p:nvSpPr>
            <p:spPr bwMode="auto">
              <a:xfrm rot="16200000">
                <a:off x="2540799" y="3778703"/>
                <a:ext cx="2695575" cy="345169"/>
              </a:xfrm>
              <a:prstGeom prst="leftRightArrow">
                <a:avLst/>
              </a:prstGeom>
              <a:solidFill>
                <a:srgbClr val="8064A2">
                  <a:lumMod val="20000"/>
                  <a:lumOff val="80000"/>
                </a:srgbClr>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GB" sz="1200" b="1" kern="0" dirty="0">
                    <a:solidFill>
                      <a:prstClr val="black"/>
                    </a:solidFill>
                    <a:latin typeface="Arial"/>
                    <a:cs typeface="+mn-cs"/>
                  </a:rPr>
                  <a:t>Mutual Feedback</a:t>
                </a:r>
                <a:endParaRPr lang="en-US" sz="1200" b="1" kern="0" dirty="0">
                  <a:solidFill>
                    <a:prstClr val="black"/>
                  </a:solidFill>
                  <a:latin typeface="Arial"/>
                  <a:cs typeface="+mn-cs"/>
                </a:endParaRPr>
              </a:p>
            </p:txBody>
          </p:sp>
        </p:grpSp>
      </p:grpSp>
    </p:spTree>
    <p:extLst>
      <p:ext uri="{BB962C8B-B14F-4D97-AF65-F5344CB8AC3E}">
        <p14:creationId xmlns:p14="http://schemas.microsoft.com/office/powerpoint/2010/main" val="8886053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9.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9.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3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3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3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3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3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3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3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3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3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9.xml><?xml version="1.0" encoding="utf-8"?>
<p:tagLst xmlns:a="http://schemas.openxmlformats.org/drawingml/2006/main" xmlns:r="http://schemas.openxmlformats.org/officeDocument/2006/relationships" xmlns:p="http://schemas.openxmlformats.org/presentationml/2006/main">
  <p:tag name="BAINBULLETSACTIVATED"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6260</TotalTime>
  <Words>2176</Words>
  <Application>Microsoft Office PowerPoint</Application>
  <PresentationFormat>On-screen Show (4:3)</PresentationFormat>
  <Paragraphs>381</Paragraphs>
  <Slides>30</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微軟正黑體</vt:lpstr>
      <vt:lpstr>ＭＳ Ｐゴシック</vt:lpstr>
      <vt:lpstr>Arial</vt:lpstr>
      <vt:lpstr>Calibri</vt:lpstr>
      <vt:lpstr>Franklin Gothic Demi</vt:lpstr>
      <vt:lpstr>Times</vt:lpstr>
      <vt:lpstr>Times New Roman</vt:lpstr>
      <vt:lpstr>Wingdings</vt:lpstr>
      <vt:lpstr>Office Theme</vt:lpstr>
      <vt:lpstr>1_Office Theme</vt:lpstr>
      <vt:lpstr>C-ITS technical specifications for Interoperability  status and roadmap</vt:lpstr>
      <vt:lpstr>Outline</vt:lpstr>
      <vt:lpstr>ETSI : European Telecommunications Standards Institute - Sophia Antipolis</vt:lpstr>
      <vt:lpstr>ETSI’s Role</vt:lpstr>
      <vt:lpstr>Why do we need standards ?</vt:lpstr>
      <vt:lpstr>EU Policies </vt:lpstr>
      <vt:lpstr>ETSI TC ITS – Minimum set of standards for interoperability</vt:lpstr>
      <vt:lpstr>ETSI TC ITS – Major Achievements</vt:lpstr>
      <vt:lpstr>Centre for Testing and Interoperability (ETSI CTI)</vt:lpstr>
      <vt:lpstr>What is a PlugtestsTM event?</vt:lpstr>
      <vt:lpstr>Previous Plugtests editions</vt:lpstr>
      <vt:lpstr>Plugtest Schedule</vt:lpstr>
      <vt:lpstr>Phase 1: Test Track Design</vt:lpstr>
      <vt:lpstr>Phase 1: Test Track Design</vt:lpstr>
      <vt:lpstr>Phase 2: Pre-qualification of DUTs</vt:lpstr>
      <vt:lpstr>PowerPoint Presentation</vt:lpstr>
      <vt:lpstr>PowerPoint Presentation</vt:lpstr>
      <vt:lpstr>Phase 4 : Testing ! (Participants – Status 15.Sep 2016)</vt:lpstr>
      <vt:lpstr>Field Interoperability trials</vt:lpstr>
      <vt:lpstr>Use Case #1 Road Hazard Signalling </vt:lpstr>
      <vt:lpstr>Use Case #2 Distribution of locally detected Hazard Warning</vt:lpstr>
      <vt:lpstr>Use Case #3 Time To Green / Traffic Sign Violation</vt:lpstr>
      <vt:lpstr>Use Case #4 Virtual Traffic Loop (Data Aggregation)</vt:lpstr>
      <vt:lpstr>Use Case #5 In-Vehicle Signage</vt:lpstr>
      <vt:lpstr>Use Case #6 Intersection Collision Risk Warning                        – (Stop and Go Scenario)</vt:lpstr>
      <vt:lpstr>Use Case #7 Longitudinal Collision Risk Warning                         – Stationary Vehicle</vt:lpstr>
      <vt:lpstr>Use Case #8 Monitored loading/unloading zone</vt:lpstr>
      <vt:lpstr>Use Case #9 Mitigation of interferences with tolling equipment</vt:lpstr>
      <vt:lpstr>Use Case #10 Authorization Tickets Reloading</vt:lpstr>
      <vt:lpstr>PowerPoint Presentation</vt:lpstr>
    </vt:vector>
  </TitlesOfParts>
  <Company>ETSI Secretariat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molinarosete</dc:creator>
  <dc:description>© ETSI 2009. All rights reserved</dc:description>
  <cp:lastModifiedBy>Sebastian Müller</cp:lastModifiedBy>
  <cp:revision>646</cp:revision>
  <dcterms:created xsi:type="dcterms:W3CDTF">2010-02-05T13:52:04Z</dcterms:created>
  <dcterms:modified xsi:type="dcterms:W3CDTF">2016-10-04T12:38:03Z</dcterms:modified>
  <cp:contentStatus>February 2009</cp:contentStatus>
</cp:coreProperties>
</file>