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2" r:id="rId1"/>
  </p:sldMasterIdLst>
  <p:notesMasterIdLst>
    <p:notesMasterId r:id="rId26"/>
  </p:notesMasterIdLst>
  <p:handoutMasterIdLst>
    <p:handoutMasterId r:id="rId27"/>
  </p:handoutMasterIdLst>
  <p:sldIdLst>
    <p:sldId id="339" r:id="rId2"/>
    <p:sldId id="421" r:id="rId3"/>
    <p:sldId id="470" r:id="rId4"/>
    <p:sldId id="469" r:id="rId5"/>
    <p:sldId id="424" r:id="rId6"/>
    <p:sldId id="420" r:id="rId7"/>
    <p:sldId id="428" r:id="rId8"/>
    <p:sldId id="455" r:id="rId9"/>
    <p:sldId id="456" r:id="rId10"/>
    <p:sldId id="457" r:id="rId11"/>
    <p:sldId id="464" r:id="rId12"/>
    <p:sldId id="473" r:id="rId13"/>
    <p:sldId id="465" r:id="rId14"/>
    <p:sldId id="423" r:id="rId15"/>
    <p:sldId id="468" r:id="rId16"/>
    <p:sldId id="437" r:id="rId17"/>
    <p:sldId id="472" r:id="rId18"/>
    <p:sldId id="447" r:id="rId19"/>
    <p:sldId id="448" r:id="rId20"/>
    <p:sldId id="450" r:id="rId21"/>
    <p:sldId id="451" r:id="rId22"/>
    <p:sldId id="467" r:id="rId23"/>
    <p:sldId id="471" r:id="rId24"/>
    <p:sldId id="438" r:id="rId25"/>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00"/>
    <a:srgbClr val="DD0000"/>
    <a:srgbClr val="000000"/>
    <a:srgbClr val="FF0000"/>
    <a:srgbClr val="127092"/>
    <a:srgbClr val="1A4669"/>
    <a:srgbClr val="FFFFFF"/>
    <a:srgbClr val="FF6600"/>
    <a:srgbClr val="C6D254"/>
    <a:srgbClr val="B1D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0" autoAdjust="0"/>
    <p:restoredTop sz="91099" autoAdjust="0"/>
  </p:normalViewPr>
  <p:slideViewPr>
    <p:cSldViewPr snapToGrid="0">
      <p:cViewPr varScale="1">
        <p:scale>
          <a:sx n="111" d="100"/>
          <a:sy n="111" d="100"/>
        </p:scale>
        <p:origin x="14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5" d="100"/>
        <a:sy n="45"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46699" cy="497036"/>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defTabSz="928978">
              <a:defRPr sz="1200">
                <a:latin typeface="Times New Roman" pitchFamily="18" charset="0"/>
                <a:cs typeface="+mn-cs"/>
              </a:defRPr>
            </a:lvl1pPr>
          </a:lstStyle>
          <a:p>
            <a:pPr>
              <a:defRPr/>
            </a:pPr>
            <a:endParaRPr lang="en-GB"/>
          </a:p>
        </p:txBody>
      </p:sp>
      <p:sp>
        <p:nvSpPr>
          <p:cNvPr id="9219" name="Rectangle 3"/>
          <p:cNvSpPr>
            <a:spLocks noGrp="1" noChangeArrowheads="1"/>
          </p:cNvSpPr>
          <p:nvPr>
            <p:ph type="dt" sz="quarter" idx="1"/>
          </p:nvPr>
        </p:nvSpPr>
        <p:spPr bwMode="auto">
          <a:xfrm>
            <a:off x="3850977" y="1"/>
            <a:ext cx="2946699" cy="497036"/>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978">
              <a:defRPr sz="1200">
                <a:latin typeface="Times New Roman" pitchFamily="18" charset="0"/>
                <a:cs typeface="+mn-cs"/>
              </a:defRPr>
            </a:lvl1pPr>
          </a:lstStyle>
          <a:p>
            <a:pPr>
              <a:defRPr/>
            </a:pPr>
            <a:endParaRPr lang="en-GB"/>
          </a:p>
        </p:txBody>
      </p:sp>
      <p:sp>
        <p:nvSpPr>
          <p:cNvPr id="9220" name="Rectangle 4"/>
          <p:cNvSpPr>
            <a:spLocks noGrp="1" noChangeArrowheads="1"/>
          </p:cNvSpPr>
          <p:nvPr>
            <p:ph type="ftr" sz="quarter" idx="2"/>
          </p:nvPr>
        </p:nvSpPr>
        <p:spPr bwMode="auto">
          <a:xfrm>
            <a:off x="0" y="9431189"/>
            <a:ext cx="2946699" cy="497036"/>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defTabSz="928978">
              <a:defRPr sz="1200">
                <a:latin typeface="Times New Roman" pitchFamily="18" charset="0"/>
                <a:cs typeface="+mn-cs"/>
              </a:defRPr>
            </a:lvl1pPr>
          </a:lstStyle>
          <a:p>
            <a:pPr>
              <a:defRPr/>
            </a:pPr>
            <a:endParaRPr lang="en-GB"/>
          </a:p>
        </p:txBody>
      </p:sp>
      <p:sp>
        <p:nvSpPr>
          <p:cNvPr id="9221" name="Rectangle 5"/>
          <p:cNvSpPr>
            <a:spLocks noGrp="1" noChangeArrowheads="1"/>
          </p:cNvSpPr>
          <p:nvPr>
            <p:ph type="sldNum" sz="quarter" idx="3"/>
          </p:nvPr>
        </p:nvSpPr>
        <p:spPr bwMode="auto">
          <a:xfrm>
            <a:off x="3850977" y="9431189"/>
            <a:ext cx="2946699" cy="497036"/>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978">
              <a:defRPr sz="1200">
                <a:latin typeface="Times New Roman" pitchFamily="18" charset="0"/>
                <a:cs typeface="+mn-cs"/>
              </a:defRPr>
            </a:lvl1pPr>
          </a:lstStyle>
          <a:p>
            <a:pPr>
              <a:defRPr/>
            </a:pPr>
            <a:fld id="{F95ACA74-5C8E-422A-AED0-7B01B5DF79AD}" type="slidenum">
              <a:rPr lang="en-GB"/>
              <a:pPr>
                <a:defRPr/>
              </a:pPr>
              <a:t>‹#›</a:t>
            </a:fld>
            <a:endParaRPr lang="en-GB"/>
          </a:p>
        </p:txBody>
      </p:sp>
    </p:spTree>
    <p:extLst>
      <p:ext uri="{BB962C8B-B14F-4D97-AF65-F5344CB8AC3E}">
        <p14:creationId xmlns:p14="http://schemas.microsoft.com/office/powerpoint/2010/main" val="3038668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6699" cy="497036"/>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defTabSz="928978">
              <a:defRPr sz="1200">
                <a:latin typeface="Times New Roman" pitchFamily="18" charset="0"/>
                <a:cs typeface="+mn-cs"/>
              </a:defRPr>
            </a:lvl1pPr>
          </a:lstStyle>
          <a:p>
            <a:pPr>
              <a:defRPr/>
            </a:pPr>
            <a:endParaRPr lang="en-GB"/>
          </a:p>
        </p:txBody>
      </p:sp>
      <p:sp>
        <p:nvSpPr>
          <p:cNvPr id="4099" name="Rectangle 3"/>
          <p:cNvSpPr>
            <a:spLocks noGrp="1" noChangeArrowheads="1"/>
          </p:cNvSpPr>
          <p:nvPr>
            <p:ph type="dt" idx="1"/>
          </p:nvPr>
        </p:nvSpPr>
        <p:spPr bwMode="auto">
          <a:xfrm>
            <a:off x="3850977" y="1"/>
            <a:ext cx="2946699" cy="497036"/>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978">
              <a:defRPr sz="1200">
                <a:latin typeface="Times New Roman" pitchFamily="18" charset="0"/>
                <a:cs typeface="+mn-cs"/>
              </a:defRPr>
            </a:lvl1pPr>
          </a:lstStyle>
          <a:p>
            <a:pPr>
              <a:defRPr/>
            </a:pPr>
            <a:endParaRPr lang="en-GB"/>
          </a:p>
        </p:txBody>
      </p:sp>
      <p:sp>
        <p:nvSpPr>
          <p:cNvPr id="542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7396" y="4715595"/>
            <a:ext cx="4982883" cy="4468639"/>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189"/>
            <a:ext cx="2946699" cy="497036"/>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defTabSz="928978">
              <a:defRPr sz="1200">
                <a:latin typeface="Times New Roman" pitchFamily="18" charset="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50977" y="9431189"/>
            <a:ext cx="2946699" cy="497036"/>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978">
              <a:defRPr sz="1200">
                <a:latin typeface="Times New Roman" pitchFamily="18" charset="0"/>
                <a:cs typeface="+mn-cs"/>
              </a:defRPr>
            </a:lvl1pPr>
          </a:lstStyle>
          <a:p>
            <a:pPr>
              <a:defRPr/>
            </a:pPr>
            <a:fld id="{CC3BE0EA-66D1-4D7B-80F2-F229D7DC115E}" type="slidenum">
              <a:rPr lang="en-GB"/>
              <a:pPr>
                <a:defRPr/>
              </a:pPr>
              <a:t>‹#›</a:t>
            </a:fld>
            <a:endParaRPr lang="en-GB"/>
          </a:p>
        </p:txBody>
      </p:sp>
    </p:spTree>
    <p:extLst>
      <p:ext uri="{BB962C8B-B14F-4D97-AF65-F5344CB8AC3E}">
        <p14:creationId xmlns:p14="http://schemas.microsoft.com/office/powerpoint/2010/main" val="2316492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he-IL" dirty="0"/>
          </a:p>
        </p:txBody>
      </p:sp>
      <p:sp>
        <p:nvSpPr>
          <p:cNvPr id="4" name="Slide Number Placeholder 3"/>
          <p:cNvSpPr>
            <a:spLocks noGrp="1"/>
          </p:cNvSpPr>
          <p:nvPr>
            <p:ph type="sldNum" sz="quarter" idx="5"/>
          </p:nvPr>
        </p:nvSpPr>
        <p:spPr/>
        <p:txBody>
          <a:bodyPr/>
          <a:lstStyle/>
          <a:p>
            <a:pPr>
              <a:defRPr/>
            </a:pPr>
            <a:fld id="{D7C6B754-D2E6-4041-A7FB-FF5D1CABCFAC}" type="slidenum">
              <a:rPr lang="en-GB" smtClean="0"/>
              <a:pPr>
                <a:defRPr/>
              </a:pPr>
              <a:t>1</a:t>
            </a:fld>
            <a:endParaRPr lang="en-GB"/>
          </a:p>
        </p:txBody>
      </p:sp>
    </p:spTree>
    <p:extLst>
      <p:ext uri="{BB962C8B-B14F-4D97-AF65-F5344CB8AC3E}">
        <p14:creationId xmlns:p14="http://schemas.microsoft.com/office/powerpoint/2010/main" val="124404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19047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69580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altLang="ko-KR">
              <a:ea typeface="굴림" pitchFamily="34" charset="-127"/>
            </a:endParaRPr>
          </a:p>
        </p:txBody>
      </p:sp>
      <p:sp>
        <p:nvSpPr>
          <p:cNvPr id="16388" name="Slide Number Placeholder 3"/>
          <p:cNvSpPr>
            <a:spLocks noGrp="1"/>
          </p:cNvSpPr>
          <p:nvPr>
            <p:ph type="sldNum" sz="quarter" idx="5"/>
          </p:nvPr>
        </p:nvSpPr>
        <p:spPr>
          <a:noFill/>
        </p:spPr>
        <p:txBody>
          <a:bodyPr/>
          <a:lstStyle/>
          <a:p>
            <a:fld id="{E751E0E3-69A1-4F66-8B96-3CE137E25641}" type="slidenum">
              <a:rPr lang="en-CA" altLang="ko-KR"/>
              <a:pPr/>
              <a:t>17</a:t>
            </a:fld>
            <a:endParaRPr lang="en-CA" altLang="ko-KR"/>
          </a:p>
        </p:txBody>
      </p:sp>
    </p:spTree>
    <p:extLst>
      <p:ext uri="{BB962C8B-B14F-4D97-AF65-F5344CB8AC3E}">
        <p14:creationId xmlns:p14="http://schemas.microsoft.com/office/powerpoint/2010/main" val="1323393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18</a:t>
            </a:fld>
            <a:endParaRPr lang="en-US"/>
          </a:p>
        </p:txBody>
      </p:sp>
    </p:spTree>
    <p:extLst>
      <p:ext uri="{BB962C8B-B14F-4D97-AF65-F5344CB8AC3E}">
        <p14:creationId xmlns:p14="http://schemas.microsoft.com/office/powerpoint/2010/main" val="288598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19</a:t>
            </a:fld>
            <a:endParaRPr lang="en-US"/>
          </a:p>
        </p:txBody>
      </p:sp>
    </p:spTree>
    <p:extLst>
      <p:ext uri="{BB962C8B-B14F-4D97-AF65-F5344CB8AC3E}">
        <p14:creationId xmlns:p14="http://schemas.microsoft.com/office/powerpoint/2010/main" val="3628750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20</a:t>
            </a:fld>
            <a:endParaRPr lang="en-US"/>
          </a:p>
        </p:txBody>
      </p:sp>
    </p:spTree>
    <p:extLst>
      <p:ext uri="{BB962C8B-B14F-4D97-AF65-F5344CB8AC3E}">
        <p14:creationId xmlns:p14="http://schemas.microsoft.com/office/powerpoint/2010/main" val="2915290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21</a:t>
            </a:fld>
            <a:endParaRPr lang="en-US"/>
          </a:p>
        </p:txBody>
      </p:sp>
    </p:spTree>
    <p:extLst>
      <p:ext uri="{BB962C8B-B14F-4D97-AF65-F5344CB8AC3E}">
        <p14:creationId xmlns:p14="http://schemas.microsoft.com/office/powerpoint/2010/main" val="1204523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it-IT"/>
          </a:p>
        </p:txBody>
      </p:sp>
      <p:sp>
        <p:nvSpPr>
          <p:cNvPr id="4" name="Slide Number Placeholder 3"/>
          <p:cNvSpPr>
            <a:spLocks noGrp="1"/>
          </p:cNvSpPr>
          <p:nvPr>
            <p:ph type="sldNum" sz="quarter" idx="5"/>
          </p:nvPr>
        </p:nvSpPr>
        <p:spPr/>
        <p:txBody>
          <a:bodyPr/>
          <a:lstStyle/>
          <a:p>
            <a:pPr>
              <a:defRPr/>
            </a:pPr>
            <a:fld id="{B13FCE4C-E09E-4893-8E6A-21B2C2A7E7FB}" type="slidenum">
              <a:rPr lang="en-GB" smtClean="0"/>
              <a:pPr>
                <a:defRPr/>
              </a:pPr>
              <a:t>22</a:t>
            </a:fld>
            <a:endParaRPr lang="en-GB"/>
          </a:p>
        </p:txBody>
      </p:sp>
    </p:spTree>
    <p:extLst>
      <p:ext uri="{BB962C8B-B14F-4D97-AF65-F5344CB8AC3E}">
        <p14:creationId xmlns:p14="http://schemas.microsoft.com/office/powerpoint/2010/main" val="2198909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74393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he-IL"/>
          </a:p>
        </p:txBody>
      </p:sp>
      <p:sp>
        <p:nvSpPr>
          <p:cNvPr id="4" name="Slide Number Placeholder 3"/>
          <p:cNvSpPr>
            <a:spLocks noGrp="1"/>
          </p:cNvSpPr>
          <p:nvPr>
            <p:ph type="sldNum" sz="quarter" idx="5"/>
          </p:nvPr>
        </p:nvSpPr>
        <p:spPr/>
        <p:txBody>
          <a:bodyPr/>
          <a:lstStyle/>
          <a:p>
            <a:pPr>
              <a:defRPr/>
            </a:pPr>
            <a:fld id="{C17FA4D1-089F-4B1D-A8A8-882BA5DD14D7}" type="slidenum">
              <a:rPr lang="en-GB" smtClean="0"/>
              <a:pPr>
                <a:defRPr/>
              </a:pPr>
              <a:t>24</a:t>
            </a:fld>
            <a:endParaRPr lang="en-GB"/>
          </a:p>
        </p:txBody>
      </p:sp>
    </p:spTree>
    <p:extLst>
      <p:ext uri="{BB962C8B-B14F-4D97-AF65-F5344CB8AC3E}">
        <p14:creationId xmlns:p14="http://schemas.microsoft.com/office/powerpoint/2010/main" val="208339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3254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2758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779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29085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A846B768-129F-4EBA-92E4-B7DDA2B16D52}" type="slidenum">
              <a:rPr lang="en-GB" smtClean="0"/>
              <a:pPr>
                <a:defRPr/>
              </a:pPr>
              <a:t>7</a:t>
            </a:fld>
            <a:endParaRPr lang="en-GB"/>
          </a:p>
        </p:txBody>
      </p:sp>
    </p:spTree>
    <p:extLst>
      <p:ext uri="{BB962C8B-B14F-4D97-AF65-F5344CB8AC3E}">
        <p14:creationId xmlns:p14="http://schemas.microsoft.com/office/powerpoint/2010/main" val="351012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022725" y="9721850"/>
            <a:ext cx="3076575" cy="512763"/>
          </a:xfrm>
          <a:prstGeom prst="rect">
            <a:avLst/>
          </a:prstGeom>
          <a:noFill/>
          <a:ln w="9525">
            <a:noFill/>
            <a:miter lim="800000"/>
            <a:headEnd/>
            <a:tailEnd/>
          </a:ln>
        </p:spPr>
        <p:txBody>
          <a:bodyPr lIns="96239" tIns="48120" rIns="96239" bIns="48120" anchor="b"/>
          <a:lstStyle/>
          <a:p>
            <a:pPr algn="r" defTabSz="962025" eaLnBrk="1" hangingPunct="1">
              <a:lnSpc>
                <a:spcPct val="100000"/>
              </a:lnSpc>
              <a:spcBef>
                <a:spcPct val="0"/>
              </a:spcBef>
              <a:buClrTx/>
            </a:pPr>
            <a:fld id="{AEA9017F-8548-4799-828E-A72DB45E40ED}" type="slidenum">
              <a:rPr lang="en-GB" sz="1200">
                <a:latin typeface="Times New Roman" pitchFamily="18" charset="0"/>
              </a:rPr>
              <a:pPr algn="r" defTabSz="962025" eaLnBrk="1" hangingPunct="1">
                <a:lnSpc>
                  <a:spcPct val="100000"/>
                </a:lnSpc>
                <a:spcBef>
                  <a:spcPct val="0"/>
                </a:spcBef>
                <a:buClrTx/>
              </a:pPr>
              <a:t>8</a:t>
            </a:fld>
            <a:endParaRPr lang="en-GB" sz="1200">
              <a:latin typeface="Times New Roman" pitchFamily="18" charset="0"/>
            </a:endParaRPr>
          </a:p>
        </p:txBody>
      </p:sp>
      <p:sp>
        <p:nvSpPr>
          <p:cNvPr id="68611" name="Rectangle 2"/>
          <p:cNvSpPr>
            <a:spLocks noGrp="1" noRot="1" noChangeAspect="1" noChangeArrowheads="1" noTextEdit="1"/>
          </p:cNvSpPr>
          <p:nvPr>
            <p:ph type="sldImg"/>
          </p:nvPr>
        </p:nvSpPr>
        <p:spPr>
          <a:xfrm>
            <a:off x="881063" y="871538"/>
            <a:ext cx="5251450" cy="3938587"/>
          </a:xfrm>
          <a:ln/>
        </p:spPr>
      </p:sp>
    </p:spTree>
    <p:extLst>
      <p:ext uri="{BB962C8B-B14F-4D97-AF65-F5344CB8AC3E}">
        <p14:creationId xmlns:p14="http://schemas.microsoft.com/office/powerpoint/2010/main" val="62304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4798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2231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תמונה 6" descr="open-slide.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42950" y="4981193"/>
            <a:ext cx="8067675" cy="684277"/>
          </a:xfrm>
        </p:spPr>
        <p:txBody>
          <a:bodyPr anchor="t"/>
          <a:lstStyle>
            <a:lvl1pPr algn="l">
              <a:defRPr sz="2800" b="1" cap="all"/>
            </a:lvl1pPr>
          </a:lstStyle>
          <a:p>
            <a:r>
              <a:rPr lang="en-US" dirty="0"/>
              <a:t>Click to edit Master title style</a:t>
            </a:r>
            <a:endParaRPr lang="en-GB" dirty="0"/>
          </a:p>
        </p:txBody>
      </p:sp>
      <p:sp>
        <p:nvSpPr>
          <p:cNvPr id="8" name="Text Placeholder 2"/>
          <p:cNvSpPr>
            <a:spLocks noGrp="1"/>
          </p:cNvSpPr>
          <p:nvPr>
            <p:ph type="body" idx="1"/>
          </p:nvPr>
        </p:nvSpPr>
        <p:spPr>
          <a:xfrm>
            <a:off x="742949" y="5474970"/>
            <a:ext cx="8081011" cy="514350"/>
          </a:xfr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 Placeholder 2"/>
          <p:cNvSpPr>
            <a:spLocks noGrp="1"/>
          </p:cNvSpPr>
          <p:nvPr>
            <p:ph type="body" idx="11"/>
          </p:nvPr>
        </p:nvSpPr>
        <p:spPr>
          <a:xfrm>
            <a:off x="742949" y="6000768"/>
            <a:ext cx="8088631" cy="514350"/>
          </a:xfrm>
        </p:spPr>
        <p:txBody>
          <a:bodyPr anchor="ctr"/>
          <a:lstStyle>
            <a:lvl1pPr marL="0" indent="0" algn="l">
              <a:buNone/>
              <a:defRPr sz="16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2"/>
          </p:nvPr>
        </p:nvSpPr>
        <p:spPr>
          <a:xfrm>
            <a:off x="436880" y="6588125"/>
            <a:ext cx="520509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15025" cy="4552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8"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2"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11"/>
          </p:nvPr>
        </p:nvSpPr>
        <p:spPr>
          <a:xfrm>
            <a:off x="431800" y="6588125"/>
            <a:ext cx="52101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dirty="0"/>
              <a:t>© ETSI 2016. All rights reserved</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11"/>
          </p:nvPr>
        </p:nvSpPr>
        <p:spPr>
          <a:xfrm>
            <a:off x="431800" y="6588125"/>
            <a:ext cx="52101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10"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10"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10"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10"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10"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8"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10"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4"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5"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440000"/>
            <a:ext cx="8308800" cy="47472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0" name="Title 1"/>
          <p:cNvSpPr>
            <a:spLocks noGrp="1"/>
          </p:cNvSpPr>
          <p:nvPr>
            <p:ph type="title" hasCustomPrompt="1"/>
          </p:nvPr>
        </p:nvSpPr>
        <p:spPr>
          <a:xfrm>
            <a:off x="417600" y="372332"/>
            <a:ext cx="8308800" cy="412800"/>
          </a:xfrm>
        </p:spPr>
        <p:txBody>
          <a:bodyPr/>
          <a:lstStyle>
            <a:lvl1pPr>
              <a:defRPr sz="2000" b="0">
                <a:solidFill>
                  <a:schemeClr val="tx1"/>
                </a:solidFill>
                <a:latin typeface="+mj-lt"/>
              </a:defRPr>
            </a:lvl1pPr>
          </a:lstStyle>
          <a:p>
            <a:r>
              <a:rPr lang="en-GB" dirty="0"/>
              <a:t>Click to edit headline</a:t>
            </a:r>
            <a:endParaRPr lang="en-US" dirty="0"/>
          </a:p>
        </p:txBody>
      </p:sp>
      <p:sp>
        <p:nvSpPr>
          <p:cNvPr id="11" name="Text Placeholder 2"/>
          <p:cNvSpPr>
            <a:spLocks noGrp="1"/>
          </p:cNvSpPr>
          <p:nvPr>
            <p:ph type="body" sz="quarter" idx="10" hasCustomPrompt="1"/>
          </p:nvPr>
        </p:nvSpPr>
        <p:spPr>
          <a:xfrm>
            <a:off x="417512" y="787200"/>
            <a:ext cx="8308800" cy="4128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sp>
        <p:nvSpPr>
          <p:cNvPr id="7" name="Footer Placeholder 4"/>
          <p:cNvSpPr txBox="1">
            <a:spLocks/>
          </p:cNvSpPr>
          <p:nvPr userDrawn="1"/>
        </p:nvSpPr>
        <p:spPr>
          <a:xfrm>
            <a:off x="441702" y="6588125"/>
            <a:ext cx="5200273" cy="269875"/>
          </a:xfrm>
          <a:prstGeom prst="rect">
            <a:avLst/>
          </a:prstGeom>
        </p:spPr>
        <p:txBody>
          <a:bodyPr/>
          <a:lstStyle>
            <a:defPPr>
              <a:defRPr lang="en-GB"/>
            </a:defPPr>
            <a:lvl1pPr algn="l" rtl="0" fontAlgn="base">
              <a:spcBef>
                <a:spcPct val="0"/>
              </a:spcBef>
              <a:spcAft>
                <a:spcPct val="0"/>
              </a:spcAft>
              <a:defRPr sz="8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ETSI 2016. All rights reserved</a:t>
            </a:r>
          </a:p>
        </p:txBody>
      </p:sp>
      <p:sp>
        <p:nvSpPr>
          <p:cNvPr id="9"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extLst>
      <p:ext uri="{BB962C8B-B14F-4D97-AF65-F5344CB8AC3E}">
        <p14:creationId xmlns:p14="http://schemas.microsoft.com/office/powerpoint/2010/main" val="2326899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Nokia Whit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Content Placeholder 8"/>
          <p:cNvSpPr>
            <a:spLocks noGrp="1"/>
          </p:cNvSpPr>
          <p:nvPr>
            <p:ph sz="quarter" idx="13"/>
          </p:nvPr>
        </p:nvSpPr>
        <p:spPr>
          <a:xfrm>
            <a:off x="418123" y="717055"/>
            <a:ext cx="8227649" cy="402167"/>
          </a:xfrm>
          <a:prstGeom prst="rect">
            <a:avLst/>
          </a:prstGeom>
        </p:spPr>
        <p:txBody>
          <a:bodyPr/>
          <a:lstStyle>
            <a:lvl1pPr marL="0" indent="0">
              <a:buFont typeface="Arial"/>
              <a:buNone/>
              <a:defRPr sz="1800">
                <a:solidFill>
                  <a:schemeClr val="bg2"/>
                </a:solidFill>
                <a:latin typeface="+mj-lt"/>
              </a:defRPr>
            </a:lvl1pPr>
          </a:lstStyle>
          <a:p>
            <a:pPr lvl="0"/>
            <a:r>
              <a:rPr lang="en-US"/>
              <a:t>Click to edit Master text styles</a:t>
            </a:r>
          </a:p>
        </p:txBody>
      </p:sp>
      <p:sp>
        <p:nvSpPr>
          <p:cNvPr id="4"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5"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extLst>
      <p:ext uri="{BB962C8B-B14F-4D97-AF65-F5344CB8AC3E}">
        <p14:creationId xmlns:p14="http://schemas.microsoft.com/office/powerpoint/2010/main" val="2013915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Nokia Whit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Content Placeholder 8"/>
          <p:cNvSpPr>
            <a:spLocks noGrp="1"/>
          </p:cNvSpPr>
          <p:nvPr>
            <p:ph sz="quarter" idx="13"/>
          </p:nvPr>
        </p:nvSpPr>
        <p:spPr>
          <a:xfrm>
            <a:off x="418123" y="717055"/>
            <a:ext cx="8227649" cy="402167"/>
          </a:xfrm>
          <a:prstGeom prst="rect">
            <a:avLst/>
          </a:prstGeom>
        </p:spPr>
        <p:txBody>
          <a:bodyPr/>
          <a:lstStyle>
            <a:lvl1pPr marL="0" indent="0">
              <a:buFont typeface="Arial"/>
              <a:buNone/>
              <a:defRPr sz="1800">
                <a:solidFill>
                  <a:schemeClr val="bg2"/>
                </a:solidFill>
                <a:latin typeface="+mj-lt"/>
              </a:defRPr>
            </a:lvl1pPr>
          </a:lstStyle>
          <a:p>
            <a:pPr lvl="0"/>
            <a:r>
              <a:rPr lang="en-US"/>
              <a:t>Click to edit Master text styles</a:t>
            </a:r>
          </a:p>
        </p:txBody>
      </p:sp>
      <p:sp>
        <p:nvSpPr>
          <p:cNvPr id="4"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5"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extLst>
      <p:ext uri="{BB962C8B-B14F-4D97-AF65-F5344CB8AC3E}">
        <p14:creationId xmlns:p14="http://schemas.microsoft.com/office/powerpoint/2010/main" val="4206989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Nokia Whit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Content Placeholder 8"/>
          <p:cNvSpPr>
            <a:spLocks noGrp="1"/>
          </p:cNvSpPr>
          <p:nvPr>
            <p:ph sz="quarter" idx="13"/>
          </p:nvPr>
        </p:nvSpPr>
        <p:spPr>
          <a:xfrm>
            <a:off x="418123" y="717055"/>
            <a:ext cx="8227649" cy="402167"/>
          </a:xfrm>
          <a:prstGeom prst="rect">
            <a:avLst/>
          </a:prstGeom>
        </p:spPr>
        <p:txBody>
          <a:bodyPr/>
          <a:lstStyle>
            <a:lvl1pPr marL="0" indent="0">
              <a:buFont typeface="Arial"/>
              <a:buNone/>
              <a:defRPr sz="1800">
                <a:solidFill>
                  <a:schemeClr val="bg2"/>
                </a:solidFill>
                <a:latin typeface="+mj-lt"/>
              </a:defRPr>
            </a:lvl1pPr>
          </a:lstStyle>
          <a:p>
            <a:pPr lvl="0"/>
            <a:r>
              <a:rPr lang="en-US"/>
              <a:t>Click to edit Master text styles</a:t>
            </a:r>
          </a:p>
        </p:txBody>
      </p:sp>
      <p:sp>
        <p:nvSpPr>
          <p:cNvPr id="4"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5"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extLst>
      <p:ext uri="{BB962C8B-B14F-4D97-AF65-F5344CB8AC3E}">
        <p14:creationId xmlns:p14="http://schemas.microsoft.com/office/powerpoint/2010/main" val="417969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9"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91225" cy="4819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a:xfrm>
            <a:off x="0" y="6588125"/>
            <a:ext cx="276225" cy="269875"/>
          </a:xfrm>
          <a:prstGeom prst="rect">
            <a:avLst/>
          </a:prstGeom>
        </p:spPr>
        <p:txBody>
          <a:bodyPr/>
          <a:lstStyle>
            <a:lvl1pPr>
              <a:defRPr/>
            </a:lvl1pPr>
          </a:lstStyle>
          <a:p>
            <a:pPr>
              <a:defRPr/>
            </a:pPr>
            <a:fld id="{453A38C1-9B1B-4767-B57C-3C4BEAE5DFC3}" type="slidenum">
              <a:rPr lang="en-GB"/>
              <a:pPr>
                <a:defRPr/>
              </a:pPr>
              <a:t>‹#›</a:t>
            </a:fld>
            <a:endParaRPr lang="en-GB"/>
          </a:p>
        </p:txBody>
      </p:sp>
      <p:sp>
        <p:nvSpPr>
          <p:cNvPr id="8" name="Footer Placeholder 4"/>
          <p:cNvSpPr>
            <a:spLocks noGrp="1"/>
          </p:cNvSpPr>
          <p:nvPr>
            <p:ph type="ftr" sz="quarter" idx="11"/>
          </p:nvPr>
        </p:nvSpPr>
        <p:spPr>
          <a:xfrm>
            <a:off x="457200" y="6588125"/>
            <a:ext cx="51847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62650" cy="4733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a:xfrm>
            <a:off x="0" y="6588125"/>
            <a:ext cx="276225" cy="269875"/>
          </a:xfrm>
          <a:prstGeom prst="rect">
            <a:avLst/>
          </a:prstGeom>
        </p:spPr>
        <p:txBody>
          <a:bodyPr/>
          <a:lstStyle>
            <a:lvl1pPr>
              <a:defRPr/>
            </a:lvl1pPr>
          </a:lstStyle>
          <a:p>
            <a:pPr>
              <a:defRPr/>
            </a:pPr>
            <a:fld id="{453A38C1-9B1B-4767-B57C-3C4BEAE5DFC3}" type="slidenum">
              <a:rPr lang="en-GB"/>
              <a:pPr>
                <a:defRPr/>
              </a:pPr>
              <a:t>‹#›</a:t>
            </a:fld>
            <a:endParaRPr lang="en-GB"/>
          </a:p>
        </p:txBody>
      </p:sp>
      <p:sp>
        <p:nvSpPr>
          <p:cNvPr id="8" name="Footer Placeholder 4"/>
          <p:cNvSpPr>
            <a:spLocks noGrp="1"/>
          </p:cNvSpPr>
          <p:nvPr>
            <p:ph type="ftr" sz="quarter" idx="11"/>
          </p:nvPr>
        </p:nvSpPr>
        <p:spPr>
          <a:xfrm>
            <a:off x="457200" y="6588125"/>
            <a:ext cx="51847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876925"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a:xfrm>
            <a:off x="0" y="6588125"/>
            <a:ext cx="276225" cy="269875"/>
          </a:xfrm>
          <a:prstGeom prst="rect">
            <a:avLst/>
          </a:prstGeom>
        </p:spPr>
        <p:txBody>
          <a:bodyPr/>
          <a:lstStyle>
            <a:lvl1pPr>
              <a:defRPr/>
            </a:lvl1pPr>
          </a:lstStyle>
          <a:p>
            <a:pPr>
              <a:defRPr/>
            </a:pPr>
            <a:fld id="{453A38C1-9B1B-4767-B57C-3C4BEAE5DFC3}" type="slidenum">
              <a:rPr lang="en-GB"/>
              <a:pPr>
                <a:defRPr/>
              </a:pPr>
              <a:t>‹#›</a:t>
            </a:fld>
            <a:endParaRPr lang="en-GB"/>
          </a:p>
        </p:txBody>
      </p:sp>
      <p:sp>
        <p:nvSpPr>
          <p:cNvPr id="8" name="Footer Placeholder 4"/>
          <p:cNvSpPr>
            <a:spLocks noGrp="1"/>
          </p:cNvSpPr>
          <p:nvPr>
            <p:ph type="ftr" sz="quarter" idx="11"/>
          </p:nvPr>
        </p:nvSpPr>
        <p:spPr>
          <a:xfrm>
            <a:off x="457200" y="6588125"/>
            <a:ext cx="51847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05500" cy="4610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a:xfrm>
            <a:off x="0" y="6588125"/>
            <a:ext cx="276225" cy="269875"/>
          </a:xfrm>
          <a:prstGeom prst="rect">
            <a:avLst/>
          </a:prstGeom>
        </p:spPr>
        <p:txBody>
          <a:bodyPr/>
          <a:lstStyle>
            <a:lvl1pPr>
              <a:defRPr/>
            </a:lvl1pPr>
          </a:lstStyle>
          <a:p>
            <a:pPr>
              <a:defRPr/>
            </a:pPr>
            <a:fld id="{453A38C1-9B1B-4767-B57C-3C4BEAE5DFC3}" type="slidenum">
              <a:rPr lang="en-GB"/>
              <a:pPr>
                <a:defRPr/>
              </a:pPr>
              <a:t>‹#›</a:t>
            </a:fld>
            <a:endParaRPr lang="en-GB"/>
          </a:p>
        </p:txBody>
      </p:sp>
      <p:sp>
        <p:nvSpPr>
          <p:cNvPr id="8" name="Footer Placeholder 4"/>
          <p:cNvSpPr>
            <a:spLocks noGrp="1"/>
          </p:cNvSpPr>
          <p:nvPr>
            <p:ph type="ftr" sz="quarter" idx="11"/>
          </p:nvPr>
        </p:nvSpPr>
        <p:spPr>
          <a:xfrm>
            <a:off x="457200" y="6588125"/>
            <a:ext cx="51847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62650" cy="4562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10"/>
          </p:nvPr>
        </p:nvSpPr>
        <p:spPr>
          <a:xfrm>
            <a:off x="0" y="6588125"/>
            <a:ext cx="276225" cy="269875"/>
          </a:xfrm>
          <a:prstGeom prst="rect">
            <a:avLst/>
          </a:prstGeom>
        </p:spPr>
        <p:txBody>
          <a:bodyPr/>
          <a:lstStyle>
            <a:lvl1pPr>
              <a:defRPr/>
            </a:lvl1pPr>
          </a:lstStyle>
          <a:p>
            <a:pPr>
              <a:defRPr/>
            </a:pPr>
            <a:fld id="{453A38C1-9B1B-4767-B57C-3C4BEAE5DFC3}" type="slidenum">
              <a:rPr lang="en-GB"/>
              <a:pPr>
                <a:defRPr/>
              </a:pPr>
              <a:t>‹#›</a:t>
            </a:fld>
            <a:endParaRPr lang="en-GB"/>
          </a:p>
        </p:txBody>
      </p:sp>
      <p:sp>
        <p:nvSpPr>
          <p:cNvPr id="6" name="Footer Placeholder 4"/>
          <p:cNvSpPr>
            <a:spLocks noGrp="1"/>
          </p:cNvSpPr>
          <p:nvPr>
            <p:ph type="ftr" sz="quarter" idx="11"/>
          </p:nvPr>
        </p:nvSpPr>
        <p:spPr>
          <a:xfrm>
            <a:off x="457200" y="6588125"/>
            <a:ext cx="51847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886450" cy="460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8"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תמונה 6" descr="content-slide.jpg"/>
          <p:cNvPicPr>
            <a:picLocks noChangeAspect="1"/>
          </p:cNvPicPr>
          <p:nvPr userDrawn="1"/>
        </p:nvPicPr>
        <p:blipFill>
          <a:blip r:embed="rId26"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276225"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2" y="6588125"/>
            <a:ext cx="353717" cy="269875"/>
          </a:xfrm>
          <a:prstGeom prst="rect">
            <a:avLst/>
          </a:prstGeom>
        </p:spPr>
        <p:txBody>
          <a:bodyPr/>
          <a:lstStyle>
            <a:lvl1pPr>
              <a:defRPr sz="800"/>
            </a:lvl1pPr>
          </a:lstStyle>
          <a:p>
            <a:pPr>
              <a:defRPr/>
            </a:pPr>
            <a:fld id="{453A38C1-9B1B-4767-B57C-3C4BEAE5DFC3}" type="slidenum">
              <a:rPr lang="en-GB" smtClean="0"/>
              <a:pPr>
                <a:defRPr/>
              </a:pPr>
              <a:t>‹#›</a:t>
            </a:fld>
            <a:endParaRPr lang="en-GB" dirty="0"/>
          </a:p>
        </p:txBody>
      </p:sp>
      <p:sp>
        <p:nvSpPr>
          <p:cNvPr id="8" name="Footer Placeholder 4"/>
          <p:cNvSpPr>
            <a:spLocks noGrp="1"/>
          </p:cNvSpPr>
          <p:nvPr>
            <p:ph type="ftr" sz="quarter" idx="11"/>
          </p:nvPr>
        </p:nvSpPr>
        <p:spPr>
          <a:xfrm>
            <a:off x="457200" y="6588125"/>
            <a:ext cx="51847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endParaRPr lang="en-US" dirty="0"/>
          </a:p>
        </p:txBody>
      </p:sp>
    </p:spTree>
  </p:cSld>
  <p:clrMap bg1="lt1" tx1="dk1" bg2="lt2" tx2="dk2" accent1="accent1" accent2="accent2" accent3="accent3" accent4="accent4" accent5="accent5" accent6="accent6" hlink="hlink" folHlink="folHlink"/>
  <p:sldLayoutIdLst>
    <p:sldLayoutId id="2147485436" r:id="rId1"/>
    <p:sldLayoutId id="2147485437" r:id="rId2"/>
    <p:sldLayoutId id="2147485438" r:id="rId3"/>
    <p:sldLayoutId id="2147485439" r:id="rId4"/>
    <p:sldLayoutId id="2147485440" r:id="rId5"/>
    <p:sldLayoutId id="2147485441" r:id="rId6"/>
    <p:sldLayoutId id="2147485442" r:id="rId7"/>
    <p:sldLayoutId id="2147485443" r:id="rId8"/>
    <p:sldLayoutId id="2147485444" r:id="rId9"/>
    <p:sldLayoutId id="2147485445" r:id="rId10"/>
    <p:sldLayoutId id="2147485446" r:id="rId11"/>
    <p:sldLayoutId id="2147485447" r:id="rId12"/>
    <p:sldLayoutId id="2147485448" r:id="rId13"/>
    <p:sldLayoutId id="2147485449" r:id="rId14"/>
    <p:sldLayoutId id="2147485450" r:id="rId15"/>
    <p:sldLayoutId id="2147485451" r:id="rId16"/>
    <p:sldLayoutId id="2147485452" r:id="rId17"/>
    <p:sldLayoutId id="2147485453" r:id="rId18"/>
    <p:sldLayoutId id="2147485454" r:id="rId19"/>
    <p:sldLayoutId id="2147485455" r:id="rId20"/>
    <p:sldLayoutId id="2147485456" r:id="rId21"/>
    <p:sldLayoutId id="2147485457" r:id="rId22"/>
    <p:sldLayoutId id="2147485458" r:id="rId23"/>
    <p:sldLayoutId id="2147485459" r:id="rId24"/>
  </p:sldLayoutIdLst>
  <p:transition>
    <p:wipe dir="r"/>
  </p:transition>
  <p:hf hdr="0" dt="0"/>
  <p:txStyles>
    <p:titleStyle>
      <a:lvl1pPr algn="l" rtl="0" eaLnBrk="0" fontAlgn="base" hangingPunct="0">
        <a:spcBef>
          <a:spcPct val="0"/>
        </a:spcBef>
        <a:spcAft>
          <a:spcPct val="0"/>
        </a:spcAft>
        <a:defRPr sz="2800" b="1" kern="1200">
          <a:solidFill>
            <a:schemeClr val="tx2"/>
          </a:solidFill>
          <a:latin typeface="Calibri"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90000"/>
        <a:buBlip>
          <a:blip r:embed="rId27"/>
        </a:buBlip>
        <a:defRPr sz="2400" kern="1200">
          <a:solidFill>
            <a:srgbClr val="404040"/>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Calibri" pitchFamily="34" charset="0"/>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etsi.org/images/files/Brochures/ETSI_LTS%20Brochure_WEB.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www.etsi.org/technologies-clusters/clusters" TargetMode="External"/><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3gpp.org/" TargetMode="External"/><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hyperlink" Target="http://onem2m.org/" TargetMode="External"/><Relationship Id="rId5" Type="http://schemas.openxmlformats.org/officeDocument/2006/relationships/hyperlink" Target="http://www.etsi.org/images/files/AnnualReports/etsi-annual-report-april-2016.pdf" TargetMode="External"/><Relationship Id="rId4" Type="http://schemas.openxmlformats.org/officeDocument/2006/relationships/hyperlink" Target="http://www.etsi.org/images/files/WorkProgramme/etsi-work-programme-2016-2017.pdf" TargetMode="Externa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cencenelec.eu/news/policy_opinions/PolicyOpinions/EssentialPatents.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3gpp.org/" TargetMode="External"/><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gif"/><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gi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onem2m.org/"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0.jpeg"/><Relationship Id="rId12" Type="http://schemas.openxmlformats.org/officeDocument/2006/relationships/image" Target="../media/image47.png"/><Relationship Id="rId17" Type="http://schemas.openxmlformats.org/officeDocument/2006/relationships/image" Target="../media/image52.jpeg"/><Relationship Id="rId2" Type="http://schemas.openxmlformats.org/officeDocument/2006/relationships/notesSlide" Target="../notesSlides/notesSlide16.xml"/><Relationship Id="rId16" Type="http://schemas.openxmlformats.org/officeDocument/2006/relationships/image" Target="../media/image51.png"/><Relationship Id="rId1" Type="http://schemas.openxmlformats.org/officeDocument/2006/relationships/slideLayout" Target="../slideLayouts/slideLayout24.xml"/><Relationship Id="rId6" Type="http://schemas.openxmlformats.org/officeDocument/2006/relationships/image" Target="../media/image39.jpeg"/><Relationship Id="rId11" Type="http://schemas.openxmlformats.org/officeDocument/2006/relationships/image" Target="../media/image43.png"/><Relationship Id="rId5" Type="http://schemas.openxmlformats.org/officeDocument/2006/relationships/image" Target="../media/image38.jpeg"/><Relationship Id="rId15" Type="http://schemas.openxmlformats.org/officeDocument/2006/relationships/image" Target="../media/image50.png"/><Relationship Id="rId10" Type="http://schemas.openxmlformats.org/officeDocument/2006/relationships/image" Target="../media/image46.png"/><Relationship Id="rId4" Type="http://schemas.openxmlformats.org/officeDocument/2006/relationships/image" Target="../media/image37.gif"/><Relationship Id="rId9" Type="http://schemas.openxmlformats.org/officeDocument/2006/relationships/image" Target="../media/image42.png"/><Relationship Id="rId1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www.etsi.org/images/files/ETSIWhitePapers/etsi_wp18_CyberSecurity_Ed1_FINAL.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7.gi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mailto:Dirk.weiler@nokia.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info@etsi.or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c.europa.eu/commission/priorities/digital-single-market_en" TargetMode="External"/><Relationship Id="rId3" Type="http://schemas.openxmlformats.org/officeDocument/2006/relationships/image" Target="../media/image17.gif"/><Relationship Id="rId7" Type="http://schemas.openxmlformats.org/officeDocument/2006/relationships/hyperlink" Target="http://ec.europa.eu/growth/tools-databases/newsroom/cf/itemdetail.cfm?item_id=8852" TargetMode="External"/><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eur-lex.europa.eu/legal-content/EN/TXT/?uri=CELEX:52015DC0550" TargetMode="External"/><Relationship Id="rId11" Type="http://schemas.openxmlformats.org/officeDocument/2006/relationships/hyperlink" Target="http://eur-lex.europa.eu/legal-content/EN/TXT/?qid=1486478487794&amp;uri=CELEX:52016DC0176" TargetMode="External"/><Relationship Id="rId5" Type="http://schemas.openxmlformats.org/officeDocument/2006/relationships/hyperlink" Target="http://eur-lex.europa.eu/legal-content/EN/TXT/?uri=CELEX:32012R1025" TargetMode="External"/><Relationship Id="rId10" Type="http://schemas.openxmlformats.org/officeDocument/2006/relationships/hyperlink" Target="https://ec.europa.eu/digital-single-market/european-multi-stakeholder-platform-ict-standardisation" TargetMode="External"/><Relationship Id="rId4" Type="http://schemas.openxmlformats.org/officeDocument/2006/relationships/hyperlink" Target="https://ec.europa.eu/growth/single-market/european-standards/policy_en" TargetMode="External"/><Relationship Id="rId9" Type="http://schemas.openxmlformats.org/officeDocument/2006/relationships/hyperlink" Target="https://ec.europa.eu/growth/sectors/digital-economy/ict-standardisation_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standardsinfo.net/info/benefits/benefits_s1.html" TargetMode="External"/><Relationship Id="rId2" Type="http://schemas.openxmlformats.org/officeDocument/2006/relationships/hyperlink" Target="http://alt.din.de/sixcms_upload/media/2896/GNN_2011_engl_FINAL.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gsmaintelligence.com/" TargetMode="External"/><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5g-ppp.eu/wp-content/uploads/2016/02/BROCHURE_5PPP_BAT2_PL.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742950" y="4891899"/>
            <a:ext cx="8067675" cy="481767"/>
          </a:xfrm>
        </p:spPr>
        <p:txBody>
          <a:bodyPr/>
          <a:lstStyle/>
          <a:p>
            <a:r>
              <a:rPr lang="de-DE" sz="2400" dirty="0"/>
              <a:t>Eine vernetzte Welt – nur mit Standards realisierbar!</a:t>
            </a:r>
          </a:p>
        </p:txBody>
      </p:sp>
      <p:sp>
        <p:nvSpPr>
          <p:cNvPr id="6" name="מציין מיקום טקסט 5"/>
          <p:cNvSpPr>
            <a:spLocks noGrp="1"/>
          </p:cNvSpPr>
          <p:nvPr>
            <p:ph type="body" idx="1"/>
          </p:nvPr>
        </p:nvSpPr>
        <p:spPr>
          <a:xfrm>
            <a:off x="780490" y="5343751"/>
            <a:ext cx="8080375" cy="606112"/>
          </a:xfrm>
        </p:spPr>
        <p:txBody>
          <a:bodyPr/>
          <a:lstStyle/>
          <a:p>
            <a:pPr>
              <a:defRPr/>
            </a:pPr>
            <a:r>
              <a:rPr lang="en-US" sz="1800" dirty="0"/>
              <a:t>Dirk Weiler, Chairman of the Board and IPR Special Committee, ETSI</a:t>
            </a:r>
            <a:br>
              <a:rPr lang="en-US" sz="1800" dirty="0"/>
            </a:br>
            <a:r>
              <a:rPr lang="en-US" sz="1800" dirty="0"/>
              <a:t>	     Head of Standards Policy, Nokia</a:t>
            </a:r>
          </a:p>
        </p:txBody>
      </p:sp>
      <p:sp>
        <p:nvSpPr>
          <p:cNvPr id="7" name="מציין מיקום טקסט 5"/>
          <p:cNvSpPr>
            <a:spLocks noGrp="1"/>
          </p:cNvSpPr>
          <p:nvPr>
            <p:ph type="body" idx="1"/>
          </p:nvPr>
        </p:nvSpPr>
        <p:spPr>
          <a:xfrm>
            <a:off x="638979" y="5949863"/>
            <a:ext cx="5661614" cy="836529"/>
          </a:xfrm>
        </p:spPr>
        <p:txBody>
          <a:bodyPr/>
          <a:lstStyle/>
          <a:p>
            <a:r>
              <a:rPr lang="de-DE" sz="1800" b="0" dirty="0">
                <a:solidFill>
                  <a:srgbClr val="A5211E"/>
                </a:solidFill>
                <a:latin typeface="HelveticaNeueLTStd-MdCn"/>
              </a:rPr>
              <a:t>Zukunftsdialog: </a:t>
            </a:r>
            <a:r>
              <a:rPr lang="de-DE" sz="1800" b="0" dirty="0" err="1">
                <a:solidFill>
                  <a:srgbClr val="A5211E"/>
                </a:solidFill>
                <a:latin typeface="HelveticaNeueLTStd-MdCn"/>
              </a:rPr>
              <a:t>FutureStandardsNow</a:t>
            </a:r>
            <a:r>
              <a:rPr lang="de-DE" sz="1800" b="0" dirty="0">
                <a:solidFill>
                  <a:srgbClr val="A5211E"/>
                </a:solidFill>
                <a:latin typeface="HelveticaNeueLTStd-MdCn"/>
              </a:rPr>
              <a:t> – Industrie 4.0</a:t>
            </a:r>
          </a:p>
          <a:p>
            <a:r>
              <a:rPr lang="de-DE" sz="1800" b="0" dirty="0">
                <a:solidFill>
                  <a:srgbClr val="A5211E"/>
                </a:solidFill>
                <a:latin typeface="HelveticaNeueLTStd-MdCn"/>
              </a:rPr>
              <a:t>15. März 2017, Austrian Standards</a:t>
            </a:r>
            <a:endParaRPr lang="de-DE"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839" y="6087649"/>
            <a:ext cx="2542942" cy="661165"/>
          </a:xfrm>
          <a:prstGeom prst="rect">
            <a:avLst/>
          </a:prstGeom>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lIns="91440" tIns="45720" rIns="91440" bIns="45720" anchor="ctr"/>
          <a:lstStyle/>
          <a:p>
            <a:pPr eaLnBrk="1" hangingPunct="1"/>
            <a:r>
              <a:rPr lang="fr-FR">
                <a:solidFill>
                  <a:srgbClr val="777777"/>
                </a:solidFill>
              </a:rPr>
              <a:t>The three dimensions of ETSI business</a:t>
            </a:r>
            <a:endParaRPr lang="en-GB">
              <a:solidFill>
                <a:srgbClr val="777777"/>
              </a:solidFill>
            </a:endParaRPr>
          </a:p>
        </p:txBody>
      </p:sp>
      <p:sp>
        <p:nvSpPr>
          <p:cNvPr id="45" name="Text Box 13"/>
          <p:cNvSpPr txBox="1">
            <a:spLocks noChangeArrowheads="1"/>
          </p:cNvSpPr>
          <p:nvPr/>
        </p:nvSpPr>
        <p:spPr bwMode="auto">
          <a:xfrm>
            <a:off x="904973" y="2857574"/>
            <a:ext cx="2185295" cy="52322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1" fontAlgn="auto" hangingPunct="1">
              <a:lnSpc>
                <a:spcPct val="100000"/>
              </a:lnSpc>
              <a:spcBef>
                <a:spcPts val="0"/>
              </a:spcBef>
              <a:spcAft>
                <a:spcPts val="0"/>
              </a:spcAft>
              <a:buClrTx/>
              <a:defRPr/>
            </a:pPr>
            <a:r>
              <a:rPr lang="en-US" sz="1400" b="1" kern="0" dirty="0">
                <a:solidFill>
                  <a:srgbClr val="003366"/>
                </a:solidFill>
              </a:rPr>
              <a:t>Standards in support of EU regulation</a:t>
            </a:r>
          </a:p>
        </p:txBody>
      </p:sp>
      <p:pic>
        <p:nvPicPr>
          <p:cNvPr id="6152" name="Picture 5" descr="MPj03994060000[1]"/>
          <p:cNvPicPr>
            <a:picLocks noChangeAspect="1" noChangeArrowheads="1"/>
          </p:cNvPicPr>
          <p:nvPr/>
        </p:nvPicPr>
        <p:blipFill>
          <a:blip r:embed="rId2" cstate="print"/>
          <a:srcRect/>
          <a:stretch>
            <a:fillRect/>
          </a:stretch>
        </p:blipFill>
        <p:spPr bwMode="auto">
          <a:xfrm>
            <a:off x="1384279" y="1797436"/>
            <a:ext cx="1246640" cy="961954"/>
          </a:xfrm>
          <a:prstGeom prst="rect">
            <a:avLst/>
          </a:prstGeom>
          <a:ln>
            <a:headEnd/>
            <a:tailEnd/>
          </a:ln>
        </p:spPr>
        <p:style>
          <a:lnRef idx="0">
            <a:schemeClr val="accent2"/>
          </a:lnRef>
          <a:fillRef idx="3">
            <a:schemeClr val="accent2"/>
          </a:fillRef>
          <a:effectRef idx="3">
            <a:schemeClr val="accent2"/>
          </a:effectRef>
          <a:fontRef idx="minor">
            <a:schemeClr val="lt1"/>
          </a:fontRef>
        </p:style>
      </p:pic>
      <p:pic>
        <p:nvPicPr>
          <p:cNvPr id="102411" name="Picture 34" descr="Globe-for-Web.jpg Shipping Worldewide image by Darmon9"/>
          <p:cNvPicPr>
            <a:picLocks noChangeAspect="1" noChangeArrowheads="1"/>
          </p:cNvPicPr>
          <p:nvPr/>
        </p:nvPicPr>
        <p:blipFill>
          <a:blip r:embed="rId3"/>
          <a:srcRect/>
          <a:stretch>
            <a:fillRect/>
          </a:stretch>
        </p:blipFill>
        <p:spPr bwMode="auto">
          <a:xfrm>
            <a:off x="6499225" y="1597025"/>
            <a:ext cx="1452563" cy="1401763"/>
          </a:xfrm>
          <a:prstGeom prst="rect">
            <a:avLst/>
          </a:prstGeom>
          <a:noFill/>
          <a:ln w="9525">
            <a:noFill/>
            <a:miter lim="800000"/>
            <a:headEnd/>
            <a:tailEnd/>
          </a:ln>
        </p:spPr>
      </p:pic>
      <p:sp>
        <p:nvSpPr>
          <p:cNvPr id="47" name="Text Box 15"/>
          <p:cNvSpPr txBox="1">
            <a:spLocks noChangeArrowheads="1"/>
          </p:cNvSpPr>
          <p:nvPr/>
        </p:nvSpPr>
        <p:spPr bwMode="auto">
          <a:xfrm>
            <a:off x="3636416" y="4912429"/>
            <a:ext cx="2153922" cy="33855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1" fontAlgn="auto" hangingPunct="1">
              <a:lnSpc>
                <a:spcPct val="100000"/>
              </a:lnSpc>
              <a:spcBef>
                <a:spcPts val="0"/>
              </a:spcBef>
              <a:spcAft>
                <a:spcPts val="0"/>
              </a:spcAft>
              <a:buClrTx/>
              <a:defRPr/>
            </a:pPr>
            <a:r>
              <a:rPr lang="en-US" sz="1600" b="1" kern="0" dirty="0">
                <a:solidFill>
                  <a:srgbClr val="003366"/>
                </a:solidFill>
              </a:rPr>
              <a:t>Service provision</a:t>
            </a:r>
          </a:p>
        </p:txBody>
      </p:sp>
      <p:sp>
        <p:nvSpPr>
          <p:cNvPr id="44" name="Text Box 12"/>
          <p:cNvSpPr txBox="1">
            <a:spLocks noChangeArrowheads="1"/>
          </p:cNvSpPr>
          <p:nvPr/>
        </p:nvSpPr>
        <p:spPr bwMode="auto">
          <a:xfrm>
            <a:off x="6150693" y="2928931"/>
            <a:ext cx="2022347" cy="52322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1" fontAlgn="auto" hangingPunct="1">
              <a:lnSpc>
                <a:spcPct val="100000"/>
              </a:lnSpc>
              <a:spcBef>
                <a:spcPts val="0"/>
              </a:spcBef>
              <a:spcAft>
                <a:spcPts val="0"/>
              </a:spcAft>
              <a:buClrTx/>
              <a:defRPr/>
            </a:pPr>
            <a:r>
              <a:rPr lang="en-US" sz="1400" b="1" kern="0" dirty="0">
                <a:solidFill>
                  <a:srgbClr val="003366"/>
                </a:solidFill>
              </a:rPr>
              <a:t>Standards for global ICT markets</a:t>
            </a:r>
          </a:p>
        </p:txBody>
      </p:sp>
      <p:pic>
        <p:nvPicPr>
          <p:cNvPr id="24" name="Picture 3" descr="Logetsi_transp"/>
          <p:cNvPicPr>
            <a:picLocks noChangeAspect="1" noChangeArrowheads="1"/>
          </p:cNvPicPr>
          <p:nvPr/>
        </p:nvPicPr>
        <p:blipFill>
          <a:blip r:embed="rId4" cstate="print"/>
          <a:srcRect/>
          <a:stretch>
            <a:fillRect/>
          </a:stretch>
        </p:blipFill>
        <p:spPr bwMode="auto">
          <a:xfrm>
            <a:off x="3842102" y="3133394"/>
            <a:ext cx="1494047" cy="435426"/>
          </a:xfrm>
          <a:prstGeom prst="rect">
            <a:avLst/>
          </a:prstGeom>
          <a:noFill/>
          <a:ln w="9525">
            <a:noFill/>
            <a:miter lim="800000"/>
            <a:headEnd/>
            <a:tailEnd/>
          </a:ln>
          <a:scene3d>
            <a:camera prst="orthographicFront"/>
            <a:lightRig rig="threePt" dir="t"/>
          </a:scene3d>
          <a:sp3d>
            <a:bevelT/>
          </a:sp3d>
        </p:spPr>
      </p:pic>
      <p:sp>
        <p:nvSpPr>
          <p:cNvPr id="17" name="AutoShape 7"/>
          <p:cNvSpPr>
            <a:spLocks noChangeArrowheads="1"/>
          </p:cNvSpPr>
          <p:nvPr/>
        </p:nvSpPr>
        <p:spPr bwMode="invGray">
          <a:xfrm rot="19786075">
            <a:off x="5164376" y="2529216"/>
            <a:ext cx="1069869" cy="266438"/>
          </a:xfrm>
          <a:prstGeom prst="rightArrow">
            <a:avLst>
              <a:gd name="adj1" fmla="val 35167"/>
              <a:gd name="adj2" fmla="val 111029"/>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000000"/>
              </a:solidFill>
              <a:ea typeface="ＭＳ Ｐゴシック" pitchFamily="34" charset="-128"/>
            </a:endParaRPr>
          </a:p>
        </p:txBody>
      </p:sp>
      <p:sp>
        <p:nvSpPr>
          <p:cNvPr id="18" name="AutoShape 7"/>
          <p:cNvSpPr>
            <a:spLocks noChangeArrowheads="1"/>
          </p:cNvSpPr>
          <p:nvPr/>
        </p:nvSpPr>
        <p:spPr bwMode="invGray">
          <a:xfrm rot="12792191">
            <a:off x="3163689" y="2522065"/>
            <a:ext cx="1069869" cy="266438"/>
          </a:xfrm>
          <a:prstGeom prst="rightArrow">
            <a:avLst>
              <a:gd name="adj1" fmla="val 35167"/>
              <a:gd name="adj2" fmla="val 111029"/>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000000"/>
              </a:solidFill>
              <a:ea typeface="ＭＳ Ｐゴシック" pitchFamily="34" charset="-128"/>
            </a:endParaRPr>
          </a:p>
        </p:txBody>
      </p:sp>
      <p:sp>
        <p:nvSpPr>
          <p:cNvPr id="19" name="AutoShape 7"/>
          <p:cNvSpPr>
            <a:spLocks noChangeArrowheads="1"/>
          </p:cNvSpPr>
          <p:nvPr/>
        </p:nvSpPr>
        <p:spPr bwMode="invGray">
          <a:xfrm rot="5400000">
            <a:off x="4187409" y="4057053"/>
            <a:ext cx="1069869" cy="266438"/>
          </a:xfrm>
          <a:prstGeom prst="rightArrow">
            <a:avLst>
              <a:gd name="adj1" fmla="val 35167"/>
              <a:gd name="adj2" fmla="val 111029"/>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000000"/>
              </a:solidFill>
              <a:ea typeface="ＭＳ Ｐゴシック" pitchFamily="34" charset="-128"/>
            </a:endParaRPr>
          </a:p>
        </p:txBody>
      </p:sp>
      <p:sp>
        <p:nvSpPr>
          <p:cNvPr id="20" name="Footer Placeholder 1"/>
          <p:cNvSpPr>
            <a:spLocks noGrp="1"/>
          </p:cNvSpPr>
          <p:nvPr>
            <p:ph type="ftr" sz="quarter" idx="10"/>
          </p:nvPr>
        </p:nvSpPr>
        <p:spPr>
          <a:xfrm>
            <a:off x="431800" y="6646048"/>
            <a:ext cx="5210175" cy="211952"/>
          </a:xfrm>
        </p:spPr>
        <p:txBody>
          <a:bodyPr/>
          <a:lstStyle/>
          <a:p>
            <a:pPr>
              <a:defRPr/>
            </a:pPr>
            <a:r>
              <a:rPr lang="en-US" dirty="0"/>
              <a:t>© ETSI 2016. All rights reserved</a:t>
            </a:r>
          </a:p>
        </p:txBody>
      </p:sp>
      <p:sp>
        <p:nvSpPr>
          <p:cNvPr id="2" name="Slide Number Placeholder 1"/>
          <p:cNvSpPr>
            <a:spLocks noGrp="1"/>
          </p:cNvSpPr>
          <p:nvPr>
            <p:ph type="sldNum" sz="quarter" idx="11"/>
          </p:nvPr>
        </p:nvSpPr>
        <p:spPr/>
        <p:txBody>
          <a:bodyPr/>
          <a:lstStyle/>
          <a:p>
            <a:pPr>
              <a:defRPr/>
            </a:pPr>
            <a:fld id="{A9E4752A-C8DF-47E7-9C61-4CF91F8B41A5}" type="slidenum">
              <a:rPr lang="en-GB" smtClean="0"/>
              <a:pPr>
                <a:defRPr/>
              </a:pPr>
              <a:t>10</a:t>
            </a:fld>
            <a:endParaRPr lang="en-GB" dirty="0"/>
          </a:p>
        </p:txBody>
      </p:sp>
    </p:spTree>
    <p:extLst>
      <p:ext uri="{BB962C8B-B14F-4D97-AF65-F5344CB8AC3E}">
        <p14:creationId xmlns:p14="http://schemas.microsoft.com/office/powerpoint/2010/main" val="18629340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תמונה 7" descr="Imag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1390650"/>
            <a:ext cx="260032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p:cNvSpPr>
            <a:spLocks noGrp="1"/>
          </p:cNvSpPr>
          <p:nvPr>
            <p:ph type="title"/>
          </p:nvPr>
        </p:nvSpPr>
        <p:spPr/>
        <p:txBody>
          <a:bodyPr/>
          <a:lstStyle/>
          <a:p>
            <a:pPr eaLnBrk="1" hangingPunct="1"/>
            <a:r>
              <a:rPr lang="en-GB" altLang="en-US" sz="3600" dirty="0"/>
              <a:t>ETSI’s Basic Principles</a:t>
            </a:r>
          </a:p>
        </p:txBody>
      </p:sp>
      <p:sp>
        <p:nvSpPr>
          <p:cNvPr id="33796" name="Rectangle 3"/>
          <p:cNvSpPr>
            <a:spLocks noGrp="1"/>
          </p:cNvSpPr>
          <p:nvPr>
            <p:ph type="body" idx="1"/>
          </p:nvPr>
        </p:nvSpPr>
        <p:spPr>
          <a:xfrm>
            <a:off x="384175" y="1412427"/>
            <a:ext cx="6620782" cy="5153019"/>
          </a:xfrm>
        </p:spPr>
        <p:txBody>
          <a:bodyPr/>
          <a:lstStyle/>
          <a:p>
            <a:r>
              <a:rPr lang="en-US" sz="1600" dirty="0"/>
              <a:t>ETSI's fundamental values with regard to the work it undertakes are </a:t>
            </a:r>
            <a:r>
              <a:rPr lang="en-US" sz="1600" b="1" i="1" dirty="0"/>
              <a:t>timeliness, quality and responsiveness to market needs</a:t>
            </a:r>
          </a:p>
          <a:p>
            <a:r>
              <a:rPr lang="en-US" sz="1600" dirty="0"/>
              <a:t>ETSI is inclusive with a global membership representing a wide range of stakeholders, a global network of </a:t>
            </a:r>
            <a:r>
              <a:rPr lang="en-US" sz="1600" b="1" i="1" dirty="0"/>
              <a:t>partnerships</a:t>
            </a:r>
            <a:r>
              <a:rPr lang="en-US" sz="1600" dirty="0"/>
              <a:t> and a </a:t>
            </a:r>
            <a:r>
              <a:rPr lang="en-US" sz="1600" b="1" i="1" dirty="0"/>
              <a:t>consensus</a:t>
            </a:r>
            <a:r>
              <a:rPr lang="en-US" sz="1600" dirty="0"/>
              <a:t> approach in its working methods</a:t>
            </a:r>
          </a:p>
          <a:p>
            <a:r>
              <a:rPr lang="en-US" sz="1600" dirty="0"/>
              <a:t>ETSI is fully </a:t>
            </a:r>
            <a:r>
              <a:rPr lang="en-US" sz="1600" b="1" i="1" dirty="0"/>
              <a:t>compliant</a:t>
            </a:r>
            <a:r>
              <a:rPr lang="en-US" sz="1600" dirty="0"/>
              <a:t> with </a:t>
            </a:r>
            <a:r>
              <a:rPr lang="en-US" sz="1600" b="1" i="1" dirty="0"/>
              <a:t>WTO/TBT</a:t>
            </a:r>
            <a:r>
              <a:rPr lang="en-US" sz="1600" dirty="0"/>
              <a:t> provisions and </a:t>
            </a:r>
            <a:r>
              <a:rPr lang="en-US" sz="1600" b="1" i="1" dirty="0"/>
              <a:t>EU Regulation (EU) 1025/2012</a:t>
            </a:r>
          </a:p>
          <a:p>
            <a:r>
              <a:rPr lang="en-US" sz="1600" dirty="0"/>
              <a:t>ETSI </a:t>
            </a:r>
            <a:r>
              <a:rPr lang="en-US" sz="1600" b="1" i="1" dirty="0"/>
              <a:t>works across all sectors </a:t>
            </a:r>
            <a:r>
              <a:rPr lang="en-US" sz="1600" dirty="0"/>
              <a:t>of industry and society that make, use or rely on ICT technology</a:t>
            </a:r>
          </a:p>
          <a:p>
            <a:r>
              <a:rPr lang="en-US" sz="1600" dirty="0"/>
              <a:t>ETSI works at the forefront of developing and </a:t>
            </a:r>
            <a:r>
              <a:rPr lang="en-US" sz="1600" b="1" i="1" dirty="0"/>
              <a:t>emerging technologies</a:t>
            </a:r>
          </a:p>
          <a:p>
            <a:r>
              <a:rPr lang="en-US" sz="1600" dirty="0"/>
              <a:t>ETSI produces technical standards aimed at being adopted by the most competitive markets</a:t>
            </a:r>
          </a:p>
          <a:p>
            <a:r>
              <a:rPr lang="en-US" sz="1600" dirty="0"/>
              <a:t>ETSI promotes the </a:t>
            </a:r>
            <a:r>
              <a:rPr lang="en-US" sz="1600" b="1" i="1" dirty="0"/>
              <a:t>adoption</a:t>
            </a:r>
            <a:r>
              <a:rPr lang="en-US" sz="1600" dirty="0"/>
              <a:t> of its technical standards </a:t>
            </a:r>
            <a:r>
              <a:rPr lang="en-US" sz="1600" b="1" i="1" dirty="0"/>
              <a:t>worldwide</a:t>
            </a:r>
            <a:r>
              <a:rPr lang="en-US" sz="1600" dirty="0"/>
              <a:t> for the benefit of its members' competitiveness</a:t>
            </a:r>
          </a:p>
          <a:p>
            <a:r>
              <a:rPr lang="en-US" sz="1600" dirty="0"/>
              <a:t>ETSI, in its role as an </a:t>
            </a:r>
            <a:r>
              <a:rPr lang="en-US" sz="1600" b="1" i="1" dirty="0"/>
              <a:t>ESO</a:t>
            </a:r>
            <a:r>
              <a:rPr lang="en-US" sz="1600" dirty="0"/>
              <a:t>, provides technical standards </a:t>
            </a:r>
            <a:r>
              <a:rPr lang="en-US" sz="1600" b="1" u="sng" dirty="0"/>
              <a:t>supporting EU </a:t>
            </a:r>
            <a:r>
              <a:rPr lang="en-US" sz="1600" dirty="0"/>
              <a:t>regulatory requirements and policy</a:t>
            </a:r>
          </a:p>
          <a:p>
            <a:r>
              <a:rPr lang="en-US" sz="1600" dirty="0"/>
              <a:t>ETSI produces technical standards that use spectrum effectively, </a:t>
            </a:r>
            <a:r>
              <a:rPr lang="en-US" sz="1600" dirty="0" err="1"/>
              <a:t>minimise</a:t>
            </a:r>
            <a:r>
              <a:rPr lang="en-US" sz="1600" dirty="0"/>
              <a:t> interference and avoid undesirable effects, in accord with appropriate regulatory frameworks</a:t>
            </a:r>
          </a:p>
        </p:txBody>
      </p:sp>
      <p:sp>
        <p:nvSpPr>
          <p:cNvPr id="65541" name="מציין מיקום של כותרת תחתונה 4"/>
          <p:cNvSpPr>
            <a:spLocks noGrp="1"/>
          </p:cNvSpPr>
          <p:nvPr>
            <p:ph type="ftr" sz="quarter" idx="10"/>
          </p:nvPr>
        </p:nvSpPr>
        <p:spPr bwMode="auto">
          <a:xfrm>
            <a:off x="431800" y="6604454"/>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4"/>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
        <p:nvSpPr>
          <p:cNvPr id="7" name="מלבן 6"/>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he-IL"/>
          </a:p>
        </p:txBody>
      </p:sp>
      <p:sp>
        <p:nvSpPr>
          <p:cNvPr id="2" name="Slide Number Placeholder 1"/>
          <p:cNvSpPr>
            <a:spLocks noGrp="1"/>
          </p:cNvSpPr>
          <p:nvPr>
            <p:ph type="sldNum" sz="quarter" idx="11"/>
          </p:nvPr>
        </p:nvSpPr>
        <p:spPr>
          <a:xfrm>
            <a:off x="-5446" y="6588125"/>
            <a:ext cx="381000" cy="269875"/>
          </a:xfrm>
        </p:spPr>
        <p:txBody>
          <a:bodyPr/>
          <a:lstStyle/>
          <a:p>
            <a:pPr>
              <a:defRPr/>
            </a:pPr>
            <a:fld id="{7762E548-6DAA-47A0-AD72-CD39B547D565}" type="slidenum">
              <a:rPr lang="en-GB" smtClean="0"/>
              <a:pPr>
                <a:defRPr/>
              </a:pPr>
              <a:t>11</a:t>
            </a:fld>
            <a:endParaRPr lang="en-GB" dirty="0"/>
          </a:p>
        </p:txBody>
      </p:sp>
    </p:spTree>
    <p:extLst>
      <p:ext uri="{BB962C8B-B14F-4D97-AF65-F5344CB8AC3E}">
        <p14:creationId xmlns:p14="http://schemas.microsoft.com/office/powerpoint/2010/main" val="118134619"/>
      </p:ext>
    </p:extLst>
  </p:cSld>
  <p:clrMapOvr>
    <a:masterClrMapping/>
  </p:clrMapOvr>
  <p:transition advClick="0" advTm="0">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ETSI’s Product, services and collaboration</a:t>
            </a:r>
            <a:endParaRPr lang="en-US" sz="2400" dirty="0"/>
          </a:p>
        </p:txBody>
      </p:sp>
      <p:sp>
        <p:nvSpPr>
          <p:cNvPr id="4" name="Slide Number Placeholder 3"/>
          <p:cNvSpPr>
            <a:spLocks noGrp="1"/>
          </p:cNvSpPr>
          <p:nvPr>
            <p:ph type="sldNum" sz="quarter" idx="10"/>
          </p:nvPr>
        </p:nvSpPr>
        <p:spPr>
          <a:xfrm>
            <a:off x="0" y="6588125"/>
            <a:ext cx="342900" cy="269875"/>
          </a:xfrm>
        </p:spPr>
        <p:txBody>
          <a:bodyPr/>
          <a:lstStyle/>
          <a:p>
            <a:pPr>
              <a:defRPr/>
            </a:pPr>
            <a:fld id="{B217E75E-F94E-448B-95A7-572D1E1E47ED}" type="slidenum">
              <a:rPr lang="en-GB" smtClean="0"/>
              <a:pPr>
                <a:defRPr/>
              </a:pPr>
              <a:t>12</a:t>
            </a:fld>
            <a:endParaRPr lang="en-GB" dirty="0"/>
          </a:p>
        </p:txBody>
      </p:sp>
      <p:sp>
        <p:nvSpPr>
          <p:cNvPr id="6" name="Rectangle 3"/>
          <p:cNvSpPr txBox="1">
            <a:spLocks/>
          </p:cNvSpPr>
          <p:nvPr/>
        </p:nvSpPr>
        <p:spPr bwMode="auto">
          <a:xfrm>
            <a:off x="457199" y="1600199"/>
            <a:ext cx="6604907" cy="4987925"/>
          </a:xfrm>
          <a:prstGeom prst="rect">
            <a:avLst/>
          </a:prstGeom>
          <a:noFill/>
          <a:ln w="9525">
            <a:noFill/>
            <a:miter lim="800000"/>
            <a:headEnd/>
            <a:tailEnd/>
          </a:ln>
        </p:spPr>
        <p:txBody>
          <a:bodyPr/>
          <a:lstStyle/>
          <a:p>
            <a:pPr marL="342900" indent="-342900">
              <a:spcBef>
                <a:spcPct val="20000"/>
              </a:spcBef>
              <a:buSzPct val="90000"/>
              <a:buFontTx/>
              <a:buBlip>
                <a:blip r:embed="rId2"/>
              </a:buBlip>
              <a:defRPr/>
            </a:pPr>
            <a:r>
              <a:rPr lang="en-US" sz="2400" b="1" dirty="0">
                <a:solidFill>
                  <a:srgbClr val="404040"/>
                </a:solidFill>
                <a:latin typeface="+mn-lt"/>
                <a:cs typeface="+mn-cs"/>
              </a:rPr>
              <a:t>Technical specifications and standards </a:t>
            </a:r>
            <a:r>
              <a:rPr lang="en-US" sz="2400" dirty="0">
                <a:solidFill>
                  <a:srgbClr val="404040"/>
                </a:solidFill>
                <a:latin typeface="+mn-lt"/>
                <a:cs typeface="+mn-cs"/>
              </a:rPr>
              <a:t>with global application</a:t>
            </a:r>
          </a:p>
          <a:p>
            <a:pPr marL="342900" indent="-342900">
              <a:spcBef>
                <a:spcPct val="20000"/>
              </a:spcBef>
              <a:buSzPct val="90000"/>
              <a:buFontTx/>
              <a:buBlip>
                <a:blip r:embed="rId2"/>
              </a:buBlip>
              <a:defRPr/>
            </a:pPr>
            <a:endParaRPr lang="en-US" sz="2400" dirty="0">
              <a:solidFill>
                <a:srgbClr val="404040"/>
              </a:solidFill>
              <a:latin typeface="+mn-lt"/>
              <a:cs typeface="+mn-cs"/>
            </a:endParaRPr>
          </a:p>
          <a:p>
            <a:pPr marL="342900" indent="-342900">
              <a:spcBef>
                <a:spcPct val="20000"/>
              </a:spcBef>
              <a:buSzPct val="90000"/>
              <a:buFontTx/>
              <a:buBlip>
                <a:blip r:embed="rId2"/>
              </a:buBlip>
              <a:defRPr/>
            </a:pPr>
            <a:r>
              <a:rPr lang="en-US" sz="2400" dirty="0">
                <a:solidFill>
                  <a:srgbClr val="404040"/>
                </a:solidFill>
                <a:latin typeface="+mn-lt"/>
                <a:cs typeface="+mn-cs"/>
              </a:rPr>
              <a:t>Support to industry and European </a:t>
            </a:r>
            <a:r>
              <a:rPr lang="en-US" sz="2400" b="1" dirty="0">
                <a:solidFill>
                  <a:srgbClr val="404040"/>
                </a:solidFill>
                <a:latin typeface="+mn-lt"/>
                <a:cs typeface="+mn-cs"/>
              </a:rPr>
              <a:t>regulation</a:t>
            </a:r>
          </a:p>
          <a:p>
            <a:pPr marL="342900" indent="-342900">
              <a:spcBef>
                <a:spcPct val="20000"/>
              </a:spcBef>
              <a:buSzPct val="90000"/>
              <a:buFontTx/>
              <a:buBlip>
                <a:blip r:embed="rId2"/>
              </a:buBlip>
              <a:defRPr/>
            </a:pPr>
            <a:endParaRPr lang="en-US" sz="2400" dirty="0">
              <a:solidFill>
                <a:srgbClr val="404040"/>
              </a:solidFill>
              <a:latin typeface="+mn-lt"/>
              <a:cs typeface="+mn-cs"/>
            </a:endParaRPr>
          </a:p>
          <a:p>
            <a:pPr marL="342900" indent="-342900">
              <a:spcBef>
                <a:spcPct val="20000"/>
              </a:spcBef>
              <a:buSzPct val="90000"/>
              <a:buFontTx/>
              <a:buBlip>
                <a:blip r:embed="rId2"/>
              </a:buBlip>
              <a:defRPr/>
            </a:pPr>
            <a:r>
              <a:rPr lang="en-US" sz="2400" dirty="0">
                <a:solidFill>
                  <a:srgbClr val="404040"/>
                </a:solidFill>
                <a:latin typeface="+mn-lt"/>
                <a:cs typeface="+mn-cs"/>
              </a:rPr>
              <a:t>Specification &amp; testing </a:t>
            </a:r>
            <a:r>
              <a:rPr lang="en-US" sz="2400" b="1" dirty="0">
                <a:solidFill>
                  <a:srgbClr val="404040"/>
                </a:solidFill>
                <a:latin typeface="+mn-lt"/>
                <a:cs typeface="+mn-cs"/>
              </a:rPr>
              <a:t>methodologies</a:t>
            </a:r>
          </a:p>
          <a:p>
            <a:pPr marL="342900" indent="-342900">
              <a:spcBef>
                <a:spcPct val="20000"/>
              </a:spcBef>
              <a:buSzPct val="90000"/>
              <a:buFontTx/>
              <a:buBlip>
                <a:blip r:embed="rId2"/>
              </a:buBlip>
              <a:defRPr/>
            </a:pPr>
            <a:endParaRPr lang="en-US" sz="2400" b="1" dirty="0">
              <a:solidFill>
                <a:srgbClr val="404040"/>
              </a:solidFill>
              <a:latin typeface="+mn-lt"/>
              <a:cs typeface="+mn-cs"/>
            </a:endParaRPr>
          </a:p>
          <a:p>
            <a:pPr marL="342900" indent="-342900">
              <a:spcBef>
                <a:spcPct val="20000"/>
              </a:spcBef>
              <a:buSzPct val="90000"/>
              <a:buFontTx/>
              <a:buBlip>
                <a:blip r:embed="rId2"/>
              </a:buBlip>
              <a:defRPr/>
            </a:pPr>
            <a:r>
              <a:rPr lang="en-US" sz="2400" b="1" dirty="0">
                <a:solidFill>
                  <a:srgbClr val="404040"/>
                </a:solidFill>
                <a:latin typeface="+mn-lt"/>
                <a:cs typeface="+mn-cs"/>
              </a:rPr>
              <a:t>Interoperability </a:t>
            </a:r>
            <a:r>
              <a:rPr lang="en-US" sz="2400" dirty="0">
                <a:solidFill>
                  <a:srgbClr val="404040"/>
                </a:solidFill>
                <a:latin typeface="+mn-lt"/>
                <a:cs typeface="+mn-cs"/>
              </a:rPr>
              <a:t>testing</a:t>
            </a:r>
          </a:p>
          <a:p>
            <a:pPr marL="342900" indent="-342900">
              <a:spcBef>
                <a:spcPct val="20000"/>
              </a:spcBef>
              <a:buSzPct val="90000"/>
              <a:buFontTx/>
              <a:buBlip>
                <a:blip r:embed="rId2"/>
              </a:buBlip>
              <a:defRPr/>
            </a:pPr>
            <a:endParaRPr lang="en-US" sz="2400" b="1" dirty="0">
              <a:solidFill>
                <a:srgbClr val="404040"/>
              </a:solidFill>
              <a:latin typeface="+mn-lt"/>
              <a:cs typeface="+mn-cs"/>
            </a:endParaRPr>
          </a:p>
          <a:p>
            <a:pPr marL="342900" indent="-342900">
              <a:spcBef>
                <a:spcPct val="20000"/>
              </a:spcBef>
              <a:buSzPct val="90000"/>
              <a:buFontTx/>
              <a:buBlip>
                <a:blip r:embed="rId2"/>
              </a:buBlip>
              <a:defRPr/>
            </a:pPr>
            <a:r>
              <a:rPr lang="en-US" sz="2400" b="1" dirty="0">
                <a:solidFill>
                  <a:srgbClr val="404040"/>
                </a:solidFill>
                <a:latin typeface="+mn-lt"/>
                <a:cs typeface="+mn-cs"/>
              </a:rPr>
              <a:t>113 Partnership agreements</a:t>
            </a:r>
          </a:p>
        </p:txBody>
      </p:sp>
      <p:sp>
        <p:nvSpPr>
          <p:cNvPr id="3" name="Footer Placeholder 2"/>
          <p:cNvSpPr>
            <a:spLocks noGrp="1"/>
          </p:cNvSpPr>
          <p:nvPr>
            <p:ph type="ftr" sz="quarter" idx="11"/>
          </p:nvPr>
        </p:nvSpPr>
        <p:spPr/>
        <p:txBody>
          <a:bodyPr/>
          <a:lstStyle/>
          <a:p>
            <a:pPr>
              <a:defRPr/>
            </a:pPr>
            <a:r>
              <a:rPr lang="en-US"/>
              <a:t>© ETSI 2016. All rights reserved</a:t>
            </a:r>
            <a:endParaRPr lang="en-US" dirty="0"/>
          </a:p>
        </p:txBody>
      </p:sp>
    </p:spTree>
    <p:extLst>
      <p:ext uri="{BB962C8B-B14F-4D97-AF65-F5344CB8AC3E}">
        <p14:creationId xmlns:p14="http://schemas.microsoft.com/office/powerpoint/2010/main" val="418907015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p:cNvSpPr>
          <p:nvPr>
            <p:ph type="title"/>
          </p:nvPr>
        </p:nvSpPr>
        <p:spPr/>
        <p:txBody>
          <a:bodyPr/>
          <a:lstStyle/>
          <a:p>
            <a:pPr eaLnBrk="1" hangingPunct="1"/>
            <a:r>
              <a:rPr lang="en-GB" altLang="en-US" dirty="0"/>
              <a:t>ETSI’s Vison, Mission and Strategic Objectives</a:t>
            </a:r>
          </a:p>
        </p:txBody>
      </p:sp>
      <p:sp>
        <p:nvSpPr>
          <p:cNvPr id="33796" name="Rectangle 3"/>
          <p:cNvSpPr>
            <a:spLocks noGrp="1"/>
          </p:cNvSpPr>
          <p:nvPr>
            <p:ph type="body" idx="1"/>
          </p:nvPr>
        </p:nvSpPr>
        <p:spPr>
          <a:xfrm>
            <a:off x="384175" y="4694464"/>
            <a:ext cx="5355318" cy="1870982"/>
          </a:xfrm>
        </p:spPr>
        <p:txBody>
          <a:bodyPr/>
          <a:lstStyle/>
          <a:p>
            <a:pPr marL="0" indent="0">
              <a:buNone/>
            </a:pPr>
            <a:r>
              <a:rPr lang="en-US" sz="1600" b="1" u="sng" dirty="0"/>
              <a:t>Strategic Objectives</a:t>
            </a:r>
          </a:p>
          <a:p>
            <a:r>
              <a:rPr lang="en-US" sz="1600" dirty="0"/>
              <a:t>Being at the Heart of Digital</a:t>
            </a:r>
          </a:p>
          <a:p>
            <a:r>
              <a:rPr lang="en-US" sz="1600" dirty="0"/>
              <a:t>Being an Enabler of Standards</a:t>
            </a:r>
          </a:p>
          <a:p>
            <a:r>
              <a:rPr lang="en-US" sz="1600" dirty="0"/>
              <a:t>Being Global</a:t>
            </a:r>
          </a:p>
          <a:p>
            <a:r>
              <a:rPr lang="en-US" sz="1600" dirty="0"/>
              <a:t>Being Versatile</a:t>
            </a:r>
          </a:p>
          <a:p>
            <a:r>
              <a:rPr lang="en-US" sz="1600" dirty="0"/>
              <a:t>Being Inclusive</a:t>
            </a:r>
          </a:p>
        </p:txBody>
      </p:sp>
      <p:sp>
        <p:nvSpPr>
          <p:cNvPr id="65541" name="מציין מיקום של כותרת תחתונה 4"/>
          <p:cNvSpPr>
            <a:spLocks noGrp="1"/>
          </p:cNvSpPr>
          <p:nvPr>
            <p:ph type="ftr" sz="quarter" idx="10"/>
          </p:nvPr>
        </p:nvSpPr>
        <p:spPr bwMode="auto">
          <a:xfrm>
            <a:off x="431800" y="6604454"/>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
        <p:nvSpPr>
          <p:cNvPr id="7" name="מלבן 6"/>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he-IL"/>
          </a:p>
        </p:txBody>
      </p:sp>
      <p:sp>
        <p:nvSpPr>
          <p:cNvPr id="2" name="Slide Number Placeholder 1"/>
          <p:cNvSpPr>
            <a:spLocks noGrp="1"/>
          </p:cNvSpPr>
          <p:nvPr>
            <p:ph type="sldNum" sz="quarter" idx="11"/>
          </p:nvPr>
        </p:nvSpPr>
        <p:spPr>
          <a:xfrm>
            <a:off x="-5446" y="6588125"/>
            <a:ext cx="381000" cy="269875"/>
          </a:xfrm>
        </p:spPr>
        <p:txBody>
          <a:bodyPr/>
          <a:lstStyle/>
          <a:p>
            <a:pPr>
              <a:defRPr/>
            </a:pPr>
            <a:fld id="{7762E548-6DAA-47A0-AD72-CD39B547D565}" type="slidenum">
              <a:rPr lang="en-GB" smtClean="0"/>
              <a:pPr>
                <a:defRPr/>
              </a:pPr>
              <a:t>13</a:t>
            </a:fld>
            <a:endParaRPr lang="en-GB" dirty="0"/>
          </a:p>
        </p:txBody>
      </p:sp>
      <p:sp>
        <p:nvSpPr>
          <p:cNvPr id="4" name="TextBox 3"/>
          <p:cNvSpPr txBox="1"/>
          <p:nvPr/>
        </p:nvSpPr>
        <p:spPr>
          <a:xfrm>
            <a:off x="431799" y="1451524"/>
            <a:ext cx="4605565" cy="1169551"/>
          </a:xfrm>
          <a:prstGeom prst="rect">
            <a:avLst/>
          </a:prstGeom>
          <a:noFill/>
        </p:spPr>
        <p:txBody>
          <a:bodyPr wrap="square" rtlCol="0">
            <a:spAutoFit/>
          </a:bodyPr>
          <a:lstStyle/>
          <a:p>
            <a:pPr algn="ctr"/>
            <a:r>
              <a:rPr lang="en-US" sz="1400" b="1" dirty="0"/>
              <a:t>VISION</a:t>
            </a:r>
          </a:p>
          <a:p>
            <a:endParaRPr lang="en-US" sz="1400" dirty="0"/>
          </a:p>
          <a:p>
            <a:r>
              <a:rPr lang="en-US" sz="1400" dirty="0"/>
              <a:t>ETSI is a leading standardization organization for</a:t>
            </a:r>
          </a:p>
          <a:p>
            <a:r>
              <a:rPr lang="en-US" sz="1400" dirty="0"/>
              <a:t>Information and Communication Technology (ICT)</a:t>
            </a:r>
          </a:p>
          <a:p>
            <a:r>
              <a:rPr lang="en-US" sz="1400" dirty="0"/>
              <a:t>standards fulfilling European and global market needs</a:t>
            </a:r>
          </a:p>
        </p:txBody>
      </p:sp>
      <p:sp>
        <p:nvSpPr>
          <p:cNvPr id="10" name="TextBox 9"/>
          <p:cNvSpPr txBox="1"/>
          <p:nvPr/>
        </p:nvSpPr>
        <p:spPr>
          <a:xfrm>
            <a:off x="375554" y="2947254"/>
            <a:ext cx="4808767" cy="1384995"/>
          </a:xfrm>
          <a:prstGeom prst="rect">
            <a:avLst/>
          </a:prstGeom>
          <a:noFill/>
        </p:spPr>
        <p:txBody>
          <a:bodyPr wrap="square" rtlCol="0">
            <a:spAutoFit/>
          </a:bodyPr>
          <a:lstStyle/>
          <a:p>
            <a:pPr algn="ctr"/>
            <a:r>
              <a:rPr lang="en-US" sz="1400" b="1" dirty="0"/>
              <a:t>MISSION</a:t>
            </a:r>
          </a:p>
          <a:p>
            <a:endParaRPr lang="en-US" sz="1400" dirty="0"/>
          </a:p>
          <a:p>
            <a:r>
              <a:rPr lang="en-US" sz="1400" dirty="0"/>
              <a:t>To provide the platforms where interested parties come</a:t>
            </a:r>
          </a:p>
          <a:p>
            <a:r>
              <a:rPr lang="en-US" sz="1400" dirty="0"/>
              <a:t>together and collaborate on the production of standards</a:t>
            </a:r>
          </a:p>
          <a:p>
            <a:r>
              <a:rPr lang="en-US" sz="1400" dirty="0"/>
              <a:t>for Information and Communication Technology (ICT)</a:t>
            </a:r>
          </a:p>
          <a:p>
            <a:r>
              <a:rPr lang="en-US" sz="1400" dirty="0"/>
              <a:t>systems and services that are used globally</a:t>
            </a:r>
          </a:p>
        </p:txBody>
      </p:sp>
      <p:pic>
        <p:nvPicPr>
          <p:cNvPr id="5" name="Picture 4"/>
          <p:cNvPicPr>
            <a:picLocks noChangeAspect="1"/>
          </p:cNvPicPr>
          <p:nvPr/>
        </p:nvPicPr>
        <p:blipFill>
          <a:blip r:embed="rId4"/>
          <a:stretch>
            <a:fillRect/>
          </a:stretch>
        </p:blipFill>
        <p:spPr>
          <a:xfrm>
            <a:off x="697409" y="1394178"/>
            <a:ext cx="695238" cy="542857"/>
          </a:xfrm>
          <a:prstGeom prst="rect">
            <a:avLst/>
          </a:prstGeom>
        </p:spPr>
      </p:pic>
      <p:pic>
        <p:nvPicPr>
          <p:cNvPr id="6" name="Picture 5"/>
          <p:cNvPicPr>
            <a:picLocks noChangeAspect="1"/>
          </p:cNvPicPr>
          <p:nvPr/>
        </p:nvPicPr>
        <p:blipFill>
          <a:blip r:embed="rId5"/>
          <a:stretch>
            <a:fillRect/>
          </a:stretch>
        </p:blipFill>
        <p:spPr>
          <a:xfrm>
            <a:off x="697409" y="2901057"/>
            <a:ext cx="676190" cy="552381"/>
          </a:xfrm>
          <a:prstGeom prst="rect">
            <a:avLst/>
          </a:prstGeom>
        </p:spPr>
      </p:pic>
      <p:pic>
        <p:nvPicPr>
          <p:cNvPr id="8" name="Picture 7"/>
          <p:cNvPicPr>
            <a:picLocks noChangeAspect="1"/>
          </p:cNvPicPr>
          <p:nvPr/>
        </p:nvPicPr>
        <p:blipFill>
          <a:blip r:embed="rId6"/>
          <a:stretch>
            <a:fillRect/>
          </a:stretch>
        </p:blipFill>
        <p:spPr>
          <a:xfrm>
            <a:off x="5630058" y="1289759"/>
            <a:ext cx="3513942" cy="4973018"/>
          </a:xfrm>
          <a:prstGeom prst="rect">
            <a:avLst/>
          </a:prstGeom>
        </p:spPr>
      </p:pic>
      <p:sp>
        <p:nvSpPr>
          <p:cNvPr id="9" name="TextBox 8"/>
          <p:cNvSpPr txBox="1"/>
          <p:nvPr/>
        </p:nvSpPr>
        <p:spPr>
          <a:xfrm>
            <a:off x="6696776" y="6319225"/>
            <a:ext cx="1380506" cy="246221"/>
          </a:xfrm>
          <a:prstGeom prst="rect">
            <a:avLst/>
          </a:prstGeom>
          <a:noFill/>
        </p:spPr>
        <p:txBody>
          <a:bodyPr wrap="none" rtlCol="0">
            <a:spAutoFit/>
          </a:bodyPr>
          <a:lstStyle/>
          <a:p>
            <a:r>
              <a:rPr lang="en-US" sz="1000" dirty="0">
                <a:hlinkClick r:id="rId7"/>
              </a:rPr>
              <a:t>ETSI LTS 2016-2021</a:t>
            </a:r>
            <a:endParaRPr lang="en-US" sz="1000" dirty="0"/>
          </a:p>
        </p:txBody>
      </p:sp>
    </p:spTree>
    <p:extLst>
      <p:ext uri="{BB962C8B-B14F-4D97-AF65-F5344CB8AC3E}">
        <p14:creationId xmlns:p14="http://schemas.microsoft.com/office/powerpoint/2010/main" val="1562203582"/>
      </p:ext>
    </p:extLst>
  </p:cSld>
  <p:clrMapOvr>
    <a:masterClrMapping/>
  </p:clrMapOvr>
  <p:transition advClick="0" advTm="0">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תמונה 6" descr="Imag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1390650"/>
            <a:ext cx="260032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p:cNvSpPr>
          <p:nvPr>
            <p:ph type="title"/>
          </p:nvPr>
        </p:nvSpPr>
        <p:spPr/>
        <p:txBody>
          <a:bodyPr/>
          <a:lstStyle/>
          <a:p>
            <a:pPr eaLnBrk="1" hangingPunct="1"/>
            <a:r>
              <a:rPr lang="en-GB" altLang="en-US" sz="3600" dirty="0"/>
              <a:t>ETSI Membership</a:t>
            </a:r>
          </a:p>
        </p:txBody>
      </p:sp>
      <p:sp>
        <p:nvSpPr>
          <p:cNvPr id="32772" name="Text Box 4"/>
          <p:cNvSpPr txBox="1">
            <a:spLocks noChangeArrowheads="1"/>
          </p:cNvSpPr>
          <p:nvPr/>
        </p:nvSpPr>
        <p:spPr bwMode="auto">
          <a:xfrm>
            <a:off x="4937125" y="7699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eaLnBrk="1" hangingPunct="1">
              <a:spcBef>
                <a:spcPct val="0"/>
              </a:spcBef>
              <a:buSzTx/>
              <a:buFontTx/>
              <a:buNone/>
            </a:pPr>
            <a:endParaRPr lang="en-US" altLang="en-US" sz="1800">
              <a:solidFill>
                <a:schemeClr val="tx1"/>
              </a:solidFill>
              <a:latin typeface="Arial" panose="020B0604020202020204" pitchFamily="34" charset="0"/>
            </a:endParaRPr>
          </a:p>
        </p:txBody>
      </p:sp>
      <p:sp>
        <p:nvSpPr>
          <p:cNvPr id="32773" name="מציין מיקום של כותרת תחתונה 6"/>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4"/>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pic>
        <p:nvPicPr>
          <p:cNvPr id="17415" name="תמונה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50013" y="1400175"/>
            <a:ext cx="2693987"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0"/>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he-IL"/>
          </a:p>
        </p:txBody>
      </p:sp>
      <p:sp>
        <p:nvSpPr>
          <p:cNvPr id="2" name="Rectangle 3"/>
          <p:cNvSpPr>
            <a:spLocks noGrp="1"/>
          </p:cNvSpPr>
          <p:nvPr>
            <p:ph type="body" idx="1"/>
          </p:nvPr>
        </p:nvSpPr>
        <p:spPr>
          <a:xfrm>
            <a:off x="457200" y="1566863"/>
            <a:ext cx="5819775" cy="1189037"/>
          </a:xfrm>
        </p:spPr>
        <p:txBody>
          <a:bodyPr/>
          <a:lstStyle/>
          <a:p>
            <a:pPr eaLnBrk="1" hangingPunct="1"/>
            <a:r>
              <a:rPr lang="en-US" altLang="en-US" sz="2800" b="1" dirty="0"/>
              <a:t>800+ members</a:t>
            </a:r>
            <a:r>
              <a:rPr lang="en-US" altLang="en-US" sz="2800" dirty="0"/>
              <a:t>, big and small, from </a:t>
            </a:r>
            <a:r>
              <a:rPr lang="en-US" altLang="en-US" sz="2800" b="1" dirty="0"/>
              <a:t>67</a:t>
            </a:r>
            <a:r>
              <a:rPr lang="en-US" altLang="en-US" sz="2800" dirty="0"/>
              <a:t> </a:t>
            </a:r>
            <a:r>
              <a:rPr lang="en-US" altLang="en-US" sz="2800" b="1" dirty="0"/>
              <a:t>countries</a:t>
            </a:r>
            <a:r>
              <a:rPr lang="en-US" altLang="en-US" sz="2800" dirty="0"/>
              <a:t> on </a:t>
            </a:r>
            <a:r>
              <a:rPr lang="en-US" altLang="en-US" sz="2800" b="1" dirty="0"/>
              <a:t>5 continents</a:t>
            </a:r>
            <a:endParaRPr lang="en-US" altLang="en-US" sz="2800" dirty="0"/>
          </a:p>
        </p:txBody>
      </p:sp>
      <p:sp>
        <p:nvSpPr>
          <p:cNvPr id="8" name="מלבן מעוגל 6"/>
          <p:cNvSpPr/>
          <p:nvPr/>
        </p:nvSpPr>
        <p:spPr>
          <a:xfrm>
            <a:off x="1206500" y="5373688"/>
            <a:ext cx="4489450" cy="1222375"/>
          </a:xfrm>
          <a:prstGeom prst="roundRect">
            <a:avLst>
              <a:gd name="adj" fmla="val 10735"/>
            </a:avLst>
          </a:prstGeom>
          <a:solidFill>
            <a:srgbClr val="1A466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fr-FR" sz="2800" dirty="0">
                <a:latin typeface="Calibri" pitchFamily="34" charset="0"/>
                <a:cs typeface="Calibri" pitchFamily="34" charset="0"/>
              </a:rPr>
              <a:t>A powerful and dynamic mix of </a:t>
            </a:r>
            <a:r>
              <a:rPr lang="fr-FR" sz="2800" b="1" dirty="0">
                <a:latin typeface="Calibri" pitchFamily="34" charset="0"/>
                <a:cs typeface="Calibri" pitchFamily="34" charset="0"/>
              </a:rPr>
              <a:t>skills, resources and ambitions</a:t>
            </a:r>
          </a:p>
        </p:txBody>
      </p:sp>
      <p:sp>
        <p:nvSpPr>
          <p:cNvPr id="10" name="Rectangle 3"/>
          <p:cNvSpPr txBox="1">
            <a:spLocks/>
          </p:cNvSpPr>
          <p:nvPr/>
        </p:nvSpPr>
        <p:spPr bwMode="auto">
          <a:xfrm>
            <a:off x="457200" y="2638424"/>
            <a:ext cx="5819775" cy="263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90000"/>
              <a:buBlip>
                <a:blip r:embed="rId4"/>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eaLnBrk="1" hangingPunct="1">
              <a:buFontTx/>
              <a:buBlip>
                <a:blip r:embed="rId6"/>
              </a:buBlip>
            </a:pPr>
            <a:r>
              <a:rPr lang="en-US" altLang="en-US" sz="2800" dirty="0"/>
              <a:t>Manufacturers, network operators, service and content providers, national administrations, ministries, universities, research bodies, consultancies, user and societal organizations</a:t>
            </a:r>
          </a:p>
        </p:txBody>
      </p:sp>
      <p:sp>
        <p:nvSpPr>
          <p:cNvPr id="3" name="Slide Number Placeholder 2"/>
          <p:cNvSpPr>
            <a:spLocks noGrp="1"/>
          </p:cNvSpPr>
          <p:nvPr>
            <p:ph type="sldNum" sz="quarter" idx="11"/>
          </p:nvPr>
        </p:nvSpPr>
        <p:spPr>
          <a:xfrm>
            <a:off x="10882" y="6588125"/>
            <a:ext cx="381000" cy="269875"/>
          </a:xfrm>
        </p:spPr>
        <p:txBody>
          <a:bodyPr/>
          <a:lstStyle/>
          <a:p>
            <a:pPr>
              <a:defRPr/>
            </a:pPr>
            <a:fld id="{7762E548-6DAA-47A0-AD72-CD39B547D565}" type="slidenum">
              <a:rPr lang="en-GB" smtClean="0"/>
              <a:pPr>
                <a:defRPr/>
              </a:pPr>
              <a:t>14</a:t>
            </a:fld>
            <a:endParaRPr lang="en-GB" dirty="0"/>
          </a:p>
        </p:txBody>
      </p:sp>
      <p:sp>
        <p:nvSpPr>
          <p:cNvPr id="4" name="TextBox 3"/>
          <p:cNvSpPr txBox="1"/>
          <p:nvPr/>
        </p:nvSpPr>
        <p:spPr>
          <a:xfrm>
            <a:off x="5852285" y="2027839"/>
            <a:ext cx="2782428" cy="461665"/>
          </a:xfrm>
          <a:prstGeom prst="rect">
            <a:avLst/>
          </a:prstGeom>
          <a:noFill/>
        </p:spPr>
        <p:txBody>
          <a:bodyPr wrap="none" rtlCol="0">
            <a:spAutoFit/>
          </a:bodyPr>
          <a:lstStyle/>
          <a:p>
            <a:r>
              <a:rPr lang="de-DE" sz="2400" dirty="0">
                <a:latin typeface="Calibri" panose="020F0502020204030204" pitchFamily="34" charset="0"/>
              </a:rPr>
              <a:t>Austria: 17 members</a:t>
            </a:r>
          </a:p>
        </p:txBody>
      </p:sp>
    </p:spTree>
    <p:extLst>
      <p:ext uri="{BB962C8B-B14F-4D97-AF65-F5344CB8AC3E}">
        <p14:creationId xmlns:p14="http://schemas.microsoft.com/office/powerpoint/2010/main" val="1912457053"/>
      </p:ext>
    </p:extLst>
  </p:cSld>
  <p:clrMapOvr>
    <a:masterClrMapping/>
  </p:clrMapOvr>
  <p:transition advClick="0" advTm="0">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t>ETSI Clusters</a:t>
            </a:r>
            <a:endParaRPr lang="en-US"/>
          </a:p>
        </p:txBody>
      </p:sp>
      <p:sp>
        <p:nvSpPr>
          <p:cNvPr id="4" name="Slide Number Placeholder 3"/>
          <p:cNvSpPr>
            <a:spLocks noGrp="1"/>
          </p:cNvSpPr>
          <p:nvPr>
            <p:ph type="sldNum" sz="quarter" idx="10"/>
          </p:nvPr>
        </p:nvSpPr>
        <p:spPr/>
        <p:txBody>
          <a:bodyPr/>
          <a:lstStyle/>
          <a:p>
            <a:pPr>
              <a:defRPr/>
            </a:pPr>
            <a:fld id="{F7777CB7-1085-4FD7-BA0A-1E696E7EE676}" type="slidenum">
              <a:rPr lang="en-GB" smtClean="0"/>
              <a:pPr>
                <a:defRPr/>
              </a:pPr>
              <a:t>15</a:t>
            </a:fld>
            <a:endParaRPr lang="en-GB"/>
          </a:p>
        </p:txBody>
      </p:sp>
      <p:pic>
        <p:nvPicPr>
          <p:cNvPr id="27652" name="Picture 2"/>
          <p:cNvPicPr>
            <a:picLocks noChangeAspect="1" noChangeArrowheads="1"/>
          </p:cNvPicPr>
          <p:nvPr/>
        </p:nvPicPr>
        <p:blipFill>
          <a:blip r:embed="rId2" cstate="print"/>
          <a:srcRect/>
          <a:stretch>
            <a:fillRect/>
          </a:stretch>
        </p:blipFill>
        <p:spPr bwMode="auto">
          <a:xfrm>
            <a:off x="420688" y="1654175"/>
            <a:ext cx="5653087" cy="3976688"/>
          </a:xfrm>
          <a:prstGeom prst="rect">
            <a:avLst/>
          </a:prstGeom>
          <a:noFill/>
          <a:ln w="9525">
            <a:noFill/>
            <a:miter lim="800000"/>
            <a:headEnd/>
            <a:tailEnd/>
          </a:ln>
        </p:spPr>
      </p:pic>
      <p:sp>
        <p:nvSpPr>
          <p:cNvPr id="27653" name="Rectangle 6"/>
          <p:cNvSpPr>
            <a:spLocks noChangeArrowheads="1"/>
          </p:cNvSpPr>
          <p:nvPr/>
        </p:nvSpPr>
        <p:spPr bwMode="auto">
          <a:xfrm>
            <a:off x="587375" y="6037263"/>
            <a:ext cx="6394450" cy="369887"/>
          </a:xfrm>
          <a:prstGeom prst="rect">
            <a:avLst/>
          </a:prstGeom>
          <a:noFill/>
          <a:ln w="9525">
            <a:noFill/>
            <a:miter lim="800000"/>
            <a:headEnd/>
            <a:tailEnd/>
          </a:ln>
        </p:spPr>
        <p:txBody>
          <a:bodyPr>
            <a:spAutoFit/>
          </a:bodyPr>
          <a:lstStyle/>
          <a:p>
            <a:r>
              <a:rPr lang="en-US">
                <a:hlinkClick r:id="rId3"/>
              </a:rPr>
              <a:t>http://www.etsi.org/technologies-clusters/clusters</a:t>
            </a:r>
            <a:r>
              <a:rPr lang="en-US"/>
              <a:t> </a:t>
            </a:r>
          </a:p>
        </p:txBody>
      </p:sp>
    </p:spTree>
    <p:extLst>
      <p:ext uri="{BB962C8B-B14F-4D97-AF65-F5344CB8AC3E}">
        <p14:creationId xmlns:p14="http://schemas.microsoft.com/office/powerpoint/2010/main" val="22987611"/>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p:cNvSpPr>
          <p:nvPr>
            <p:ph type="title"/>
          </p:nvPr>
        </p:nvSpPr>
        <p:spPr/>
        <p:txBody>
          <a:bodyPr/>
          <a:lstStyle/>
          <a:p>
            <a:pPr eaLnBrk="1" hangingPunct="1"/>
            <a:r>
              <a:rPr lang="en-GB" altLang="en-US" sz="3200" dirty="0"/>
              <a:t>ETSI is the home of many </a:t>
            </a:r>
            <a:br>
              <a:rPr lang="en-GB" altLang="en-US" sz="3200" dirty="0"/>
            </a:br>
            <a:r>
              <a:rPr lang="en-GB" altLang="en-US" sz="3200" dirty="0"/>
              <a:t>diverse technologies</a:t>
            </a:r>
          </a:p>
        </p:txBody>
      </p:sp>
      <p:sp>
        <p:nvSpPr>
          <p:cNvPr id="3" name="Content Placeholder 2"/>
          <p:cNvSpPr>
            <a:spLocks noGrp="1"/>
          </p:cNvSpPr>
          <p:nvPr>
            <p:ph sz="half" idx="1"/>
          </p:nvPr>
        </p:nvSpPr>
        <p:spPr>
          <a:xfrm>
            <a:off x="276225" y="1393375"/>
            <a:ext cx="2445201" cy="4267403"/>
          </a:xfrm>
        </p:spPr>
        <p:txBody>
          <a:bodyPr/>
          <a:lstStyle/>
          <a:p>
            <a:r>
              <a:rPr lang="it-IT" sz="1100" dirty="0"/>
              <a:t>2G, 3G, 4G, 5G Mobile Communications</a:t>
            </a:r>
          </a:p>
          <a:p>
            <a:r>
              <a:rPr lang="en-US" sz="1100" dirty="0"/>
              <a:t>Air Traffic Management</a:t>
            </a:r>
          </a:p>
          <a:p>
            <a:r>
              <a:rPr lang="en-US" sz="1100" dirty="0"/>
              <a:t>Automotive Radar</a:t>
            </a:r>
          </a:p>
          <a:p>
            <a:r>
              <a:rPr lang="en-US" sz="1100" dirty="0"/>
              <a:t>Autonomic Systems</a:t>
            </a:r>
          </a:p>
          <a:p>
            <a:r>
              <a:rPr lang="en-US" sz="1100" dirty="0"/>
              <a:t>Body Area Networks</a:t>
            </a:r>
          </a:p>
          <a:p>
            <a:r>
              <a:rPr lang="en-US" sz="1100" dirty="0"/>
              <a:t>Broadband Wireless Access</a:t>
            </a:r>
          </a:p>
          <a:p>
            <a:r>
              <a:rPr lang="en-US" sz="1100" dirty="0"/>
              <a:t>Broadcasting</a:t>
            </a:r>
          </a:p>
          <a:p>
            <a:r>
              <a:rPr lang="en-US" sz="1100" dirty="0"/>
              <a:t>Cable Networks</a:t>
            </a:r>
          </a:p>
          <a:p>
            <a:r>
              <a:rPr lang="en-US" sz="1100" dirty="0"/>
              <a:t>Cloud Technology</a:t>
            </a:r>
          </a:p>
          <a:p>
            <a:r>
              <a:rPr lang="en-US" sz="1100" dirty="0"/>
              <a:t>Cognitive Radio</a:t>
            </a:r>
          </a:p>
          <a:p>
            <a:r>
              <a:rPr lang="en-US" sz="1100" dirty="0"/>
              <a:t>Content Delivery</a:t>
            </a:r>
          </a:p>
          <a:p>
            <a:r>
              <a:rPr lang="en-US" sz="1100" dirty="0"/>
              <a:t>Cross-cutting Context Information Management</a:t>
            </a:r>
          </a:p>
          <a:p>
            <a:r>
              <a:rPr lang="en-US" sz="1100" dirty="0"/>
              <a:t>Cyber Security</a:t>
            </a:r>
          </a:p>
          <a:p>
            <a:r>
              <a:rPr lang="en-US" sz="1100" dirty="0"/>
              <a:t>DECT™</a:t>
            </a:r>
          </a:p>
          <a:p>
            <a:r>
              <a:rPr lang="en-US" sz="1100" dirty="0"/>
              <a:t>Digital Mobile Radio</a:t>
            </a:r>
          </a:p>
          <a:p>
            <a:r>
              <a:rPr lang="en-US" sz="1100" dirty="0"/>
              <a:t>Digital Rights Management</a:t>
            </a:r>
          </a:p>
          <a:p>
            <a:r>
              <a:rPr lang="en-US" sz="1100" dirty="0"/>
              <a:t>eHealth</a:t>
            </a:r>
          </a:p>
          <a:p>
            <a:r>
              <a:rPr lang="en-US" sz="1100" dirty="0"/>
              <a:t>Electromagnetic Compatibility</a:t>
            </a:r>
          </a:p>
          <a:p>
            <a:r>
              <a:rPr lang="en-US" sz="1100" dirty="0"/>
              <a:t>Electronic Signatures</a:t>
            </a:r>
          </a:p>
        </p:txBody>
      </p:sp>
      <p:sp>
        <p:nvSpPr>
          <p:cNvPr id="65541" name="מציין מיקום של כותרת תחתונה 4"/>
          <p:cNvSpPr>
            <a:spLocks noGrp="1"/>
          </p:cNvSpPr>
          <p:nvPr>
            <p:ph type="ftr" sz="quarter" idx="10"/>
          </p:nvPr>
        </p:nvSpPr>
        <p:spPr bwMode="auto">
          <a:xfrm>
            <a:off x="441702" y="6579957"/>
            <a:ext cx="5200273"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7762E548-6DAA-47A0-AD72-CD39B547D565}" type="slidenum">
              <a:rPr lang="en-GB" smtClean="0"/>
              <a:pPr>
                <a:defRPr/>
              </a:pPr>
              <a:t>16</a:t>
            </a:fld>
            <a:endParaRPr lang="en-GB" dirty="0"/>
          </a:p>
        </p:txBody>
      </p:sp>
      <p:sp>
        <p:nvSpPr>
          <p:cNvPr id="4" name="TextBox 3"/>
          <p:cNvSpPr txBox="1"/>
          <p:nvPr/>
        </p:nvSpPr>
        <p:spPr>
          <a:xfrm>
            <a:off x="350784" y="6128628"/>
            <a:ext cx="6700672" cy="369332"/>
          </a:xfrm>
          <a:prstGeom prst="rect">
            <a:avLst/>
          </a:prstGeom>
          <a:noFill/>
        </p:spPr>
        <p:txBody>
          <a:bodyPr wrap="square" rtlCol="0">
            <a:noAutofit/>
          </a:bodyPr>
          <a:lstStyle/>
          <a:p>
            <a:r>
              <a:rPr lang="en-US" dirty="0">
                <a:hlinkClick r:id="rId4"/>
              </a:rPr>
              <a:t>Work program </a:t>
            </a:r>
            <a:r>
              <a:rPr lang="en-US" sz="1000" dirty="0">
                <a:hlinkClick r:id="rId4"/>
              </a:rPr>
              <a:t>(http://www.etsi.org/images/files/WorkProgramme/etsi-work-programme-2016-2017.pdf)</a:t>
            </a:r>
            <a:endParaRPr lang="en-US" sz="1000" dirty="0"/>
          </a:p>
        </p:txBody>
      </p:sp>
      <p:sp>
        <p:nvSpPr>
          <p:cNvPr id="5" name="TextBox 4"/>
          <p:cNvSpPr txBox="1"/>
          <p:nvPr/>
        </p:nvSpPr>
        <p:spPr>
          <a:xfrm>
            <a:off x="370156" y="5750943"/>
            <a:ext cx="6256675" cy="369332"/>
          </a:xfrm>
          <a:prstGeom prst="rect">
            <a:avLst/>
          </a:prstGeom>
          <a:noFill/>
        </p:spPr>
        <p:txBody>
          <a:bodyPr wrap="square" rtlCol="0">
            <a:spAutoFit/>
          </a:bodyPr>
          <a:lstStyle/>
          <a:p>
            <a:r>
              <a:rPr lang="en-US" dirty="0">
                <a:hlinkClick r:id="rId5"/>
              </a:rPr>
              <a:t>Annual report </a:t>
            </a:r>
            <a:r>
              <a:rPr lang="en-US" sz="1000" dirty="0">
                <a:hlinkClick r:id="rId5"/>
              </a:rPr>
              <a:t>(http://www.etsi.org/images/files/AnnualReports/etsi-annual-report-april-2016.pdf)</a:t>
            </a:r>
            <a:endParaRPr lang="en-US" sz="1000" dirty="0"/>
          </a:p>
        </p:txBody>
      </p:sp>
      <p:pic>
        <p:nvPicPr>
          <p:cNvPr id="2050" name="Picture 2" descr="oneM2M Logo transparent 196x130">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9103" y="3379801"/>
            <a:ext cx="459030" cy="304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8"/>
          </p:cNvPr>
          <p:cNvPicPr>
            <a:picLocks noChangeAspect="1"/>
          </p:cNvPicPr>
          <p:nvPr/>
        </p:nvPicPr>
        <p:blipFill>
          <a:blip r:embed="rId9"/>
          <a:stretch>
            <a:fillRect/>
          </a:stretch>
        </p:blipFill>
        <p:spPr>
          <a:xfrm>
            <a:off x="2061182" y="1458459"/>
            <a:ext cx="508342" cy="332470"/>
          </a:xfrm>
          <a:prstGeom prst="rect">
            <a:avLst/>
          </a:prstGeom>
        </p:spPr>
      </p:pic>
      <p:sp>
        <p:nvSpPr>
          <p:cNvPr id="13" name="Content Placeholder 2"/>
          <p:cNvSpPr>
            <a:spLocks noGrp="1"/>
          </p:cNvSpPr>
          <p:nvPr>
            <p:ph sz="half" idx="1"/>
          </p:nvPr>
        </p:nvSpPr>
        <p:spPr>
          <a:xfrm>
            <a:off x="6308273" y="1393375"/>
            <a:ext cx="2509156" cy="4349215"/>
          </a:xfrm>
        </p:spPr>
        <p:txBody>
          <a:bodyPr/>
          <a:lstStyle/>
          <a:p>
            <a:r>
              <a:rPr lang="en-US" sz="1100" dirty="0"/>
              <a:t>Powerline Communications</a:t>
            </a:r>
          </a:p>
          <a:p>
            <a:r>
              <a:rPr lang="en-US" sz="1100" dirty="0"/>
              <a:t>Protocols</a:t>
            </a:r>
          </a:p>
          <a:p>
            <a:r>
              <a:rPr lang="en-US" sz="1100" dirty="0"/>
              <a:t>Public Safety Systems</a:t>
            </a:r>
          </a:p>
          <a:p>
            <a:r>
              <a:rPr lang="en-US" sz="1100" dirty="0"/>
              <a:t>Quality of Service</a:t>
            </a:r>
          </a:p>
          <a:p>
            <a:r>
              <a:rPr lang="en-US" sz="1100" dirty="0"/>
              <a:t>Quantum Key </a:t>
            </a:r>
            <a:r>
              <a:rPr lang="en-US" sz="1100" dirty="0" err="1"/>
              <a:t>Distributi</a:t>
            </a:r>
            <a:r>
              <a:rPr lang="en-US" sz="1100" dirty="0"/>
              <a:t> on</a:t>
            </a:r>
          </a:p>
          <a:p>
            <a:r>
              <a:rPr lang="en-US" sz="1100" dirty="0"/>
              <a:t>Quantum-Safe Cryptography</a:t>
            </a:r>
          </a:p>
          <a:p>
            <a:r>
              <a:rPr lang="en-US" sz="1100" dirty="0"/>
              <a:t>Radio Regulations</a:t>
            </a:r>
          </a:p>
          <a:p>
            <a:r>
              <a:rPr lang="en-US" sz="1100" dirty="0"/>
              <a:t>Radio Systems</a:t>
            </a:r>
          </a:p>
          <a:p>
            <a:r>
              <a:rPr lang="en-US" sz="1100" dirty="0"/>
              <a:t>Railway Communications</a:t>
            </a:r>
          </a:p>
          <a:p>
            <a:r>
              <a:rPr lang="en-US" sz="1100" dirty="0"/>
              <a:t>Safety</a:t>
            </a:r>
          </a:p>
          <a:p>
            <a:r>
              <a:rPr lang="en-US" sz="1100" dirty="0"/>
              <a:t>Satellite Communications</a:t>
            </a:r>
          </a:p>
          <a:p>
            <a:r>
              <a:rPr lang="en-US" sz="1100" dirty="0"/>
              <a:t>Security Algorithms</a:t>
            </a:r>
          </a:p>
          <a:p>
            <a:r>
              <a:rPr lang="en-US" sz="1100" dirty="0"/>
              <a:t>Short-range Radio</a:t>
            </a:r>
          </a:p>
          <a:p>
            <a:r>
              <a:rPr lang="en-US" sz="1100" dirty="0"/>
              <a:t>Smart Appliances</a:t>
            </a:r>
          </a:p>
          <a:p>
            <a:r>
              <a:rPr lang="en-US" sz="1100" dirty="0"/>
              <a:t>Smart Cards</a:t>
            </a:r>
          </a:p>
          <a:p>
            <a:r>
              <a:rPr lang="en-US" sz="1100" dirty="0"/>
              <a:t>Soft ware Defined Radio</a:t>
            </a:r>
          </a:p>
          <a:p>
            <a:r>
              <a:rPr lang="en-US" sz="1100" dirty="0"/>
              <a:t>Telemedicine</a:t>
            </a:r>
          </a:p>
          <a:p>
            <a:r>
              <a:rPr lang="en-US" sz="1100" dirty="0"/>
              <a:t>Testing</a:t>
            </a:r>
          </a:p>
          <a:p>
            <a:r>
              <a:rPr lang="en-US" sz="1100" dirty="0"/>
              <a:t>Terrestrial Trunked Radio (TETRA)</a:t>
            </a:r>
          </a:p>
          <a:p>
            <a:r>
              <a:rPr lang="en-US" sz="1100" dirty="0"/>
              <a:t>Wireless Medical Devices</a:t>
            </a:r>
          </a:p>
          <a:p>
            <a:r>
              <a:rPr lang="en-US" sz="1100" dirty="0"/>
              <a:t>DECT</a:t>
            </a:r>
          </a:p>
        </p:txBody>
      </p:sp>
      <p:sp>
        <p:nvSpPr>
          <p:cNvPr id="14" name="Content Placeholder 2"/>
          <p:cNvSpPr>
            <a:spLocks noGrp="1"/>
          </p:cNvSpPr>
          <p:nvPr>
            <p:ph sz="half" idx="1"/>
          </p:nvPr>
        </p:nvSpPr>
        <p:spPr>
          <a:xfrm>
            <a:off x="2852055" y="1393375"/>
            <a:ext cx="3283043" cy="4275571"/>
          </a:xfrm>
        </p:spPr>
        <p:txBody>
          <a:bodyPr/>
          <a:lstStyle/>
          <a:p>
            <a:r>
              <a:rPr lang="en-US" sz="1100" dirty="0"/>
              <a:t>Emergency Communications</a:t>
            </a:r>
          </a:p>
          <a:p>
            <a:r>
              <a:rPr lang="en-US" sz="1100" dirty="0"/>
              <a:t>Energy Saving</a:t>
            </a:r>
          </a:p>
          <a:p>
            <a:r>
              <a:rPr lang="en-US" sz="1100" dirty="0"/>
              <a:t>Environmental Aspects</a:t>
            </a:r>
          </a:p>
          <a:p>
            <a:r>
              <a:rPr lang="en-US" sz="1100" dirty="0"/>
              <a:t>Experiential Network Intelligence</a:t>
            </a:r>
          </a:p>
          <a:p>
            <a:r>
              <a:rPr lang="en-US" sz="1100" dirty="0"/>
              <a:t>Fixed-line Access</a:t>
            </a:r>
          </a:p>
          <a:p>
            <a:r>
              <a:rPr lang="en-US" sz="1100" dirty="0"/>
              <a:t>Fixed Radio Links</a:t>
            </a:r>
          </a:p>
          <a:p>
            <a:r>
              <a:rPr lang="en-US" sz="1100" dirty="0"/>
              <a:t>Human Factors</a:t>
            </a:r>
          </a:p>
          <a:p>
            <a:r>
              <a:rPr lang="en-US" sz="1100" dirty="0"/>
              <a:t>IMS Network Testing</a:t>
            </a:r>
          </a:p>
          <a:p>
            <a:r>
              <a:rPr lang="en-US" sz="1100" dirty="0"/>
              <a:t>Intelligent Transport</a:t>
            </a:r>
          </a:p>
          <a:p>
            <a:r>
              <a:rPr lang="en-US" sz="1100" dirty="0"/>
              <a:t>Internet of Things</a:t>
            </a:r>
          </a:p>
          <a:p>
            <a:r>
              <a:rPr lang="en-US" sz="1100" dirty="0"/>
              <a:t>Interoperability</a:t>
            </a:r>
          </a:p>
          <a:p>
            <a:r>
              <a:rPr lang="en-US" sz="1100" dirty="0"/>
              <a:t>Lawful Interception</a:t>
            </a:r>
          </a:p>
          <a:p>
            <a:r>
              <a:rPr lang="en-US" sz="1100" dirty="0"/>
              <a:t>Low Power Radio</a:t>
            </a:r>
          </a:p>
          <a:p>
            <a:r>
              <a:rPr lang="en-US" sz="1100" dirty="0"/>
              <a:t>Machine-to-Machine Communications</a:t>
            </a:r>
          </a:p>
          <a:p>
            <a:r>
              <a:rPr lang="en-US" sz="1100" dirty="0"/>
              <a:t>Maritime Communications</a:t>
            </a:r>
          </a:p>
          <a:p>
            <a:r>
              <a:rPr lang="en-US" sz="1100" dirty="0"/>
              <a:t>Media Content Distribution</a:t>
            </a:r>
          </a:p>
          <a:p>
            <a:r>
              <a:rPr lang="en-US" sz="1100" dirty="0"/>
              <a:t>Millimeter Wave Transmission</a:t>
            </a:r>
          </a:p>
          <a:p>
            <a:r>
              <a:rPr lang="en-US" sz="1100" dirty="0"/>
              <a:t>Multi-access Edge Computing</a:t>
            </a:r>
          </a:p>
          <a:p>
            <a:r>
              <a:rPr lang="en-US" sz="1100" dirty="0"/>
              <a:t>Network Functions </a:t>
            </a:r>
            <a:r>
              <a:rPr lang="en-US" sz="1100" dirty="0" err="1"/>
              <a:t>Virtualisation</a:t>
            </a:r>
            <a:endParaRPr lang="en-US" sz="1100" dirty="0"/>
          </a:p>
          <a:p>
            <a:r>
              <a:rPr lang="en-US" sz="1100" dirty="0"/>
              <a:t>Next Generation Networks</a:t>
            </a:r>
          </a:p>
          <a:p>
            <a:r>
              <a:rPr lang="en-US" sz="1100" dirty="0"/>
              <a:t>Open Source Software</a:t>
            </a:r>
          </a:p>
          <a:p>
            <a:pPr marL="0" indent="0">
              <a:buNone/>
            </a:pPr>
            <a:endParaRPr lang="en-US" sz="1100" dirty="0"/>
          </a:p>
        </p:txBody>
      </p:sp>
    </p:spTree>
    <p:extLst>
      <p:ext uri="{BB962C8B-B14F-4D97-AF65-F5344CB8AC3E}">
        <p14:creationId xmlns:p14="http://schemas.microsoft.com/office/powerpoint/2010/main" val="1729585299"/>
      </p:ext>
    </p:extLst>
  </p:cSld>
  <p:clrMapOvr>
    <a:masterClrMapping/>
  </p:clrMapOvr>
  <p:transition advClick="0" advTm="0">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CA" sz="2800" dirty="0"/>
              <a:t>Main Characteristics of ETSI IPR Policy</a:t>
            </a:r>
          </a:p>
        </p:txBody>
      </p:sp>
      <p:sp>
        <p:nvSpPr>
          <p:cNvPr id="5" name="Footer Placeholder 4"/>
          <p:cNvSpPr>
            <a:spLocks noGrp="1"/>
          </p:cNvSpPr>
          <p:nvPr>
            <p:ph type="ftr" sz="quarter" idx="10"/>
          </p:nvPr>
        </p:nvSpPr>
        <p:spPr>
          <a:xfrm>
            <a:off x="431800" y="6588125"/>
            <a:ext cx="5210175" cy="269875"/>
          </a:xfrm>
        </p:spPr>
        <p:txBody>
          <a:bodyPr/>
          <a:lstStyle/>
          <a:p>
            <a:pPr>
              <a:defRPr/>
            </a:pPr>
            <a:r>
              <a:rPr lang="en-US" dirty="0"/>
              <a:t>© ETSI 2016. All rights reserved</a:t>
            </a:r>
          </a:p>
        </p:txBody>
      </p:sp>
      <p:sp>
        <p:nvSpPr>
          <p:cNvPr id="6" name="Slide Number Placeholder 5"/>
          <p:cNvSpPr>
            <a:spLocks noGrp="1"/>
          </p:cNvSpPr>
          <p:nvPr>
            <p:ph type="sldNum" sz="quarter" idx="11"/>
          </p:nvPr>
        </p:nvSpPr>
        <p:spPr>
          <a:xfrm>
            <a:off x="-95250" y="6588125"/>
            <a:ext cx="381000" cy="269875"/>
          </a:xfrm>
        </p:spPr>
        <p:txBody>
          <a:bodyPr/>
          <a:lstStyle/>
          <a:p>
            <a:pPr>
              <a:defRPr/>
            </a:pPr>
            <a:fld id="{7762E548-6DAA-47A0-AD72-CD39B547D565}" type="slidenum">
              <a:rPr lang="en-GB" smtClean="0"/>
              <a:pPr>
                <a:defRPr/>
              </a:pPr>
              <a:t>17</a:t>
            </a:fld>
            <a:endParaRPr lang="en-GB" dirty="0"/>
          </a:p>
        </p:txBody>
      </p:sp>
      <p:sp>
        <p:nvSpPr>
          <p:cNvPr id="7" name="Rectangle 3"/>
          <p:cNvSpPr txBox="1">
            <a:spLocks/>
          </p:cNvSpPr>
          <p:nvPr/>
        </p:nvSpPr>
        <p:spPr bwMode="auto">
          <a:xfrm>
            <a:off x="431800" y="1761892"/>
            <a:ext cx="8478024" cy="4583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SzPct val="90000"/>
              <a:buBlip>
                <a:blip r:embed="rId3"/>
              </a:buBlip>
              <a:defRPr sz="2400" kern="1200">
                <a:solidFill>
                  <a:srgbClr val="404040"/>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Calibri" pitchFamily="34" charset="0"/>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GB" altLang="ko-KR" dirty="0"/>
              <a:t>Focus on the most suitable technology for the standards. </a:t>
            </a:r>
          </a:p>
          <a:p>
            <a:pPr eaLnBrk="1" hangingPunct="1">
              <a:lnSpc>
                <a:spcPct val="80000"/>
              </a:lnSpc>
            </a:pPr>
            <a:r>
              <a:rPr lang="en-GB" altLang="ko-KR" dirty="0"/>
              <a:t>Early identification and disclosure of essential IPRs,  especially in cases where the holder of essential IPR is not prepared to grant licences under FRAND terms and conditions.</a:t>
            </a:r>
          </a:p>
          <a:p>
            <a:pPr eaLnBrk="1" hangingPunct="1">
              <a:lnSpc>
                <a:spcPct val="80000"/>
              </a:lnSpc>
            </a:pPr>
            <a:r>
              <a:rPr lang="en-GB" altLang="ko-KR" dirty="0"/>
              <a:t>Ensuring the future applicability of the standards by requesting irrevocable FRAND licensing undertaking.</a:t>
            </a:r>
          </a:p>
          <a:p>
            <a:pPr eaLnBrk="1" hangingPunct="1">
              <a:lnSpc>
                <a:spcPct val="80000"/>
              </a:lnSpc>
            </a:pPr>
            <a:r>
              <a:rPr lang="en-US" altLang="ko-KR" dirty="0"/>
              <a:t>IPR holders should be adequately and fairly rewarded for the use of their IPRs in the implementation of STANDARDS and TECHNICAL SPECIFICATIONS.</a:t>
            </a:r>
            <a:endParaRPr lang="en-GB" altLang="ko-KR" dirty="0"/>
          </a:p>
          <a:p>
            <a:pPr eaLnBrk="1" hangingPunct="1">
              <a:lnSpc>
                <a:spcPct val="80000"/>
              </a:lnSpc>
              <a:spcBef>
                <a:spcPct val="0"/>
              </a:spcBef>
            </a:pPr>
            <a:r>
              <a:rPr lang="en-GB" altLang="ko-KR" dirty="0"/>
              <a:t>No involvement of ETSI in any commercial discussion on IPR matters (</a:t>
            </a:r>
            <a:r>
              <a:rPr lang="en-GB" altLang="ko-KR" i="1" dirty="0"/>
              <a:t>i.e., </a:t>
            </a:r>
            <a:r>
              <a:rPr lang="en-GB" altLang="ko-KR" dirty="0"/>
              <a:t>terms and conditions of the licenses to be determined by the parties of the agreement).</a:t>
            </a:r>
          </a:p>
          <a:p>
            <a:pPr eaLnBrk="1" hangingPunct="1">
              <a:lnSpc>
                <a:spcPct val="80000"/>
              </a:lnSpc>
              <a:spcBef>
                <a:spcPct val="0"/>
              </a:spcBef>
            </a:pPr>
            <a:endParaRPr lang="en-GB" altLang="ko-KR" dirty="0"/>
          </a:p>
          <a:p>
            <a:pPr eaLnBrk="1" hangingPunct="1">
              <a:lnSpc>
                <a:spcPct val="80000"/>
              </a:lnSpc>
              <a:spcBef>
                <a:spcPct val="0"/>
              </a:spcBef>
            </a:pPr>
            <a:r>
              <a:rPr lang="en-GB" altLang="ko-KR" dirty="0"/>
              <a:t>These characteristics are well aligned with the policy objectives of CEN and CENELEC as published in their </a:t>
            </a:r>
            <a:r>
              <a:rPr lang="en-GB" altLang="ko-KR" dirty="0">
                <a:hlinkClick r:id="rId4"/>
              </a:rPr>
              <a:t>policy paper</a:t>
            </a:r>
            <a:endParaRPr lang="en-GB" altLang="ko-KR" dirty="0"/>
          </a:p>
        </p:txBody>
      </p:sp>
    </p:spTree>
    <p:extLst>
      <p:ext uri="{BB962C8B-B14F-4D97-AF65-F5344CB8AC3E}">
        <p14:creationId xmlns:p14="http://schemas.microsoft.com/office/powerpoint/2010/main" val="143903940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3rd Generation Partnership Project  </a:t>
            </a:r>
          </a:p>
        </p:txBody>
      </p:sp>
      <p:sp>
        <p:nvSpPr>
          <p:cNvPr id="6" name="Text Placeholder 9"/>
          <p:cNvSpPr txBox="1">
            <a:spLocks/>
          </p:cNvSpPr>
          <p:nvPr/>
        </p:nvSpPr>
        <p:spPr>
          <a:xfrm>
            <a:off x="279004" y="2683786"/>
            <a:ext cx="4367086" cy="3773308"/>
          </a:xfrm>
          <a:prstGeom prst="rect">
            <a:avLst/>
          </a:prstGeom>
        </p:spPr>
        <p:txBody>
          <a:bodyPr/>
          <a:lstStyle/>
          <a:p>
            <a:pPr marL="230188" indent="-230188">
              <a:spcAft>
                <a:spcPts val="600"/>
              </a:spcAft>
              <a:buFont typeface="Arial" charset="0"/>
              <a:buChar char="•"/>
              <a:defRPr/>
            </a:pPr>
            <a:r>
              <a:rPr lang="en-US" sz="1600" dirty="0">
                <a:solidFill>
                  <a:schemeClr val="tx1">
                    <a:lumMod val="75000"/>
                    <a:lumOff val="25000"/>
                  </a:schemeClr>
                </a:solidFill>
                <a:latin typeface="+mn-lt"/>
                <a:ea typeface="ヒラギノ角ゴ Pro W3" charset="0"/>
                <a:cs typeface="ヒラギノ角ゴ Pro W3" charset="0"/>
              </a:rPr>
              <a:t>Cellular telecommunications network technologies covering Radio access, Core transport network and Service capabilities - including codecs, security, QOS</a:t>
            </a:r>
          </a:p>
          <a:p>
            <a:pPr marL="230188" indent="-230188">
              <a:spcAft>
                <a:spcPts val="600"/>
              </a:spcAft>
              <a:buFont typeface="Arial" charset="0"/>
              <a:buChar char="•"/>
              <a:defRPr/>
            </a:pPr>
            <a:r>
              <a:rPr lang="en-US" sz="1600" dirty="0">
                <a:solidFill>
                  <a:schemeClr val="tx1">
                    <a:lumMod val="75000"/>
                    <a:lumOff val="25000"/>
                  </a:schemeClr>
                </a:solidFill>
                <a:latin typeface="+mn-lt"/>
                <a:ea typeface="ヒラギノ角ゴ Pro W3" charset="0"/>
                <a:cs typeface="ヒラギノ角ゴ Pro W3" charset="0"/>
              </a:rPr>
              <a:t>Provides complete system specifications, also providing hooks for non-radio access to the core network and interworking with Wi-Fi networks</a:t>
            </a:r>
          </a:p>
          <a:p>
            <a:pPr marL="230188" indent="-230188">
              <a:spcAft>
                <a:spcPts val="600"/>
              </a:spcAft>
              <a:buFont typeface="Arial" charset="0"/>
              <a:buChar char="•"/>
              <a:defRPr/>
            </a:pPr>
            <a:r>
              <a:rPr lang="en-US" sz="1600" dirty="0">
                <a:solidFill>
                  <a:schemeClr val="tx1">
                    <a:lumMod val="75000"/>
                    <a:lumOff val="25000"/>
                  </a:schemeClr>
                </a:solidFill>
                <a:latin typeface="+mn-lt"/>
                <a:ea typeface="ヒラギノ角ゴ Pro W3" charset="0"/>
                <a:cs typeface="ヒラギノ角ゴ Pro W3" charset="0"/>
              </a:rPr>
              <a:t>3GPP (launched 1998) is a partnership project of regional standards organizations, currently 7 </a:t>
            </a:r>
            <a:r>
              <a:rPr lang="en-US" sz="1600" b="1" dirty="0">
                <a:solidFill>
                  <a:schemeClr val="tx1">
                    <a:lumMod val="75000"/>
                    <a:lumOff val="25000"/>
                  </a:schemeClr>
                </a:solidFill>
                <a:latin typeface="+mn-lt"/>
                <a:ea typeface="ヒラギノ角ゴ Pro W3" charset="0"/>
                <a:cs typeface="ヒラギノ角ゴ Pro W3" charset="0"/>
              </a:rPr>
              <a:t>Organizational Partners (OP)</a:t>
            </a:r>
            <a:r>
              <a:rPr lang="en-US" sz="1600" dirty="0">
                <a:solidFill>
                  <a:schemeClr val="tx1">
                    <a:lumMod val="75000"/>
                    <a:lumOff val="25000"/>
                  </a:schemeClr>
                </a:solidFill>
                <a:latin typeface="+mn-lt"/>
                <a:ea typeface="ヒラギノ角ゴ Pro W3" charset="0"/>
                <a:cs typeface="ヒラギノ角ゴ Pro W3" charset="0"/>
              </a:rPr>
              <a:t>, it is not an official standards body. </a:t>
            </a:r>
          </a:p>
          <a:p>
            <a:pPr marL="230188" indent="-230188">
              <a:spcAft>
                <a:spcPts val="600"/>
              </a:spcAft>
              <a:buFont typeface="Arial" charset="0"/>
              <a:buChar char="•"/>
            </a:pPr>
            <a:r>
              <a:rPr lang="en-US" sz="1600" dirty="0">
                <a:solidFill>
                  <a:schemeClr val="tx1">
                    <a:lumMod val="75000"/>
                    <a:lumOff val="25000"/>
                  </a:schemeClr>
                </a:solidFill>
                <a:latin typeface="+mn-lt"/>
                <a:ea typeface="ヒラギノ角ゴ Pro W3" charset="0"/>
                <a:cs typeface="ヒラギノ角ゴ Pro W3" charset="0"/>
                <a:hlinkClick r:id="rId3"/>
              </a:rPr>
              <a:t>3gpp.org</a:t>
            </a:r>
            <a:r>
              <a:rPr lang="en-US" sz="1600" dirty="0">
                <a:solidFill>
                  <a:schemeClr val="tx1">
                    <a:lumMod val="75000"/>
                    <a:lumOff val="25000"/>
                  </a:schemeClr>
                </a:solidFill>
                <a:latin typeface="+mn-lt"/>
                <a:ea typeface="ヒラギノ角ゴ Pro W3" charset="0"/>
                <a:cs typeface="ヒラギノ角ゴ Pro W3" charset="0"/>
              </a:rPr>
              <a:t> </a:t>
            </a:r>
          </a:p>
        </p:txBody>
      </p:sp>
      <p:pic>
        <p:nvPicPr>
          <p:cNvPr id="45" name="Picture 44" descr="3GPP_TM_RD.jpg"/>
          <p:cNvPicPr>
            <a:picLocks noChangeAspect="1"/>
          </p:cNvPicPr>
          <p:nvPr/>
        </p:nvPicPr>
        <p:blipFill>
          <a:blip r:embed="rId4"/>
          <a:stretch>
            <a:fillRect/>
          </a:stretch>
        </p:blipFill>
        <p:spPr>
          <a:xfrm>
            <a:off x="556239" y="1410446"/>
            <a:ext cx="1691202" cy="985125"/>
          </a:xfrm>
          <a:prstGeom prst="rect">
            <a:avLst/>
          </a:prstGeom>
        </p:spPr>
      </p:pic>
      <p:grpSp>
        <p:nvGrpSpPr>
          <p:cNvPr id="46" name="Group 45"/>
          <p:cNvGrpSpPr/>
          <p:nvPr/>
        </p:nvGrpSpPr>
        <p:grpSpPr>
          <a:xfrm>
            <a:off x="4726004" y="1800525"/>
            <a:ext cx="4200870" cy="3425550"/>
            <a:chOff x="4881557" y="864534"/>
            <a:chExt cx="4005268" cy="3387026"/>
          </a:xfrm>
        </p:grpSpPr>
        <p:pic>
          <p:nvPicPr>
            <p:cNvPr id="47" name="Picture 46" descr="3GPP_TM_RD.jpg"/>
            <p:cNvPicPr>
              <a:picLocks noChangeAspect="1"/>
            </p:cNvPicPr>
            <p:nvPr/>
          </p:nvPicPr>
          <p:blipFill>
            <a:blip r:embed="rId4"/>
            <a:stretch>
              <a:fillRect/>
            </a:stretch>
          </p:blipFill>
          <p:spPr>
            <a:xfrm>
              <a:off x="6486525" y="2226701"/>
              <a:ext cx="984807" cy="573650"/>
            </a:xfrm>
            <a:prstGeom prst="rect">
              <a:avLst/>
            </a:prstGeom>
          </p:spPr>
        </p:pic>
        <p:pic>
          <p:nvPicPr>
            <p:cNvPr id="48" name="Picture 47" descr="Arib_Japan.gif"/>
            <p:cNvPicPr>
              <a:picLocks noChangeAspect="1"/>
            </p:cNvPicPr>
            <p:nvPr/>
          </p:nvPicPr>
          <p:blipFill>
            <a:blip r:embed="rId5"/>
            <a:srcRect l="7461" r="7461" b="32621"/>
            <a:stretch>
              <a:fillRect/>
            </a:stretch>
          </p:blipFill>
          <p:spPr>
            <a:xfrm>
              <a:off x="5083064" y="1400176"/>
              <a:ext cx="940024" cy="397306"/>
            </a:xfrm>
            <a:prstGeom prst="rect">
              <a:avLst/>
            </a:prstGeom>
          </p:spPr>
        </p:pic>
        <p:pic>
          <p:nvPicPr>
            <p:cNvPr id="49" name="Picture 48" descr="ccsa.jpg"/>
            <p:cNvPicPr>
              <a:picLocks noChangeAspect="1"/>
            </p:cNvPicPr>
            <p:nvPr/>
          </p:nvPicPr>
          <p:blipFill>
            <a:blip r:embed="rId6"/>
            <a:stretch>
              <a:fillRect/>
            </a:stretch>
          </p:blipFill>
          <p:spPr>
            <a:xfrm>
              <a:off x="8210550" y="2433638"/>
              <a:ext cx="628650" cy="588237"/>
            </a:xfrm>
            <a:prstGeom prst="rect">
              <a:avLst/>
            </a:prstGeom>
          </p:spPr>
        </p:pic>
        <p:pic>
          <p:nvPicPr>
            <p:cNvPr id="50" name="Picture 49" descr="ATIS.jpg"/>
            <p:cNvPicPr>
              <a:picLocks noChangeAspect="1"/>
            </p:cNvPicPr>
            <p:nvPr/>
          </p:nvPicPr>
          <p:blipFill>
            <a:blip r:embed="rId7"/>
            <a:srcRect l="11520" t="14656" r="11520" b="14656"/>
            <a:stretch>
              <a:fillRect/>
            </a:stretch>
          </p:blipFill>
          <p:spPr>
            <a:xfrm>
              <a:off x="7788630" y="1330035"/>
              <a:ext cx="1062915" cy="511567"/>
            </a:xfrm>
            <a:prstGeom prst="rect">
              <a:avLst/>
            </a:prstGeom>
          </p:spPr>
        </p:pic>
        <p:pic>
          <p:nvPicPr>
            <p:cNvPr id="51" name="Picture 50" descr="tta_Korea.jpg"/>
            <p:cNvPicPr>
              <a:picLocks noChangeAspect="1"/>
            </p:cNvPicPr>
            <p:nvPr/>
          </p:nvPicPr>
          <p:blipFill>
            <a:blip r:embed="rId8"/>
            <a:stretch>
              <a:fillRect/>
            </a:stretch>
          </p:blipFill>
          <p:spPr>
            <a:xfrm>
              <a:off x="5757863" y="3505200"/>
              <a:ext cx="928688" cy="575127"/>
            </a:xfrm>
            <a:prstGeom prst="rect">
              <a:avLst/>
            </a:prstGeom>
          </p:spPr>
        </p:pic>
        <p:pic>
          <p:nvPicPr>
            <p:cNvPr id="52" name="Picture 51" descr="ttc_Japan.png"/>
            <p:cNvPicPr>
              <a:picLocks noChangeAspect="1"/>
            </p:cNvPicPr>
            <p:nvPr/>
          </p:nvPicPr>
          <p:blipFill>
            <a:blip r:embed="rId9"/>
            <a:srcRect l="12549" t="14328" r="12549" b="14328"/>
            <a:stretch>
              <a:fillRect/>
            </a:stretch>
          </p:blipFill>
          <p:spPr>
            <a:xfrm>
              <a:off x="4881557" y="2643187"/>
              <a:ext cx="909649" cy="379414"/>
            </a:xfrm>
            <a:prstGeom prst="rect">
              <a:avLst/>
            </a:prstGeom>
          </p:spPr>
        </p:pic>
        <p:pic>
          <p:nvPicPr>
            <p:cNvPr id="53" name="Picture 52" descr="tsdsi_India.png"/>
            <p:cNvPicPr>
              <a:picLocks noChangeAspect="1"/>
            </p:cNvPicPr>
            <p:nvPr/>
          </p:nvPicPr>
          <p:blipFill>
            <a:blip r:embed="rId10"/>
            <a:stretch>
              <a:fillRect/>
            </a:stretch>
          </p:blipFill>
          <p:spPr>
            <a:xfrm>
              <a:off x="7410830" y="3514724"/>
              <a:ext cx="1011702" cy="413589"/>
            </a:xfrm>
            <a:prstGeom prst="rect">
              <a:avLst/>
            </a:prstGeom>
          </p:spPr>
        </p:pic>
        <p:sp>
          <p:nvSpPr>
            <p:cNvPr id="54" name="TextBox 53"/>
            <p:cNvSpPr txBox="1"/>
            <p:nvPr/>
          </p:nvSpPr>
          <p:spPr>
            <a:xfrm>
              <a:off x="7753351" y="1695450"/>
              <a:ext cx="1047750" cy="251060"/>
            </a:xfrm>
            <a:prstGeom prst="rect">
              <a:avLst/>
            </a:prstGeom>
            <a:noFill/>
          </p:spPr>
          <p:txBody>
            <a:bodyPr wrap="square" rtlCol="0">
              <a:spAutoFit/>
            </a:bodyPr>
            <a:lstStyle/>
            <a:p>
              <a:r>
                <a:rPr lang="en-US" sz="1050" dirty="0"/>
                <a:t>North America</a:t>
              </a:r>
            </a:p>
          </p:txBody>
        </p:sp>
        <p:sp>
          <p:nvSpPr>
            <p:cNvPr id="55" name="TextBox 54"/>
            <p:cNvSpPr txBox="1"/>
            <p:nvPr/>
          </p:nvSpPr>
          <p:spPr>
            <a:xfrm>
              <a:off x="6638926" y="1114425"/>
              <a:ext cx="962024" cy="251060"/>
            </a:xfrm>
            <a:prstGeom prst="rect">
              <a:avLst/>
            </a:prstGeom>
            <a:noFill/>
          </p:spPr>
          <p:txBody>
            <a:bodyPr wrap="square" rtlCol="0">
              <a:spAutoFit/>
            </a:bodyPr>
            <a:lstStyle/>
            <a:p>
              <a:pPr algn="ctr"/>
              <a:r>
                <a:rPr lang="en-US" sz="1050" dirty="0"/>
                <a:t>Europe</a:t>
              </a:r>
            </a:p>
          </p:txBody>
        </p:sp>
        <p:sp>
          <p:nvSpPr>
            <p:cNvPr id="56" name="TextBox 55"/>
            <p:cNvSpPr txBox="1"/>
            <p:nvPr/>
          </p:nvSpPr>
          <p:spPr>
            <a:xfrm>
              <a:off x="5057776" y="1733550"/>
              <a:ext cx="962024" cy="251060"/>
            </a:xfrm>
            <a:prstGeom prst="rect">
              <a:avLst/>
            </a:prstGeom>
            <a:noFill/>
          </p:spPr>
          <p:txBody>
            <a:bodyPr wrap="square" rtlCol="0">
              <a:spAutoFit/>
            </a:bodyPr>
            <a:lstStyle/>
            <a:p>
              <a:pPr algn="ctr"/>
              <a:r>
                <a:rPr lang="en-US" sz="1050" dirty="0"/>
                <a:t>Japan</a:t>
              </a:r>
            </a:p>
          </p:txBody>
        </p:sp>
        <p:sp>
          <p:nvSpPr>
            <p:cNvPr id="57" name="TextBox 56"/>
            <p:cNvSpPr txBox="1"/>
            <p:nvPr/>
          </p:nvSpPr>
          <p:spPr>
            <a:xfrm>
              <a:off x="4905376" y="2943225"/>
              <a:ext cx="904874" cy="251060"/>
            </a:xfrm>
            <a:prstGeom prst="rect">
              <a:avLst/>
            </a:prstGeom>
            <a:noFill/>
          </p:spPr>
          <p:txBody>
            <a:bodyPr wrap="square" rtlCol="0">
              <a:spAutoFit/>
            </a:bodyPr>
            <a:lstStyle/>
            <a:p>
              <a:pPr algn="ctr"/>
              <a:r>
                <a:rPr lang="en-US" sz="1050" dirty="0"/>
                <a:t>Japan</a:t>
              </a:r>
            </a:p>
          </p:txBody>
        </p:sp>
        <p:sp>
          <p:nvSpPr>
            <p:cNvPr id="58" name="TextBox 57"/>
            <p:cNvSpPr txBox="1"/>
            <p:nvPr/>
          </p:nvSpPr>
          <p:spPr>
            <a:xfrm>
              <a:off x="7448551" y="3914775"/>
              <a:ext cx="904874" cy="251060"/>
            </a:xfrm>
            <a:prstGeom prst="rect">
              <a:avLst/>
            </a:prstGeom>
            <a:noFill/>
          </p:spPr>
          <p:txBody>
            <a:bodyPr wrap="square" rtlCol="0">
              <a:spAutoFit/>
            </a:bodyPr>
            <a:lstStyle/>
            <a:p>
              <a:pPr algn="ctr"/>
              <a:r>
                <a:rPr lang="en-US" sz="1050" dirty="0"/>
                <a:t>India</a:t>
              </a:r>
            </a:p>
          </p:txBody>
        </p:sp>
        <p:sp>
          <p:nvSpPr>
            <p:cNvPr id="59" name="TextBox 58"/>
            <p:cNvSpPr txBox="1"/>
            <p:nvPr/>
          </p:nvSpPr>
          <p:spPr>
            <a:xfrm>
              <a:off x="5705476" y="4000500"/>
              <a:ext cx="904874" cy="251060"/>
            </a:xfrm>
            <a:prstGeom prst="rect">
              <a:avLst/>
            </a:prstGeom>
            <a:noFill/>
          </p:spPr>
          <p:txBody>
            <a:bodyPr wrap="square" rtlCol="0">
              <a:spAutoFit/>
            </a:bodyPr>
            <a:lstStyle/>
            <a:p>
              <a:pPr algn="ctr"/>
              <a:r>
                <a:rPr lang="en-US" sz="1050" dirty="0"/>
                <a:t>Korea</a:t>
              </a:r>
            </a:p>
          </p:txBody>
        </p:sp>
        <p:sp>
          <p:nvSpPr>
            <p:cNvPr id="60" name="TextBox 59"/>
            <p:cNvSpPr txBox="1"/>
            <p:nvPr/>
          </p:nvSpPr>
          <p:spPr>
            <a:xfrm>
              <a:off x="8153401" y="2981325"/>
              <a:ext cx="733424" cy="251060"/>
            </a:xfrm>
            <a:prstGeom prst="rect">
              <a:avLst/>
            </a:prstGeom>
            <a:noFill/>
          </p:spPr>
          <p:txBody>
            <a:bodyPr wrap="square" rtlCol="0">
              <a:spAutoFit/>
            </a:bodyPr>
            <a:lstStyle/>
            <a:p>
              <a:pPr algn="ctr"/>
              <a:r>
                <a:rPr lang="en-US" sz="1050" dirty="0"/>
                <a:t>China</a:t>
              </a:r>
            </a:p>
          </p:txBody>
        </p:sp>
        <p:cxnSp>
          <p:nvCxnSpPr>
            <p:cNvPr id="61" name="Straight Arrow Connector 60"/>
            <p:cNvCxnSpPr/>
            <p:nvPr/>
          </p:nvCxnSpPr>
          <p:spPr>
            <a:xfrm flipH="1">
              <a:off x="7067550" y="1390650"/>
              <a:ext cx="9525" cy="704850"/>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5848350" y="2543175"/>
              <a:ext cx="504827" cy="304800"/>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6381750" y="2828925"/>
              <a:ext cx="304801" cy="685800"/>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7239001" y="2838450"/>
              <a:ext cx="409574" cy="666750"/>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flipV="1">
              <a:off x="7553325" y="2486025"/>
              <a:ext cx="638176" cy="76201"/>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5848350" y="1943100"/>
              <a:ext cx="666750" cy="276225"/>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7498079" y="1971924"/>
              <a:ext cx="564544" cy="262393"/>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68" name="Picture 2" descr="ETSI-Logo_Tran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34150" y="864534"/>
              <a:ext cx="1017960" cy="31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0"/>
          </p:nvPr>
        </p:nvSpPr>
        <p:spPr/>
        <p:txBody>
          <a:bodyPr/>
          <a:lstStyle/>
          <a:p>
            <a:pPr>
              <a:defRPr/>
            </a:pPr>
            <a:r>
              <a:rPr lang="en-US"/>
              <a:t>© ETSI 2016. All rights reserved</a:t>
            </a:r>
            <a:endParaRPr lang="en-US" dirty="0"/>
          </a:p>
        </p:txBody>
      </p:sp>
      <p:sp>
        <p:nvSpPr>
          <p:cNvPr id="4" name="Slide Number Placeholder 3"/>
          <p:cNvSpPr>
            <a:spLocks noGrp="1"/>
          </p:cNvSpPr>
          <p:nvPr>
            <p:ph type="sldNum" sz="quarter" idx="11"/>
          </p:nvPr>
        </p:nvSpPr>
        <p:spPr/>
        <p:txBody>
          <a:bodyPr/>
          <a:lstStyle/>
          <a:p>
            <a:pPr>
              <a:defRPr/>
            </a:pPr>
            <a:fld id="{A9E4752A-C8DF-47E7-9C61-4CF91F8B41A5}" type="slidenum">
              <a:rPr lang="en-GB" smtClean="0"/>
              <a:pPr>
                <a:defRPr/>
              </a:pPr>
              <a:t>18</a:t>
            </a:fld>
            <a:endParaRPr lang="en-GB" dirty="0"/>
          </a:p>
        </p:txBody>
      </p:sp>
    </p:spTree>
    <p:extLst>
      <p:ext uri="{BB962C8B-B14F-4D97-AF65-F5344CB8AC3E}">
        <p14:creationId xmlns:p14="http://schemas.microsoft.com/office/powerpoint/2010/main" val="4283303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3rd Generation Partnership Project </a:t>
            </a:r>
          </a:p>
        </p:txBody>
      </p:sp>
      <p:sp>
        <p:nvSpPr>
          <p:cNvPr id="6" name="Text Placeholder 9"/>
          <p:cNvSpPr txBox="1">
            <a:spLocks/>
          </p:cNvSpPr>
          <p:nvPr/>
        </p:nvSpPr>
        <p:spPr>
          <a:xfrm>
            <a:off x="423861" y="2305946"/>
            <a:ext cx="7950118" cy="2201683"/>
          </a:xfrm>
          <a:prstGeom prst="rect">
            <a:avLst/>
          </a:prstGeom>
        </p:spPr>
        <p:txBody>
          <a:bodyPr/>
          <a:lstStyle/>
          <a:p>
            <a:pPr marL="230188" indent="-230188">
              <a:spcAft>
                <a:spcPts val="600"/>
              </a:spcAft>
              <a:buFont typeface="Arial" charset="0"/>
              <a:buChar char="•"/>
              <a:defRPr/>
            </a:pPr>
            <a:r>
              <a:rPr lang="en-US" sz="1600" dirty="0">
                <a:solidFill>
                  <a:schemeClr val="tx1">
                    <a:lumMod val="75000"/>
                    <a:lumOff val="25000"/>
                  </a:schemeClr>
                </a:solidFill>
                <a:latin typeface="Nokia Pure Text Light"/>
                <a:ea typeface="ヒラギノ角ゴ Pro W3" charset="0"/>
                <a:cs typeface="ヒラギノ角ゴ Pro W3" charset="0"/>
              </a:rPr>
              <a:t>3GPP produces Technical Specifications (TS) </a:t>
            </a:r>
          </a:p>
          <a:p>
            <a:pPr marL="230188" indent="-230188">
              <a:spcAft>
                <a:spcPts val="600"/>
              </a:spcAft>
              <a:buFont typeface="Arial" charset="0"/>
              <a:buChar char="•"/>
              <a:defRPr/>
            </a:pPr>
            <a:r>
              <a:rPr lang="en-US" sz="1600" dirty="0">
                <a:solidFill>
                  <a:schemeClr val="tx1">
                    <a:lumMod val="75000"/>
                    <a:lumOff val="25000"/>
                  </a:schemeClr>
                </a:solidFill>
                <a:latin typeface="Nokia Pure Text Light"/>
                <a:ea typeface="ヒラギノ角ゴ Pro W3" charset="0"/>
                <a:cs typeface="ヒラギノ角ゴ Pro W3" charset="0"/>
              </a:rPr>
              <a:t>TS are transposed by the OPs into official standards  </a:t>
            </a:r>
          </a:p>
          <a:p>
            <a:pPr marL="230188" indent="-230188">
              <a:spcAft>
                <a:spcPts val="600"/>
              </a:spcAft>
              <a:buFont typeface="Arial" charset="0"/>
              <a:buChar char="•"/>
              <a:defRPr/>
            </a:pPr>
            <a:r>
              <a:rPr lang="en-US" sz="1600" dirty="0">
                <a:solidFill>
                  <a:schemeClr val="tx1">
                    <a:lumMod val="75000"/>
                    <a:lumOff val="25000"/>
                  </a:schemeClr>
                </a:solidFill>
                <a:latin typeface="Nokia Pure Text Light"/>
                <a:ea typeface="ヒラギノ角ゴ Pro W3" charset="0"/>
                <a:cs typeface="ヒラギノ角ゴ Pro W3" charset="0"/>
              </a:rPr>
              <a:t>Companies participate as </a:t>
            </a:r>
            <a:r>
              <a:rPr lang="en-US" sz="1600" b="1" dirty="0">
                <a:solidFill>
                  <a:schemeClr val="tx1">
                    <a:lumMod val="75000"/>
                    <a:lumOff val="25000"/>
                  </a:schemeClr>
                </a:solidFill>
                <a:latin typeface="Nokia Pure Text Light"/>
                <a:ea typeface="ヒラギノ角ゴ Pro W3" charset="0"/>
                <a:cs typeface="ヒラギノ角ゴ Pro W3" charset="0"/>
              </a:rPr>
              <a:t>Individual Members (IM) </a:t>
            </a:r>
            <a:r>
              <a:rPr lang="en-US" sz="1600" dirty="0">
                <a:solidFill>
                  <a:schemeClr val="tx1">
                    <a:lumMod val="75000"/>
                    <a:lumOff val="25000"/>
                  </a:schemeClr>
                </a:solidFill>
                <a:latin typeface="Nokia Pure Text Light"/>
                <a:ea typeface="ヒラギノ角ゴ Pro W3" charset="0"/>
                <a:cs typeface="ヒラギノ角ゴ Pro W3" charset="0"/>
              </a:rPr>
              <a:t>via an OP (535 IM today)</a:t>
            </a:r>
          </a:p>
          <a:p>
            <a:pPr marL="230188" indent="-230188">
              <a:spcAft>
                <a:spcPts val="600"/>
              </a:spcAft>
              <a:buFont typeface="Arial" charset="0"/>
              <a:buChar char="•"/>
              <a:defRPr/>
            </a:pPr>
            <a:r>
              <a:rPr lang="en-US" sz="1600" dirty="0">
                <a:solidFill>
                  <a:schemeClr val="tx1">
                    <a:lumMod val="75000"/>
                    <a:lumOff val="25000"/>
                  </a:schemeClr>
                </a:solidFill>
                <a:latin typeface="Nokia Pure Text Light"/>
                <a:ea typeface="ヒラギノ角ゴ Pro W3" charset="0"/>
                <a:cs typeface="ヒラギノ角ゴ Pro W3" charset="0"/>
              </a:rPr>
              <a:t>3GPP has 16 </a:t>
            </a:r>
            <a:r>
              <a:rPr lang="en-US" sz="1600" b="1" dirty="0">
                <a:solidFill>
                  <a:schemeClr val="tx1">
                    <a:lumMod val="75000"/>
                    <a:lumOff val="25000"/>
                  </a:schemeClr>
                </a:solidFill>
                <a:latin typeface="Nokia Pure Text Light"/>
                <a:ea typeface="ヒラギノ角ゴ Pro W3" charset="0"/>
                <a:cs typeface="ヒラギノ角ゴ Pro W3" charset="0"/>
              </a:rPr>
              <a:t>Market Representation Partners (MRP)</a:t>
            </a:r>
          </a:p>
          <a:p>
            <a:pPr marL="687388" lvl="1" indent="-230188">
              <a:spcAft>
                <a:spcPts val="600"/>
              </a:spcAft>
              <a:buFont typeface="Arial" charset="0"/>
              <a:buChar char="•"/>
              <a:defRPr/>
            </a:pPr>
            <a:r>
              <a:rPr lang="en-US" sz="1600" dirty="0">
                <a:solidFill>
                  <a:schemeClr val="tx1">
                    <a:lumMod val="75000"/>
                    <a:lumOff val="25000"/>
                  </a:schemeClr>
                </a:solidFill>
                <a:latin typeface="Nokia Pure Text Light"/>
                <a:ea typeface="ヒラギノ角ゴ Pro W3" charset="0"/>
                <a:cs typeface="ヒラギノ角ゴ Pro W3" charset="0"/>
              </a:rPr>
              <a:t>Offer market advice, bring a </a:t>
            </a:r>
            <a:br>
              <a:rPr lang="en-US" sz="1600" dirty="0">
                <a:solidFill>
                  <a:schemeClr val="tx1">
                    <a:lumMod val="75000"/>
                    <a:lumOff val="25000"/>
                  </a:schemeClr>
                </a:solidFill>
                <a:latin typeface="Nokia Pure Text Light"/>
                <a:ea typeface="ヒラギノ角ゴ Pro W3" charset="0"/>
                <a:cs typeface="ヒラギノ角ゴ Pro W3" charset="0"/>
              </a:rPr>
            </a:br>
            <a:r>
              <a:rPr lang="en-US" sz="1600" dirty="0">
                <a:solidFill>
                  <a:schemeClr val="tx1">
                    <a:lumMod val="75000"/>
                    <a:lumOff val="25000"/>
                  </a:schemeClr>
                </a:solidFill>
                <a:latin typeface="Nokia Pure Text Light"/>
                <a:ea typeface="ヒラギノ角ゴ Pro W3" charset="0"/>
                <a:cs typeface="ヒラギノ角ゴ Pro W3" charset="0"/>
              </a:rPr>
              <a:t>consensus view of market </a:t>
            </a:r>
            <a:br>
              <a:rPr lang="en-US" sz="1600" dirty="0">
                <a:solidFill>
                  <a:schemeClr val="tx1">
                    <a:lumMod val="75000"/>
                    <a:lumOff val="25000"/>
                  </a:schemeClr>
                </a:solidFill>
                <a:latin typeface="Nokia Pure Text Light"/>
                <a:ea typeface="ヒラギノ角ゴ Pro W3" charset="0"/>
                <a:cs typeface="ヒラギノ角ゴ Pro W3" charset="0"/>
              </a:rPr>
            </a:br>
            <a:r>
              <a:rPr lang="en-US" sz="1600" dirty="0">
                <a:solidFill>
                  <a:schemeClr val="tx1">
                    <a:lumMod val="75000"/>
                    <a:lumOff val="25000"/>
                  </a:schemeClr>
                </a:solidFill>
                <a:latin typeface="Nokia Pure Text Light"/>
                <a:ea typeface="ヒラギノ角ゴ Pro W3" charset="0"/>
                <a:cs typeface="ヒラギノ角ゴ Pro W3" charset="0"/>
              </a:rPr>
              <a:t>requirements</a:t>
            </a:r>
          </a:p>
          <a:p>
            <a:pPr>
              <a:spcAft>
                <a:spcPts val="600"/>
              </a:spcAft>
              <a:defRPr/>
            </a:pPr>
            <a:endParaRPr lang="en-US" sz="1600" dirty="0">
              <a:solidFill>
                <a:schemeClr val="tx1">
                  <a:lumMod val="75000"/>
                  <a:lumOff val="25000"/>
                </a:schemeClr>
              </a:solidFill>
              <a:latin typeface="Nokia Pure Text Light"/>
              <a:ea typeface="ヒラギノ角ゴ Pro W3" charset="0"/>
              <a:cs typeface="ヒラギノ角ゴ Pro W3" charset="0"/>
            </a:endParaRPr>
          </a:p>
        </p:txBody>
      </p:sp>
      <p:pic>
        <p:nvPicPr>
          <p:cNvPr id="45" name="Picture 44" descr="3GPP_TM_RD.jpg"/>
          <p:cNvPicPr>
            <a:picLocks noChangeAspect="1"/>
          </p:cNvPicPr>
          <p:nvPr/>
        </p:nvPicPr>
        <p:blipFill>
          <a:blip r:embed="rId3"/>
          <a:stretch>
            <a:fillRect/>
          </a:stretch>
        </p:blipFill>
        <p:spPr>
          <a:xfrm>
            <a:off x="589289" y="1437648"/>
            <a:ext cx="984807" cy="573650"/>
          </a:xfrm>
          <a:prstGeom prst="rect">
            <a:avLst/>
          </a:prstGeom>
        </p:spPr>
      </p:pic>
      <p:pic>
        <p:nvPicPr>
          <p:cNvPr id="2" name="Picture 1"/>
          <p:cNvPicPr>
            <a:picLocks noChangeAspect="1"/>
          </p:cNvPicPr>
          <p:nvPr/>
        </p:nvPicPr>
        <p:blipFill>
          <a:blip r:embed="rId4"/>
          <a:stretch>
            <a:fillRect/>
          </a:stretch>
        </p:blipFill>
        <p:spPr>
          <a:xfrm>
            <a:off x="4301743" y="3626104"/>
            <a:ext cx="4601488" cy="2719613"/>
          </a:xfrm>
          <a:prstGeom prst="rect">
            <a:avLst/>
          </a:prstGeom>
        </p:spPr>
      </p:pic>
      <p:sp>
        <p:nvSpPr>
          <p:cNvPr id="4" name="Footer Placeholder 3"/>
          <p:cNvSpPr>
            <a:spLocks noGrp="1"/>
          </p:cNvSpPr>
          <p:nvPr>
            <p:ph type="ftr" sz="quarter" idx="10"/>
          </p:nvPr>
        </p:nvSpPr>
        <p:spPr/>
        <p:txBody>
          <a:bodyPr/>
          <a:lstStyle/>
          <a:p>
            <a:pPr>
              <a:defRPr/>
            </a:pPr>
            <a:r>
              <a:rPr lang="en-US"/>
              <a:t>© ETSI 2016. All rights reserved</a:t>
            </a:r>
            <a:endParaRPr lang="en-US" dirty="0"/>
          </a:p>
        </p:txBody>
      </p:sp>
      <p:sp>
        <p:nvSpPr>
          <p:cNvPr id="5" name="Slide Number Placeholder 4"/>
          <p:cNvSpPr>
            <a:spLocks noGrp="1"/>
          </p:cNvSpPr>
          <p:nvPr>
            <p:ph type="sldNum" sz="quarter" idx="11"/>
          </p:nvPr>
        </p:nvSpPr>
        <p:spPr/>
        <p:txBody>
          <a:bodyPr/>
          <a:lstStyle/>
          <a:p>
            <a:pPr>
              <a:defRPr/>
            </a:pPr>
            <a:fld id="{A9E4752A-C8DF-47E7-9C61-4CF91F8B41A5}" type="slidenum">
              <a:rPr lang="en-GB" smtClean="0"/>
              <a:pPr>
                <a:defRPr/>
              </a:pPr>
              <a:t>19</a:t>
            </a:fld>
            <a:endParaRPr lang="en-GB" dirty="0"/>
          </a:p>
        </p:txBody>
      </p:sp>
    </p:spTree>
    <p:extLst>
      <p:ext uri="{BB962C8B-B14F-4D97-AF65-F5344CB8AC3E}">
        <p14:creationId xmlns:p14="http://schemas.microsoft.com/office/powerpoint/2010/main" val="428572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276225" y="0"/>
            <a:ext cx="6638142" cy="1143000"/>
          </a:xfrm>
        </p:spPr>
        <p:txBody>
          <a:bodyPr/>
          <a:lstStyle/>
          <a:p>
            <a:pPr eaLnBrk="1" hangingPunct="1"/>
            <a:r>
              <a:rPr lang="en-GB" sz="3600" dirty="0"/>
              <a:t>European Strategy for </a:t>
            </a:r>
            <a:br>
              <a:rPr lang="en-GB" sz="3600" dirty="0"/>
            </a:br>
            <a:r>
              <a:rPr lang="en-GB" sz="3600" dirty="0"/>
              <a:t>Digital Transformation?</a:t>
            </a:r>
          </a:p>
        </p:txBody>
      </p:sp>
      <p:pic>
        <p:nvPicPr>
          <p:cNvPr id="28678" name="תמונה 7" descr="Image1.jpg"/>
          <p:cNvPicPr>
            <a:picLocks noChangeAspect="1"/>
          </p:cNvPicPr>
          <p:nvPr/>
        </p:nvPicPr>
        <p:blipFill>
          <a:blip r:embed="rId3" cstate="print"/>
          <a:srcRect/>
          <a:stretch>
            <a:fillRect/>
          </a:stretch>
        </p:blipFill>
        <p:spPr bwMode="auto">
          <a:xfrm>
            <a:off x="6543675" y="1390650"/>
            <a:ext cx="2600325" cy="5467350"/>
          </a:xfrm>
          <a:prstGeom prst="rect">
            <a:avLst/>
          </a:prstGeom>
          <a:noFill/>
          <a:ln w="9525">
            <a:noFill/>
            <a:miter lim="800000"/>
            <a:headEnd/>
            <a:tailEnd/>
          </a:ln>
        </p:spPr>
      </p:pic>
      <p:sp>
        <p:nvSpPr>
          <p:cNvPr id="8" name="מלבן 7"/>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 name="Footer Placeholder 1"/>
          <p:cNvSpPr>
            <a:spLocks noGrp="1"/>
          </p:cNvSpPr>
          <p:nvPr>
            <p:ph type="ftr" sz="quarter" idx="10"/>
          </p:nvPr>
        </p:nvSpPr>
        <p:spPr>
          <a:xfrm>
            <a:off x="431800" y="6588125"/>
            <a:ext cx="5210175" cy="269875"/>
          </a:xfrm>
        </p:spPr>
        <p:txBody>
          <a:bodyPr/>
          <a:lstStyle/>
          <a:p>
            <a:pPr>
              <a:defRPr/>
            </a:pPr>
            <a:r>
              <a:rPr lang="en-US" dirty="0"/>
              <a:t>© ETSI 2016. All rights reserved</a:t>
            </a:r>
          </a:p>
        </p:txBody>
      </p:sp>
      <p:sp>
        <p:nvSpPr>
          <p:cNvPr id="3" name="Slide Number Placeholder 2"/>
          <p:cNvSpPr>
            <a:spLocks noGrp="1"/>
          </p:cNvSpPr>
          <p:nvPr>
            <p:ph type="sldNum" sz="quarter" idx="11"/>
          </p:nvPr>
        </p:nvSpPr>
        <p:spPr>
          <a:xfrm>
            <a:off x="-5446" y="6588125"/>
            <a:ext cx="381000" cy="269875"/>
          </a:xfrm>
        </p:spPr>
        <p:txBody>
          <a:bodyPr/>
          <a:lstStyle/>
          <a:p>
            <a:pPr>
              <a:defRPr/>
            </a:pPr>
            <a:fld id="{7762E548-6DAA-47A0-AD72-CD39B547D565}" type="slidenum">
              <a:rPr lang="en-GB" smtClean="0"/>
              <a:pPr>
                <a:defRPr/>
              </a:pPr>
              <a:t>2</a:t>
            </a:fld>
            <a:endParaRPr lang="en-GB" dirty="0"/>
          </a:p>
        </p:txBody>
      </p:sp>
      <p:sp>
        <p:nvSpPr>
          <p:cNvPr id="9" name="Rectangle 3"/>
          <p:cNvSpPr txBox="1">
            <a:spLocks/>
          </p:cNvSpPr>
          <p:nvPr/>
        </p:nvSpPr>
        <p:spPr bwMode="auto">
          <a:xfrm>
            <a:off x="457200" y="1600200"/>
            <a:ext cx="6263089" cy="5048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SzPct val="90000"/>
              <a:buBlip>
                <a:blip r:embed="rId4"/>
              </a:buBlip>
              <a:defRPr sz="2400" kern="1200">
                <a:solidFill>
                  <a:srgbClr val="404040"/>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Calibri" pitchFamily="34" charset="0"/>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110000"/>
              </a:lnSpc>
              <a:buFontTx/>
              <a:buBlip>
                <a:blip r:embed="rId5"/>
              </a:buBlip>
              <a:defRPr/>
            </a:pPr>
            <a:r>
              <a:rPr lang="en-US" sz="3200" dirty="0">
                <a:solidFill>
                  <a:schemeClr val="tx1">
                    <a:lumMod val="75000"/>
                    <a:lumOff val="25000"/>
                  </a:schemeClr>
                </a:solidFill>
              </a:rPr>
              <a:t>Digital Transformation affects everybody</a:t>
            </a:r>
          </a:p>
          <a:p>
            <a:pPr lvl="1" eaLnBrk="1" hangingPunct="1">
              <a:lnSpc>
                <a:spcPct val="110000"/>
              </a:lnSpc>
              <a:buFontTx/>
              <a:buBlip>
                <a:blip r:embed="rId5"/>
              </a:buBlip>
              <a:defRPr/>
            </a:pPr>
            <a:r>
              <a:rPr lang="en-US" sz="2800" dirty="0">
                <a:solidFill>
                  <a:schemeClr val="tx1">
                    <a:lumMod val="75000"/>
                    <a:lumOff val="25000"/>
                  </a:schemeClr>
                </a:solidFill>
              </a:rPr>
              <a:t>Government</a:t>
            </a:r>
          </a:p>
          <a:p>
            <a:pPr lvl="1" eaLnBrk="1" hangingPunct="1">
              <a:lnSpc>
                <a:spcPct val="110000"/>
              </a:lnSpc>
              <a:buFontTx/>
              <a:buBlip>
                <a:blip r:embed="rId5"/>
              </a:buBlip>
              <a:defRPr/>
            </a:pPr>
            <a:r>
              <a:rPr lang="en-US" sz="2800" dirty="0">
                <a:solidFill>
                  <a:schemeClr val="tx1">
                    <a:lumMod val="75000"/>
                    <a:lumOff val="25000"/>
                  </a:schemeClr>
                </a:solidFill>
              </a:rPr>
              <a:t>Industry</a:t>
            </a:r>
          </a:p>
          <a:p>
            <a:pPr lvl="1" eaLnBrk="1" hangingPunct="1">
              <a:lnSpc>
                <a:spcPct val="110000"/>
              </a:lnSpc>
              <a:buFontTx/>
              <a:buBlip>
                <a:blip r:embed="rId5"/>
              </a:buBlip>
              <a:defRPr/>
            </a:pPr>
            <a:r>
              <a:rPr lang="en-US" sz="2800" dirty="0">
                <a:solidFill>
                  <a:schemeClr val="tx1">
                    <a:lumMod val="75000"/>
                    <a:lumOff val="25000"/>
                  </a:schemeClr>
                </a:solidFill>
              </a:rPr>
              <a:t>Society</a:t>
            </a:r>
          </a:p>
          <a:p>
            <a:pPr lvl="1" eaLnBrk="1" hangingPunct="1">
              <a:lnSpc>
                <a:spcPct val="110000"/>
              </a:lnSpc>
              <a:buFontTx/>
              <a:buBlip>
                <a:blip r:embed="rId5"/>
              </a:buBlip>
              <a:defRPr/>
            </a:pPr>
            <a:r>
              <a:rPr lang="en-US" sz="2800" dirty="0">
                <a:solidFill>
                  <a:schemeClr val="tx1">
                    <a:lumMod val="75000"/>
                    <a:lumOff val="25000"/>
                  </a:schemeClr>
                </a:solidFill>
              </a:rPr>
              <a:t>Consumer</a:t>
            </a:r>
          </a:p>
          <a:p>
            <a:pPr eaLnBrk="1" hangingPunct="1">
              <a:lnSpc>
                <a:spcPct val="110000"/>
              </a:lnSpc>
              <a:buFontTx/>
              <a:buBlip>
                <a:blip r:embed="rId5"/>
              </a:buBlip>
              <a:defRPr/>
            </a:pPr>
            <a:r>
              <a:rPr lang="en-US" sz="3200" dirty="0">
                <a:solidFill>
                  <a:schemeClr val="tx1">
                    <a:lumMod val="75000"/>
                    <a:lumOff val="25000"/>
                  </a:schemeClr>
                </a:solidFill>
              </a:rPr>
              <a:t>Today’s digital industry is global</a:t>
            </a:r>
          </a:p>
          <a:p>
            <a:pPr eaLnBrk="1" hangingPunct="1">
              <a:lnSpc>
                <a:spcPct val="110000"/>
              </a:lnSpc>
              <a:buFontTx/>
              <a:buBlip>
                <a:blip r:embed="rId5"/>
              </a:buBlip>
              <a:defRPr/>
            </a:pPr>
            <a:r>
              <a:rPr lang="en-US" sz="3200" dirty="0">
                <a:solidFill>
                  <a:schemeClr val="tx1">
                    <a:lumMod val="75000"/>
                    <a:lumOff val="25000"/>
                  </a:schemeClr>
                </a:solidFill>
              </a:rPr>
              <a:t>Digital transformation can only be global</a:t>
            </a:r>
          </a:p>
          <a:p>
            <a:pPr eaLnBrk="1" hangingPunct="1">
              <a:lnSpc>
                <a:spcPct val="110000"/>
              </a:lnSpc>
              <a:buFontTx/>
              <a:buBlip>
                <a:blip r:embed="rId5"/>
              </a:buBlip>
              <a:defRPr/>
            </a:pPr>
            <a:r>
              <a:rPr lang="en-US" sz="3200" dirty="0">
                <a:solidFill>
                  <a:schemeClr val="tx1">
                    <a:lumMod val="75000"/>
                    <a:lumOff val="25000"/>
                  </a:schemeClr>
                </a:solidFill>
              </a:rPr>
              <a:t>Need to work together by setting regional, national and European priorities </a:t>
            </a:r>
          </a:p>
          <a:p>
            <a:pPr eaLnBrk="1" hangingPunct="1">
              <a:lnSpc>
                <a:spcPct val="110000"/>
              </a:lnSpc>
              <a:buFontTx/>
              <a:buBlip>
                <a:blip r:embed="rId5"/>
              </a:buBlip>
              <a:defRPr/>
            </a:pPr>
            <a:r>
              <a:rPr lang="en-US" sz="3200" dirty="0">
                <a:solidFill>
                  <a:schemeClr val="tx1">
                    <a:lumMod val="75000"/>
                    <a:lumOff val="25000"/>
                  </a:schemeClr>
                </a:solidFill>
              </a:rPr>
              <a:t>No Europe only/ first /second </a:t>
            </a:r>
          </a:p>
          <a:p>
            <a:pPr eaLnBrk="1" hangingPunct="1">
              <a:lnSpc>
                <a:spcPct val="110000"/>
              </a:lnSpc>
              <a:buFontTx/>
              <a:buBlip>
                <a:blip r:embed="rId5"/>
              </a:buBlip>
              <a:defRPr/>
            </a:pPr>
            <a:r>
              <a:rPr lang="en-US" sz="3200" dirty="0">
                <a:solidFill>
                  <a:schemeClr val="tx1">
                    <a:lumMod val="75000"/>
                    <a:lumOff val="25000"/>
                  </a:schemeClr>
                </a:solidFill>
              </a:rPr>
              <a:t>Cooperation between all relevant stakeholders needed</a:t>
            </a:r>
          </a:p>
        </p:txBody>
      </p:sp>
    </p:spTree>
    <p:extLst>
      <p:ext uri="{BB962C8B-B14F-4D97-AF65-F5344CB8AC3E}">
        <p14:creationId xmlns:p14="http://schemas.microsoft.com/office/powerpoint/2010/main" val="281191421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417513" y="2992879"/>
            <a:ext cx="8229600" cy="3306763"/>
          </a:xfrm>
          <a:prstGeom prst="rect">
            <a:avLst/>
          </a:prstGeom>
        </p:spPr>
        <p:txBody>
          <a:bodyPr/>
          <a:lstStyle/>
          <a:p>
            <a:r>
              <a:rPr lang="en-US" sz="2000" dirty="0"/>
              <a:t>oneM2M was launched in 2012 as a global initiative to ensure the most efficient deployment of Machine-to-Machine (M2M) communications systems and the Internet of Things (</a:t>
            </a:r>
            <a:r>
              <a:rPr lang="en-US" sz="2000" dirty="0" err="1"/>
              <a:t>IoT</a:t>
            </a:r>
            <a:r>
              <a:rPr lang="en-US" sz="2000" dirty="0"/>
              <a:t>).</a:t>
            </a:r>
          </a:p>
          <a:p>
            <a:r>
              <a:rPr lang="en-US" sz="2000" dirty="0"/>
              <a:t>Its aim is to develop technical specifications for a common M2M Service Layer that can be embedded within various hardware and software to connect the wide range of devices worldwide with M2M application servers.</a:t>
            </a:r>
          </a:p>
          <a:p>
            <a:r>
              <a:rPr lang="en-US" sz="2000" dirty="0">
                <a:hlinkClick r:id="rId3"/>
              </a:rPr>
              <a:t>onem2m.org</a:t>
            </a:r>
            <a:r>
              <a:rPr lang="en-US" sz="2000" dirty="0"/>
              <a:t> </a:t>
            </a:r>
          </a:p>
          <a:p>
            <a:pPr>
              <a:buNone/>
            </a:pPr>
            <a:endParaRPr lang="en-US" sz="2000" dirty="0">
              <a:solidFill>
                <a:srgbClr val="FF0000"/>
              </a:solidFill>
            </a:endParaRPr>
          </a:p>
        </p:txBody>
      </p:sp>
      <p:sp>
        <p:nvSpPr>
          <p:cNvPr id="6" name="Title 5"/>
          <p:cNvSpPr>
            <a:spLocks noGrp="1"/>
          </p:cNvSpPr>
          <p:nvPr>
            <p:ph type="title"/>
          </p:nvPr>
        </p:nvSpPr>
        <p:spPr>
          <a:xfrm>
            <a:off x="267288" y="372332"/>
            <a:ext cx="8308800" cy="412800"/>
          </a:xfrm>
        </p:spPr>
        <p:txBody>
          <a:bodyPr/>
          <a:lstStyle/>
          <a:p>
            <a:r>
              <a:rPr lang="en-US" sz="2800" b="1" dirty="0">
                <a:solidFill>
                  <a:srgbClr val="1F497D"/>
                </a:solidFill>
                <a:latin typeface="Calibri" pitchFamily="34" charset="0"/>
              </a:rPr>
              <a:t>oneM2M</a:t>
            </a:r>
            <a:endParaRPr lang="en-US" sz="2800" dirty="0">
              <a:latin typeface="Calibri" panose="020F0502020204030204" pitchFamily="34" charset="0"/>
            </a:endParaRPr>
          </a:p>
        </p:txBody>
      </p:sp>
      <p:pic>
        <p:nvPicPr>
          <p:cNvPr id="2" name="Picture 1"/>
          <p:cNvPicPr>
            <a:picLocks noChangeAspect="1"/>
          </p:cNvPicPr>
          <p:nvPr/>
        </p:nvPicPr>
        <p:blipFill>
          <a:blip r:embed="rId4"/>
          <a:stretch>
            <a:fillRect/>
          </a:stretch>
        </p:blipFill>
        <p:spPr>
          <a:xfrm>
            <a:off x="267201" y="1309079"/>
            <a:ext cx="2028232" cy="1352157"/>
          </a:xfrm>
          <a:prstGeom prst="rect">
            <a:avLst/>
          </a:prstGeom>
        </p:spPr>
      </p:pic>
      <p:sp>
        <p:nvSpPr>
          <p:cNvPr id="3" name="Slide Number Placeholder 2"/>
          <p:cNvSpPr>
            <a:spLocks noGrp="1"/>
          </p:cNvSpPr>
          <p:nvPr>
            <p:ph type="sldNum" sz="quarter" idx="11"/>
          </p:nvPr>
        </p:nvSpPr>
        <p:spPr/>
        <p:txBody>
          <a:bodyPr/>
          <a:lstStyle/>
          <a:p>
            <a:pPr>
              <a:defRPr/>
            </a:pPr>
            <a:fld id="{A9E4752A-C8DF-47E7-9C61-4CF91F8B41A5}" type="slidenum">
              <a:rPr lang="en-GB" smtClean="0"/>
              <a:pPr>
                <a:defRPr/>
              </a:pPr>
              <a:t>20</a:t>
            </a:fld>
            <a:endParaRPr lang="en-GB" dirty="0"/>
          </a:p>
        </p:txBody>
      </p:sp>
    </p:spTree>
    <p:extLst>
      <p:ext uri="{BB962C8B-B14F-4D97-AF65-F5344CB8AC3E}">
        <p14:creationId xmlns:p14="http://schemas.microsoft.com/office/powerpoint/2010/main" val="3919531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oneM2M</a:t>
            </a:r>
          </a:p>
        </p:txBody>
      </p:sp>
      <p:sp>
        <p:nvSpPr>
          <p:cNvPr id="6" name="Text Placeholder 9"/>
          <p:cNvSpPr txBox="1">
            <a:spLocks/>
          </p:cNvSpPr>
          <p:nvPr/>
        </p:nvSpPr>
        <p:spPr>
          <a:xfrm>
            <a:off x="423862" y="2688645"/>
            <a:ext cx="5293146" cy="3629469"/>
          </a:xfrm>
          <a:prstGeom prst="rect">
            <a:avLst/>
          </a:prstGeom>
        </p:spPr>
        <p:txBody>
          <a:bodyPr/>
          <a:lstStyle/>
          <a:p>
            <a:pPr marL="230188" indent="-230188" defTabSz="457200">
              <a:spcAft>
                <a:spcPts val="600"/>
              </a:spcAft>
              <a:buFont typeface="Arial" charset="0"/>
              <a:buChar char="•"/>
              <a:defRPr/>
            </a:pPr>
            <a:r>
              <a:rPr lang="en-US" sz="1600" dirty="0">
                <a:solidFill>
                  <a:schemeClr val="tx1">
                    <a:lumMod val="75000"/>
                    <a:lumOff val="25000"/>
                  </a:schemeClr>
                </a:solidFill>
                <a:latin typeface="+mn-lt"/>
                <a:ea typeface="ヒラギノ角ゴ Pro W3" charset="0"/>
                <a:cs typeface="ヒラギノ角ゴ Pro W3" charset="0"/>
              </a:rPr>
              <a:t>A partnership project of currently:</a:t>
            </a:r>
          </a:p>
          <a:p>
            <a:pPr marL="285750" indent="-285750">
              <a:spcAft>
                <a:spcPts val="600"/>
              </a:spcAft>
              <a:buFont typeface="Wingdings" panose="05000000000000000000" pitchFamily="2" charset="2"/>
              <a:buChar char="Ø"/>
              <a:defRPr/>
            </a:pPr>
            <a:r>
              <a:rPr lang="en-US" sz="1400" dirty="0">
                <a:solidFill>
                  <a:schemeClr val="tx1">
                    <a:lumMod val="75000"/>
                    <a:lumOff val="25000"/>
                  </a:schemeClr>
                </a:solidFill>
                <a:latin typeface="+mn-lt"/>
                <a:ea typeface="ヒラギノ角ゴ Pro W3" charset="0"/>
                <a:cs typeface="ヒラギノ角ゴ Pro W3" charset="0"/>
              </a:rPr>
              <a:t>8 partner type 1 (regional standards organizations)</a:t>
            </a:r>
          </a:p>
          <a:p>
            <a:pPr marL="285750" indent="-285750">
              <a:spcAft>
                <a:spcPts val="600"/>
              </a:spcAft>
              <a:buFont typeface="Wingdings" panose="05000000000000000000" pitchFamily="2" charset="2"/>
              <a:buChar char="Ø"/>
              <a:defRPr/>
            </a:pPr>
            <a:r>
              <a:rPr lang="en-US" sz="1400" dirty="0">
                <a:solidFill>
                  <a:schemeClr val="tx1">
                    <a:lumMod val="75000"/>
                    <a:lumOff val="25000"/>
                  </a:schemeClr>
                </a:solidFill>
                <a:latin typeface="+mn-lt"/>
                <a:ea typeface="ヒラギノ角ゴ Pro W3" charset="0"/>
                <a:cs typeface="ヒラギノ角ゴ Pro W3" charset="0"/>
              </a:rPr>
              <a:t>6 partner type 2 (4 globally active industry consortia, 2 regional standards organizations)</a:t>
            </a:r>
          </a:p>
          <a:p>
            <a:pPr marL="285750" indent="-285750">
              <a:spcAft>
                <a:spcPts val="600"/>
              </a:spcAft>
              <a:buFont typeface="Wingdings" panose="05000000000000000000" pitchFamily="2" charset="2"/>
              <a:buChar char="Ø"/>
              <a:defRPr/>
            </a:pPr>
            <a:r>
              <a:rPr lang="en-US" sz="1400" dirty="0">
                <a:solidFill>
                  <a:schemeClr val="tx1">
                    <a:lumMod val="75000"/>
                    <a:lumOff val="25000"/>
                  </a:schemeClr>
                </a:solidFill>
                <a:latin typeface="+mn-lt"/>
                <a:ea typeface="ヒラギノ角ゴ Pro W3" charset="0"/>
                <a:cs typeface="ヒラギノ角ゴ Pro W3" charset="0"/>
              </a:rPr>
              <a:t>209 Members</a:t>
            </a:r>
          </a:p>
          <a:p>
            <a:pPr marL="687388" lvl="1" indent="-230188">
              <a:spcAft>
                <a:spcPts val="600"/>
              </a:spcAft>
              <a:buFont typeface="Arial" charset="0"/>
              <a:buChar char="•"/>
              <a:defRPr/>
            </a:pPr>
            <a:r>
              <a:rPr lang="en-US" sz="1200" dirty="0">
                <a:solidFill>
                  <a:schemeClr val="tx1">
                    <a:lumMod val="75000"/>
                    <a:lumOff val="25000"/>
                  </a:schemeClr>
                </a:solidFill>
                <a:latin typeface="+mn-lt"/>
                <a:ea typeface="ヒラギノ角ゴ Pro W3" charset="0"/>
                <a:cs typeface="ヒラギノ角ゴ Pro W3" charset="0"/>
              </a:rPr>
              <a:t>Any legal entity with interest in the development and/or implementation of oneM2M Technical Specifications and Technical Reports. Members must be members of a Partner Type 1 and must agree to that partner's IPR policy.</a:t>
            </a:r>
          </a:p>
          <a:p>
            <a:pPr marL="285750" indent="-285750">
              <a:spcAft>
                <a:spcPts val="600"/>
              </a:spcAft>
              <a:buFont typeface="Wingdings" panose="05000000000000000000" pitchFamily="2" charset="2"/>
              <a:buChar char="Ø"/>
              <a:defRPr/>
            </a:pPr>
            <a:r>
              <a:rPr lang="en-US" sz="1400" dirty="0">
                <a:solidFill>
                  <a:schemeClr val="tx1">
                    <a:lumMod val="75000"/>
                    <a:lumOff val="25000"/>
                  </a:schemeClr>
                </a:solidFill>
                <a:latin typeface="+mn-lt"/>
                <a:ea typeface="ヒラギノ角ゴ Pro W3" charset="0"/>
                <a:cs typeface="ヒラギノ角ゴ Pro W3" charset="0"/>
              </a:rPr>
              <a:t>7 Associate</a:t>
            </a:r>
            <a:r>
              <a:rPr lang="de-DE" sz="1400" dirty="0">
                <a:solidFill>
                  <a:schemeClr val="tx1">
                    <a:lumMod val="75000"/>
                    <a:lumOff val="25000"/>
                  </a:schemeClr>
                </a:solidFill>
                <a:latin typeface="+mn-lt"/>
                <a:ea typeface="ヒラギノ角ゴ Pro W3" charset="0"/>
                <a:cs typeface="ヒラギノ角ゴ Pro W3" charset="0"/>
              </a:rPr>
              <a:t> Members</a:t>
            </a:r>
          </a:p>
          <a:p>
            <a:pPr marL="687388" lvl="1" indent="-230188">
              <a:spcAft>
                <a:spcPts val="600"/>
              </a:spcAft>
              <a:buFont typeface="Arial" charset="0"/>
              <a:buChar char="•"/>
              <a:defRPr/>
            </a:pPr>
            <a:r>
              <a:rPr lang="en-US" sz="1200" dirty="0">
                <a:solidFill>
                  <a:schemeClr val="tx1">
                    <a:lumMod val="75000"/>
                    <a:lumOff val="25000"/>
                  </a:schemeClr>
                </a:solidFill>
                <a:latin typeface="+mn-lt"/>
                <a:ea typeface="ヒラギノ角ゴ Pro W3" charset="0"/>
                <a:cs typeface="ヒラギノ角ゴ Pro W3" charset="0"/>
              </a:rPr>
              <a:t>Any government or regulatory agency that has an interest in oneM2M, with the right to attend and provide input to meetings of the Technical Plenary and its subgroups, limited to clarifications regarding regulatory matters and informational contributions.</a:t>
            </a:r>
          </a:p>
        </p:txBody>
      </p:sp>
      <p:pic>
        <p:nvPicPr>
          <p:cNvPr id="50" name="Picture 49"/>
          <p:cNvPicPr>
            <a:picLocks noChangeAspect="1"/>
          </p:cNvPicPr>
          <p:nvPr/>
        </p:nvPicPr>
        <p:blipFill>
          <a:blip r:embed="rId3"/>
          <a:stretch>
            <a:fillRect/>
          </a:stretch>
        </p:blipFill>
        <p:spPr>
          <a:xfrm>
            <a:off x="276224" y="1317168"/>
            <a:ext cx="2013187" cy="1342127"/>
          </a:xfrm>
          <a:prstGeom prst="rect">
            <a:avLst/>
          </a:prstGeom>
        </p:spPr>
      </p:pic>
      <p:grpSp>
        <p:nvGrpSpPr>
          <p:cNvPr id="2" name="Group 1"/>
          <p:cNvGrpSpPr/>
          <p:nvPr/>
        </p:nvGrpSpPr>
        <p:grpSpPr>
          <a:xfrm>
            <a:off x="5439759" y="1418580"/>
            <a:ext cx="3590026" cy="2699910"/>
            <a:chOff x="5975372" y="1418580"/>
            <a:chExt cx="2782507" cy="2039487"/>
          </a:xfrm>
        </p:grpSpPr>
        <p:pic>
          <p:nvPicPr>
            <p:cNvPr id="24" name="Picture 23" descr="Arib_Japan.gif"/>
            <p:cNvPicPr>
              <a:picLocks noChangeAspect="1"/>
            </p:cNvPicPr>
            <p:nvPr/>
          </p:nvPicPr>
          <p:blipFill>
            <a:blip r:embed="rId4"/>
            <a:srcRect l="7461" r="7461" b="32621"/>
            <a:stretch>
              <a:fillRect/>
            </a:stretch>
          </p:blipFill>
          <p:spPr>
            <a:xfrm>
              <a:off x="6186948" y="2352495"/>
              <a:ext cx="505180" cy="195994"/>
            </a:xfrm>
            <a:prstGeom prst="rect">
              <a:avLst/>
            </a:prstGeom>
          </p:spPr>
        </p:pic>
        <p:pic>
          <p:nvPicPr>
            <p:cNvPr id="25" name="Picture 24" descr="ccsa.jpg"/>
            <p:cNvPicPr>
              <a:picLocks noChangeAspect="1"/>
            </p:cNvPicPr>
            <p:nvPr/>
          </p:nvPicPr>
          <p:blipFill>
            <a:blip r:embed="rId5"/>
            <a:stretch>
              <a:fillRect/>
            </a:stretch>
          </p:blipFill>
          <p:spPr>
            <a:xfrm>
              <a:off x="7974070" y="2469326"/>
              <a:ext cx="337844" cy="290181"/>
            </a:xfrm>
            <a:prstGeom prst="rect">
              <a:avLst/>
            </a:prstGeom>
          </p:spPr>
        </p:pic>
        <p:pic>
          <p:nvPicPr>
            <p:cNvPr id="27" name="Picture 26" descr="ATIS.jpg"/>
            <p:cNvPicPr>
              <a:picLocks noChangeAspect="1"/>
            </p:cNvPicPr>
            <p:nvPr/>
          </p:nvPicPr>
          <p:blipFill>
            <a:blip r:embed="rId6"/>
            <a:srcRect l="11520" t="14656" r="11520" b="14656"/>
            <a:stretch>
              <a:fillRect/>
            </a:stretch>
          </p:blipFill>
          <p:spPr>
            <a:xfrm>
              <a:off x="7831249" y="2110329"/>
              <a:ext cx="511378" cy="225921"/>
            </a:xfrm>
            <a:prstGeom prst="rect">
              <a:avLst/>
            </a:prstGeom>
          </p:spPr>
        </p:pic>
        <p:pic>
          <p:nvPicPr>
            <p:cNvPr id="28" name="Picture 27" descr="tta_Korea.jpg"/>
            <p:cNvPicPr>
              <a:picLocks noChangeAspect="1"/>
            </p:cNvPicPr>
            <p:nvPr/>
          </p:nvPicPr>
          <p:blipFill>
            <a:blip r:embed="rId7"/>
            <a:stretch>
              <a:fillRect/>
            </a:stretch>
          </p:blipFill>
          <p:spPr>
            <a:xfrm>
              <a:off x="6661086" y="2998288"/>
              <a:ext cx="499088" cy="283714"/>
            </a:xfrm>
            <a:prstGeom prst="rect">
              <a:avLst/>
            </a:prstGeom>
          </p:spPr>
        </p:pic>
        <p:pic>
          <p:nvPicPr>
            <p:cNvPr id="29" name="Picture 28" descr="ttc_Japan.png"/>
            <p:cNvPicPr>
              <a:picLocks noChangeAspect="1"/>
            </p:cNvPicPr>
            <p:nvPr/>
          </p:nvPicPr>
          <p:blipFill>
            <a:blip r:embed="rId8"/>
            <a:srcRect l="12549" t="14328" r="12549" b="14328"/>
            <a:stretch>
              <a:fillRect/>
            </a:stretch>
          </p:blipFill>
          <p:spPr>
            <a:xfrm>
              <a:off x="6190148" y="2686595"/>
              <a:ext cx="488856" cy="187168"/>
            </a:xfrm>
            <a:prstGeom prst="rect">
              <a:avLst/>
            </a:prstGeom>
          </p:spPr>
        </p:pic>
        <p:pic>
          <p:nvPicPr>
            <p:cNvPr id="30" name="Picture 29" descr="tsdsi_India.png"/>
            <p:cNvPicPr>
              <a:picLocks noChangeAspect="1"/>
            </p:cNvPicPr>
            <p:nvPr/>
          </p:nvPicPr>
          <p:blipFill>
            <a:blip r:embed="rId9"/>
            <a:stretch>
              <a:fillRect/>
            </a:stretch>
          </p:blipFill>
          <p:spPr>
            <a:xfrm>
              <a:off x="7549411" y="3002986"/>
              <a:ext cx="543701" cy="204026"/>
            </a:xfrm>
            <a:prstGeom prst="rect">
              <a:avLst/>
            </a:prstGeom>
          </p:spPr>
        </p:pic>
        <p:sp>
          <p:nvSpPr>
            <p:cNvPr id="32" name="TextBox 31"/>
            <p:cNvSpPr txBox="1"/>
            <p:nvPr/>
          </p:nvSpPr>
          <p:spPr>
            <a:xfrm>
              <a:off x="6345575" y="1973353"/>
              <a:ext cx="609930" cy="209242"/>
            </a:xfrm>
            <a:prstGeom prst="rect">
              <a:avLst/>
            </a:prstGeom>
            <a:noFill/>
          </p:spPr>
          <p:txBody>
            <a:bodyPr wrap="square" rtlCol="0">
              <a:spAutoFit/>
            </a:bodyPr>
            <a:lstStyle/>
            <a:p>
              <a:pPr algn="ctr"/>
              <a:r>
                <a:rPr lang="en-US" sz="1200" dirty="0"/>
                <a:t>Europe</a:t>
              </a:r>
              <a:endParaRPr lang="en-US" sz="900" dirty="0"/>
            </a:p>
          </p:txBody>
        </p:sp>
        <p:sp>
          <p:nvSpPr>
            <p:cNvPr id="34" name="TextBox 33"/>
            <p:cNvSpPr txBox="1"/>
            <p:nvPr/>
          </p:nvSpPr>
          <p:spPr>
            <a:xfrm>
              <a:off x="5975372" y="2506264"/>
              <a:ext cx="486290" cy="209242"/>
            </a:xfrm>
            <a:prstGeom prst="rect">
              <a:avLst/>
            </a:prstGeom>
            <a:noFill/>
          </p:spPr>
          <p:txBody>
            <a:bodyPr wrap="square" rtlCol="0">
              <a:spAutoFit/>
            </a:bodyPr>
            <a:lstStyle/>
            <a:p>
              <a:pPr algn="ctr"/>
              <a:r>
                <a:rPr lang="en-US" sz="1200" dirty="0"/>
                <a:t>Japan</a:t>
              </a:r>
              <a:endParaRPr lang="en-US" sz="800" dirty="0"/>
            </a:p>
          </p:txBody>
        </p:sp>
        <p:sp>
          <p:nvSpPr>
            <p:cNvPr id="35" name="TextBox 34"/>
            <p:cNvSpPr txBox="1"/>
            <p:nvPr/>
          </p:nvSpPr>
          <p:spPr>
            <a:xfrm>
              <a:off x="7569681" y="3200334"/>
              <a:ext cx="486290" cy="215444"/>
            </a:xfrm>
            <a:prstGeom prst="rect">
              <a:avLst/>
            </a:prstGeom>
            <a:noFill/>
          </p:spPr>
          <p:txBody>
            <a:bodyPr wrap="square" rtlCol="0">
              <a:spAutoFit/>
            </a:bodyPr>
            <a:lstStyle/>
            <a:p>
              <a:pPr algn="ctr"/>
              <a:r>
                <a:rPr lang="en-US" sz="1200" dirty="0"/>
                <a:t>India</a:t>
              </a:r>
            </a:p>
          </p:txBody>
        </p:sp>
        <p:sp>
          <p:nvSpPr>
            <p:cNvPr id="36" name="TextBox 35"/>
            <p:cNvSpPr txBox="1"/>
            <p:nvPr/>
          </p:nvSpPr>
          <p:spPr>
            <a:xfrm>
              <a:off x="6632932" y="3242623"/>
              <a:ext cx="486290" cy="215444"/>
            </a:xfrm>
            <a:prstGeom prst="rect">
              <a:avLst/>
            </a:prstGeom>
            <a:noFill/>
          </p:spPr>
          <p:txBody>
            <a:bodyPr wrap="square" rtlCol="0">
              <a:spAutoFit/>
            </a:bodyPr>
            <a:lstStyle/>
            <a:p>
              <a:pPr algn="ctr"/>
              <a:r>
                <a:rPr lang="en-US" sz="1200" dirty="0"/>
                <a:t>Korea</a:t>
              </a:r>
            </a:p>
          </p:txBody>
        </p:sp>
        <p:sp>
          <p:nvSpPr>
            <p:cNvPr id="37" name="TextBox 36"/>
            <p:cNvSpPr txBox="1"/>
            <p:nvPr/>
          </p:nvSpPr>
          <p:spPr>
            <a:xfrm>
              <a:off x="7937908" y="2734906"/>
              <a:ext cx="527571" cy="215444"/>
            </a:xfrm>
            <a:prstGeom prst="rect">
              <a:avLst/>
            </a:prstGeom>
            <a:noFill/>
          </p:spPr>
          <p:txBody>
            <a:bodyPr wrap="square" rtlCol="0">
              <a:spAutoFit/>
            </a:bodyPr>
            <a:lstStyle/>
            <a:p>
              <a:pPr algn="ctr"/>
              <a:r>
                <a:rPr lang="en-US" sz="1200" dirty="0"/>
                <a:t>China</a:t>
              </a:r>
            </a:p>
          </p:txBody>
        </p:sp>
        <p:cxnSp>
          <p:nvCxnSpPr>
            <p:cNvPr id="38" name="Straight Arrow Connector 37"/>
            <p:cNvCxnSpPr/>
            <p:nvPr/>
          </p:nvCxnSpPr>
          <p:spPr>
            <a:xfrm>
              <a:off x="6959052" y="2039583"/>
              <a:ext cx="267666" cy="256243"/>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6755785" y="2573052"/>
              <a:ext cx="281537" cy="207919"/>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6996370" y="2664677"/>
              <a:ext cx="163804" cy="338310"/>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457067" y="2669376"/>
              <a:ext cx="220110" cy="328912"/>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7555234" y="2560794"/>
              <a:ext cx="352024" cy="43026"/>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6705008" y="2368657"/>
              <a:ext cx="363026" cy="38548"/>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7541017" y="2281608"/>
              <a:ext cx="303393" cy="129440"/>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45" name="Picture 44"/>
            <p:cNvPicPr>
              <a:picLocks noChangeAspect="1"/>
            </p:cNvPicPr>
            <p:nvPr/>
          </p:nvPicPr>
          <p:blipFill>
            <a:blip r:embed="rId3"/>
            <a:stretch>
              <a:fillRect/>
            </a:stretch>
          </p:blipFill>
          <p:spPr>
            <a:xfrm>
              <a:off x="7068034" y="2314922"/>
              <a:ext cx="562744" cy="344374"/>
            </a:xfrm>
            <a:prstGeom prst="rect">
              <a:avLst/>
            </a:prstGeom>
          </p:spPr>
        </p:pic>
        <p:cxnSp>
          <p:nvCxnSpPr>
            <p:cNvPr id="46" name="Straight Arrow Connector 45"/>
            <p:cNvCxnSpPr/>
            <p:nvPr/>
          </p:nvCxnSpPr>
          <p:spPr>
            <a:xfrm flipH="1">
              <a:off x="7466505" y="2061100"/>
              <a:ext cx="197353" cy="276294"/>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0"/>
            <a:stretch>
              <a:fillRect/>
            </a:stretch>
          </p:blipFill>
          <p:spPr>
            <a:xfrm>
              <a:off x="7457536" y="1801117"/>
              <a:ext cx="526705" cy="241739"/>
            </a:xfrm>
            <a:prstGeom prst="rect">
              <a:avLst/>
            </a:prstGeom>
          </p:spPr>
        </p:pic>
        <p:sp>
          <p:nvSpPr>
            <p:cNvPr id="48" name="TextBox 47"/>
            <p:cNvSpPr txBox="1"/>
            <p:nvPr/>
          </p:nvSpPr>
          <p:spPr>
            <a:xfrm>
              <a:off x="6609536" y="1418580"/>
              <a:ext cx="1527341" cy="338554"/>
            </a:xfrm>
            <a:prstGeom prst="rect">
              <a:avLst/>
            </a:prstGeom>
            <a:noFill/>
          </p:spPr>
          <p:txBody>
            <a:bodyPr wrap="none" rtlCol="0">
              <a:spAutoFit/>
            </a:bodyPr>
            <a:lstStyle/>
            <a:p>
              <a:r>
                <a:rPr lang="de-DE" sz="1600" dirty="0"/>
                <a:t>Partner Type 1</a:t>
              </a:r>
              <a:endParaRPr lang="en-US" sz="1600" dirty="0"/>
            </a:p>
          </p:txBody>
        </p:sp>
        <p:pic>
          <p:nvPicPr>
            <p:cNvPr id="2050" name="Picture 2" descr="ETSI-Logo_Tran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35501" y="1829419"/>
              <a:ext cx="592217" cy="18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7827886" y="1944027"/>
              <a:ext cx="929993" cy="209242"/>
            </a:xfrm>
            <a:prstGeom prst="rect">
              <a:avLst/>
            </a:prstGeom>
            <a:noFill/>
          </p:spPr>
          <p:txBody>
            <a:bodyPr wrap="square" rtlCol="0">
              <a:spAutoFit/>
            </a:bodyPr>
            <a:lstStyle/>
            <a:p>
              <a:r>
                <a:rPr lang="en-US" sz="1200" dirty="0"/>
                <a:t>North America</a:t>
              </a:r>
            </a:p>
          </p:txBody>
        </p:sp>
      </p:grpSp>
      <p:grpSp>
        <p:nvGrpSpPr>
          <p:cNvPr id="5" name="Group 4"/>
          <p:cNvGrpSpPr/>
          <p:nvPr/>
        </p:nvGrpSpPr>
        <p:grpSpPr>
          <a:xfrm>
            <a:off x="5712737" y="4252888"/>
            <a:ext cx="3317046" cy="1976456"/>
            <a:chOff x="5712737" y="3536792"/>
            <a:chExt cx="3317046" cy="1976456"/>
          </a:xfrm>
        </p:grpSpPr>
        <p:pic>
          <p:nvPicPr>
            <p:cNvPr id="47" name="Picture 46"/>
            <p:cNvPicPr>
              <a:picLocks noChangeAspect="1"/>
            </p:cNvPicPr>
            <p:nvPr/>
          </p:nvPicPr>
          <p:blipFill>
            <a:blip r:embed="rId3"/>
            <a:stretch>
              <a:fillRect/>
            </a:stretch>
          </p:blipFill>
          <p:spPr>
            <a:xfrm>
              <a:off x="7175695" y="4387071"/>
              <a:ext cx="562744" cy="344374"/>
            </a:xfrm>
            <a:prstGeom prst="rect">
              <a:avLst/>
            </a:prstGeom>
          </p:spPr>
        </p:pic>
        <p:sp>
          <p:nvSpPr>
            <p:cNvPr id="49" name="TextBox 48"/>
            <p:cNvSpPr txBox="1"/>
            <p:nvPr/>
          </p:nvSpPr>
          <p:spPr>
            <a:xfrm>
              <a:off x="6609535" y="3536792"/>
              <a:ext cx="1527341" cy="338554"/>
            </a:xfrm>
            <a:prstGeom prst="rect">
              <a:avLst/>
            </a:prstGeom>
            <a:noFill/>
          </p:spPr>
          <p:txBody>
            <a:bodyPr wrap="none" rtlCol="0">
              <a:spAutoFit/>
            </a:bodyPr>
            <a:lstStyle/>
            <a:p>
              <a:r>
                <a:rPr lang="de-DE" sz="1600" dirty="0"/>
                <a:t>Partner Type 2</a:t>
              </a:r>
              <a:endParaRPr lang="en-US" sz="1600" dirty="0"/>
            </a:p>
          </p:txBody>
        </p:sp>
        <p:pic>
          <p:nvPicPr>
            <p:cNvPr id="1026" name="Picture 2" descr="BBF homepage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2361" y="3925705"/>
              <a:ext cx="1001516" cy="500759"/>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Arrow Connector 51"/>
            <p:cNvCxnSpPr/>
            <p:nvPr/>
          </p:nvCxnSpPr>
          <p:spPr>
            <a:xfrm>
              <a:off x="6847804" y="4152264"/>
              <a:ext cx="394642" cy="291806"/>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6919325" y="4731445"/>
              <a:ext cx="364818" cy="327586"/>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669501" y="4758905"/>
              <a:ext cx="364435" cy="247907"/>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7668114" y="4176083"/>
              <a:ext cx="305957" cy="239418"/>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flipV="1">
              <a:off x="6668840" y="4586902"/>
              <a:ext cx="557879" cy="10145"/>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7675438" y="4579922"/>
              <a:ext cx="411500" cy="6981"/>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1031" name="Picture 6" descr="GlobalPlatform homepage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2737" y="4359106"/>
              <a:ext cx="951761" cy="4758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ext Generation M2M Consortium homepage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48580" y="4824490"/>
              <a:ext cx="981203" cy="4906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OMA homepage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17399" y="5019311"/>
              <a:ext cx="987873" cy="493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E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86051" y="4038849"/>
              <a:ext cx="405657" cy="32025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4" descr="C:\Documents and Settings\laetitia\My Documents\LogoDefBSLPMS.jpg"/>
            <p:cNvPicPr>
              <a:picLocks noChangeAspect="1" noChangeArrowheads="1"/>
            </p:cNvPicPr>
            <p:nvPr/>
          </p:nvPicPr>
          <p:blipFill>
            <a:blip r:embed="rId17"/>
            <a:srcRect b="32173"/>
            <a:stretch>
              <a:fillRect/>
            </a:stretch>
          </p:blipFill>
          <p:spPr bwMode="auto">
            <a:xfrm>
              <a:off x="8113217" y="4503537"/>
              <a:ext cx="903603" cy="227908"/>
            </a:xfrm>
            <a:prstGeom prst="rect">
              <a:avLst/>
            </a:prstGeom>
            <a:ln>
              <a:noFill/>
            </a:ln>
            <a:effectLst>
              <a:outerShdw blurRad="292100" dist="139700" dir="2700000" algn="tl" rotWithShape="0">
                <a:srgbClr val="333333">
                  <a:alpha val="65000"/>
                </a:srgbClr>
              </a:outerShdw>
            </a:effectLst>
          </p:spPr>
        </p:pic>
      </p:grpSp>
      <p:sp>
        <p:nvSpPr>
          <p:cNvPr id="7" name="Footer Placeholder 6"/>
          <p:cNvSpPr>
            <a:spLocks noGrp="1"/>
          </p:cNvSpPr>
          <p:nvPr>
            <p:ph type="ftr" sz="quarter" idx="10"/>
          </p:nvPr>
        </p:nvSpPr>
        <p:spPr/>
        <p:txBody>
          <a:bodyPr/>
          <a:lstStyle/>
          <a:p>
            <a:pPr>
              <a:defRPr/>
            </a:pPr>
            <a:r>
              <a:rPr lang="en-US"/>
              <a:t>© ETSI 2016. All rights reserved</a:t>
            </a:r>
            <a:endParaRPr lang="en-US" dirty="0"/>
          </a:p>
        </p:txBody>
      </p:sp>
      <p:sp>
        <p:nvSpPr>
          <p:cNvPr id="8" name="Slide Number Placeholder 7"/>
          <p:cNvSpPr>
            <a:spLocks noGrp="1"/>
          </p:cNvSpPr>
          <p:nvPr>
            <p:ph type="sldNum" sz="quarter" idx="11"/>
          </p:nvPr>
        </p:nvSpPr>
        <p:spPr/>
        <p:txBody>
          <a:bodyPr/>
          <a:lstStyle/>
          <a:p>
            <a:pPr>
              <a:defRPr/>
            </a:pPr>
            <a:fld id="{A9E4752A-C8DF-47E7-9C61-4CF91F8B41A5}" type="slidenum">
              <a:rPr lang="en-GB" smtClean="0"/>
              <a:pPr>
                <a:defRPr/>
              </a:pPr>
              <a:t>21</a:t>
            </a:fld>
            <a:endParaRPr lang="en-GB" dirty="0"/>
          </a:p>
        </p:txBody>
      </p:sp>
    </p:spTree>
    <p:extLst>
      <p:ext uri="{BB962C8B-B14F-4D97-AF65-F5344CB8AC3E}">
        <p14:creationId xmlns:p14="http://schemas.microsoft.com/office/powerpoint/2010/main" val="3998459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5"/>
          <p:cNvSpPr>
            <a:spLocks noGrp="1"/>
          </p:cNvSpPr>
          <p:nvPr>
            <p:ph type="title"/>
          </p:nvPr>
        </p:nvSpPr>
        <p:spPr/>
        <p:txBody>
          <a:bodyPr/>
          <a:lstStyle/>
          <a:p>
            <a:pPr eaLnBrk="1" hangingPunct="1"/>
            <a:r>
              <a:rPr lang="en-GB" dirty="0"/>
              <a:t>2016 security standardization white paper</a:t>
            </a:r>
            <a:endParaRPr lang="he-IL" dirty="0"/>
          </a:p>
        </p:txBody>
      </p:sp>
      <p:sp>
        <p:nvSpPr>
          <p:cNvPr id="28675" name="מציין מיקום תוכן 2"/>
          <p:cNvSpPr>
            <a:spLocks noGrp="1"/>
          </p:cNvSpPr>
          <p:nvPr>
            <p:ph idx="1"/>
          </p:nvPr>
        </p:nvSpPr>
        <p:spPr>
          <a:xfrm>
            <a:off x="457200" y="1600200"/>
            <a:ext cx="5583115" cy="4525963"/>
          </a:xfrm>
        </p:spPr>
        <p:txBody>
          <a:bodyPr/>
          <a:lstStyle/>
          <a:p>
            <a:r>
              <a:rPr lang="en-US" sz="1800" dirty="0"/>
              <a:t>Security standardization, sometimes in support of legislative actions, has a key role to play in protecting the Internet, the communications and business it carries and both the private and corporate users who rely on it. </a:t>
            </a:r>
          </a:p>
          <a:p>
            <a:r>
              <a:rPr lang="en-US" sz="1800" dirty="0"/>
              <a:t>The timing of the standardization of new technologies, products and services is particularly important; we need to make our ICT secure from the start, as well as throughout their lifetime. </a:t>
            </a:r>
          </a:p>
          <a:p>
            <a:r>
              <a:rPr lang="en-US" sz="1800" dirty="0"/>
              <a:t>There are many organizations worldwide working on Cyber Security, and co-ordination and liaison is important to ensure that we all pull together and do not duplicate our efforts. </a:t>
            </a:r>
            <a:endParaRPr lang="en-GB" sz="1800" dirty="0"/>
          </a:p>
          <a:p>
            <a:pPr marL="0" indent="0" eaLnBrk="1" hangingPunct="1">
              <a:buNone/>
            </a:pPr>
            <a:endParaRPr lang="en-GB" sz="1800" dirty="0"/>
          </a:p>
        </p:txBody>
      </p:sp>
      <p:sp>
        <p:nvSpPr>
          <p:cNvPr id="5" name="מציין מיקום של מספר שקופית 4"/>
          <p:cNvSpPr>
            <a:spLocks noGrp="1"/>
          </p:cNvSpPr>
          <p:nvPr>
            <p:ph type="sldNum" sz="quarter" idx="11"/>
          </p:nvPr>
        </p:nvSpPr>
        <p:spPr/>
        <p:txBody>
          <a:bodyPr/>
          <a:lstStyle/>
          <a:p>
            <a:pPr>
              <a:defRPr/>
            </a:pPr>
            <a:fld id="{F30943A2-4921-4CB8-A816-669A79C06819}" type="slidenum">
              <a:rPr lang="en-GB" smtClean="0"/>
              <a:pPr>
                <a:defRPr/>
              </a:pPr>
              <a:t>22</a:t>
            </a:fld>
            <a:endParaRPr lang="en-GB"/>
          </a:p>
        </p:txBody>
      </p:sp>
      <p:pic>
        <p:nvPicPr>
          <p:cNvPr id="2" name="Picture 1"/>
          <p:cNvPicPr>
            <a:picLocks noChangeAspect="1"/>
          </p:cNvPicPr>
          <p:nvPr/>
        </p:nvPicPr>
        <p:blipFill>
          <a:blip r:embed="rId3"/>
          <a:stretch>
            <a:fillRect/>
          </a:stretch>
        </p:blipFill>
        <p:spPr>
          <a:xfrm>
            <a:off x="6141677" y="1855868"/>
            <a:ext cx="3002323" cy="4270295"/>
          </a:xfrm>
          <a:prstGeom prst="rect">
            <a:avLst/>
          </a:prstGeom>
        </p:spPr>
      </p:pic>
      <p:sp>
        <p:nvSpPr>
          <p:cNvPr id="3" name="TextBox 2"/>
          <p:cNvSpPr txBox="1"/>
          <p:nvPr/>
        </p:nvSpPr>
        <p:spPr>
          <a:xfrm>
            <a:off x="6488723" y="6258052"/>
            <a:ext cx="2010487" cy="276999"/>
          </a:xfrm>
          <a:prstGeom prst="rect">
            <a:avLst/>
          </a:prstGeom>
          <a:noFill/>
        </p:spPr>
        <p:txBody>
          <a:bodyPr wrap="none" rtlCol="0">
            <a:spAutoFit/>
          </a:bodyPr>
          <a:lstStyle/>
          <a:p>
            <a:r>
              <a:rPr lang="en-US" sz="1200" dirty="0">
                <a:hlinkClick r:id="rId4"/>
              </a:rPr>
              <a:t>Security White Paper 2016</a:t>
            </a:r>
            <a:endParaRPr lang="en-US" sz="1200" dirty="0"/>
          </a:p>
        </p:txBody>
      </p:sp>
      <p:sp>
        <p:nvSpPr>
          <p:cNvPr id="7"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5"/>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264645089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276225" y="0"/>
            <a:ext cx="6638142" cy="1143000"/>
          </a:xfrm>
        </p:spPr>
        <p:txBody>
          <a:bodyPr/>
          <a:lstStyle/>
          <a:p>
            <a:pPr eaLnBrk="1" hangingPunct="1"/>
            <a:r>
              <a:rPr lang="en-GB" sz="3600" dirty="0"/>
              <a:t>Summary</a:t>
            </a:r>
          </a:p>
        </p:txBody>
      </p:sp>
      <p:pic>
        <p:nvPicPr>
          <p:cNvPr id="28678" name="תמונה 7" descr="Image1.jpg"/>
          <p:cNvPicPr>
            <a:picLocks noChangeAspect="1"/>
          </p:cNvPicPr>
          <p:nvPr/>
        </p:nvPicPr>
        <p:blipFill>
          <a:blip r:embed="rId3" cstate="print"/>
          <a:srcRect/>
          <a:stretch>
            <a:fillRect/>
          </a:stretch>
        </p:blipFill>
        <p:spPr bwMode="auto">
          <a:xfrm>
            <a:off x="6543675" y="1390650"/>
            <a:ext cx="2600325" cy="5467350"/>
          </a:xfrm>
          <a:prstGeom prst="rect">
            <a:avLst/>
          </a:prstGeom>
          <a:noFill/>
          <a:ln w="9525">
            <a:noFill/>
            <a:miter lim="800000"/>
            <a:headEnd/>
            <a:tailEnd/>
          </a:ln>
        </p:spPr>
      </p:pic>
      <p:sp>
        <p:nvSpPr>
          <p:cNvPr id="8" name="מלבן 7"/>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 name="Footer Placeholder 1"/>
          <p:cNvSpPr>
            <a:spLocks noGrp="1"/>
          </p:cNvSpPr>
          <p:nvPr>
            <p:ph type="ftr" sz="quarter" idx="10"/>
          </p:nvPr>
        </p:nvSpPr>
        <p:spPr>
          <a:xfrm>
            <a:off x="431800" y="6588125"/>
            <a:ext cx="5210175" cy="269875"/>
          </a:xfrm>
        </p:spPr>
        <p:txBody>
          <a:bodyPr/>
          <a:lstStyle/>
          <a:p>
            <a:pPr>
              <a:defRPr/>
            </a:pPr>
            <a:r>
              <a:rPr lang="en-US" dirty="0"/>
              <a:t>© ETSI 2016. All rights reserved</a:t>
            </a:r>
          </a:p>
        </p:txBody>
      </p:sp>
      <p:sp>
        <p:nvSpPr>
          <p:cNvPr id="3" name="Slide Number Placeholder 2"/>
          <p:cNvSpPr>
            <a:spLocks noGrp="1"/>
          </p:cNvSpPr>
          <p:nvPr>
            <p:ph type="sldNum" sz="quarter" idx="11"/>
          </p:nvPr>
        </p:nvSpPr>
        <p:spPr>
          <a:xfrm>
            <a:off x="-5446" y="6588125"/>
            <a:ext cx="381000" cy="269875"/>
          </a:xfrm>
        </p:spPr>
        <p:txBody>
          <a:bodyPr/>
          <a:lstStyle/>
          <a:p>
            <a:pPr>
              <a:defRPr/>
            </a:pPr>
            <a:fld id="{7762E548-6DAA-47A0-AD72-CD39B547D565}" type="slidenum">
              <a:rPr lang="en-GB" smtClean="0"/>
              <a:pPr>
                <a:defRPr/>
              </a:pPr>
              <a:t>23</a:t>
            </a:fld>
            <a:endParaRPr lang="en-GB" dirty="0"/>
          </a:p>
        </p:txBody>
      </p:sp>
      <p:sp>
        <p:nvSpPr>
          <p:cNvPr id="9" name="Rectangle 3"/>
          <p:cNvSpPr txBox="1">
            <a:spLocks/>
          </p:cNvSpPr>
          <p:nvPr/>
        </p:nvSpPr>
        <p:spPr bwMode="auto">
          <a:xfrm>
            <a:off x="457200" y="1600200"/>
            <a:ext cx="6263089" cy="5048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SzPct val="90000"/>
              <a:buBlip>
                <a:blip r:embed="rId4"/>
              </a:buBlip>
              <a:defRPr sz="2400" kern="1200">
                <a:solidFill>
                  <a:srgbClr val="404040"/>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Calibri" pitchFamily="34" charset="0"/>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110000"/>
              </a:lnSpc>
              <a:buFontTx/>
              <a:buBlip>
                <a:blip r:embed="rId5"/>
              </a:buBlip>
              <a:defRPr/>
            </a:pPr>
            <a:r>
              <a:rPr lang="en-US" sz="3200" b="1" dirty="0">
                <a:solidFill>
                  <a:schemeClr val="tx1">
                    <a:lumMod val="75000"/>
                    <a:lumOff val="25000"/>
                  </a:schemeClr>
                </a:solidFill>
              </a:rPr>
              <a:t>Digital Transformation affects everybody</a:t>
            </a:r>
          </a:p>
          <a:p>
            <a:pPr eaLnBrk="1" hangingPunct="1">
              <a:lnSpc>
                <a:spcPct val="110000"/>
              </a:lnSpc>
              <a:buFontTx/>
              <a:buBlip>
                <a:blip r:embed="rId5"/>
              </a:buBlip>
              <a:defRPr/>
            </a:pPr>
            <a:endParaRPr lang="en-US" sz="3200" b="1" dirty="0">
              <a:solidFill>
                <a:schemeClr val="tx1">
                  <a:lumMod val="75000"/>
                  <a:lumOff val="25000"/>
                </a:schemeClr>
              </a:solidFill>
            </a:endParaRPr>
          </a:p>
          <a:p>
            <a:pPr eaLnBrk="1" hangingPunct="1">
              <a:lnSpc>
                <a:spcPct val="110000"/>
              </a:lnSpc>
              <a:buFontTx/>
              <a:buBlip>
                <a:blip r:embed="rId5"/>
              </a:buBlip>
              <a:defRPr/>
            </a:pPr>
            <a:r>
              <a:rPr lang="en-US" sz="3200" b="1" dirty="0">
                <a:solidFill>
                  <a:schemeClr val="tx1">
                    <a:lumMod val="75000"/>
                    <a:lumOff val="25000"/>
                  </a:schemeClr>
                </a:solidFill>
              </a:rPr>
              <a:t>No single body can produce the necessary standards</a:t>
            </a:r>
          </a:p>
          <a:p>
            <a:pPr eaLnBrk="1" hangingPunct="1">
              <a:lnSpc>
                <a:spcPct val="110000"/>
              </a:lnSpc>
              <a:buFontTx/>
              <a:buBlip>
                <a:blip r:embed="rId5"/>
              </a:buBlip>
              <a:defRPr/>
            </a:pPr>
            <a:endParaRPr lang="en-US" sz="3200" b="1" dirty="0">
              <a:solidFill>
                <a:schemeClr val="tx1">
                  <a:lumMod val="75000"/>
                  <a:lumOff val="25000"/>
                </a:schemeClr>
              </a:solidFill>
            </a:endParaRPr>
          </a:p>
          <a:p>
            <a:pPr eaLnBrk="1" hangingPunct="1">
              <a:lnSpc>
                <a:spcPct val="110000"/>
              </a:lnSpc>
              <a:buFontTx/>
              <a:buBlip>
                <a:blip r:embed="rId5"/>
              </a:buBlip>
              <a:defRPr/>
            </a:pPr>
            <a:r>
              <a:rPr lang="en-US" sz="3200" b="1" dirty="0">
                <a:solidFill>
                  <a:schemeClr val="tx1">
                    <a:lumMod val="75000"/>
                    <a:lumOff val="25000"/>
                  </a:schemeClr>
                </a:solidFill>
              </a:rPr>
              <a:t>SDO’s have different memberships, ways of working</a:t>
            </a:r>
          </a:p>
          <a:p>
            <a:pPr eaLnBrk="1" hangingPunct="1">
              <a:lnSpc>
                <a:spcPct val="110000"/>
              </a:lnSpc>
              <a:buFontTx/>
              <a:buBlip>
                <a:blip r:embed="rId5"/>
              </a:buBlip>
              <a:defRPr/>
            </a:pPr>
            <a:endParaRPr lang="en-US" sz="3200" b="1" dirty="0">
              <a:solidFill>
                <a:schemeClr val="tx1">
                  <a:lumMod val="75000"/>
                  <a:lumOff val="25000"/>
                </a:schemeClr>
              </a:solidFill>
            </a:endParaRPr>
          </a:p>
          <a:p>
            <a:pPr eaLnBrk="1" hangingPunct="1">
              <a:lnSpc>
                <a:spcPct val="110000"/>
              </a:lnSpc>
              <a:buFontTx/>
              <a:buBlip>
                <a:blip r:embed="rId5"/>
              </a:buBlip>
              <a:defRPr/>
            </a:pPr>
            <a:r>
              <a:rPr lang="en-US" sz="3200" b="1" dirty="0">
                <a:solidFill>
                  <a:schemeClr val="tx1">
                    <a:lumMod val="75000"/>
                    <a:lumOff val="25000"/>
                  </a:schemeClr>
                </a:solidFill>
              </a:rPr>
              <a:t>Cooperation between all relevant stakeholders needed</a:t>
            </a:r>
          </a:p>
          <a:p>
            <a:pPr eaLnBrk="1" hangingPunct="1">
              <a:lnSpc>
                <a:spcPct val="110000"/>
              </a:lnSpc>
              <a:buFontTx/>
              <a:buBlip>
                <a:blip r:embed="rId5"/>
              </a:buBlip>
              <a:defRPr/>
            </a:pPr>
            <a:endParaRPr lang="en-US" sz="3200" b="1" dirty="0">
              <a:solidFill>
                <a:schemeClr val="tx1">
                  <a:lumMod val="75000"/>
                  <a:lumOff val="25000"/>
                </a:schemeClr>
              </a:solidFill>
            </a:endParaRPr>
          </a:p>
          <a:p>
            <a:pPr eaLnBrk="1" hangingPunct="1">
              <a:lnSpc>
                <a:spcPct val="110000"/>
              </a:lnSpc>
              <a:buFontTx/>
              <a:buBlip>
                <a:blip r:embed="rId5"/>
              </a:buBlip>
              <a:defRPr/>
            </a:pPr>
            <a:r>
              <a:rPr lang="en-US" sz="3200" b="1" dirty="0">
                <a:solidFill>
                  <a:schemeClr val="tx1">
                    <a:lumMod val="75000"/>
                    <a:lumOff val="25000"/>
                  </a:schemeClr>
                </a:solidFill>
              </a:rPr>
              <a:t>ETSI has a track record of cooperation with all relevant stakeholders</a:t>
            </a:r>
          </a:p>
        </p:txBody>
      </p:sp>
    </p:spTree>
    <p:extLst>
      <p:ext uri="{BB962C8B-B14F-4D97-AF65-F5344CB8AC3E}">
        <p14:creationId xmlns:p14="http://schemas.microsoft.com/office/powerpoint/2010/main" val="2581884670"/>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כותרת 5"/>
          <p:cNvSpPr>
            <a:spLocks noGrp="1"/>
          </p:cNvSpPr>
          <p:nvPr>
            <p:ph type="title"/>
          </p:nvPr>
        </p:nvSpPr>
        <p:spPr/>
        <p:txBody>
          <a:bodyPr/>
          <a:lstStyle/>
          <a:p>
            <a:r>
              <a:rPr lang="en-US" dirty="0"/>
              <a:t>Contact</a:t>
            </a:r>
            <a:endParaRPr lang="he-IL" dirty="0"/>
          </a:p>
        </p:txBody>
      </p:sp>
      <p:sp>
        <p:nvSpPr>
          <p:cNvPr id="53251" name="מציין מיקום תוכן 6"/>
          <p:cNvSpPr>
            <a:spLocks noGrp="1"/>
          </p:cNvSpPr>
          <p:nvPr>
            <p:ph idx="1"/>
          </p:nvPr>
        </p:nvSpPr>
        <p:spPr>
          <a:xfrm>
            <a:off x="457200" y="1600200"/>
            <a:ext cx="8229600" cy="3504063"/>
          </a:xfrm>
        </p:spPr>
        <p:txBody>
          <a:bodyPr/>
          <a:lstStyle/>
          <a:p>
            <a:pPr algn="ctr">
              <a:buNone/>
            </a:pPr>
            <a:endParaRPr lang="en-GB" sz="2800" b="1" dirty="0"/>
          </a:p>
          <a:p>
            <a:pPr algn="ctr">
              <a:buNone/>
            </a:pPr>
            <a:r>
              <a:rPr lang="en-GB" sz="2800" b="1" dirty="0">
                <a:hlinkClick r:id="rId3"/>
              </a:rPr>
              <a:t>Dirk.weiler@nokia.com</a:t>
            </a:r>
            <a:r>
              <a:rPr lang="en-GB" sz="2800" b="1" dirty="0"/>
              <a:t> </a:t>
            </a:r>
          </a:p>
          <a:p>
            <a:pPr algn="ctr">
              <a:buFontTx/>
              <a:buNone/>
            </a:pPr>
            <a:r>
              <a:rPr lang="en-GB" sz="2800" b="1" dirty="0"/>
              <a:t>ETSI: </a:t>
            </a:r>
            <a:r>
              <a:rPr lang="en-GB" sz="2800" b="1" dirty="0">
                <a:hlinkClick r:id="rId4"/>
              </a:rPr>
              <a:t>info@etsi.org</a:t>
            </a:r>
            <a:r>
              <a:rPr lang="en-GB" sz="2800" b="1" dirty="0"/>
              <a:t> </a:t>
            </a:r>
          </a:p>
          <a:p>
            <a:pPr algn="ctr">
              <a:buFontTx/>
              <a:buNone/>
            </a:pPr>
            <a:endParaRPr lang="he-IL" sz="2800" b="1" dirty="0">
              <a:hlinkClick r:id="rId4"/>
            </a:endParaRPr>
          </a:p>
        </p:txBody>
      </p:sp>
      <p:sp>
        <p:nvSpPr>
          <p:cNvPr id="8" name="מלבן מעוגל 7"/>
          <p:cNvSpPr/>
          <p:nvPr/>
        </p:nvSpPr>
        <p:spPr>
          <a:xfrm>
            <a:off x="1881188" y="5331424"/>
            <a:ext cx="5611812" cy="830262"/>
          </a:xfrm>
          <a:prstGeom prst="roundRect">
            <a:avLst>
              <a:gd name="adj" fmla="val 10735"/>
            </a:avLst>
          </a:prstGeom>
          <a:solidFill>
            <a:srgbClr val="1A466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200" dirty="0">
                <a:latin typeface="Calibri" pitchFamily="34" charset="0"/>
              </a:rPr>
              <a:t>Thank you!</a:t>
            </a:r>
            <a:endParaRPr lang="en-GB" sz="3200" dirty="0">
              <a:latin typeface="Calibri" pitchFamily="34" charset="0"/>
            </a:endParaRPr>
          </a:p>
        </p:txBody>
      </p:sp>
      <p:sp>
        <p:nvSpPr>
          <p:cNvPr id="10" name="מציין מיקום של כותרת תחתונה 4"/>
          <p:cNvSpPr>
            <a:spLocks noGrp="1"/>
          </p:cNvSpPr>
          <p:nvPr>
            <p:ph type="ftr" sz="quarter" idx="10"/>
          </p:nvPr>
        </p:nvSpPr>
        <p:spPr bwMode="auto">
          <a:xfrm>
            <a:off x="457200" y="6492875"/>
            <a:ext cx="5210175" cy="365125"/>
          </a:xfrm>
          <a:prstGeom prst="rect">
            <a:avLst/>
          </a:prstGeom>
          <a:noFill/>
          <a:ln>
            <a:miter lim="800000"/>
            <a:headEnd/>
            <a:tailEnd/>
          </a:ln>
        </p:spPr>
        <p:txBody>
          <a:bodyPr/>
          <a:lstStyle/>
          <a:p>
            <a:r>
              <a:rPr lang="en-US" sz="800" dirty="0">
                <a:latin typeface="Calibri" pitchFamily="34" charset="0"/>
              </a:rPr>
              <a:t>© ETSI 2016. All rights reserved</a:t>
            </a:r>
            <a:endParaRPr lang="en-GB" sz="800" dirty="0">
              <a:latin typeface="Calibri" pitchFamily="34" charset="0"/>
            </a:endParaRPr>
          </a:p>
        </p:txBody>
      </p:sp>
      <p:sp>
        <p:nvSpPr>
          <p:cNvPr id="2" name="Slide Number Placeholder 1"/>
          <p:cNvSpPr>
            <a:spLocks noGrp="1"/>
          </p:cNvSpPr>
          <p:nvPr>
            <p:ph type="sldNum" sz="quarter" idx="11"/>
          </p:nvPr>
        </p:nvSpPr>
        <p:spPr>
          <a:xfrm>
            <a:off x="10887" y="6588125"/>
            <a:ext cx="381000" cy="269875"/>
          </a:xfrm>
        </p:spPr>
        <p:txBody>
          <a:bodyPr/>
          <a:lstStyle/>
          <a:p>
            <a:pPr>
              <a:defRPr/>
            </a:pPr>
            <a:fld id="{7762E548-6DAA-47A0-AD72-CD39B547D565}" type="slidenum">
              <a:rPr lang="en-GB" smtClean="0"/>
              <a:pPr>
                <a:defRPr/>
              </a:pPr>
              <a:t>24</a:t>
            </a:fld>
            <a:endParaRPr lang="en-GB" dirty="0"/>
          </a:p>
        </p:txBody>
      </p:sp>
    </p:spTree>
    <p:extLst>
      <p:ext uri="{BB962C8B-B14F-4D97-AF65-F5344CB8AC3E}">
        <p14:creationId xmlns:p14="http://schemas.microsoft.com/office/powerpoint/2010/main" val="206815770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276225" y="0"/>
            <a:ext cx="6638142" cy="1143000"/>
          </a:xfrm>
        </p:spPr>
        <p:txBody>
          <a:bodyPr/>
          <a:lstStyle/>
          <a:p>
            <a:pPr eaLnBrk="1" hangingPunct="1"/>
            <a:r>
              <a:rPr lang="en-GB" sz="3600" dirty="0"/>
              <a:t>European Single market and Standardization</a:t>
            </a:r>
          </a:p>
        </p:txBody>
      </p:sp>
      <p:sp>
        <p:nvSpPr>
          <p:cNvPr id="25602" name="Rectangle 3"/>
          <p:cNvSpPr>
            <a:spLocks noGrp="1"/>
          </p:cNvSpPr>
          <p:nvPr>
            <p:ph type="body" idx="1"/>
          </p:nvPr>
        </p:nvSpPr>
        <p:spPr>
          <a:xfrm>
            <a:off x="457200" y="1600200"/>
            <a:ext cx="6344433" cy="5048250"/>
          </a:xfrm>
        </p:spPr>
        <p:txBody>
          <a:bodyPr>
            <a:normAutofit/>
          </a:bodyPr>
          <a:lstStyle/>
          <a:p>
            <a:pPr eaLnBrk="1" hangingPunct="1">
              <a:lnSpc>
                <a:spcPct val="110000"/>
              </a:lnSpc>
              <a:buFontTx/>
              <a:buBlip>
                <a:blip r:embed="rId3"/>
              </a:buBlip>
              <a:defRPr/>
            </a:pPr>
            <a:r>
              <a:rPr lang="en-US" sz="2800" dirty="0">
                <a:solidFill>
                  <a:schemeClr val="tx1">
                    <a:lumMod val="75000"/>
                    <a:lumOff val="25000"/>
                  </a:schemeClr>
                </a:solidFill>
                <a:hlinkClick r:id="rId4"/>
              </a:rPr>
              <a:t>Standardisation Policy</a:t>
            </a:r>
            <a:endParaRPr lang="en-US" sz="2800" dirty="0">
              <a:solidFill>
                <a:schemeClr val="tx1">
                  <a:lumMod val="75000"/>
                  <a:lumOff val="25000"/>
                </a:schemeClr>
              </a:solidFill>
            </a:endParaRPr>
          </a:p>
          <a:p>
            <a:pPr eaLnBrk="1" hangingPunct="1">
              <a:lnSpc>
                <a:spcPct val="110000"/>
              </a:lnSpc>
              <a:buFontTx/>
              <a:buBlip>
                <a:blip r:embed="rId3"/>
              </a:buBlip>
              <a:defRPr/>
            </a:pPr>
            <a:r>
              <a:rPr lang="en-US" sz="2800" dirty="0">
                <a:solidFill>
                  <a:schemeClr val="tx1">
                    <a:lumMod val="75000"/>
                    <a:lumOff val="25000"/>
                  </a:schemeClr>
                </a:solidFill>
                <a:hlinkClick r:id="rId5"/>
              </a:rPr>
              <a:t>Standardisation Regulation 1025/2012</a:t>
            </a:r>
            <a:endParaRPr lang="en-US" sz="2800" dirty="0">
              <a:solidFill>
                <a:schemeClr val="tx1">
                  <a:lumMod val="75000"/>
                  <a:lumOff val="25000"/>
                </a:schemeClr>
              </a:solidFill>
            </a:endParaRPr>
          </a:p>
          <a:p>
            <a:pPr eaLnBrk="1" hangingPunct="1">
              <a:lnSpc>
                <a:spcPct val="110000"/>
              </a:lnSpc>
              <a:buFontTx/>
              <a:buBlip>
                <a:blip r:embed="rId3"/>
              </a:buBlip>
              <a:defRPr/>
            </a:pPr>
            <a:r>
              <a:rPr lang="en-US" sz="2800" dirty="0">
                <a:solidFill>
                  <a:schemeClr val="tx1">
                    <a:lumMod val="75000"/>
                    <a:lumOff val="25000"/>
                  </a:schemeClr>
                </a:solidFill>
                <a:hlinkClick r:id="rId6"/>
              </a:rPr>
              <a:t>Single Market Strategy</a:t>
            </a:r>
            <a:endParaRPr lang="en-US" sz="2800" dirty="0">
              <a:solidFill>
                <a:schemeClr val="tx1">
                  <a:lumMod val="75000"/>
                  <a:lumOff val="25000"/>
                </a:schemeClr>
              </a:solidFill>
            </a:endParaRPr>
          </a:p>
          <a:p>
            <a:pPr eaLnBrk="1" hangingPunct="1">
              <a:lnSpc>
                <a:spcPct val="110000"/>
              </a:lnSpc>
              <a:buFontTx/>
              <a:buBlip>
                <a:blip r:embed="rId3"/>
              </a:buBlip>
              <a:defRPr/>
            </a:pPr>
            <a:r>
              <a:rPr lang="en-US" sz="2800" dirty="0">
                <a:solidFill>
                  <a:schemeClr val="tx1">
                    <a:lumMod val="75000"/>
                    <a:lumOff val="25000"/>
                  </a:schemeClr>
                </a:solidFill>
                <a:hlinkClick r:id="rId7"/>
              </a:rPr>
              <a:t>Joint Initiative on Standardisation</a:t>
            </a:r>
            <a:endParaRPr lang="en-US" sz="2800" dirty="0">
              <a:solidFill>
                <a:schemeClr val="tx1">
                  <a:lumMod val="75000"/>
                  <a:lumOff val="25000"/>
                </a:schemeClr>
              </a:solidFill>
            </a:endParaRPr>
          </a:p>
          <a:p>
            <a:pPr eaLnBrk="1" hangingPunct="1">
              <a:lnSpc>
                <a:spcPct val="110000"/>
              </a:lnSpc>
              <a:buFontTx/>
              <a:buBlip>
                <a:blip r:embed="rId3"/>
              </a:buBlip>
              <a:defRPr/>
            </a:pPr>
            <a:r>
              <a:rPr lang="en-US" sz="2800" dirty="0">
                <a:solidFill>
                  <a:schemeClr val="tx1">
                    <a:lumMod val="75000"/>
                    <a:lumOff val="25000"/>
                  </a:schemeClr>
                </a:solidFill>
                <a:hlinkClick r:id="rId8"/>
              </a:rPr>
              <a:t>Digital Single Market Strategy</a:t>
            </a:r>
            <a:endParaRPr lang="en-US" sz="2800" dirty="0">
              <a:solidFill>
                <a:schemeClr val="tx1">
                  <a:lumMod val="75000"/>
                  <a:lumOff val="25000"/>
                </a:schemeClr>
              </a:solidFill>
            </a:endParaRPr>
          </a:p>
          <a:p>
            <a:pPr eaLnBrk="1" hangingPunct="1">
              <a:lnSpc>
                <a:spcPct val="110000"/>
              </a:lnSpc>
              <a:buFontTx/>
              <a:buBlip>
                <a:blip r:embed="rId3"/>
              </a:buBlip>
              <a:defRPr/>
            </a:pPr>
            <a:r>
              <a:rPr lang="en-US" sz="2800" dirty="0">
                <a:solidFill>
                  <a:schemeClr val="tx1">
                    <a:lumMod val="75000"/>
                    <a:lumOff val="25000"/>
                  </a:schemeClr>
                </a:solidFill>
                <a:hlinkClick r:id="rId9"/>
              </a:rPr>
              <a:t>ICT standardization</a:t>
            </a:r>
            <a:endParaRPr lang="en-US" sz="2800" dirty="0">
              <a:solidFill>
                <a:schemeClr val="tx1">
                  <a:lumMod val="75000"/>
                  <a:lumOff val="25000"/>
                </a:schemeClr>
              </a:solidFill>
            </a:endParaRPr>
          </a:p>
          <a:p>
            <a:pPr eaLnBrk="1" hangingPunct="1">
              <a:lnSpc>
                <a:spcPct val="110000"/>
              </a:lnSpc>
              <a:buFontTx/>
              <a:buBlip>
                <a:blip r:embed="rId3"/>
              </a:buBlip>
              <a:defRPr/>
            </a:pPr>
            <a:r>
              <a:rPr lang="en-US" sz="2800" dirty="0">
                <a:solidFill>
                  <a:schemeClr val="tx1">
                    <a:lumMod val="75000"/>
                    <a:lumOff val="25000"/>
                  </a:schemeClr>
                </a:solidFill>
                <a:hlinkClick r:id="rId10"/>
              </a:rPr>
              <a:t>European Multi Stakeholder Platform on ICT Standardisation</a:t>
            </a:r>
            <a:endParaRPr lang="en-US" sz="2800" dirty="0">
              <a:solidFill>
                <a:schemeClr val="tx1">
                  <a:lumMod val="75000"/>
                  <a:lumOff val="25000"/>
                </a:schemeClr>
              </a:solidFill>
            </a:endParaRPr>
          </a:p>
          <a:p>
            <a:pPr eaLnBrk="1" hangingPunct="1">
              <a:lnSpc>
                <a:spcPct val="110000"/>
              </a:lnSpc>
              <a:buFontTx/>
              <a:buBlip>
                <a:blip r:embed="rId3"/>
              </a:buBlip>
              <a:defRPr/>
            </a:pPr>
            <a:r>
              <a:rPr lang="en-US" sz="2800" dirty="0">
                <a:solidFill>
                  <a:schemeClr val="tx1">
                    <a:lumMod val="75000"/>
                    <a:lumOff val="25000"/>
                  </a:schemeClr>
                </a:solidFill>
                <a:hlinkClick r:id="rId11"/>
              </a:rPr>
              <a:t>Standardisation Priorities for the DSM</a:t>
            </a:r>
            <a:endParaRPr lang="en-US" sz="2800" dirty="0">
              <a:solidFill>
                <a:schemeClr val="tx1">
                  <a:lumMod val="75000"/>
                  <a:lumOff val="25000"/>
                </a:schemeClr>
              </a:solidFill>
            </a:endParaRPr>
          </a:p>
        </p:txBody>
      </p:sp>
      <p:pic>
        <p:nvPicPr>
          <p:cNvPr id="28678" name="תמונה 7" descr="Image1.jpg"/>
          <p:cNvPicPr>
            <a:picLocks noChangeAspect="1"/>
          </p:cNvPicPr>
          <p:nvPr/>
        </p:nvPicPr>
        <p:blipFill>
          <a:blip r:embed="rId12" cstate="print"/>
          <a:srcRect/>
          <a:stretch>
            <a:fillRect/>
          </a:stretch>
        </p:blipFill>
        <p:spPr bwMode="auto">
          <a:xfrm>
            <a:off x="6543675" y="1390650"/>
            <a:ext cx="2600325" cy="5467350"/>
          </a:xfrm>
          <a:prstGeom prst="rect">
            <a:avLst/>
          </a:prstGeom>
          <a:noFill/>
          <a:ln w="9525">
            <a:noFill/>
            <a:miter lim="800000"/>
            <a:headEnd/>
            <a:tailEnd/>
          </a:ln>
        </p:spPr>
      </p:pic>
      <p:sp>
        <p:nvSpPr>
          <p:cNvPr id="8" name="מלבן 7"/>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 name="Footer Placeholder 1"/>
          <p:cNvSpPr>
            <a:spLocks noGrp="1"/>
          </p:cNvSpPr>
          <p:nvPr>
            <p:ph type="ftr" sz="quarter" idx="10"/>
          </p:nvPr>
        </p:nvSpPr>
        <p:spPr>
          <a:xfrm>
            <a:off x="431800" y="6588125"/>
            <a:ext cx="5210175" cy="269875"/>
          </a:xfrm>
        </p:spPr>
        <p:txBody>
          <a:bodyPr/>
          <a:lstStyle/>
          <a:p>
            <a:pPr>
              <a:defRPr/>
            </a:pPr>
            <a:r>
              <a:rPr lang="en-US" dirty="0"/>
              <a:t>© ETSI 2016. All rights reserved</a:t>
            </a:r>
          </a:p>
        </p:txBody>
      </p:sp>
      <p:sp>
        <p:nvSpPr>
          <p:cNvPr id="3" name="Slide Number Placeholder 2"/>
          <p:cNvSpPr>
            <a:spLocks noGrp="1"/>
          </p:cNvSpPr>
          <p:nvPr>
            <p:ph type="sldNum" sz="quarter" idx="11"/>
          </p:nvPr>
        </p:nvSpPr>
        <p:spPr>
          <a:xfrm>
            <a:off x="-5446" y="6588125"/>
            <a:ext cx="381000" cy="269875"/>
          </a:xfrm>
        </p:spPr>
        <p:txBody>
          <a:bodyPr/>
          <a:lstStyle/>
          <a:p>
            <a:pPr>
              <a:defRPr/>
            </a:pPr>
            <a:fld id="{7762E548-6DAA-47A0-AD72-CD39B547D565}" type="slidenum">
              <a:rPr lang="en-GB" smtClean="0"/>
              <a:pPr>
                <a:defRPr/>
              </a:pPr>
              <a:t>3</a:t>
            </a:fld>
            <a:endParaRPr lang="en-GB" dirty="0"/>
          </a:p>
        </p:txBody>
      </p:sp>
    </p:spTree>
    <p:extLst>
      <p:ext uri="{BB962C8B-B14F-4D97-AF65-F5344CB8AC3E}">
        <p14:creationId xmlns:p14="http://schemas.microsoft.com/office/powerpoint/2010/main" val="121804728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eaLnBrk="1" hangingPunct="1"/>
            <a:r>
              <a:rPr lang="en-GB" sz="3600" dirty="0"/>
              <a:t>Standardization –</a:t>
            </a:r>
            <a:br>
              <a:rPr lang="en-GB" sz="3600" dirty="0"/>
            </a:br>
            <a:r>
              <a:rPr lang="en-GB" sz="3600" dirty="0"/>
              <a:t>Business considerations</a:t>
            </a:r>
          </a:p>
        </p:txBody>
      </p:sp>
      <p:sp>
        <p:nvSpPr>
          <p:cNvPr id="25602" name="Rectangle 3"/>
          <p:cNvSpPr>
            <a:spLocks noGrp="1"/>
          </p:cNvSpPr>
          <p:nvPr>
            <p:ph type="body" idx="1"/>
          </p:nvPr>
        </p:nvSpPr>
        <p:spPr>
          <a:xfrm>
            <a:off x="457200" y="1600200"/>
            <a:ext cx="6263089" cy="5048250"/>
          </a:xfrm>
        </p:spPr>
        <p:txBody>
          <a:bodyPr>
            <a:normAutofit fontScale="92500"/>
          </a:bodyPr>
          <a:lstStyle/>
          <a:p>
            <a:pPr eaLnBrk="1" hangingPunct="1">
              <a:lnSpc>
                <a:spcPct val="110000"/>
              </a:lnSpc>
              <a:buFontTx/>
              <a:buBlip>
                <a:blip r:embed="rId3"/>
              </a:buBlip>
              <a:defRPr/>
            </a:pPr>
            <a:r>
              <a:rPr lang="en-US" sz="3200" dirty="0">
                <a:solidFill>
                  <a:schemeClr val="tx1">
                    <a:lumMod val="75000"/>
                    <a:lumOff val="25000"/>
                  </a:schemeClr>
                </a:solidFill>
              </a:rPr>
              <a:t>For-profit organizations prefer monopoly over standard</a:t>
            </a:r>
          </a:p>
          <a:p>
            <a:pPr eaLnBrk="1" hangingPunct="1">
              <a:lnSpc>
                <a:spcPct val="110000"/>
              </a:lnSpc>
              <a:buFontTx/>
              <a:buBlip>
                <a:blip r:embed="rId3"/>
              </a:buBlip>
              <a:defRPr/>
            </a:pPr>
            <a:r>
              <a:rPr lang="en-US" sz="3200" dirty="0">
                <a:solidFill>
                  <a:schemeClr val="tx1">
                    <a:lumMod val="75000"/>
                    <a:lumOff val="25000"/>
                  </a:schemeClr>
                </a:solidFill>
              </a:rPr>
              <a:t>Proprietary solution – no need for consensus building</a:t>
            </a:r>
          </a:p>
          <a:p>
            <a:pPr eaLnBrk="1" hangingPunct="1">
              <a:lnSpc>
                <a:spcPct val="110000"/>
              </a:lnSpc>
              <a:buFontTx/>
              <a:buBlip>
                <a:blip r:embed="rId3"/>
              </a:buBlip>
              <a:defRPr/>
            </a:pPr>
            <a:r>
              <a:rPr lang="en-US" sz="3200" dirty="0">
                <a:solidFill>
                  <a:schemeClr val="tx1">
                    <a:lumMod val="75000"/>
                    <a:lumOff val="25000"/>
                  </a:schemeClr>
                </a:solidFill>
              </a:rPr>
              <a:t>Economies of scale</a:t>
            </a:r>
          </a:p>
          <a:p>
            <a:pPr eaLnBrk="1" hangingPunct="1">
              <a:lnSpc>
                <a:spcPct val="110000"/>
              </a:lnSpc>
              <a:buFontTx/>
              <a:buBlip>
                <a:blip r:embed="rId3"/>
              </a:buBlip>
              <a:defRPr/>
            </a:pPr>
            <a:r>
              <a:rPr lang="en-US" sz="3200" dirty="0">
                <a:solidFill>
                  <a:schemeClr val="tx1">
                    <a:lumMod val="75000"/>
                    <a:lumOff val="25000"/>
                  </a:schemeClr>
                </a:solidFill>
              </a:rPr>
              <a:t>More brain power</a:t>
            </a:r>
          </a:p>
          <a:p>
            <a:pPr eaLnBrk="1" hangingPunct="1">
              <a:lnSpc>
                <a:spcPct val="110000"/>
              </a:lnSpc>
              <a:buFontTx/>
              <a:buBlip>
                <a:blip r:embed="rId3"/>
              </a:buBlip>
              <a:defRPr/>
            </a:pPr>
            <a:r>
              <a:rPr lang="en-US" sz="3200" dirty="0">
                <a:solidFill>
                  <a:schemeClr val="tx1">
                    <a:lumMod val="75000"/>
                    <a:lumOff val="25000"/>
                  </a:schemeClr>
                </a:solidFill>
              </a:rPr>
              <a:t>Customer pressure for competition</a:t>
            </a:r>
          </a:p>
          <a:p>
            <a:pPr eaLnBrk="1" hangingPunct="1">
              <a:lnSpc>
                <a:spcPct val="110000"/>
              </a:lnSpc>
              <a:buFontTx/>
              <a:buBlip>
                <a:blip r:embed="rId3"/>
              </a:buBlip>
              <a:defRPr/>
            </a:pPr>
            <a:r>
              <a:rPr lang="en-US" sz="3200" dirty="0">
                <a:solidFill>
                  <a:schemeClr val="tx1">
                    <a:lumMod val="75000"/>
                    <a:lumOff val="25000"/>
                  </a:schemeClr>
                </a:solidFill>
              </a:rPr>
              <a:t>Government pressure against lock-in</a:t>
            </a:r>
          </a:p>
        </p:txBody>
      </p:sp>
      <p:pic>
        <p:nvPicPr>
          <p:cNvPr id="28678" name="תמונה 7" descr="Image1.jpg"/>
          <p:cNvPicPr>
            <a:picLocks noChangeAspect="1"/>
          </p:cNvPicPr>
          <p:nvPr/>
        </p:nvPicPr>
        <p:blipFill>
          <a:blip r:embed="rId4" cstate="print"/>
          <a:srcRect/>
          <a:stretch>
            <a:fillRect/>
          </a:stretch>
        </p:blipFill>
        <p:spPr bwMode="auto">
          <a:xfrm>
            <a:off x="6543675" y="1390650"/>
            <a:ext cx="2600325" cy="5467350"/>
          </a:xfrm>
          <a:prstGeom prst="rect">
            <a:avLst/>
          </a:prstGeom>
          <a:noFill/>
          <a:ln w="9525">
            <a:noFill/>
            <a:miter lim="800000"/>
            <a:headEnd/>
            <a:tailEnd/>
          </a:ln>
        </p:spPr>
      </p:pic>
      <p:sp>
        <p:nvSpPr>
          <p:cNvPr id="8" name="מלבן 7"/>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 name="Footer Placeholder 1"/>
          <p:cNvSpPr>
            <a:spLocks noGrp="1"/>
          </p:cNvSpPr>
          <p:nvPr>
            <p:ph type="ftr" sz="quarter" idx="10"/>
          </p:nvPr>
        </p:nvSpPr>
        <p:spPr>
          <a:xfrm>
            <a:off x="431800" y="6588125"/>
            <a:ext cx="5210175" cy="269875"/>
          </a:xfrm>
        </p:spPr>
        <p:txBody>
          <a:bodyPr/>
          <a:lstStyle/>
          <a:p>
            <a:pPr>
              <a:defRPr/>
            </a:pPr>
            <a:r>
              <a:rPr lang="en-US" dirty="0"/>
              <a:t>© ETSI 2016. All rights reserved</a:t>
            </a:r>
          </a:p>
        </p:txBody>
      </p:sp>
      <p:sp>
        <p:nvSpPr>
          <p:cNvPr id="3" name="Slide Number Placeholder 2"/>
          <p:cNvSpPr>
            <a:spLocks noGrp="1"/>
          </p:cNvSpPr>
          <p:nvPr>
            <p:ph type="sldNum" sz="quarter" idx="11"/>
          </p:nvPr>
        </p:nvSpPr>
        <p:spPr>
          <a:xfrm>
            <a:off x="-5446" y="6588125"/>
            <a:ext cx="381000" cy="269875"/>
          </a:xfrm>
        </p:spPr>
        <p:txBody>
          <a:bodyPr/>
          <a:lstStyle/>
          <a:p>
            <a:pPr>
              <a:defRPr/>
            </a:pPr>
            <a:fld id="{7762E548-6DAA-47A0-AD72-CD39B547D565}" type="slidenum">
              <a:rPr lang="en-GB" smtClean="0"/>
              <a:pPr>
                <a:defRPr/>
              </a:pPr>
              <a:t>4</a:t>
            </a:fld>
            <a:endParaRPr lang="en-GB" dirty="0"/>
          </a:p>
        </p:txBody>
      </p:sp>
    </p:spTree>
    <p:extLst>
      <p:ext uri="{BB962C8B-B14F-4D97-AF65-F5344CB8AC3E}">
        <p14:creationId xmlns:p14="http://schemas.microsoft.com/office/powerpoint/2010/main" val="1500983659"/>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תמונה 7" descr="Imag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1390650"/>
            <a:ext cx="260032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p:cNvSpPr>
            <a:spLocks noGrp="1"/>
          </p:cNvSpPr>
          <p:nvPr>
            <p:ph type="title"/>
          </p:nvPr>
        </p:nvSpPr>
        <p:spPr/>
        <p:txBody>
          <a:bodyPr/>
          <a:lstStyle/>
          <a:p>
            <a:pPr eaLnBrk="1" hangingPunct="1"/>
            <a:r>
              <a:rPr lang="en-GB" altLang="en-US" sz="3600" dirty="0"/>
              <a:t>Some reasons to participate</a:t>
            </a:r>
          </a:p>
        </p:txBody>
      </p:sp>
      <p:sp>
        <p:nvSpPr>
          <p:cNvPr id="33796" name="Rectangle 3"/>
          <p:cNvSpPr>
            <a:spLocks noGrp="1"/>
          </p:cNvSpPr>
          <p:nvPr>
            <p:ph type="body" idx="1"/>
          </p:nvPr>
        </p:nvSpPr>
        <p:spPr>
          <a:xfrm>
            <a:off x="384175" y="1600200"/>
            <a:ext cx="6573838" cy="4675188"/>
          </a:xfrm>
        </p:spPr>
        <p:txBody>
          <a:bodyPr/>
          <a:lstStyle/>
          <a:p>
            <a:pPr eaLnBrk="1" hangingPunct="1">
              <a:lnSpc>
                <a:spcPct val="80000"/>
              </a:lnSpc>
            </a:pPr>
            <a:r>
              <a:rPr lang="en-US" altLang="en-US" sz="2800" dirty="0"/>
              <a:t>Ensure interoperability</a:t>
            </a:r>
          </a:p>
          <a:p>
            <a:pPr eaLnBrk="1" hangingPunct="1">
              <a:lnSpc>
                <a:spcPct val="80000"/>
              </a:lnSpc>
            </a:pPr>
            <a:r>
              <a:rPr lang="en-US" altLang="en-US" sz="2800" dirty="0"/>
              <a:t>Drive your technology of choice into the standard</a:t>
            </a:r>
          </a:p>
          <a:p>
            <a:pPr eaLnBrk="1" hangingPunct="1">
              <a:lnSpc>
                <a:spcPct val="80000"/>
              </a:lnSpc>
            </a:pPr>
            <a:r>
              <a:rPr lang="en-US" altLang="en-US" sz="2800" dirty="0"/>
              <a:t>Access to leading-edge ICT knowledge</a:t>
            </a:r>
          </a:p>
          <a:p>
            <a:pPr eaLnBrk="1" hangingPunct="1">
              <a:lnSpc>
                <a:spcPct val="80000"/>
              </a:lnSpc>
            </a:pPr>
            <a:r>
              <a:rPr lang="en-US" altLang="en-US" sz="2800" dirty="0"/>
              <a:t>Opportunities to meet and influence</a:t>
            </a:r>
            <a:br>
              <a:rPr lang="en-US" altLang="en-US" sz="2800" dirty="0"/>
            </a:br>
            <a:r>
              <a:rPr lang="en-US" altLang="en-US" sz="2800" dirty="0"/>
              <a:t>your customers &amp; competitors</a:t>
            </a:r>
          </a:p>
          <a:p>
            <a:pPr eaLnBrk="1" hangingPunct="1">
              <a:lnSpc>
                <a:spcPct val="80000"/>
              </a:lnSpc>
            </a:pPr>
            <a:r>
              <a:rPr lang="en-US" altLang="en-US" sz="2800" dirty="0"/>
              <a:t>Direct insight into critical issues,</a:t>
            </a:r>
            <a:br>
              <a:rPr lang="en-US" altLang="en-US" sz="2800" dirty="0"/>
            </a:br>
            <a:r>
              <a:rPr lang="en-US" altLang="en-US" sz="2800" dirty="0"/>
              <a:t>including regulatory &amp; spectrum matters, and the ability to influence them</a:t>
            </a:r>
          </a:p>
          <a:p>
            <a:pPr eaLnBrk="1" hangingPunct="1">
              <a:lnSpc>
                <a:spcPct val="80000"/>
              </a:lnSpc>
            </a:pPr>
            <a:r>
              <a:rPr lang="en-US" altLang="en-US" sz="2800" dirty="0"/>
              <a:t>Contribute the views of your constituency (e.g. environment, users, social interests, governmental interests, SMEs) </a:t>
            </a:r>
          </a:p>
        </p:txBody>
      </p:sp>
      <p:sp>
        <p:nvSpPr>
          <p:cNvPr id="65541"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4"/>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
        <p:nvSpPr>
          <p:cNvPr id="7" name="מלבן 6"/>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he-IL"/>
          </a:p>
        </p:txBody>
      </p:sp>
      <p:sp>
        <p:nvSpPr>
          <p:cNvPr id="2" name="Slide Number Placeholder 1"/>
          <p:cNvSpPr>
            <a:spLocks noGrp="1"/>
          </p:cNvSpPr>
          <p:nvPr>
            <p:ph type="sldNum" sz="quarter" idx="11"/>
          </p:nvPr>
        </p:nvSpPr>
        <p:spPr>
          <a:xfrm>
            <a:off x="2722" y="6588125"/>
            <a:ext cx="381000" cy="269875"/>
          </a:xfrm>
        </p:spPr>
        <p:txBody>
          <a:bodyPr/>
          <a:lstStyle/>
          <a:p>
            <a:pPr>
              <a:defRPr/>
            </a:pPr>
            <a:fld id="{7762E548-6DAA-47A0-AD72-CD39B547D565}" type="slidenum">
              <a:rPr lang="en-GB" smtClean="0"/>
              <a:pPr>
                <a:defRPr/>
              </a:pPr>
              <a:t>5</a:t>
            </a:fld>
            <a:endParaRPr lang="en-GB" dirty="0"/>
          </a:p>
        </p:txBody>
      </p:sp>
    </p:spTree>
    <p:extLst>
      <p:ext uri="{BB962C8B-B14F-4D97-AF65-F5344CB8AC3E}">
        <p14:creationId xmlns:p14="http://schemas.microsoft.com/office/powerpoint/2010/main" val="1262576880"/>
      </p:ext>
    </p:extLst>
  </p:cSld>
  <p:clrMapOvr>
    <a:masterClrMapping/>
  </p:clrMapOvr>
  <p:transition advClick="0" advTm="0">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0"/>
          <p:cNvSpPr>
            <a:spLocks noGrp="1"/>
          </p:cNvSpPr>
          <p:nvPr>
            <p:ph type="title"/>
          </p:nvPr>
        </p:nvSpPr>
        <p:spPr/>
        <p:txBody>
          <a:bodyPr/>
          <a:lstStyle/>
          <a:p>
            <a:r>
              <a:rPr lang="en-US"/>
              <a:t>Contribution of Standardization to GDP</a:t>
            </a:r>
            <a:endParaRPr lang="en-US" dirty="0"/>
          </a:p>
        </p:txBody>
      </p:sp>
      <p:graphicFrame>
        <p:nvGraphicFramePr>
          <p:cNvPr id="10" name="Content Placeholder 9"/>
          <p:cNvGraphicFramePr>
            <a:graphicFrameLocks noGrp="1"/>
          </p:cNvGraphicFramePr>
          <p:nvPr>
            <p:ph idx="1"/>
          </p:nvPr>
        </p:nvGraphicFramePr>
        <p:xfrm>
          <a:off x="457200" y="1600200"/>
          <a:ext cx="8455504" cy="3078541"/>
        </p:xfrm>
        <a:graphic>
          <a:graphicData uri="http://schemas.openxmlformats.org/drawingml/2006/table">
            <a:tbl>
              <a:tblPr firstRow="1" bandRow="1">
                <a:tableStyleId>{5C22544A-7EE6-4342-B048-85BDC9FD1C3A}</a:tableStyleId>
              </a:tblPr>
              <a:tblGrid>
                <a:gridCol w="1921859">
                  <a:extLst>
                    <a:ext uri="{9D8B030D-6E8A-4147-A177-3AD203B41FA5}">
                      <a16:colId xmlns:a16="http://schemas.microsoft.com/office/drawing/2014/main" xmlns="" val="20000"/>
                    </a:ext>
                  </a:extLst>
                </a:gridCol>
                <a:gridCol w="2083872">
                  <a:extLst>
                    <a:ext uri="{9D8B030D-6E8A-4147-A177-3AD203B41FA5}">
                      <a16:colId xmlns:a16="http://schemas.microsoft.com/office/drawing/2014/main" xmlns="" val="20001"/>
                    </a:ext>
                  </a:extLst>
                </a:gridCol>
                <a:gridCol w="1331798">
                  <a:extLst>
                    <a:ext uri="{9D8B030D-6E8A-4147-A177-3AD203B41FA5}">
                      <a16:colId xmlns:a16="http://schemas.microsoft.com/office/drawing/2014/main" xmlns="" val="20002"/>
                    </a:ext>
                  </a:extLst>
                </a:gridCol>
                <a:gridCol w="1582489">
                  <a:extLst>
                    <a:ext uri="{9D8B030D-6E8A-4147-A177-3AD203B41FA5}">
                      <a16:colId xmlns:a16="http://schemas.microsoft.com/office/drawing/2014/main" xmlns="" val="20003"/>
                    </a:ext>
                  </a:extLst>
                </a:gridCol>
                <a:gridCol w="1535486">
                  <a:extLst>
                    <a:ext uri="{9D8B030D-6E8A-4147-A177-3AD203B41FA5}">
                      <a16:colId xmlns:a16="http://schemas.microsoft.com/office/drawing/2014/main" xmlns="" val="20004"/>
                    </a:ext>
                  </a:extLst>
                </a:gridCol>
              </a:tblGrid>
              <a:tr h="590709">
                <a:tc>
                  <a:txBody>
                    <a:bodyPr/>
                    <a:lstStyle/>
                    <a:p>
                      <a:pPr algn="l" fontAlgn="b"/>
                      <a:r>
                        <a:rPr lang="en-US" sz="1900" b="1" i="0" u="none" strike="noStrike" dirty="0">
                          <a:solidFill>
                            <a:srgbClr val="000000"/>
                          </a:solidFill>
                          <a:latin typeface="Calibri"/>
                        </a:rPr>
                        <a:t>Country</a:t>
                      </a:r>
                    </a:p>
                  </a:txBody>
                  <a:tcPr marL="9466" marR="9466" marT="10080" marB="0" anchor="b"/>
                </a:tc>
                <a:tc>
                  <a:txBody>
                    <a:bodyPr/>
                    <a:lstStyle/>
                    <a:p>
                      <a:pPr algn="l" fontAlgn="b"/>
                      <a:r>
                        <a:rPr lang="en-US" sz="1900" b="1" i="0" u="none" strike="noStrike" dirty="0">
                          <a:solidFill>
                            <a:srgbClr val="000000"/>
                          </a:solidFill>
                          <a:latin typeface="Calibri"/>
                        </a:rPr>
                        <a:t> Publisher  </a:t>
                      </a:r>
                    </a:p>
                  </a:txBody>
                  <a:tcPr marL="9466" marR="9466" marT="10080" marB="0" anchor="b"/>
                </a:tc>
                <a:tc>
                  <a:txBody>
                    <a:bodyPr/>
                    <a:lstStyle/>
                    <a:p>
                      <a:pPr algn="l" fontAlgn="b"/>
                      <a:r>
                        <a:rPr lang="en-US" sz="1900" b="1" i="0" u="none" strike="noStrike" dirty="0">
                          <a:solidFill>
                            <a:srgbClr val="000000"/>
                          </a:solidFill>
                          <a:latin typeface="Calibri"/>
                        </a:rPr>
                        <a:t> Time frame  </a:t>
                      </a:r>
                    </a:p>
                  </a:txBody>
                  <a:tcPr marL="9466" marR="9466" marT="10080" marB="0" anchor="b"/>
                </a:tc>
                <a:tc>
                  <a:txBody>
                    <a:bodyPr/>
                    <a:lstStyle/>
                    <a:p>
                      <a:pPr algn="l" fontAlgn="b"/>
                      <a:r>
                        <a:rPr lang="en-US" sz="1900" b="1" i="0" u="none" strike="noStrike" dirty="0">
                          <a:solidFill>
                            <a:srgbClr val="000000"/>
                          </a:solidFill>
                          <a:latin typeface="Calibri"/>
                        </a:rPr>
                        <a:t> Growth rate </a:t>
                      </a:r>
                    </a:p>
                    <a:p>
                      <a:pPr algn="l" fontAlgn="b"/>
                      <a:r>
                        <a:rPr lang="en-US" sz="1900" b="1" i="0" u="none" strike="noStrike" dirty="0">
                          <a:solidFill>
                            <a:srgbClr val="000000"/>
                          </a:solidFill>
                          <a:latin typeface="Calibri"/>
                        </a:rPr>
                        <a:t>of GDP  </a:t>
                      </a:r>
                    </a:p>
                  </a:txBody>
                  <a:tcPr marL="9466" marR="9466" marT="10080" marB="0" anchor="b"/>
                </a:tc>
                <a:tc>
                  <a:txBody>
                    <a:bodyPr/>
                    <a:lstStyle/>
                    <a:p>
                      <a:pPr algn="l" fontAlgn="b"/>
                      <a:r>
                        <a:rPr lang="en-US" sz="1900" b="1" i="0" u="none" strike="noStrike" dirty="0">
                          <a:solidFill>
                            <a:srgbClr val="000000"/>
                          </a:solidFill>
                          <a:latin typeface="Calibri"/>
                        </a:rPr>
                        <a:t> Contribution of standards  </a:t>
                      </a:r>
                    </a:p>
                  </a:txBody>
                  <a:tcPr marL="9466" marR="9466" marT="10080" marB="0" anchor="b"/>
                </a:tc>
                <a:extLst>
                  <a:ext uri="{0D108BD9-81ED-4DB2-BD59-A6C34878D82A}">
                    <a16:rowId xmlns:a16="http://schemas.microsoft.com/office/drawing/2014/main" xmlns="" val="10000"/>
                  </a:ext>
                </a:extLst>
              </a:tr>
              <a:tr h="392462">
                <a:tc>
                  <a:txBody>
                    <a:bodyPr/>
                    <a:lstStyle/>
                    <a:p>
                      <a:pPr algn="l" fontAlgn="b"/>
                      <a:r>
                        <a:rPr lang="en-US" sz="2100" b="0" i="0" u="none" strike="noStrike" dirty="0">
                          <a:solidFill>
                            <a:srgbClr val="000000"/>
                          </a:solidFill>
                          <a:latin typeface="Calibri"/>
                        </a:rPr>
                        <a:t> Germany  </a:t>
                      </a:r>
                    </a:p>
                  </a:txBody>
                  <a:tcPr marL="9466" marR="9466" marT="10080" marB="0" anchor="b"/>
                </a:tc>
                <a:tc>
                  <a:txBody>
                    <a:bodyPr/>
                    <a:lstStyle/>
                    <a:p>
                      <a:pPr algn="l" fontAlgn="b"/>
                      <a:r>
                        <a:rPr lang="en-US" sz="2100" b="0" i="0" u="none" strike="noStrike" dirty="0">
                          <a:solidFill>
                            <a:srgbClr val="000000"/>
                          </a:solidFill>
                          <a:latin typeface="Calibri"/>
                        </a:rPr>
                        <a:t> DIN (2000)  </a:t>
                      </a:r>
                    </a:p>
                  </a:txBody>
                  <a:tcPr marL="9466" marR="9466" marT="10080" marB="0" anchor="b"/>
                </a:tc>
                <a:tc>
                  <a:txBody>
                    <a:bodyPr/>
                    <a:lstStyle/>
                    <a:p>
                      <a:pPr algn="l" fontAlgn="b"/>
                      <a:r>
                        <a:rPr lang="en-US" sz="2100" b="0" i="0" u="none" strike="noStrike" dirty="0">
                          <a:solidFill>
                            <a:srgbClr val="000000"/>
                          </a:solidFill>
                          <a:latin typeface="Calibri"/>
                        </a:rPr>
                        <a:t> 1960–1996  </a:t>
                      </a:r>
                    </a:p>
                  </a:txBody>
                  <a:tcPr marL="9466" marR="9466" marT="10080" marB="0" anchor="b"/>
                </a:tc>
                <a:tc>
                  <a:txBody>
                    <a:bodyPr/>
                    <a:lstStyle/>
                    <a:p>
                      <a:pPr algn="ctr" fontAlgn="b"/>
                      <a:r>
                        <a:rPr lang="en-US" sz="2100" b="0" i="0" u="none" strike="noStrike" dirty="0">
                          <a:solidFill>
                            <a:srgbClr val="000000"/>
                          </a:solidFill>
                          <a:latin typeface="Calibri"/>
                        </a:rPr>
                        <a:t>3,30%</a:t>
                      </a:r>
                    </a:p>
                  </a:txBody>
                  <a:tcPr marL="9466" marR="9466" marT="10080" marB="0" anchor="b"/>
                </a:tc>
                <a:tc>
                  <a:txBody>
                    <a:bodyPr/>
                    <a:lstStyle/>
                    <a:p>
                      <a:pPr algn="ctr" fontAlgn="b"/>
                      <a:r>
                        <a:rPr lang="en-US" sz="2100" b="0" i="0" u="none" strike="noStrike" dirty="0">
                          <a:solidFill>
                            <a:srgbClr val="000000"/>
                          </a:solidFill>
                          <a:latin typeface="Calibri"/>
                        </a:rPr>
                        <a:t>0,90%</a:t>
                      </a:r>
                    </a:p>
                  </a:txBody>
                  <a:tcPr marL="9466" marR="9466" marT="10080" marB="0" anchor="b"/>
                </a:tc>
                <a:extLst>
                  <a:ext uri="{0D108BD9-81ED-4DB2-BD59-A6C34878D82A}">
                    <a16:rowId xmlns:a16="http://schemas.microsoft.com/office/drawing/2014/main" xmlns="" val="10001"/>
                  </a:ext>
                </a:extLst>
              </a:tr>
              <a:tr h="392462">
                <a:tc>
                  <a:txBody>
                    <a:bodyPr/>
                    <a:lstStyle/>
                    <a:p>
                      <a:pPr algn="l" fontAlgn="b"/>
                      <a:r>
                        <a:rPr lang="en-US" sz="2100" b="0" i="0" u="none" strike="noStrike">
                          <a:solidFill>
                            <a:srgbClr val="000000"/>
                          </a:solidFill>
                          <a:latin typeface="Calibri"/>
                        </a:rPr>
                        <a:t> France  </a:t>
                      </a:r>
                    </a:p>
                  </a:txBody>
                  <a:tcPr marL="9466" marR="9466" marT="10080" marB="0" anchor="b"/>
                </a:tc>
                <a:tc>
                  <a:txBody>
                    <a:bodyPr/>
                    <a:lstStyle/>
                    <a:p>
                      <a:pPr algn="l" fontAlgn="b"/>
                      <a:r>
                        <a:rPr lang="en-US" sz="2100" b="0" i="0" u="none" strike="noStrike" dirty="0">
                          <a:solidFill>
                            <a:srgbClr val="000000"/>
                          </a:solidFill>
                          <a:latin typeface="Calibri"/>
                        </a:rPr>
                        <a:t> AFNOR (2009)  </a:t>
                      </a:r>
                    </a:p>
                  </a:txBody>
                  <a:tcPr marL="9466" marR="9466" marT="10080" marB="0" anchor="b"/>
                </a:tc>
                <a:tc>
                  <a:txBody>
                    <a:bodyPr/>
                    <a:lstStyle/>
                    <a:p>
                      <a:pPr algn="l" fontAlgn="b"/>
                      <a:r>
                        <a:rPr lang="en-US" sz="2100" b="0" i="0" u="none" strike="noStrike" dirty="0">
                          <a:solidFill>
                            <a:srgbClr val="000000"/>
                          </a:solidFill>
                          <a:latin typeface="Calibri"/>
                        </a:rPr>
                        <a:t> 1950–2007  </a:t>
                      </a:r>
                    </a:p>
                  </a:txBody>
                  <a:tcPr marL="9466" marR="9466" marT="10080" marB="0" anchor="b"/>
                </a:tc>
                <a:tc>
                  <a:txBody>
                    <a:bodyPr/>
                    <a:lstStyle/>
                    <a:p>
                      <a:pPr algn="ctr" fontAlgn="b"/>
                      <a:r>
                        <a:rPr lang="en-US" sz="2100" b="0" i="0" u="none" strike="noStrike" dirty="0">
                          <a:solidFill>
                            <a:srgbClr val="000000"/>
                          </a:solidFill>
                          <a:latin typeface="Calibri"/>
                        </a:rPr>
                        <a:t>3,40%</a:t>
                      </a:r>
                    </a:p>
                  </a:txBody>
                  <a:tcPr marL="9466" marR="9466" marT="10080" marB="0" anchor="b"/>
                </a:tc>
                <a:tc>
                  <a:txBody>
                    <a:bodyPr/>
                    <a:lstStyle/>
                    <a:p>
                      <a:pPr algn="ctr" fontAlgn="b"/>
                      <a:r>
                        <a:rPr lang="en-US" sz="2100" b="0" i="0" u="none" strike="noStrike" dirty="0">
                          <a:solidFill>
                            <a:srgbClr val="000000"/>
                          </a:solidFill>
                          <a:latin typeface="Calibri"/>
                        </a:rPr>
                        <a:t>0,80%</a:t>
                      </a:r>
                    </a:p>
                  </a:txBody>
                  <a:tcPr marL="9466" marR="9466" marT="10080" marB="0" anchor="b"/>
                </a:tc>
                <a:extLst>
                  <a:ext uri="{0D108BD9-81ED-4DB2-BD59-A6C34878D82A}">
                    <a16:rowId xmlns:a16="http://schemas.microsoft.com/office/drawing/2014/main" xmlns="" val="10002"/>
                  </a:ext>
                </a:extLst>
              </a:tr>
              <a:tr h="392462">
                <a:tc>
                  <a:txBody>
                    <a:bodyPr/>
                    <a:lstStyle/>
                    <a:p>
                      <a:pPr algn="l" fontAlgn="b"/>
                      <a:r>
                        <a:rPr lang="en-US" sz="2100" b="0" i="0" u="none" strike="noStrike" dirty="0">
                          <a:solidFill>
                            <a:srgbClr val="000000"/>
                          </a:solidFill>
                          <a:latin typeface="Calibri"/>
                        </a:rPr>
                        <a:t> United Kingdom  </a:t>
                      </a:r>
                    </a:p>
                  </a:txBody>
                  <a:tcPr marL="9466" marR="9466" marT="10080" marB="0" anchor="b"/>
                </a:tc>
                <a:tc>
                  <a:txBody>
                    <a:bodyPr/>
                    <a:lstStyle/>
                    <a:p>
                      <a:pPr algn="l" fontAlgn="b"/>
                      <a:r>
                        <a:rPr lang="en-US" sz="2100" b="0" i="0" u="none" strike="noStrike" dirty="0">
                          <a:solidFill>
                            <a:srgbClr val="000000"/>
                          </a:solidFill>
                          <a:latin typeface="Calibri"/>
                        </a:rPr>
                        <a:t> DTI (2005)  </a:t>
                      </a:r>
                    </a:p>
                  </a:txBody>
                  <a:tcPr marL="9466" marR="9466" marT="10080" marB="0" anchor="b"/>
                </a:tc>
                <a:tc>
                  <a:txBody>
                    <a:bodyPr/>
                    <a:lstStyle/>
                    <a:p>
                      <a:pPr algn="l" fontAlgn="b"/>
                      <a:r>
                        <a:rPr lang="en-US" sz="2100" b="0" i="0" u="none" strike="noStrike" dirty="0">
                          <a:solidFill>
                            <a:srgbClr val="000000"/>
                          </a:solidFill>
                          <a:latin typeface="Calibri"/>
                        </a:rPr>
                        <a:t> 1948–2002  </a:t>
                      </a:r>
                    </a:p>
                  </a:txBody>
                  <a:tcPr marL="9466" marR="9466" marT="10080" marB="0" anchor="b"/>
                </a:tc>
                <a:tc>
                  <a:txBody>
                    <a:bodyPr/>
                    <a:lstStyle/>
                    <a:p>
                      <a:pPr algn="ctr" fontAlgn="b"/>
                      <a:r>
                        <a:rPr lang="en-US" sz="2100" b="0" i="0" u="none" strike="noStrike" dirty="0">
                          <a:solidFill>
                            <a:srgbClr val="000000"/>
                          </a:solidFill>
                          <a:latin typeface="Calibri"/>
                        </a:rPr>
                        <a:t>2,50%</a:t>
                      </a:r>
                    </a:p>
                  </a:txBody>
                  <a:tcPr marL="9466" marR="9466" marT="10080" marB="0" anchor="b"/>
                </a:tc>
                <a:tc>
                  <a:txBody>
                    <a:bodyPr/>
                    <a:lstStyle/>
                    <a:p>
                      <a:pPr algn="ctr" fontAlgn="b"/>
                      <a:r>
                        <a:rPr lang="en-US" sz="2100" b="0" i="0" u="none" strike="noStrike" dirty="0">
                          <a:solidFill>
                            <a:srgbClr val="000000"/>
                          </a:solidFill>
                          <a:latin typeface="Calibri"/>
                        </a:rPr>
                        <a:t>0,30%</a:t>
                      </a:r>
                    </a:p>
                  </a:txBody>
                  <a:tcPr marL="9466" marR="9466" marT="10080" marB="0" anchor="b"/>
                </a:tc>
                <a:extLst>
                  <a:ext uri="{0D108BD9-81ED-4DB2-BD59-A6C34878D82A}">
                    <a16:rowId xmlns:a16="http://schemas.microsoft.com/office/drawing/2014/main" xmlns="" val="10003"/>
                  </a:ext>
                </a:extLst>
              </a:tr>
              <a:tr h="655223">
                <a:tc>
                  <a:txBody>
                    <a:bodyPr/>
                    <a:lstStyle/>
                    <a:p>
                      <a:pPr algn="l" fontAlgn="b"/>
                      <a:r>
                        <a:rPr lang="en-US" sz="2100" b="0" i="0" u="none" strike="noStrike">
                          <a:solidFill>
                            <a:srgbClr val="000000"/>
                          </a:solidFill>
                          <a:latin typeface="Calibri"/>
                        </a:rPr>
                        <a:t> Canada  </a:t>
                      </a:r>
                    </a:p>
                  </a:txBody>
                  <a:tcPr marL="9466" marR="9466" marT="10080" marB="0" anchor="b"/>
                </a:tc>
                <a:tc>
                  <a:txBody>
                    <a:bodyPr/>
                    <a:lstStyle/>
                    <a:p>
                      <a:pPr algn="l" fontAlgn="b"/>
                      <a:r>
                        <a:rPr lang="en-US" sz="2100" b="0" i="0" u="none" strike="noStrike" dirty="0">
                          <a:solidFill>
                            <a:srgbClr val="000000"/>
                          </a:solidFill>
                          <a:latin typeface="Calibri"/>
                        </a:rPr>
                        <a:t> Standards Council of Canada (2007)  </a:t>
                      </a:r>
                    </a:p>
                  </a:txBody>
                  <a:tcPr marL="9466" marR="9466" marT="10080" marB="0" anchor="b"/>
                </a:tc>
                <a:tc>
                  <a:txBody>
                    <a:bodyPr/>
                    <a:lstStyle/>
                    <a:p>
                      <a:pPr algn="l" fontAlgn="b"/>
                      <a:r>
                        <a:rPr lang="en-US" sz="2100" b="0" i="0" u="none" strike="noStrike" dirty="0">
                          <a:solidFill>
                            <a:srgbClr val="000000"/>
                          </a:solidFill>
                          <a:latin typeface="Calibri"/>
                        </a:rPr>
                        <a:t> 1981–2004  </a:t>
                      </a:r>
                    </a:p>
                  </a:txBody>
                  <a:tcPr marL="9466" marR="9466" marT="10080" marB="0" anchor="b"/>
                </a:tc>
                <a:tc>
                  <a:txBody>
                    <a:bodyPr/>
                    <a:lstStyle/>
                    <a:p>
                      <a:pPr algn="ctr" fontAlgn="b"/>
                      <a:r>
                        <a:rPr lang="en-US" sz="2100" b="0" i="0" u="none" strike="noStrike" dirty="0">
                          <a:solidFill>
                            <a:srgbClr val="000000"/>
                          </a:solidFill>
                          <a:latin typeface="Calibri"/>
                        </a:rPr>
                        <a:t>2,70%</a:t>
                      </a:r>
                    </a:p>
                  </a:txBody>
                  <a:tcPr marL="9466" marR="9466" marT="10080" marB="0" anchor="b"/>
                </a:tc>
                <a:tc>
                  <a:txBody>
                    <a:bodyPr/>
                    <a:lstStyle/>
                    <a:p>
                      <a:pPr algn="ctr" fontAlgn="b"/>
                      <a:r>
                        <a:rPr lang="en-US" sz="2100" b="0" i="0" u="none" strike="noStrike" dirty="0">
                          <a:solidFill>
                            <a:srgbClr val="000000"/>
                          </a:solidFill>
                          <a:latin typeface="Calibri"/>
                        </a:rPr>
                        <a:t>0,20%</a:t>
                      </a:r>
                    </a:p>
                  </a:txBody>
                  <a:tcPr marL="9466" marR="9466" marT="10080" marB="0" anchor="b"/>
                </a:tc>
                <a:extLst>
                  <a:ext uri="{0D108BD9-81ED-4DB2-BD59-A6C34878D82A}">
                    <a16:rowId xmlns:a16="http://schemas.microsoft.com/office/drawing/2014/main" xmlns="" val="10004"/>
                  </a:ext>
                </a:extLst>
              </a:tr>
              <a:tr h="655223">
                <a:tc>
                  <a:txBody>
                    <a:bodyPr/>
                    <a:lstStyle/>
                    <a:p>
                      <a:pPr algn="l" fontAlgn="b"/>
                      <a:r>
                        <a:rPr lang="en-US" sz="2100" b="0" i="0" u="none" strike="noStrike" dirty="0">
                          <a:solidFill>
                            <a:srgbClr val="000000"/>
                          </a:solidFill>
                          <a:latin typeface="Calibri"/>
                        </a:rPr>
                        <a:t> Australia  </a:t>
                      </a:r>
                    </a:p>
                  </a:txBody>
                  <a:tcPr marL="9466" marR="9466" marT="10080" marB="0" anchor="b"/>
                </a:tc>
                <a:tc>
                  <a:txBody>
                    <a:bodyPr/>
                    <a:lstStyle/>
                    <a:p>
                      <a:pPr algn="l" fontAlgn="b"/>
                      <a:r>
                        <a:rPr lang="en-US" sz="2100" b="0" i="0" u="none" strike="noStrike" dirty="0">
                          <a:solidFill>
                            <a:srgbClr val="000000"/>
                          </a:solidFill>
                          <a:latin typeface="Calibri"/>
                        </a:rPr>
                        <a:t> Standards Australia (2006)  </a:t>
                      </a:r>
                    </a:p>
                  </a:txBody>
                  <a:tcPr marL="9466" marR="9466" marT="10080" marB="0" anchor="b"/>
                </a:tc>
                <a:tc>
                  <a:txBody>
                    <a:bodyPr/>
                    <a:lstStyle/>
                    <a:p>
                      <a:pPr algn="l" fontAlgn="b"/>
                      <a:r>
                        <a:rPr lang="en-US" sz="2100" b="0" i="0" u="none" strike="noStrike" dirty="0">
                          <a:solidFill>
                            <a:srgbClr val="000000"/>
                          </a:solidFill>
                          <a:latin typeface="Calibri"/>
                        </a:rPr>
                        <a:t> 1962–2003  </a:t>
                      </a:r>
                    </a:p>
                  </a:txBody>
                  <a:tcPr marL="9466" marR="9466" marT="10080" marB="0" anchor="b"/>
                </a:tc>
                <a:tc>
                  <a:txBody>
                    <a:bodyPr/>
                    <a:lstStyle/>
                    <a:p>
                      <a:pPr algn="ctr" fontAlgn="b"/>
                      <a:r>
                        <a:rPr lang="en-US" sz="2100" b="0" i="0" u="none" strike="noStrike" dirty="0">
                          <a:solidFill>
                            <a:srgbClr val="000000"/>
                          </a:solidFill>
                          <a:latin typeface="Calibri"/>
                        </a:rPr>
                        <a:t>3,60%</a:t>
                      </a:r>
                    </a:p>
                  </a:txBody>
                  <a:tcPr marL="9466" marR="9466" marT="10080" marB="0" anchor="b"/>
                </a:tc>
                <a:tc>
                  <a:txBody>
                    <a:bodyPr/>
                    <a:lstStyle/>
                    <a:p>
                      <a:pPr algn="ctr" fontAlgn="b"/>
                      <a:r>
                        <a:rPr lang="en-US" sz="2100" b="0" i="0" u="none" strike="noStrike" dirty="0">
                          <a:solidFill>
                            <a:srgbClr val="000000"/>
                          </a:solidFill>
                          <a:latin typeface="Calibri"/>
                        </a:rPr>
                        <a:t>0,80%</a:t>
                      </a:r>
                    </a:p>
                  </a:txBody>
                  <a:tcPr marL="9466" marR="9466" marT="10080" marB="0" anchor="b"/>
                </a:tc>
                <a:extLst>
                  <a:ext uri="{0D108BD9-81ED-4DB2-BD59-A6C34878D82A}">
                    <a16:rowId xmlns:a16="http://schemas.microsoft.com/office/drawing/2014/main" xmlns="" val="10005"/>
                  </a:ext>
                </a:extLst>
              </a:tr>
            </a:tbl>
          </a:graphicData>
        </a:graphic>
      </p:graphicFrame>
      <p:sp>
        <p:nvSpPr>
          <p:cNvPr id="6" name="Footer Placeholder 5"/>
          <p:cNvSpPr>
            <a:spLocks noGrp="1"/>
          </p:cNvSpPr>
          <p:nvPr>
            <p:ph type="ftr" sz="quarter" idx="10"/>
          </p:nvPr>
        </p:nvSpPr>
        <p:spPr>
          <a:xfrm>
            <a:off x="431800" y="6588125"/>
            <a:ext cx="5210175" cy="269875"/>
          </a:xfrm>
        </p:spPr>
        <p:txBody>
          <a:bodyPr/>
          <a:lstStyle/>
          <a:p>
            <a:r>
              <a:rPr lang="en-US" dirty="0"/>
              <a:t>© ETSI 2016. All rights reserved</a:t>
            </a:r>
          </a:p>
        </p:txBody>
      </p:sp>
      <p:sp>
        <p:nvSpPr>
          <p:cNvPr id="5" name="Slide Number Placeholder 4"/>
          <p:cNvSpPr>
            <a:spLocks noGrp="1"/>
          </p:cNvSpPr>
          <p:nvPr>
            <p:ph type="sldNum" sz="quarter" idx="11"/>
          </p:nvPr>
        </p:nvSpPr>
        <p:spPr>
          <a:xfrm>
            <a:off x="2718" y="6588125"/>
            <a:ext cx="381000" cy="269875"/>
          </a:xfrm>
        </p:spPr>
        <p:txBody>
          <a:bodyPr/>
          <a:lstStyle/>
          <a:p>
            <a:fld id="{858A4A9B-25A1-4D9C-AE5F-57634D9DF1CD}" type="slidenum">
              <a:rPr lang="en-GB" smtClean="0"/>
              <a:pPr/>
              <a:t>6</a:t>
            </a:fld>
            <a:endParaRPr lang="en-GB" dirty="0"/>
          </a:p>
        </p:txBody>
      </p:sp>
      <p:sp>
        <p:nvSpPr>
          <p:cNvPr id="6191" name="Subtitle 11"/>
          <p:cNvSpPr>
            <a:spLocks noGrp="1"/>
          </p:cNvSpPr>
          <p:nvPr>
            <p:ph type="subTitle" sz="quarter" idx="4294967295"/>
          </p:nvPr>
        </p:nvSpPr>
        <p:spPr>
          <a:xfrm>
            <a:off x="509588" y="4976814"/>
            <a:ext cx="8634412" cy="1405072"/>
          </a:xfrm>
        </p:spPr>
        <p:txBody>
          <a:bodyPr/>
          <a:lstStyle/>
          <a:p>
            <a:r>
              <a:rPr lang="en-US" sz="1600" dirty="0"/>
              <a:t>Source: The Economic Benefits of Standardization, DIN, 2011</a:t>
            </a:r>
          </a:p>
          <a:p>
            <a:pPr>
              <a:buFontTx/>
              <a:buNone/>
            </a:pPr>
            <a:r>
              <a:rPr lang="en-US" sz="1400" dirty="0">
                <a:hlinkClick r:id="rId2"/>
              </a:rPr>
              <a:t>http://alt.din.de/sixcms_upload/media/2896/GNN_2011_engl_FINAL.pdf</a:t>
            </a:r>
            <a:r>
              <a:rPr lang="en-US" sz="1400" dirty="0"/>
              <a:t> </a:t>
            </a:r>
          </a:p>
          <a:p>
            <a:r>
              <a:rPr lang="de-DE" sz="1600" dirty="0"/>
              <a:t>Further </a:t>
            </a:r>
            <a:r>
              <a:rPr lang="en-US" sz="1600" dirty="0"/>
              <a:t>information</a:t>
            </a:r>
            <a:r>
              <a:rPr lang="de-DE" sz="1600" dirty="0"/>
              <a:t> </a:t>
            </a:r>
            <a:r>
              <a:rPr lang="en-US" sz="1600" dirty="0"/>
              <a:t>(ISO/IEC)</a:t>
            </a:r>
            <a:r>
              <a:rPr lang="de-DE" sz="1600" dirty="0"/>
              <a:t> </a:t>
            </a:r>
          </a:p>
          <a:p>
            <a:pPr>
              <a:buFontTx/>
              <a:buNone/>
            </a:pPr>
            <a:r>
              <a:rPr lang="en-US" sz="1400" u="sng" dirty="0">
                <a:hlinkClick r:id="rId3"/>
              </a:rPr>
              <a:t>http://www.standardsinfo.net/info/benefits/benefits_s1.html</a:t>
            </a:r>
            <a:r>
              <a:rPr lang="en-US" sz="1600" dirty="0"/>
              <a:t> </a:t>
            </a:r>
          </a:p>
        </p:txBody>
      </p:sp>
    </p:spTree>
    <p:extLst>
      <p:ext uri="{BB962C8B-B14F-4D97-AF65-F5344CB8AC3E}">
        <p14:creationId xmlns:p14="http://schemas.microsoft.com/office/powerpoint/2010/main" val="1924236191"/>
      </p:ext>
    </p:extLst>
  </p:cSld>
  <p:clrMapOvr>
    <a:masterClrMapping/>
  </p:clrMapOvr>
  <p:transition advClick="0" advTm="10000">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5031" y="1398468"/>
            <a:ext cx="7561905" cy="1590476"/>
          </a:xfrm>
          <a:prstGeom prst="rect">
            <a:avLst/>
          </a:prstGeom>
        </p:spPr>
      </p:pic>
      <p:sp>
        <p:nvSpPr>
          <p:cNvPr id="7170" name="Title 1"/>
          <p:cNvSpPr>
            <a:spLocks noGrp="1"/>
          </p:cNvSpPr>
          <p:nvPr>
            <p:ph type="title" idx="4294967295"/>
          </p:nvPr>
        </p:nvSpPr>
        <p:spPr>
          <a:xfrm>
            <a:off x="0" y="0"/>
            <a:ext cx="8229600" cy="1143000"/>
          </a:xfrm>
        </p:spPr>
        <p:txBody>
          <a:bodyPr/>
          <a:lstStyle/>
          <a:p>
            <a:r>
              <a:rPr lang="de-DE" dirty="0"/>
              <a:t>Mobile Communication</a:t>
            </a:r>
          </a:p>
        </p:txBody>
      </p:sp>
      <p:sp>
        <p:nvSpPr>
          <p:cNvPr id="74" name="TextBox 73"/>
          <p:cNvSpPr txBox="1"/>
          <p:nvPr/>
        </p:nvSpPr>
        <p:spPr>
          <a:xfrm>
            <a:off x="2586139" y="6389847"/>
            <a:ext cx="5414861" cy="246221"/>
          </a:xfrm>
          <a:prstGeom prst="rect">
            <a:avLst/>
          </a:prstGeom>
          <a:noFill/>
        </p:spPr>
        <p:txBody>
          <a:bodyPr wrap="square" rtlCol="0">
            <a:spAutoFit/>
          </a:bodyPr>
          <a:lstStyle/>
          <a:p>
            <a:r>
              <a:rPr lang="en-US" sz="1000" i="1" dirty="0">
                <a:solidFill>
                  <a:schemeClr val="bg1">
                    <a:lumMod val="50000"/>
                  </a:schemeClr>
                </a:solidFill>
                <a:hlinkClick r:id="rId4"/>
              </a:rPr>
              <a:t>https://5g-ppp.eu/wp-content/uploads/2016/02/BROCHURE_5PPP_BAT2_PL.pdf</a:t>
            </a:r>
            <a:r>
              <a:rPr lang="en-US" sz="1000" i="1" dirty="0">
                <a:solidFill>
                  <a:schemeClr val="bg1">
                    <a:lumMod val="50000"/>
                  </a:schemeClr>
                </a:solidFill>
              </a:rPr>
              <a:t> </a:t>
            </a:r>
          </a:p>
        </p:txBody>
      </p:sp>
      <p:pic>
        <p:nvPicPr>
          <p:cNvPr id="6" name="Picture 5"/>
          <p:cNvPicPr>
            <a:picLocks noChangeAspect="1"/>
          </p:cNvPicPr>
          <p:nvPr/>
        </p:nvPicPr>
        <p:blipFill>
          <a:blip r:embed="rId5"/>
          <a:stretch>
            <a:fillRect/>
          </a:stretch>
        </p:blipFill>
        <p:spPr>
          <a:xfrm>
            <a:off x="1931137" y="3002571"/>
            <a:ext cx="5855854" cy="3417371"/>
          </a:xfrm>
          <a:prstGeom prst="rect">
            <a:avLst/>
          </a:prstGeom>
        </p:spPr>
      </p:pic>
      <p:pic>
        <p:nvPicPr>
          <p:cNvPr id="7" name="Picture 6"/>
          <p:cNvPicPr>
            <a:picLocks noChangeAspect="1"/>
          </p:cNvPicPr>
          <p:nvPr/>
        </p:nvPicPr>
        <p:blipFill>
          <a:blip r:embed="rId6"/>
          <a:stretch>
            <a:fillRect/>
          </a:stretch>
        </p:blipFill>
        <p:spPr>
          <a:xfrm>
            <a:off x="503809" y="3523333"/>
            <a:ext cx="971429" cy="723810"/>
          </a:xfrm>
          <a:prstGeom prst="rect">
            <a:avLst/>
          </a:prstGeom>
        </p:spPr>
      </p:pic>
      <p:pic>
        <p:nvPicPr>
          <p:cNvPr id="8" name="Picture 7"/>
          <p:cNvPicPr>
            <a:picLocks noChangeAspect="1"/>
          </p:cNvPicPr>
          <p:nvPr/>
        </p:nvPicPr>
        <p:blipFill>
          <a:blip r:embed="rId7"/>
          <a:stretch>
            <a:fillRect/>
          </a:stretch>
        </p:blipFill>
        <p:spPr>
          <a:xfrm>
            <a:off x="503809" y="1701198"/>
            <a:ext cx="761905" cy="771429"/>
          </a:xfrm>
          <a:prstGeom prst="rect">
            <a:avLst/>
          </a:prstGeom>
        </p:spPr>
      </p:pic>
      <p:sp>
        <p:nvSpPr>
          <p:cNvPr id="9" name="TextBox 8"/>
          <p:cNvSpPr txBox="1"/>
          <p:nvPr/>
        </p:nvSpPr>
        <p:spPr>
          <a:xfrm>
            <a:off x="6491116" y="2753422"/>
            <a:ext cx="2415820" cy="246221"/>
          </a:xfrm>
          <a:prstGeom prst="rect">
            <a:avLst/>
          </a:prstGeom>
          <a:noFill/>
        </p:spPr>
        <p:txBody>
          <a:bodyPr wrap="square" rtlCol="0">
            <a:spAutoFit/>
          </a:bodyPr>
          <a:lstStyle/>
          <a:p>
            <a:r>
              <a:rPr lang="en-US" sz="1000" dirty="0">
                <a:hlinkClick r:id="rId8"/>
              </a:rPr>
              <a:t>https://www.gsmaintelligence.com/</a:t>
            </a:r>
            <a:r>
              <a:rPr lang="en-US" sz="1000" dirty="0"/>
              <a:t> </a:t>
            </a:r>
          </a:p>
        </p:txBody>
      </p:sp>
      <p:sp>
        <p:nvSpPr>
          <p:cNvPr id="16"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a:t>© ETSI 2016. All rights reserved</a:t>
            </a:r>
            <a:endParaRPr lang="en-US" dirty="0"/>
          </a:p>
        </p:txBody>
      </p:sp>
      <p:sp>
        <p:nvSpPr>
          <p:cNvPr id="17"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r>
              <a:rPr lang="en-GB" dirty="0"/>
              <a:t>7</a:t>
            </a:r>
          </a:p>
        </p:txBody>
      </p:sp>
    </p:spTree>
    <p:extLst>
      <p:ext uri="{BB962C8B-B14F-4D97-AF65-F5344CB8AC3E}">
        <p14:creationId xmlns:p14="http://schemas.microsoft.com/office/powerpoint/2010/main" val="160928702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dirty="0"/>
              <a:t>ETSI’s creation</a:t>
            </a:r>
          </a:p>
        </p:txBody>
      </p:sp>
      <p:sp>
        <p:nvSpPr>
          <p:cNvPr id="14" name="Footer Placeholder 4"/>
          <p:cNvSpPr>
            <a:spLocks noGrp="1"/>
          </p:cNvSpPr>
          <p:nvPr>
            <p:ph type="ftr" sz="quarter" idx="10"/>
          </p:nvPr>
        </p:nvSpPr>
        <p:spPr/>
        <p:txBody>
          <a:bodyPr/>
          <a:lstStyle>
            <a:lvl1pPr>
              <a:defRPr>
                <a:cs typeface="Arial" charset="0"/>
              </a:defRPr>
            </a:lvl1pPr>
          </a:lstStyle>
          <a:p>
            <a:r>
              <a:rPr lang="en-US"/>
              <a:t>© ETSI 2016. All rights reserved</a:t>
            </a:r>
            <a:endParaRPr lang="en-US" dirty="0"/>
          </a:p>
        </p:txBody>
      </p:sp>
      <p:sp>
        <p:nvSpPr>
          <p:cNvPr id="15" name="Slide Number Placeholder 5"/>
          <p:cNvSpPr>
            <a:spLocks noGrp="1"/>
          </p:cNvSpPr>
          <p:nvPr>
            <p:ph type="sldNum" sz="quarter" idx="11"/>
          </p:nvPr>
        </p:nvSpPr>
        <p:spPr/>
        <p:txBody>
          <a:bodyPr/>
          <a:lstStyle>
            <a:lvl1pPr>
              <a:defRPr/>
            </a:lvl1pPr>
          </a:lstStyle>
          <a:p>
            <a:r>
              <a:rPr lang="en-GB" dirty="0"/>
              <a:t>9</a:t>
            </a:r>
          </a:p>
        </p:txBody>
      </p:sp>
      <p:sp>
        <p:nvSpPr>
          <p:cNvPr id="267267" name="Rectangle 3"/>
          <p:cNvSpPr>
            <a:spLocks noGrp="1" noChangeArrowheads="1"/>
          </p:cNvSpPr>
          <p:nvPr>
            <p:ph type="body" idx="4294967295"/>
          </p:nvPr>
        </p:nvSpPr>
        <p:spPr>
          <a:xfrm>
            <a:off x="524637" y="1485900"/>
            <a:ext cx="8118321" cy="1981200"/>
          </a:xfrm>
        </p:spPr>
        <p:txBody>
          <a:bodyPr lIns="91440" tIns="45720" rIns="91440" bIns="45720"/>
          <a:lstStyle/>
          <a:p>
            <a:r>
              <a:rPr lang="en-US" sz="2800" dirty="0">
                <a:solidFill>
                  <a:srgbClr val="000066"/>
                </a:solidFill>
                <a:latin typeface="Tahoma" pitchFamily="34" charset="0"/>
                <a:cs typeface="Tahoma" pitchFamily="34" charset="0"/>
              </a:rPr>
              <a:t>	</a:t>
            </a:r>
            <a:r>
              <a:rPr lang="en-US" dirty="0">
                <a:solidFill>
                  <a:srgbClr val="10627E"/>
                </a:solidFill>
                <a:sym typeface="Wingdings" pitchFamily="2" charset="2"/>
              </a:rPr>
              <a:t>Mid 80’s</a:t>
            </a:r>
            <a:endParaRPr lang="en-US" sz="2000" dirty="0">
              <a:solidFill>
                <a:srgbClr val="10627E"/>
              </a:solidFill>
              <a:sym typeface="Wingdings" pitchFamily="2" charset="2"/>
            </a:endParaRPr>
          </a:p>
          <a:p>
            <a:endParaRPr lang="en-US" sz="1000" dirty="0">
              <a:solidFill>
                <a:srgbClr val="777777"/>
              </a:solidFill>
            </a:endParaRPr>
          </a:p>
          <a:p>
            <a:pPr>
              <a:buFont typeface="Wingdings" pitchFamily="2" charset="2"/>
              <a:buNone/>
            </a:pPr>
            <a:r>
              <a:rPr lang="en-US" sz="2000" dirty="0">
                <a:solidFill>
                  <a:srgbClr val="10627E"/>
                </a:solidFill>
                <a:sym typeface="Wingdings" pitchFamily="2" charset="2"/>
              </a:rPr>
              <a:t>Emergence of mobile communications (the GSM success story)</a:t>
            </a:r>
          </a:p>
          <a:p>
            <a:pPr>
              <a:buFont typeface="Wingdings" pitchFamily="2" charset="2"/>
              <a:buNone/>
            </a:pPr>
            <a:r>
              <a:rPr lang="en-US" sz="2000" dirty="0">
                <a:solidFill>
                  <a:srgbClr val="10627E"/>
                </a:solidFill>
                <a:sym typeface="Wingdings" pitchFamily="2" charset="2"/>
              </a:rPr>
              <a:t>Political and industrial will to work on a common set of standards for Europe</a:t>
            </a:r>
          </a:p>
          <a:p>
            <a:pPr>
              <a:buFont typeface="Wingdings" pitchFamily="2" charset="2"/>
              <a:buNone/>
            </a:pPr>
            <a:r>
              <a:rPr lang="en-US" sz="2000" dirty="0">
                <a:solidFill>
                  <a:srgbClr val="10627E"/>
                </a:solidFill>
              </a:rPr>
              <a:t>Industry in the driving seat</a:t>
            </a:r>
          </a:p>
        </p:txBody>
      </p:sp>
      <p:sp>
        <p:nvSpPr>
          <p:cNvPr id="267269" name="Text Box 5"/>
          <p:cNvSpPr txBox="1">
            <a:spLocks noChangeArrowheads="1"/>
          </p:cNvSpPr>
          <p:nvPr/>
        </p:nvSpPr>
        <p:spPr bwMode="auto">
          <a:xfrm>
            <a:off x="2046288" y="3468688"/>
            <a:ext cx="1555750" cy="641350"/>
          </a:xfrm>
          <a:prstGeom prst="rect">
            <a:avLst/>
          </a:prstGeom>
          <a:noFill/>
          <a:ln w="9525">
            <a:noFill/>
            <a:miter lim="800000"/>
            <a:headEnd/>
            <a:tailEnd/>
          </a:ln>
          <a:effectLst/>
        </p:spPr>
        <p:txBody>
          <a:bodyPr wrap="none">
            <a:spAutoFit/>
          </a:bodyPr>
          <a:lstStyle/>
          <a:p>
            <a:pPr algn="ctr" eaLnBrk="1" hangingPunct="1">
              <a:lnSpc>
                <a:spcPct val="100000"/>
              </a:lnSpc>
              <a:spcBef>
                <a:spcPct val="0"/>
              </a:spcBef>
              <a:buClrTx/>
            </a:pPr>
            <a:r>
              <a:rPr lang="en-US" b="1">
                <a:solidFill>
                  <a:srgbClr val="10627E"/>
                </a:solidFill>
                <a:sym typeface="Wingdings" pitchFamily="2" charset="2"/>
              </a:rPr>
              <a:t>European </a:t>
            </a:r>
          </a:p>
          <a:p>
            <a:pPr algn="ctr" eaLnBrk="1" hangingPunct="1">
              <a:lnSpc>
                <a:spcPct val="100000"/>
              </a:lnSpc>
              <a:spcBef>
                <a:spcPct val="0"/>
              </a:spcBef>
              <a:buClrTx/>
            </a:pPr>
            <a:r>
              <a:rPr lang="en-US" b="1">
                <a:solidFill>
                  <a:srgbClr val="10627E"/>
                </a:solidFill>
                <a:sym typeface="Wingdings" pitchFamily="2" charset="2"/>
              </a:rPr>
              <a:t>Commission</a:t>
            </a:r>
          </a:p>
        </p:txBody>
      </p:sp>
      <p:sp>
        <p:nvSpPr>
          <p:cNvPr id="267270" name="Text Box 6"/>
          <p:cNvSpPr txBox="1">
            <a:spLocks noChangeArrowheads="1"/>
          </p:cNvSpPr>
          <p:nvPr/>
        </p:nvSpPr>
        <p:spPr bwMode="auto">
          <a:xfrm>
            <a:off x="5149850" y="3394075"/>
            <a:ext cx="2311400" cy="792163"/>
          </a:xfrm>
          <a:prstGeom prst="rect">
            <a:avLst/>
          </a:prstGeom>
          <a:noFill/>
          <a:ln w="9525">
            <a:noFill/>
            <a:miter lim="800000"/>
            <a:headEnd/>
            <a:tailEnd/>
          </a:ln>
          <a:effectLst/>
        </p:spPr>
        <p:txBody>
          <a:bodyPr wrap="none">
            <a:spAutoFit/>
          </a:bodyPr>
          <a:lstStyle/>
          <a:p>
            <a:pPr algn="ctr" eaLnBrk="1" hangingPunct="1">
              <a:lnSpc>
                <a:spcPct val="100000"/>
              </a:lnSpc>
              <a:spcBef>
                <a:spcPct val="0"/>
              </a:spcBef>
              <a:buClrTx/>
            </a:pPr>
            <a:r>
              <a:rPr lang="en-US" b="1">
                <a:solidFill>
                  <a:srgbClr val="10627E"/>
                </a:solidFill>
                <a:sym typeface="Wingdings" pitchFamily="2" charset="2"/>
              </a:rPr>
              <a:t>CEPT</a:t>
            </a:r>
          </a:p>
          <a:p>
            <a:pPr algn="ctr" eaLnBrk="1" hangingPunct="1">
              <a:lnSpc>
                <a:spcPct val="100000"/>
              </a:lnSpc>
              <a:spcBef>
                <a:spcPct val="0"/>
              </a:spcBef>
              <a:buClrTx/>
            </a:pPr>
            <a:r>
              <a:rPr lang="en-US" sz="1400" b="1">
                <a:solidFill>
                  <a:srgbClr val="10627E"/>
                </a:solidFill>
                <a:sym typeface="Wingdings" pitchFamily="2" charset="2"/>
              </a:rPr>
              <a:t>(EU Conference of Posts </a:t>
            </a:r>
          </a:p>
          <a:p>
            <a:pPr algn="ctr" eaLnBrk="1" hangingPunct="1">
              <a:lnSpc>
                <a:spcPct val="100000"/>
              </a:lnSpc>
              <a:spcBef>
                <a:spcPct val="0"/>
              </a:spcBef>
              <a:buClrTx/>
            </a:pPr>
            <a:r>
              <a:rPr lang="en-US" sz="1400" b="1">
                <a:solidFill>
                  <a:srgbClr val="10627E"/>
                </a:solidFill>
                <a:sym typeface="Wingdings" pitchFamily="2" charset="2"/>
              </a:rPr>
              <a:t>&amp; Telecommunications)</a:t>
            </a:r>
          </a:p>
        </p:txBody>
      </p:sp>
      <p:sp>
        <p:nvSpPr>
          <p:cNvPr id="267271" name="AutoShape 7"/>
          <p:cNvSpPr>
            <a:spLocks noChangeArrowheads="1"/>
          </p:cNvSpPr>
          <p:nvPr/>
        </p:nvSpPr>
        <p:spPr bwMode="auto">
          <a:xfrm rot="10800000">
            <a:off x="3902696" y="3638747"/>
            <a:ext cx="742671" cy="348792"/>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FFFFFF"/>
              </a:solidFill>
              <a:ea typeface="ＭＳ Ｐゴシック" pitchFamily="34" charset="-128"/>
            </a:endParaRPr>
          </a:p>
        </p:txBody>
      </p:sp>
      <p:sp>
        <p:nvSpPr>
          <p:cNvPr id="267272" name="Text Box 8"/>
          <p:cNvSpPr txBox="1">
            <a:spLocks noChangeArrowheads="1"/>
          </p:cNvSpPr>
          <p:nvPr/>
        </p:nvSpPr>
        <p:spPr bwMode="auto">
          <a:xfrm>
            <a:off x="3541713" y="4197350"/>
            <a:ext cx="1403350" cy="366713"/>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pPr>
            <a:r>
              <a:rPr lang="en-US" b="1" dirty="0">
                <a:solidFill>
                  <a:srgbClr val="10627E"/>
                </a:solidFill>
                <a:sym typeface="Wingdings" pitchFamily="2" charset="2"/>
              </a:rPr>
              <a:t>MoU (1988)</a:t>
            </a:r>
          </a:p>
        </p:txBody>
      </p:sp>
      <p:sp>
        <p:nvSpPr>
          <p:cNvPr id="267273" name="AutoShape 9"/>
          <p:cNvSpPr>
            <a:spLocks noChangeArrowheads="1"/>
          </p:cNvSpPr>
          <p:nvPr/>
        </p:nvSpPr>
        <p:spPr bwMode="auto">
          <a:xfrm>
            <a:off x="4147794" y="4704923"/>
            <a:ext cx="263951" cy="574088"/>
          </a:xfrm>
          <a:prstGeom prst="downArrow">
            <a:avLst>
              <a:gd name="adj1" fmla="val 50000"/>
              <a:gd name="adj2" fmla="val 56044"/>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FFFFFF"/>
              </a:solidFill>
              <a:ea typeface="ＭＳ Ｐゴシック" pitchFamily="34" charset="-128"/>
            </a:endParaRPr>
          </a:p>
        </p:txBody>
      </p:sp>
      <p:sp>
        <p:nvSpPr>
          <p:cNvPr id="67597" name="Text Box 10"/>
          <p:cNvSpPr txBox="1">
            <a:spLocks noChangeArrowheads="1"/>
          </p:cNvSpPr>
          <p:nvPr/>
        </p:nvSpPr>
        <p:spPr bwMode="auto">
          <a:xfrm>
            <a:off x="3832225" y="5553075"/>
            <a:ext cx="184150" cy="519113"/>
          </a:xfrm>
          <a:prstGeom prst="rect">
            <a:avLst/>
          </a:prstGeom>
          <a:noFill/>
          <a:ln w="9525">
            <a:noFill/>
            <a:miter lim="800000"/>
            <a:headEnd/>
            <a:tailEnd/>
          </a:ln>
        </p:spPr>
        <p:txBody>
          <a:bodyPr wrap="none">
            <a:spAutoFit/>
          </a:bodyPr>
          <a:lstStyle/>
          <a:p>
            <a:pPr eaLnBrk="1" hangingPunct="1">
              <a:lnSpc>
                <a:spcPct val="100000"/>
              </a:lnSpc>
              <a:spcBef>
                <a:spcPct val="0"/>
              </a:spcBef>
              <a:buClrTx/>
            </a:pPr>
            <a:endParaRPr lang="de-DE" sz="2800" b="1">
              <a:solidFill>
                <a:schemeClr val="bg2"/>
              </a:solidFill>
              <a:latin typeface="Tahoma" pitchFamily="34" charset="0"/>
              <a:cs typeface="Tahoma" pitchFamily="34" charset="0"/>
            </a:endParaRPr>
          </a:p>
        </p:txBody>
      </p:sp>
      <p:pic>
        <p:nvPicPr>
          <p:cNvPr id="67598" name="Picture 11" descr="Logetsi_transp"/>
          <p:cNvPicPr>
            <a:picLocks noChangeAspect="1" noChangeArrowheads="1"/>
          </p:cNvPicPr>
          <p:nvPr/>
        </p:nvPicPr>
        <p:blipFill>
          <a:blip r:embed="rId3"/>
          <a:srcRect/>
          <a:stretch>
            <a:fillRect/>
          </a:stretch>
        </p:blipFill>
        <p:spPr bwMode="auto">
          <a:xfrm>
            <a:off x="3365500" y="5434013"/>
            <a:ext cx="1536700" cy="463550"/>
          </a:xfrm>
          <a:prstGeom prst="rect">
            <a:avLst/>
          </a:prstGeom>
          <a:noFill/>
          <a:ln w="9525">
            <a:noFill/>
            <a:miter lim="800000"/>
            <a:headEnd/>
            <a:tailEnd/>
          </a:ln>
        </p:spPr>
      </p:pic>
    </p:spTree>
    <p:extLst>
      <p:ext uri="{BB962C8B-B14F-4D97-AF65-F5344CB8AC3E}">
        <p14:creationId xmlns:p14="http://schemas.microsoft.com/office/powerpoint/2010/main" val="3071085144"/>
      </p:ext>
    </p:extLst>
  </p:cSld>
  <p:clrMapOvr>
    <a:masterClrMapping/>
  </p:clrMapOvr>
  <p:transition spd="med">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1" name="AutoShape 11"/>
          <p:cNvSpPr>
            <a:spLocks noChangeArrowheads="1"/>
          </p:cNvSpPr>
          <p:nvPr/>
        </p:nvSpPr>
        <p:spPr bwMode="auto">
          <a:xfrm>
            <a:off x="1309382" y="3848260"/>
            <a:ext cx="262996" cy="2016950"/>
          </a:xfrm>
          <a:prstGeom prst="upDownArrow">
            <a:avLst>
              <a:gd name="adj1" fmla="val 50000"/>
              <a:gd name="adj2" fmla="val 153382"/>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FFFFFF"/>
              </a:solidFill>
              <a:ea typeface="ＭＳ Ｐゴシック" pitchFamily="34" charset="-128"/>
            </a:endParaRPr>
          </a:p>
        </p:txBody>
      </p:sp>
      <p:sp>
        <p:nvSpPr>
          <p:cNvPr id="153613" name="AutoShape 13"/>
          <p:cNvSpPr>
            <a:spLocks noChangeArrowheads="1"/>
          </p:cNvSpPr>
          <p:nvPr/>
        </p:nvSpPr>
        <p:spPr bwMode="auto">
          <a:xfrm>
            <a:off x="4437359" y="3914247"/>
            <a:ext cx="254392" cy="1950963"/>
          </a:xfrm>
          <a:prstGeom prst="upDownArrow">
            <a:avLst>
              <a:gd name="adj1" fmla="val 50000"/>
              <a:gd name="adj2" fmla="val 153382"/>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FFFFFF"/>
              </a:solidFill>
              <a:ea typeface="ＭＳ Ｐゴシック" pitchFamily="34" charset="-128"/>
            </a:endParaRPr>
          </a:p>
        </p:txBody>
      </p:sp>
      <p:sp>
        <p:nvSpPr>
          <p:cNvPr id="153614" name="Rectangle 14"/>
          <p:cNvSpPr>
            <a:spLocks noChangeArrowheads="1"/>
          </p:cNvSpPr>
          <p:nvPr/>
        </p:nvSpPr>
        <p:spPr bwMode="auto">
          <a:xfrm>
            <a:off x="1020829" y="6023748"/>
            <a:ext cx="984250" cy="6032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eaLnBrk="1" hangingPunct="1">
              <a:lnSpc>
                <a:spcPct val="100000"/>
              </a:lnSpc>
              <a:spcBef>
                <a:spcPct val="0"/>
              </a:spcBef>
              <a:buClrTx/>
            </a:pPr>
            <a:endParaRPr lang="de-DE">
              <a:solidFill>
                <a:srgbClr val="FFFFFF"/>
              </a:solidFill>
              <a:ea typeface="ＭＳ Ｐゴシック" pitchFamily="34" charset="-128"/>
            </a:endParaRPr>
          </a:p>
        </p:txBody>
      </p:sp>
      <p:sp>
        <p:nvSpPr>
          <p:cNvPr id="153616" name="Rectangle 16"/>
          <p:cNvSpPr>
            <a:spLocks noChangeArrowheads="1"/>
          </p:cNvSpPr>
          <p:nvPr/>
        </p:nvSpPr>
        <p:spPr bwMode="auto">
          <a:xfrm>
            <a:off x="6855513" y="6020573"/>
            <a:ext cx="1119188" cy="6254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lnSpc>
                <a:spcPct val="100000"/>
              </a:lnSpc>
              <a:spcBef>
                <a:spcPct val="0"/>
              </a:spcBef>
              <a:buClrTx/>
              <a:defRPr/>
            </a:pPr>
            <a:r>
              <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ahoma" pitchFamily="34" charset="0"/>
              </a:rPr>
              <a:t>ITU </a:t>
            </a:r>
          </a:p>
          <a:p>
            <a:pPr algn="ctr" eaLnBrk="1" hangingPunct="1">
              <a:lnSpc>
                <a:spcPct val="100000"/>
              </a:lnSpc>
              <a:spcBef>
                <a:spcPct val="0"/>
              </a:spcBef>
              <a:buClrTx/>
              <a:defRPr/>
            </a:pPr>
            <a:r>
              <a:rPr lang="fr-F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ahoma" pitchFamily="34" charset="0"/>
              </a:rPr>
              <a:t>(T, R &amp; D)</a:t>
            </a:r>
            <a:endParaRPr lang="en-GB"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ahoma" pitchFamily="34" charset="0"/>
            </a:endParaRPr>
          </a:p>
        </p:txBody>
      </p:sp>
      <p:sp>
        <p:nvSpPr>
          <p:cNvPr id="153617" name="Text Box 17"/>
          <p:cNvSpPr txBox="1">
            <a:spLocks noChangeArrowheads="1"/>
          </p:cNvSpPr>
          <p:nvPr/>
        </p:nvSpPr>
        <p:spPr bwMode="auto">
          <a:xfrm>
            <a:off x="1196648" y="6134873"/>
            <a:ext cx="625475" cy="400050"/>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defRPr/>
            </a:pP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Tahoma" pitchFamily="34" charset="0"/>
              </a:rPr>
              <a:t>ISO</a:t>
            </a:r>
            <a:endParaRPr lang="en-GB"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Tahoma" pitchFamily="34" charset="0"/>
            </a:endParaRPr>
          </a:p>
        </p:txBody>
      </p:sp>
      <p:sp>
        <p:nvSpPr>
          <p:cNvPr id="153618" name="Text Box 18"/>
          <p:cNvSpPr txBox="1">
            <a:spLocks noChangeArrowheads="1"/>
          </p:cNvSpPr>
          <p:nvPr/>
        </p:nvSpPr>
        <p:spPr bwMode="auto">
          <a:xfrm>
            <a:off x="4259263" y="6259056"/>
            <a:ext cx="184150" cy="396875"/>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pPr>
            <a:endParaRPr lang="de-DE" sz="2000" b="1">
              <a:solidFill>
                <a:srgbClr val="5F5F5F"/>
              </a:solidFill>
              <a:cs typeface="Tahoma" pitchFamily="34" charset="0"/>
            </a:endParaRPr>
          </a:p>
        </p:txBody>
      </p:sp>
      <p:sp>
        <p:nvSpPr>
          <p:cNvPr id="153619" name="Text Box 19"/>
          <p:cNvSpPr txBox="1">
            <a:spLocks noChangeArrowheads="1"/>
          </p:cNvSpPr>
          <p:nvPr/>
        </p:nvSpPr>
        <p:spPr bwMode="auto">
          <a:xfrm>
            <a:off x="6635750" y="6266994"/>
            <a:ext cx="184150" cy="396875"/>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pPr>
            <a:endParaRPr lang="de-DE" sz="2000" b="1">
              <a:solidFill>
                <a:srgbClr val="5F5F5F"/>
              </a:solidFill>
              <a:cs typeface="Tahoma" pitchFamily="34" charset="0"/>
            </a:endParaRPr>
          </a:p>
        </p:txBody>
      </p:sp>
      <p:sp>
        <p:nvSpPr>
          <p:cNvPr id="153621" name="Text Box 21"/>
          <p:cNvSpPr txBox="1">
            <a:spLocks noChangeArrowheads="1"/>
          </p:cNvSpPr>
          <p:nvPr/>
        </p:nvSpPr>
        <p:spPr bwMode="auto">
          <a:xfrm>
            <a:off x="308336" y="4379778"/>
            <a:ext cx="2389188" cy="708025"/>
          </a:xfrm>
          <a:prstGeom prst="rect">
            <a:avLst/>
          </a:prstGeom>
          <a:noFill/>
          <a:ln w="9525">
            <a:noFill/>
            <a:miter lim="800000"/>
            <a:headEnd/>
            <a:tailEnd/>
          </a:ln>
          <a:effectLst/>
        </p:spPr>
        <p:txBody>
          <a:bodyPr wrap="none">
            <a:spAutoFit/>
          </a:bodyPr>
          <a:lstStyle/>
          <a:p>
            <a:pPr algn="ctr" eaLnBrk="1" hangingPunct="1">
              <a:lnSpc>
                <a:spcPct val="100000"/>
              </a:lnSpc>
              <a:spcBef>
                <a:spcPct val="0"/>
              </a:spcBef>
              <a:buClrTx/>
              <a:defRPr/>
            </a:pPr>
            <a:r>
              <a:rPr lang="en-US" sz="2000" b="1" i="1" dirty="0">
                <a:ln w="12700">
                  <a:solidFill>
                    <a:schemeClr val="tx2">
                      <a:satMod val="155000"/>
                    </a:schemeClr>
                  </a:solidFill>
                  <a:prstDash val="solid"/>
                </a:ln>
                <a:solidFill>
                  <a:srgbClr val="00B0F0"/>
                </a:solidFill>
                <a:latin typeface="+mn-lt"/>
                <a:ea typeface="+mn-ea"/>
                <a:cs typeface="Tahoma" pitchFamily="34" charset="0"/>
              </a:rPr>
              <a:t>Vienna agreement</a:t>
            </a:r>
          </a:p>
          <a:p>
            <a:pPr algn="ctr" eaLnBrk="1" hangingPunct="1">
              <a:lnSpc>
                <a:spcPct val="100000"/>
              </a:lnSpc>
              <a:spcBef>
                <a:spcPct val="0"/>
              </a:spcBef>
              <a:buClrTx/>
              <a:defRPr/>
            </a:pPr>
            <a:r>
              <a:rPr lang="en-US" sz="2000" b="1" i="1" dirty="0">
                <a:ln w="12700">
                  <a:solidFill>
                    <a:schemeClr val="tx2">
                      <a:satMod val="155000"/>
                    </a:schemeClr>
                  </a:solidFill>
                  <a:prstDash val="solid"/>
                </a:ln>
                <a:solidFill>
                  <a:srgbClr val="00B0F0"/>
                </a:solidFill>
                <a:latin typeface="+mn-lt"/>
                <a:ea typeface="+mn-ea"/>
                <a:cs typeface="Tahoma" pitchFamily="34" charset="0"/>
              </a:rPr>
              <a:t>1991</a:t>
            </a:r>
          </a:p>
        </p:txBody>
      </p:sp>
      <p:sp>
        <p:nvSpPr>
          <p:cNvPr id="153622" name="Text Box 22"/>
          <p:cNvSpPr txBox="1">
            <a:spLocks noChangeArrowheads="1"/>
          </p:cNvSpPr>
          <p:nvPr/>
        </p:nvSpPr>
        <p:spPr bwMode="auto">
          <a:xfrm>
            <a:off x="3398042" y="4417485"/>
            <a:ext cx="2408032" cy="1015663"/>
          </a:xfrm>
          <a:prstGeom prst="rect">
            <a:avLst/>
          </a:prstGeom>
          <a:noFill/>
          <a:ln w="9525">
            <a:noFill/>
            <a:miter lim="800000"/>
            <a:headEnd/>
            <a:tailEnd/>
          </a:ln>
          <a:effectLst/>
        </p:spPr>
        <p:txBody>
          <a:bodyPr wrap="none">
            <a:spAutoFit/>
          </a:bodyPr>
          <a:lstStyle/>
          <a:p>
            <a:pPr algn="ctr">
              <a:defRPr/>
            </a:pPr>
            <a:r>
              <a:rPr lang="en-US" sz="2000" b="1" i="1" dirty="0">
                <a:ln w="12700">
                  <a:solidFill>
                    <a:schemeClr val="tx2">
                      <a:satMod val="155000"/>
                    </a:schemeClr>
                  </a:solidFill>
                  <a:prstDash val="solid"/>
                </a:ln>
                <a:solidFill>
                  <a:srgbClr val="00B0F0"/>
                </a:solidFill>
                <a:latin typeface="+mn-lt"/>
                <a:cs typeface="Tahoma" pitchFamily="34" charset="0"/>
              </a:rPr>
              <a:t>Dresden/Frankfurt</a:t>
            </a:r>
          </a:p>
          <a:p>
            <a:pPr algn="ctr">
              <a:defRPr/>
            </a:pPr>
            <a:r>
              <a:rPr lang="en-US" sz="2000" b="1" i="1" dirty="0">
                <a:ln w="12700">
                  <a:solidFill>
                    <a:schemeClr val="tx2">
                      <a:satMod val="155000"/>
                    </a:schemeClr>
                  </a:solidFill>
                  <a:prstDash val="solid"/>
                </a:ln>
                <a:solidFill>
                  <a:srgbClr val="00B0F0"/>
                </a:solidFill>
                <a:latin typeface="+mn-lt"/>
                <a:cs typeface="Tahoma" pitchFamily="34" charset="0"/>
              </a:rPr>
              <a:t> agreement</a:t>
            </a:r>
          </a:p>
          <a:p>
            <a:pPr algn="ctr">
              <a:defRPr/>
            </a:pPr>
            <a:r>
              <a:rPr lang="en-US" sz="2000" b="1" i="1" dirty="0">
                <a:ln w="12700">
                  <a:solidFill>
                    <a:schemeClr val="tx2">
                      <a:satMod val="155000"/>
                    </a:schemeClr>
                  </a:solidFill>
                  <a:prstDash val="solid"/>
                </a:ln>
                <a:solidFill>
                  <a:srgbClr val="00B0F0"/>
                </a:solidFill>
                <a:latin typeface="+mn-lt"/>
                <a:cs typeface="Tahoma" pitchFamily="34" charset="0"/>
              </a:rPr>
              <a:t>1996/2016</a:t>
            </a:r>
          </a:p>
        </p:txBody>
      </p:sp>
      <p:sp>
        <p:nvSpPr>
          <p:cNvPr id="153623" name="Text Box 23"/>
          <p:cNvSpPr txBox="1">
            <a:spLocks noChangeArrowheads="1"/>
          </p:cNvSpPr>
          <p:nvPr/>
        </p:nvSpPr>
        <p:spPr bwMode="auto">
          <a:xfrm>
            <a:off x="6591162" y="4445765"/>
            <a:ext cx="1779653" cy="707886"/>
          </a:xfrm>
          <a:prstGeom prst="rect">
            <a:avLst/>
          </a:prstGeom>
          <a:noFill/>
          <a:ln w="9525">
            <a:noFill/>
            <a:miter lim="800000"/>
            <a:headEnd/>
            <a:tailEnd/>
          </a:ln>
          <a:effectLst/>
        </p:spPr>
        <p:txBody>
          <a:bodyPr wrap="none">
            <a:spAutoFit/>
          </a:bodyPr>
          <a:lstStyle/>
          <a:p>
            <a:pPr algn="ctr" eaLnBrk="1" hangingPunct="1">
              <a:lnSpc>
                <a:spcPct val="100000"/>
              </a:lnSpc>
              <a:spcBef>
                <a:spcPct val="0"/>
              </a:spcBef>
              <a:buClrTx/>
              <a:defRPr/>
            </a:pPr>
            <a:r>
              <a:rPr lang="en-US" sz="2000" b="1" i="1" dirty="0">
                <a:ln w="12700">
                  <a:solidFill>
                    <a:schemeClr val="tx2">
                      <a:satMod val="155000"/>
                    </a:schemeClr>
                  </a:solidFill>
                  <a:prstDash val="solid"/>
                </a:ln>
                <a:solidFill>
                  <a:srgbClr val="00B0F0"/>
                </a:solidFill>
                <a:latin typeface="+mn-lt"/>
                <a:cs typeface="Tahoma" pitchFamily="34" charset="0"/>
              </a:rPr>
              <a:t>Working </a:t>
            </a:r>
          </a:p>
          <a:p>
            <a:pPr algn="ctr" eaLnBrk="1" hangingPunct="1">
              <a:lnSpc>
                <a:spcPct val="100000"/>
              </a:lnSpc>
              <a:spcBef>
                <a:spcPct val="0"/>
              </a:spcBef>
              <a:buClrTx/>
              <a:defRPr/>
            </a:pPr>
            <a:r>
              <a:rPr lang="en-US" sz="2000" b="1" i="1" dirty="0">
                <a:ln w="12700">
                  <a:solidFill>
                    <a:schemeClr val="tx2">
                      <a:satMod val="155000"/>
                    </a:schemeClr>
                  </a:solidFill>
                  <a:prstDash val="solid"/>
                </a:ln>
                <a:solidFill>
                  <a:srgbClr val="00B0F0"/>
                </a:solidFill>
                <a:latin typeface="+mn-lt"/>
                <a:cs typeface="Tahoma" pitchFamily="34" charset="0"/>
              </a:rPr>
              <a:t>relationships</a:t>
            </a:r>
          </a:p>
        </p:txBody>
      </p:sp>
      <p:sp>
        <p:nvSpPr>
          <p:cNvPr id="153605" name="Text Box 5"/>
          <p:cNvSpPr txBox="1">
            <a:spLocks noChangeArrowheads="1"/>
          </p:cNvSpPr>
          <p:nvPr/>
        </p:nvSpPr>
        <p:spPr bwMode="auto">
          <a:xfrm>
            <a:off x="392474" y="2356364"/>
            <a:ext cx="2305050" cy="1447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algn="ctr" eaLnBrk="1" hangingPunct="1">
              <a:lnSpc>
                <a:spcPct val="100000"/>
              </a:lnSpc>
              <a:spcBef>
                <a:spcPct val="0"/>
              </a:spcBef>
              <a:buClrTx/>
              <a:defRPr/>
            </a:pPr>
            <a:r>
              <a:rPr lang="en-US" b="1" dirty="0">
                <a:ln w="1905"/>
                <a:solidFill>
                  <a:srgbClr val="1A4669"/>
                </a:solidFill>
                <a:effectLst>
                  <a:innerShdw blurRad="69850" dist="43180" dir="5400000">
                    <a:srgbClr val="000000">
                      <a:alpha val="65000"/>
                    </a:srgbClr>
                  </a:innerShdw>
                </a:effectLst>
                <a:cs typeface="Tahoma" pitchFamily="34" charset="0"/>
              </a:rPr>
              <a:t>CEN</a:t>
            </a:r>
            <a:r>
              <a:rPr lang="en-US" sz="1600" b="1" dirty="0">
                <a:ln w="1905"/>
                <a:solidFill>
                  <a:srgbClr val="1A4669"/>
                </a:solidFill>
                <a:effectLst>
                  <a:innerShdw blurRad="69850" dist="43180" dir="5400000">
                    <a:srgbClr val="000000">
                      <a:alpha val="65000"/>
                    </a:srgbClr>
                  </a:innerShdw>
                </a:effectLst>
                <a:cs typeface="Tahoma" pitchFamily="34" charset="0"/>
              </a:rPr>
              <a:t> </a:t>
            </a:r>
          </a:p>
          <a:p>
            <a:pPr algn="ctr">
              <a:defRPr/>
            </a:pPr>
            <a:r>
              <a:rPr lang="en-US" sz="1400" b="1" dirty="0">
                <a:ln w="1905"/>
                <a:solidFill>
                  <a:srgbClr val="1A4669"/>
                </a:solidFill>
                <a:cs typeface="Tahoma" pitchFamily="34" charset="0"/>
              </a:rPr>
              <a:t>European Committee for Standardization</a:t>
            </a:r>
            <a:r>
              <a:rPr lang="en-US" sz="1400" b="1" dirty="0">
                <a:ln w="1905"/>
                <a:solidFill>
                  <a:srgbClr val="1A4669"/>
                </a:solidFill>
                <a:effectLst>
                  <a:innerShdw blurRad="69850" dist="43180" dir="5400000">
                    <a:srgbClr val="000000">
                      <a:alpha val="65000"/>
                    </a:srgbClr>
                  </a:innerShdw>
                </a:effectLst>
                <a:cs typeface="Tahoma" pitchFamily="34" charset="0"/>
              </a:rPr>
              <a:t/>
            </a:r>
            <a:br>
              <a:rPr lang="en-US" sz="1400" b="1" dirty="0">
                <a:ln w="1905"/>
                <a:solidFill>
                  <a:srgbClr val="1A4669"/>
                </a:solidFill>
                <a:effectLst>
                  <a:innerShdw blurRad="69850" dist="43180" dir="5400000">
                    <a:srgbClr val="000000">
                      <a:alpha val="65000"/>
                    </a:srgbClr>
                  </a:innerShdw>
                </a:effectLst>
                <a:cs typeface="Tahoma" pitchFamily="34" charset="0"/>
              </a:rPr>
            </a:br>
            <a:r>
              <a:rPr lang="en-US" sz="1400" b="1" dirty="0">
                <a:solidFill>
                  <a:srgbClr val="127092"/>
                </a:solidFill>
                <a:cs typeface="Tahoma" pitchFamily="34" charset="0"/>
              </a:rPr>
              <a:t>- All other domains</a:t>
            </a:r>
            <a:br>
              <a:rPr lang="en-US" sz="1400" b="1" dirty="0">
                <a:solidFill>
                  <a:srgbClr val="127092"/>
                </a:solidFill>
                <a:cs typeface="Tahoma" pitchFamily="34" charset="0"/>
              </a:rPr>
            </a:br>
            <a:r>
              <a:rPr lang="en-US" sz="1400" b="1" dirty="0">
                <a:solidFill>
                  <a:srgbClr val="127092"/>
                </a:solidFill>
                <a:cs typeface="Tahoma" pitchFamily="34" charset="0"/>
              </a:rPr>
              <a:t>- National delegation</a:t>
            </a:r>
            <a:endParaRPr lang="en-US" sz="1600" b="1" dirty="0">
              <a:solidFill>
                <a:srgbClr val="000099"/>
              </a:solidFill>
              <a:cs typeface="Tahoma" pitchFamily="34" charset="0"/>
            </a:endParaRPr>
          </a:p>
        </p:txBody>
      </p:sp>
      <p:sp>
        <p:nvSpPr>
          <p:cNvPr id="153609" name="Text Box 9"/>
          <p:cNvSpPr txBox="1">
            <a:spLocks noChangeArrowheads="1"/>
          </p:cNvSpPr>
          <p:nvPr/>
        </p:nvSpPr>
        <p:spPr bwMode="auto">
          <a:xfrm>
            <a:off x="3382946" y="2356364"/>
            <a:ext cx="2294085" cy="14465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lnSpc>
                <a:spcPct val="100000"/>
              </a:lnSpc>
              <a:spcBef>
                <a:spcPct val="0"/>
              </a:spcBef>
              <a:buClrTx/>
              <a:defRPr/>
            </a:pPr>
            <a:r>
              <a:rPr lang="en-US" b="1" dirty="0">
                <a:ln w="1905"/>
                <a:solidFill>
                  <a:srgbClr val="1A4669"/>
                </a:solidFill>
                <a:effectLst>
                  <a:innerShdw blurRad="69850" dist="43180" dir="5400000">
                    <a:srgbClr val="000000">
                      <a:alpha val="65000"/>
                    </a:srgbClr>
                  </a:innerShdw>
                </a:effectLst>
                <a:cs typeface="Tahoma" pitchFamily="34" charset="0"/>
              </a:rPr>
              <a:t>CENELEC</a:t>
            </a:r>
          </a:p>
          <a:p>
            <a:pPr algn="ctr">
              <a:defRPr/>
            </a:pPr>
            <a:r>
              <a:rPr lang="en-US" sz="1400" b="1" dirty="0">
                <a:ln w="1905"/>
                <a:solidFill>
                  <a:srgbClr val="1A4669"/>
                </a:solidFill>
                <a:cs typeface="Tahoma" pitchFamily="34" charset="0"/>
              </a:rPr>
              <a:t>European Committee for Electrotechnical Standardization</a:t>
            </a:r>
            <a:endParaRPr lang="fr-FR" sz="1400" b="1" dirty="0">
              <a:ln w="1905"/>
              <a:solidFill>
                <a:srgbClr val="1A4669"/>
              </a:solidFill>
              <a:cs typeface="Tahoma" pitchFamily="34" charset="0"/>
            </a:endParaRPr>
          </a:p>
          <a:p>
            <a:pPr algn="ctr" eaLnBrk="1" hangingPunct="1">
              <a:lnSpc>
                <a:spcPct val="100000"/>
              </a:lnSpc>
              <a:spcBef>
                <a:spcPct val="0"/>
              </a:spcBef>
              <a:buClrTx/>
              <a:defRPr/>
            </a:pPr>
            <a:r>
              <a:rPr lang="en-US" sz="1400" b="1" dirty="0">
                <a:solidFill>
                  <a:srgbClr val="127092"/>
                </a:solidFill>
                <a:cs typeface="Tahoma" pitchFamily="34" charset="0"/>
              </a:rPr>
              <a:t>- Electro-technical</a:t>
            </a:r>
            <a:br>
              <a:rPr lang="en-US" sz="1400" b="1" dirty="0">
                <a:solidFill>
                  <a:srgbClr val="127092"/>
                </a:solidFill>
                <a:cs typeface="Tahoma" pitchFamily="34" charset="0"/>
              </a:rPr>
            </a:br>
            <a:r>
              <a:rPr lang="en-US" sz="1400" b="1" dirty="0">
                <a:solidFill>
                  <a:srgbClr val="127092"/>
                </a:solidFill>
                <a:cs typeface="Tahoma" pitchFamily="34" charset="0"/>
              </a:rPr>
              <a:t>- National delegation</a:t>
            </a:r>
            <a:endParaRPr lang="en-GB" sz="1400" b="1" dirty="0">
              <a:solidFill>
                <a:srgbClr val="127092"/>
              </a:solidFill>
              <a:cs typeface="Tahoma" pitchFamily="34" charset="0"/>
            </a:endParaRPr>
          </a:p>
        </p:txBody>
      </p:sp>
      <p:sp>
        <p:nvSpPr>
          <p:cNvPr id="153624" name="AutoShape 24"/>
          <p:cNvSpPr>
            <a:spLocks noChangeArrowheads="1"/>
          </p:cNvSpPr>
          <p:nvPr/>
        </p:nvSpPr>
        <p:spPr bwMode="auto">
          <a:xfrm>
            <a:off x="2651125" y="2987452"/>
            <a:ext cx="720725" cy="217488"/>
          </a:xfrm>
          <a:prstGeom prst="leftRightArrow">
            <a:avLst>
              <a:gd name="adj1" fmla="val 50000"/>
              <a:gd name="adj2" fmla="val 6627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eaLnBrk="1" hangingPunct="1">
              <a:lnSpc>
                <a:spcPct val="100000"/>
              </a:lnSpc>
              <a:spcBef>
                <a:spcPct val="0"/>
              </a:spcBef>
              <a:buClrTx/>
            </a:pPr>
            <a:endParaRPr lang="de-DE" sz="1600">
              <a:solidFill>
                <a:srgbClr val="1582A8"/>
              </a:solidFill>
              <a:ea typeface="ＭＳ Ｐゴシック" pitchFamily="34" charset="-128"/>
            </a:endParaRPr>
          </a:p>
        </p:txBody>
      </p:sp>
      <p:sp>
        <p:nvSpPr>
          <p:cNvPr id="153625" name="AutoShape 25"/>
          <p:cNvSpPr>
            <a:spLocks noChangeArrowheads="1"/>
          </p:cNvSpPr>
          <p:nvPr/>
        </p:nvSpPr>
        <p:spPr bwMode="auto">
          <a:xfrm>
            <a:off x="5641975" y="2949352"/>
            <a:ext cx="792163" cy="217488"/>
          </a:xfrm>
          <a:prstGeom prst="leftRightArrow">
            <a:avLst>
              <a:gd name="adj1" fmla="val 50000"/>
              <a:gd name="adj2" fmla="val 7284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eaLnBrk="1" hangingPunct="1">
              <a:lnSpc>
                <a:spcPct val="100000"/>
              </a:lnSpc>
              <a:spcBef>
                <a:spcPct val="0"/>
              </a:spcBef>
              <a:buClrTx/>
            </a:pPr>
            <a:endParaRPr lang="de-DE" sz="1600">
              <a:solidFill>
                <a:srgbClr val="1582A8"/>
              </a:solidFill>
              <a:ea typeface="ＭＳ Ｐゴシック" pitchFamily="34" charset="-128"/>
            </a:endParaRPr>
          </a:p>
        </p:txBody>
      </p:sp>
      <p:sp>
        <p:nvSpPr>
          <p:cNvPr id="28" name="Rectangle 14"/>
          <p:cNvSpPr>
            <a:spLocks noChangeArrowheads="1"/>
          </p:cNvSpPr>
          <p:nvPr/>
        </p:nvSpPr>
        <p:spPr bwMode="auto">
          <a:xfrm>
            <a:off x="4123179" y="6052876"/>
            <a:ext cx="983745" cy="60403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lnSpc>
                <a:spcPct val="100000"/>
              </a:lnSpc>
              <a:spcBef>
                <a:spcPct val="0"/>
              </a:spcBef>
              <a:buClrTx/>
              <a:defRPr/>
            </a:pPr>
            <a:r>
              <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ahoma" pitchFamily="34" charset="0"/>
              </a:rPr>
              <a:t>IEC</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ahoma" pitchFamily="34" charset="0"/>
            </a:endParaRPr>
          </a:p>
        </p:txBody>
      </p:sp>
      <p:grpSp>
        <p:nvGrpSpPr>
          <p:cNvPr id="32" name="Right Arrow 31"/>
          <p:cNvGrpSpPr>
            <a:grpSpLocks/>
          </p:cNvGrpSpPr>
          <p:nvPr/>
        </p:nvGrpSpPr>
        <p:grpSpPr bwMode="auto">
          <a:xfrm>
            <a:off x="7213600" y="3884443"/>
            <a:ext cx="311150" cy="639763"/>
            <a:chOff x="4608" y="2446"/>
            <a:chExt cx="196" cy="403"/>
          </a:xfrm>
        </p:grpSpPr>
        <p:pic>
          <p:nvPicPr>
            <p:cNvPr id="69658" name="Right Arrow 31"/>
            <p:cNvPicPr>
              <a:picLocks noChangeArrowheads="1"/>
            </p:cNvPicPr>
            <p:nvPr/>
          </p:nvPicPr>
          <p:blipFill>
            <a:blip r:embed="rId2"/>
            <a:srcRect/>
            <a:stretch>
              <a:fillRect/>
            </a:stretch>
          </p:blipFill>
          <p:spPr bwMode="auto">
            <a:xfrm>
              <a:off x="4608" y="2446"/>
              <a:ext cx="196" cy="403"/>
            </a:xfrm>
            <a:prstGeom prst="rect">
              <a:avLst/>
            </a:prstGeom>
            <a:noFill/>
          </p:spPr>
        </p:pic>
        <p:sp>
          <p:nvSpPr>
            <p:cNvPr id="69659" name="Text Box 27"/>
            <p:cNvSpPr txBox="1">
              <a:spLocks noChangeArrowheads="1"/>
            </p:cNvSpPr>
            <p:nvPr/>
          </p:nvSpPr>
          <p:spPr bwMode="auto">
            <a:xfrm rot="16200000">
              <a:off x="4555" y="2620"/>
              <a:ext cx="305" cy="61"/>
            </a:xfrm>
            <a:prstGeom prst="rect">
              <a:avLst/>
            </a:prstGeom>
            <a:noFill/>
            <a:ln w="9525">
              <a:noFill/>
              <a:miter lim="800000"/>
              <a:headEnd/>
              <a:tailEnd/>
            </a:ln>
          </p:spPr>
          <p:txBody>
            <a:bodyPr vert="eaVert" anchor="ctr"/>
            <a:lstStyle/>
            <a:p>
              <a:pPr algn="ctr" eaLnBrk="1" hangingPunct="1">
                <a:lnSpc>
                  <a:spcPct val="100000"/>
                </a:lnSpc>
                <a:spcBef>
                  <a:spcPct val="0"/>
                </a:spcBef>
                <a:buClrTx/>
              </a:pPr>
              <a:endParaRPr lang="de-DE">
                <a:solidFill>
                  <a:srgbClr val="FFFFFF"/>
                </a:solidFill>
              </a:endParaRPr>
            </a:p>
          </p:txBody>
        </p:sp>
      </p:grpSp>
      <p:grpSp>
        <p:nvGrpSpPr>
          <p:cNvPr id="33" name="Right Arrow 32"/>
          <p:cNvGrpSpPr>
            <a:grpSpLocks/>
          </p:cNvGrpSpPr>
          <p:nvPr/>
        </p:nvGrpSpPr>
        <p:grpSpPr bwMode="auto">
          <a:xfrm>
            <a:off x="7237413" y="5122693"/>
            <a:ext cx="330200" cy="517525"/>
            <a:chOff x="4623" y="3226"/>
            <a:chExt cx="208" cy="326"/>
          </a:xfrm>
        </p:grpSpPr>
        <p:pic>
          <p:nvPicPr>
            <p:cNvPr id="69661" name="Right Arrow 32"/>
            <p:cNvPicPr>
              <a:picLocks noChangeArrowheads="1"/>
            </p:cNvPicPr>
            <p:nvPr/>
          </p:nvPicPr>
          <p:blipFill>
            <a:blip r:embed="rId3"/>
            <a:srcRect/>
            <a:stretch>
              <a:fillRect/>
            </a:stretch>
          </p:blipFill>
          <p:spPr bwMode="auto">
            <a:xfrm>
              <a:off x="4623" y="3226"/>
              <a:ext cx="208" cy="326"/>
            </a:xfrm>
            <a:prstGeom prst="rect">
              <a:avLst/>
            </a:prstGeom>
            <a:noFill/>
          </p:spPr>
        </p:pic>
        <p:sp>
          <p:nvSpPr>
            <p:cNvPr id="69662" name="Text Box 30"/>
            <p:cNvSpPr txBox="1">
              <a:spLocks noChangeArrowheads="1"/>
            </p:cNvSpPr>
            <p:nvPr/>
          </p:nvSpPr>
          <p:spPr bwMode="auto">
            <a:xfrm rot="5400000">
              <a:off x="4616" y="3327"/>
              <a:ext cx="226" cy="68"/>
            </a:xfrm>
            <a:prstGeom prst="rect">
              <a:avLst/>
            </a:prstGeom>
            <a:noFill/>
            <a:ln w="9525">
              <a:noFill/>
              <a:miter lim="800000"/>
              <a:headEnd/>
              <a:tailEnd/>
            </a:ln>
          </p:spPr>
          <p:txBody>
            <a:bodyPr rot="10800000" vert="eaVert" anchor="ctr"/>
            <a:lstStyle/>
            <a:p>
              <a:pPr algn="ctr" eaLnBrk="1" hangingPunct="1">
                <a:lnSpc>
                  <a:spcPct val="100000"/>
                </a:lnSpc>
                <a:spcBef>
                  <a:spcPct val="0"/>
                </a:spcBef>
                <a:buClrTx/>
              </a:pPr>
              <a:endParaRPr lang="de-DE">
                <a:solidFill>
                  <a:srgbClr val="FFFFFF"/>
                </a:solidFill>
              </a:endParaRPr>
            </a:p>
          </p:txBody>
        </p:sp>
      </p:grpSp>
      <p:sp>
        <p:nvSpPr>
          <p:cNvPr id="2" name="Title 1"/>
          <p:cNvSpPr>
            <a:spLocks noGrp="1"/>
          </p:cNvSpPr>
          <p:nvPr>
            <p:ph type="title"/>
          </p:nvPr>
        </p:nvSpPr>
        <p:spPr>
          <a:xfrm>
            <a:off x="25221" y="-11171"/>
            <a:ext cx="8229600" cy="1143000"/>
          </a:xfrm>
        </p:spPr>
        <p:txBody>
          <a:bodyPr/>
          <a:lstStyle/>
          <a:p>
            <a:r>
              <a:rPr lang="en-US" dirty="0"/>
              <a:t>European Standardization </a:t>
            </a:r>
            <a:r>
              <a:rPr lang="en-US" dirty="0" err="1"/>
              <a:t>Organisations</a:t>
            </a:r>
            <a:r>
              <a:rPr lang="en-US" dirty="0"/>
              <a:t> (ESO)</a:t>
            </a:r>
            <a:br>
              <a:rPr lang="en-US" dirty="0"/>
            </a:br>
            <a:r>
              <a:rPr lang="en-US" dirty="0"/>
              <a:t>(EU Regulation 1025/2012)</a:t>
            </a:r>
          </a:p>
        </p:txBody>
      </p:sp>
      <p:sp>
        <p:nvSpPr>
          <p:cNvPr id="26" name="Text Box 9"/>
          <p:cNvSpPr txBox="1">
            <a:spLocks noChangeArrowheads="1"/>
          </p:cNvSpPr>
          <p:nvPr/>
        </p:nvSpPr>
        <p:spPr bwMode="auto">
          <a:xfrm>
            <a:off x="6434138" y="2356364"/>
            <a:ext cx="2294085" cy="14465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b="1" dirty="0">
                <a:ln w="1905"/>
                <a:solidFill>
                  <a:srgbClr val="1A4669"/>
                </a:solidFill>
                <a:effectLst>
                  <a:innerShdw blurRad="69850" dist="43180" dir="5400000">
                    <a:srgbClr val="000000">
                      <a:alpha val="65000"/>
                    </a:srgbClr>
                  </a:innerShdw>
                </a:effectLst>
                <a:cs typeface="Tahoma" pitchFamily="34" charset="0"/>
              </a:rPr>
              <a:t>ETSI</a:t>
            </a: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ahoma" pitchFamily="34" charset="0"/>
              </a:rPr>
              <a:t> </a:t>
            </a:r>
          </a:p>
          <a:p>
            <a:pPr algn="ctr">
              <a:defRPr/>
            </a:pPr>
            <a:r>
              <a:rPr lang="en-US" sz="1400" b="1" dirty="0">
                <a:ln w="1905"/>
                <a:solidFill>
                  <a:srgbClr val="1A4669"/>
                </a:solidFill>
                <a:cs typeface="Tahoma" pitchFamily="34" charset="0"/>
              </a:rPr>
              <a:t>European Telecommunications Standards Institute</a:t>
            </a:r>
            <a:br>
              <a:rPr lang="en-US" sz="1400" b="1" dirty="0">
                <a:ln w="1905"/>
                <a:solidFill>
                  <a:srgbClr val="1A4669"/>
                </a:solidFill>
                <a:cs typeface="Tahoma" pitchFamily="34" charset="0"/>
              </a:rPr>
            </a:br>
            <a:r>
              <a:rPr lang="en-US" sz="1400" b="1" dirty="0">
                <a:solidFill>
                  <a:srgbClr val="127092"/>
                </a:solidFill>
                <a:cs typeface="Tahoma" pitchFamily="34" charset="0"/>
              </a:rPr>
              <a:t>- ICT</a:t>
            </a:r>
            <a:br>
              <a:rPr lang="en-US" sz="1400" b="1" dirty="0">
                <a:solidFill>
                  <a:srgbClr val="127092"/>
                </a:solidFill>
                <a:cs typeface="Tahoma" pitchFamily="34" charset="0"/>
              </a:rPr>
            </a:br>
            <a:r>
              <a:rPr lang="en-US" sz="1400" b="1" dirty="0">
                <a:solidFill>
                  <a:srgbClr val="127092"/>
                </a:solidFill>
                <a:cs typeface="Tahoma" pitchFamily="34" charset="0"/>
              </a:rPr>
              <a:t>- Direct participation</a:t>
            </a:r>
          </a:p>
        </p:txBody>
      </p:sp>
      <p:sp>
        <p:nvSpPr>
          <p:cNvPr id="27" name="Text Box 5"/>
          <p:cNvSpPr txBox="1">
            <a:spLocks noChangeArrowheads="1"/>
          </p:cNvSpPr>
          <p:nvPr/>
        </p:nvSpPr>
        <p:spPr bwMode="auto">
          <a:xfrm>
            <a:off x="493503" y="1328232"/>
            <a:ext cx="2305050" cy="800219"/>
          </a:xfrm>
          <a:prstGeom prst="rect">
            <a:avLst/>
          </a:prstGeom>
          <a:gradFill>
            <a:gsLst>
              <a:gs pos="100000">
                <a:srgbClr val="000000"/>
              </a:gs>
              <a:gs pos="100000">
                <a:schemeClr val="accent3">
                  <a:shade val="94000"/>
                  <a:satMod val="135000"/>
                </a:schemeClr>
              </a:gs>
            </a:gsLst>
          </a:gra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lnSpc>
                <a:spcPct val="100000"/>
              </a:lnSpc>
              <a:spcBef>
                <a:spcPct val="0"/>
              </a:spcBef>
              <a:buClrTx/>
              <a:defRPr/>
            </a:pPr>
            <a:r>
              <a:rPr lang="en-US" b="1" dirty="0">
                <a:ln w="1905"/>
                <a:solidFill>
                  <a:srgbClr val="DD0000"/>
                </a:solidFill>
                <a:effectLst>
                  <a:innerShdw blurRad="69850" dist="43180" dir="5400000">
                    <a:srgbClr val="000000">
                      <a:alpha val="65000"/>
                    </a:srgbClr>
                  </a:innerShdw>
                </a:effectLst>
                <a:cs typeface="Tahoma" pitchFamily="34" charset="0"/>
              </a:rPr>
              <a:t>ASI</a:t>
            </a:r>
            <a:r>
              <a:rPr lang="en-US" sz="1600" b="1" dirty="0">
                <a:ln w="1905"/>
                <a:solidFill>
                  <a:srgbClr val="C00000"/>
                </a:solidFill>
                <a:effectLst>
                  <a:innerShdw blurRad="69850" dist="43180" dir="5400000">
                    <a:srgbClr val="000000">
                      <a:alpha val="65000"/>
                    </a:srgbClr>
                  </a:innerShdw>
                </a:effectLst>
                <a:cs typeface="Tahoma" pitchFamily="34" charset="0"/>
              </a:rPr>
              <a:t> </a:t>
            </a:r>
          </a:p>
          <a:p>
            <a:pPr algn="ctr">
              <a:defRPr/>
            </a:pPr>
            <a:r>
              <a:rPr lang="de-DE" sz="1400" b="1" dirty="0">
                <a:ln w="1905"/>
                <a:solidFill>
                  <a:srgbClr val="FFCE00"/>
                </a:solidFill>
                <a:cs typeface="Tahoma" pitchFamily="34" charset="0"/>
              </a:rPr>
              <a:t>Austrian Standards Institute</a:t>
            </a:r>
          </a:p>
        </p:txBody>
      </p:sp>
      <p:sp>
        <p:nvSpPr>
          <p:cNvPr id="29" name="Text Box 5"/>
          <p:cNvSpPr txBox="1">
            <a:spLocks noChangeArrowheads="1"/>
          </p:cNvSpPr>
          <p:nvPr/>
        </p:nvSpPr>
        <p:spPr bwMode="auto">
          <a:xfrm>
            <a:off x="3371849" y="1332964"/>
            <a:ext cx="5356374" cy="799200"/>
          </a:xfrm>
          <a:prstGeom prst="rect">
            <a:avLst/>
          </a:prstGeom>
          <a:gradFill flip="none" rotWithShape="1">
            <a:gsLst>
              <a:gs pos="22000">
                <a:srgbClr val="000000"/>
              </a:gs>
              <a:gs pos="100000">
                <a:schemeClr val="bg1"/>
              </a:gs>
              <a:gs pos="55000">
                <a:schemeClr val="tx1">
                  <a:lumMod val="50000"/>
                  <a:lumOff val="50000"/>
                </a:schemeClr>
              </a:gs>
            </a:gsLst>
            <a:lin ang="0" scaled="1"/>
            <a:tileRect/>
          </a:gradFill>
          <a:ln>
            <a:headEnd/>
            <a:tailEnd/>
          </a:ln>
        </p:spPr>
        <p:style>
          <a:lnRef idx="0">
            <a:schemeClr val="accent3"/>
          </a:lnRef>
          <a:fillRef idx="3">
            <a:schemeClr val="accent3"/>
          </a:fillRef>
          <a:effectRef idx="3">
            <a:schemeClr val="accent3"/>
          </a:effectRef>
          <a:fontRef idx="minor">
            <a:schemeClr val="lt1"/>
          </a:fontRef>
        </p:style>
        <p:txBody>
          <a:bodyPr wrap="square">
            <a:noAutofit/>
          </a:bodyPr>
          <a:lstStyle/>
          <a:p>
            <a:pPr algn="ctr" eaLnBrk="1" hangingPunct="1">
              <a:lnSpc>
                <a:spcPct val="100000"/>
              </a:lnSpc>
              <a:spcBef>
                <a:spcPct val="0"/>
              </a:spcBef>
              <a:buClrTx/>
              <a:defRPr/>
            </a:pPr>
            <a:r>
              <a:rPr lang="en-US" b="1" dirty="0">
                <a:ln w="1905"/>
                <a:solidFill>
                  <a:srgbClr val="DD0000"/>
                </a:solidFill>
                <a:effectLst>
                  <a:innerShdw blurRad="69850" dist="43180" dir="5400000">
                    <a:srgbClr val="000000">
                      <a:alpha val="65000"/>
                    </a:srgbClr>
                  </a:innerShdw>
                </a:effectLst>
                <a:cs typeface="Tahoma" pitchFamily="34" charset="0"/>
              </a:rPr>
              <a:t>ÖVE</a:t>
            </a:r>
            <a:r>
              <a:rPr lang="en-US" sz="1600" b="1" dirty="0">
                <a:ln w="1905"/>
                <a:solidFill>
                  <a:srgbClr val="C00000"/>
                </a:solidFill>
                <a:effectLst>
                  <a:innerShdw blurRad="69850" dist="43180" dir="5400000">
                    <a:srgbClr val="000000">
                      <a:alpha val="65000"/>
                    </a:srgbClr>
                  </a:innerShdw>
                </a:effectLst>
                <a:cs typeface="Tahoma" pitchFamily="34" charset="0"/>
              </a:rPr>
              <a:t> </a:t>
            </a:r>
          </a:p>
          <a:p>
            <a:pPr algn="ctr">
              <a:defRPr/>
            </a:pPr>
            <a:r>
              <a:rPr lang="de-DE" sz="1400" b="1" dirty="0">
                <a:ln w="1905"/>
                <a:solidFill>
                  <a:srgbClr val="FFCE00"/>
                </a:solidFill>
                <a:cs typeface="Tahoma" pitchFamily="34" charset="0"/>
              </a:rPr>
              <a:t>Österreichischer Verband für Elektrotechnik</a:t>
            </a:r>
          </a:p>
        </p:txBody>
      </p:sp>
      <p:sp>
        <p:nvSpPr>
          <p:cNvPr id="30" name="Footer Placeholder 1"/>
          <p:cNvSpPr>
            <a:spLocks noGrp="1"/>
          </p:cNvSpPr>
          <p:nvPr>
            <p:ph type="ftr" sz="quarter" idx="10"/>
          </p:nvPr>
        </p:nvSpPr>
        <p:spPr>
          <a:xfrm>
            <a:off x="431800" y="6646048"/>
            <a:ext cx="5210175" cy="211952"/>
          </a:xfrm>
        </p:spPr>
        <p:txBody>
          <a:bodyPr/>
          <a:lstStyle/>
          <a:p>
            <a:pPr>
              <a:defRPr/>
            </a:pPr>
            <a:r>
              <a:rPr lang="en-US" dirty="0"/>
              <a:t>© ETSI 2016. All rights reserved</a:t>
            </a:r>
          </a:p>
        </p:txBody>
      </p:sp>
      <p:sp>
        <p:nvSpPr>
          <p:cNvPr id="3" name="Slide Number Placeholder 2"/>
          <p:cNvSpPr>
            <a:spLocks noGrp="1"/>
          </p:cNvSpPr>
          <p:nvPr>
            <p:ph type="sldNum" sz="quarter" idx="11"/>
          </p:nvPr>
        </p:nvSpPr>
        <p:spPr/>
        <p:txBody>
          <a:bodyPr/>
          <a:lstStyle/>
          <a:p>
            <a:pPr>
              <a:defRPr/>
            </a:pPr>
            <a:fld id="{A9E4752A-C8DF-47E7-9C61-4CF91F8B41A5}" type="slidenum">
              <a:rPr lang="en-GB" smtClean="0"/>
              <a:pPr>
                <a:defRPr/>
              </a:pPr>
              <a:t>9</a:t>
            </a:fld>
            <a:endParaRPr lang="en-GB" dirty="0"/>
          </a:p>
        </p:txBody>
      </p:sp>
    </p:spTree>
    <p:extLst>
      <p:ext uri="{BB962C8B-B14F-4D97-AF65-F5344CB8AC3E}">
        <p14:creationId xmlns:p14="http://schemas.microsoft.com/office/powerpoint/2010/main" val="1500772220"/>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1618</Words>
  <Application>Microsoft Office PowerPoint</Application>
  <PresentationFormat>On-screen Show (4:3)</PresentationFormat>
  <Paragraphs>346</Paragraphs>
  <Slides>24</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굴림</vt:lpstr>
      <vt:lpstr>맑은 고딕</vt:lpstr>
      <vt:lpstr>ＭＳ Ｐゴシック</vt:lpstr>
      <vt:lpstr>Arial</vt:lpstr>
      <vt:lpstr>Calibri</vt:lpstr>
      <vt:lpstr>HelveticaNeueLTStd-MdCn</vt:lpstr>
      <vt:lpstr>Nokia Pure Text Light</vt:lpstr>
      <vt:lpstr>Tahoma</vt:lpstr>
      <vt:lpstr>Times New Roman</vt:lpstr>
      <vt:lpstr>Wingdings</vt:lpstr>
      <vt:lpstr>ヒラギノ角ゴ Pro W3</vt:lpstr>
      <vt:lpstr>Office Theme</vt:lpstr>
      <vt:lpstr>Eine vernetzte Welt – nur mit Standards realisierbar!</vt:lpstr>
      <vt:lpstr>European Strategy for  Digital Transformation?</vt:lpstr>
      <vt:lpstr>European Single market and Standardization</vt:lpstr>
      <vt:lpstr>Standardization – Business considerations</vt:lpstr>
      <vt:lpstr>Some reasons to participate</vt:lpstr>
      <vt:lpstr>Contribution of Standardization to GDP</vt:lpstr>
      <vt:lpstr>Mobile Communication</vt:lpstr>
      <vt:lpstr>ETSI’s creation</vt:lpstr>
      <vt:lpstr>European Standardization Organisations (ESO) (EU Regulation 1025/2012)</vt:lpstr>
      <vt:lpstr>The three dimensions of ETSI business</vt:lpstr>
      <vt:lpstr>ETSI’s Basic Principles</vt:lpstr>
      <vt:lpstr>ETSI’s Product, services and collaboration</vt:lpstr>
      <vt:lpstr>ETSI’s Vison, Mission and Strategic Objectives</vt:lpstr>
      <vt:lpstr>ETSI Membership</vt:lpstr>
      <vt:lpstr>ETSI Clusters</vt:lpstr>
      <vt:lpstr>ETSI is the home of many  diverse technologies</vt:lpstr>
      <vt:lpstr>Main Characteristics of ETSI IPR Policy</vt:lpstr>
      <vt:lpstr>The 3rd Generation Partnership Project  </vt:lpstr>
      <vt:lpstr>The 3rd Generation Partnership Project </vt:lpstr>
      <vt:lpstr>oneM2M</vt:lpstr>
      <vt:lpstr>oneM2M</vt:lpstr>
      <vt:lpstr>2016 security standardization white paper</vt:lpstr>
      <vt:lpstr>Summary</vt:lpstr>
      <vt:lpstr>Contact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2015-10-20T14:12:43Z</dcterms:created>
  <dcterms:modified xsi:type="dcterms:W3CDTF">2017-03-22T11:14:15Z</dcterms:modified>
  <cp:contentStatus/>
</cp:coreProperties>
</file>