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65" r:id="rId2"/>
    <p:sldId id="26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004A8D"/>
    <a:srgbClr val="E7E6E6"/>
    <a:srgbClr val="298FD1"/>
    <a:srgbClr val="302E45"/>
    <a:srgbClr val="EC008C"/>
    <a:srgbClr val="F58C7E"/>
    <a:srgbClr val="F067A6"/>
    <a:srgbClr val="B4B0BA"/>
    <a:srgbClr val="F9A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12" autoAdjust="0"/>
  </p:normalViewPr>
  <p:slideViewPr>
    <p:cSldViewPr snapToGrid="0" showGuides="1">
      <p:cViewPr varScale="1">
        <p:scale>
          <a:sx n="86" d="100"/>
          <a:sy n="86" d="100"/>
        </p:scale>
        <p:origin x="56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21" d="100"/>
          <a:sy n="121" d="100"/>
        </p:scale>
        <p:origin x="40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theme" Target="../theme/theme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10/7/2018</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theme" Target="../theme/theme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10/7/2018</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2018</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66328A3E-8DC6-4636-8C6E-B3C56890857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457BE4E2-78CC-4194-AE65-FB8C0C6AFA24}"/>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B7E10E1B-DAB7-413C-A350-69588FF4C19D}"/>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69070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a:extLst/>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8A44ADFC-C522-4FBB-9F00-E4F5D9DA093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2260128B-980F-4208-97DA-26FBB1E943D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2018</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79A6DAA-8FF7-4657-8B3F-431C0F1923AF}"/>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2018</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A22057F-76AC-44E4-B9AA-1D791EFB56B1}"/>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17"/>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17"/>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17"/>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BE5FD-7D58-4E01-BDAD-4B524C3BC61B}"/>
              </a:ext>
            </a:extLst>
          </p:cNvPr>
          <p:cNvSpPr>
            <a:spLocks noGrp="1"/>
          </p:cNvSpPr>
          <p:nvPr>
            <p:ph type="title"/>
          </p:nvPr>
        </p:nvSpPr>
        <p:spPr/>
        <p:txBody>
          <a:bodyPr/>
          <a:lstStyle/>
          <a:p>
            <a:r>
              <a:rPr lang="en-US" sz="3600" dirty="0"/>
              <a:t>NFV Deployments and Challenges Panel</a:t>
            </a:r>
          </a:p>
        </p:txBody>
      </p:sp>
      <p:sp>
        <p:nvSpPr>
          <p:cNvPr id="7" name="Content Placeholder 6">
            <a:extLst>
              <a:ext uri="{FF2B5EF4-FFF2-40B4-BE49-F238E27FC236}">
                <a16:creationId xmlns:a16="http://schemas.microsoft.com/office/drawing/2014/main" id="{97BA901F-DEDB-4309-8B66-1ABF27FACD46}"/>
              </a:ext>
            </a:extLst>
          </p:cNvPr>
          <p:cNvSpPr>
            <a:spLocks noGrp="1"/>
          </p:cNvSpPr>
          <p:nvPr>
            <p:ph sz="quarter" idx="10"/>
          </p:nvPr>
        </p:nvSpPr>
        <p:spPr>
          <a:xfrm>
            <a:off x="609758" y="1423010"/>
            <a:ext cx="11225625" cy="4968907"/>
          </a:xfrm>
        </p:spPr>
        <p:txBody>
          <a:bodyPr/>
          <a:lstStyle/>
          <a:p>
            <a:r>
              <a:rPr lang="en-US" sz="3200" dirty="0">
                <a:solidFill>
                  <a:schemeClr val="accent1"/>
                </a:solidFill>
              </a:rPr>
              <a:t>Technology Supplier Key Messages</a:t>
            </a:r>
          </a:p>
          <a:p>
            <a:r>
              <a:rPr lang="en-US" dirty="0">
                <a:solidFill>
                  <a:schemeClr val="accent1"/>
                </a:solidFill>
              </a:rPr>
              <a:t>Ericsson</a:t>
            </a:r>
          </a:p>
          <a:p>
            <a:pPr lvl="1">
              <a:spcBef>
                <a:spcPts val="0"/>
              </a:spcBef>
            </a:pPr>
            <a:r>
              <a:rPr lang="en-US" sz="1600" i="1" dirty="0"/>
              <a:t>Ericsson clearly see a strong momentum towards 5G and we see 5G Core being deployed during 2019. This further increases the need for operators to have a working NFV cloud platform supporting multivendor VNF’s coupled with full LCM and orchestration. We see ETSI-NFV work as a key enabler to create the necessary interoperability and define functionality and we have since inception been a strong contributor to the important joint work in ETSI-NFV. To continue the journey we together need to focus even more on speeding things up and to address gaps that improve automation and LCM as well as avoiding over-standardization by leveraging existing de facto solutions and focusing standardization efforts on complementing them.</a:t>
            </a:r>
          </a:p>
          <a:p>
            <a:r>
              <a:rPr lang="en-US" dirty="0">
                <a:solidFill>
                  <a:schemeClr val="accent1"/>
                </a:solidFill>
              </a:rPr>
              <a:t>Nokia</a:t>
            </a:r>
          </a:p>
          <a:p>
            <a:pPr lvl="1">
              <a:spcBef>
                <a:spcPts val="0"/>
              </a:spcBef>
            </a:pPr>
            <a:r>
              <a:rPr lang="en-US" sz="1600" i="1" dirty="0"/>
              <a:t>ETSI helped us achieve consensus on NFV architecture, APIs and delivers standard product evaluation/comparison metrics</a:t>
            </a:r>
          </a:p>
          <a:p>
            <a:pPr lvl="1">
              <a:spcBef>
                <a:spcPts val="0"/>
              </a:spcBef>
            </a:pPr>
            <a:r>
              <a:rPr lang="en-US" sz="1600" i="1" dirty="0"/>
              <a:t>ETSI proposed model is on the good track, be patient and implement. Jumping off the train does not help</a:t>
            </a:r>
          </a:p>
          <a:p>
            <a:pPr lvl="1">
              <a:spcBef>
                <a:spcPts val="0"/>
              </a:spcBef>
            </a:pPr>
            <a:r>
              <a:rPr lang="en-US" sz="1600" i="1" dirty="0"/>
              <a:t>Standardization does not replace competence. Invest, go deep and build a solid cloud</a:t>
            </a:r>
          </a:p>
          <a:p>
            <a:pPr lvl="1">
              <a:spcBef>
                <a:spcPts val="0"/>
              </a:spcBef>
            </a:pPr>
            <a:r>
              <a:rPr lang="en-US" sz="1600" i="1" dirty="0"/>
              <a:t>Integration reveals differences in implementation and in standards interpretation. Iterative approach, agility, flexibility and openness required on all sides</a:t>
            </a:r>
          </a:p>
          <a:p>
            <a:pPr lvl="1">
              <a:spcBef>
                <a:spcPts val="0"/>
              </a:spcBef>
            </a:pPr>
            <a:r>
              <a:rPr lang="en-US" sz="1600" i="1" dirty="0"/>
              <a:t>Implementation also reveals standardization gaps. Loop-back, contribute and finalize standards (stage 3 specs essential for integration)</a:t>
            </a:r>
          </a:p>
        </p:txBody>
      </p:sp>
    </p:spTree>
    <p:extLst>
      <p:ext uri="{BB962C8B-B14F-4D97-AF65-F5344CB8AC3E}">
        <p14:creationId xmlns:p14="http://schemas.microsoft.com/office/powerpoint/2010/main" val="11032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BE5FD-7D58-4E01-BDAD-4B524C3BC61B}"/>
              </a:ext>
            </a:extLst>
          </p:cNvPr>
          <p:cNvSpPr>
            <a:spLocks noGrp="1"/>
          </p:cNvSpPr>
          <p:nvPr>
            <p:ph type="title"/>
          </p:nvPr>
        </p:nvSpPr>
        <p:spPr/>
        <p:txBody>
          <a:bodyPr/>
          <a:lstStyle/>
          <a:p>
            <a:r>
              <a:rPr lang="en-US" sz="3600" dirty="0"/>
              <a:t>NFV Deployments and Challenges Panel</a:t>
            </a:r>
          </a:p>
        </p:txBody>
      </p:sp>
      <p:sp>
        <p:nvSpPr>
          <p:cNvPr id="7" name="Content Placeholder 6">
            <a:extLst>
              <a:ext uri="{FF2B5EF4-FFF2-40B4-BE49-F238E27FC236}">
                <a16:creationId xmlns:a16="http://schemas.microsoft.com/office/drawing/2014/main" id="{97BA901F-DEDB-4309-8B66-1ABF27FACD46}"/>
              </a:ext>
            </a:extLst>
          </p:cNvPr>
          <p:cNvSpPr>
            <a:spLocks noGrp="1"/>
          </p:cNvSpPr>
          <p:nvPr>
            <p:ph sz="quarter" idx="10"/>
          </p:nvPr>
        </p:nvSpPr>
        <p:spPr>
          <a:xfrm>
            <a:off x="609758" y="1423011"/>
            <a:ext cx="11225625" cy="4680000"/>
          </a:xfrm>
        </p:spPr>
        <p:txBody>
          <a:bodyPr/>
          <a:lstStyle/>
          <a:p>
            <a:r>
              <a:rPr lang="en-US" sz="3200" dirty="0">
                <a:solidFill>
                  <a:schemeClr val="accent1"/>
                </a:solidFill>
              </a:rPr>
              <a:t>Network Operator Key Messages</a:t>
            </a:r>
          </a:p>
          <a:p>
            <a:r>
              <a:rPr lang="en-US" dirty="0">
                <a:solidFill>
                  <a:schemeClr val="accent1"/>
                </a:solidFill>
              </a:rPr>
              <a:t>NTT Docomo</a:t>
            </a:r>
          </a:p>
          <a:p>
            <a:pPr lvl="1">
              <a:spcBef>
                <a:spcPts val="0"/>
              </a:spcBef>
            </a:pPr>
            <a:r>
              <a:rPr lang="en-US" sz="1600" i="1" dirty="0"/>
              <a:t>ETSI NFV standards are a keystone to realize multi-functional/multi-vendor NFV systems, now and towards 5G. NTT DOCOMO has promoted virtualization of network nodes leveraging the architecture and the virtualization concepts developed by ETSI NFV. Detailed protocol and data model specifications are a big milestone helping tremendously to integrate our multi-vendor environment. But work is not finished, and we, altogether need to further help and contribute in ETSI NFV standardization to define a completely operational NFV environment. Open discussion, consensus-based specifications defined among operators and partners will realize and ease the introduction of NFV and flexible virtualized network operations at a scale.</a:t>
            </a:r>
            <a:endParaRPr lang="en-US" sz="1600" i="1" dirty="0">
              <a:solidFill>
                <a:schemeClr val="accent1"/>
              </a:solidFill>
            </a:endParaRPr>
          </a:p>
          <a:p>
            <a:pPr marL="0" lvl="1" indent="0">
              <a:spcBef>
                <a:spcPts val="0"/>
              </a:spcBef>
              <a:buNone/>
            </a:pPr>
            <a:endParaRPr lang="en-US" b="1" dirty="0">
              <a:solidFill>
                <a:schemeClr val="accent1"/>
              </a:solidFill>
            </a:endParaRPr>
          </a:p>
          <a:p>
            <a:pPr marL="0" lvl="1" indent="0">
              <a:spcBef>
                <a:spcPts val="0"/>
              </a:spcBef>
              <a:buNone/>
            </a:pPr>
            <a:r>
              <a:rPr lang="en-US" b="1" dirty="0">
                <a:solidFill>
                  <a:schemeClr val="accent1"/>
                </a:solidFill>
              </a:rPr>
              <a:t>Telefonica</a:t>
            </a:r>
          </a:p>
          <a:p>
            <a:pPr lvl="1">
              <a:spcBef>
                <a:spcPts val="0"/>
              </a:spcBef>
            </a:pPr>
            <a:r>
              <a:rPr lang="en-GB" sz="1600" i="1" dirty="0"/>
              <a:t>NFV standards have helped us in pioneering NFV deployment, and not only the detailed specs (SOL005 and the others) as the way of guaranteeing actual interoperability, but the earlier, more conceptual standards, providing the guidelines to initiate an early deployment (that allowed us to collect the archetypal low-hanging fruit) with solid foundations to support a transition to a completely open approach </a:t>
            </a:r>
            <a:r>
              <a:rPr lang="en-US" sz="1600" i="1" dirty="0"/>
              <a:t>also reveals standardization gaps.</a:t>
            </a:r>
          </a:p>
        </p:txBody>
      </p:sp>
    </p:spTree>
    <p:extLst>
      <p:ext uri="{BB962C8B-B14F-4D97-AF65-F5344CB8AC3E}">
        <p14:creationId xmlns:p14="http://schemas.microsoft.com/office/powerpoint/2010/main" val="4212699951"/>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_CORPORATE_PRESENTATION_template_2018_Light_Version.potx [Read-Only]" id="{8F1FD406-208B-4086-8147-066D99D50EB6}" vid="{AD6E7D34-2EB2-4F5F-B425-88BA03DC4592}"/>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ETSI_CORPORATE_PRESENTATION_template_2018_Light_Version</Template>
  <TotalTime>52</TotalTime>
  <Words>423</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Wingdings</vt:lpstr>
      <vt:lpstr>ETSI Corporate 2018</vt:lpstr>
      <vt:lpstr>NFV Deployments and Challenges Panel</vt:lpstr>
      <vt:lpstr>NFV Deployments and Challenges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Don Clarke</dc:creator>
  <cp:keywords>Amdocs</cp:keywords>
  <cp:lastModifiedBy>Don Clarke</cp:lastModifiedBy>
  <cp:revision>15</cp:revision>
  <dcterms:created xsi:type="dcterms:W3CDTF">2018-10-03T19:45:39Z</dcterms:created>
  <dcterms:modified xsi:type="dcterms:W3CDTF">2018-10-07T09:07:11Z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