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74" r:id="rId6"/>
    <p:sldId id="284" r:id="rId7"/>
    <p:sldId id="294" r:id="rId8"/>
    <p:sldId id="293" r:id="rId9"/>
    <p:sldId id="292" r:id="rId10"/>
    <p:sldId id="285" r:id="rId11"/>
    <p:sldId id="289" r:id="rId12"/>
    <p:sldId id="29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9" autoAdjust="0"/>
    <p:restoredTop sz="94660"/>
  </p:normalViewPr>
  <p:slideViewPr>
    <p:cSldViewPr snapToGrid="0">
      <p:cViewPr>
        <p:scale>
          <a:sx n="100" d="100"/>
          <a:sy n="100" d="100"/>
        </p:scale>
        <p:origin x="-13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7" y="379510"/>
            <a:ext cx="7382353" cy="322977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ltGray">
          <a:xfrm>
            <a:off x="-3" y="4078021"/>
            <a:ext cx="12192003" cy="277997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233727"/>
            <a:ext cx="9144003" cy="1143000"/>
          </a:xfrm>
        </p:spPr>
        <p:txBody>
          <a:bodyPr anchor="b">
            <a:normAutofit/>
          </a:bodyPr>
          <a:lstStyle>
            <a:lvl1pPr algn="ctr">
              <a:defRPr sz="440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376727"/>
            <a:ext cx="9144003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 bwMode="white">
          <a:xfrm>
            <a:off x="-1594" y="4049929"/>
            <a:ext cx="1219359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-3" y="4014223"/>
            <a:ext cx="12192003" cy="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0" y="3977033"/>
            <a:ext cx="12192000" cy="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-3" y="3944227"/>
            <a:ext cx="12192003" cy="3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6" name="Rectangle 15"/>
          <p:cNvSpPr/>
          <p:nvPr userDrawn="1"/>
        </p:nvSpPr>
        <p:spPr bwMode="white">
          <a:xfrm>
            <a:off x="-1595" y="3911421"/>
            <a:ext cx="12193595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2018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88" y="1538178"/>
            <a:ext cx="5581832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288" y="2526632"/>
            <a:ext cx="5581832" cy="3729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79" y="1538178"/>
            <a:ext cx="5618259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26632"/>
            <a:ext cx="5618258" cy="3729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53" y="155344"/>
            <a:ext cx="2028431" cy="8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687161"/>
            <a:ext cx="3194172" cy="13974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ltGray">
          <a:xfrm>
            <a:off x="1588" y="6481175"/>
            <a:ext cx="12188827" cy="37682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4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-1591" y="6448246"/>
            <a:ext cx="12193591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0" y="6417113"/>
            <a:ext cx="12192000" cy="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-1592" y="6382648"/>
            <a:ext cx="12193591" cy="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 bwMode="white">
          <a:xfrm>
            <a:off x="0" y="6350383"/>
            <a:ext cx="12192000" cy="3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-1593" y="6315919"/>
            <a:ext cx="12193593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684739"/>
            <a:ext cx="3202825" cy="14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1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3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cap="none" baseline="0"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13" indent="-228594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4345" indent="-228594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377" indent="-228594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34409" indent="-228594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54441" indent="-22859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lternate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2" y="685800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876" y="2357460"/>
            <a:ext cx="37800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76" y="4368766"/>
            <a:ext cx="37800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0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3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8248" y="0"/>
            <a:ext cx="487375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5" y="615696"/>
            <a:ext cx="3202825" cy="140123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3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9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7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lternate4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558" y="615696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5" y="615696"/>
            <a:ext cx="3200400" cy="1400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62076" y="2353059"/>
            <a:ext cx="3780000" cy="1993392"/>
          </a:xfrm>
        </p:spPr>
        <p:txBody>
          <a:bodyPr anchor="b">
            <a:normAutofit/>
          </a:bodyPr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8944" y="4346451"/>
            <a:ext cx="3780000" cy="1644614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2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 cap="none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14445"/>
            <a:ext cx="1978135" cy="6675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lternat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Alternate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Alternate 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Alternate 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Alternate 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72682"/>
            <a:ext cx="9144000" cy="1537318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27" y="217254"/>
            <a:ext cx="4303371" cy="18827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2017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865" y="6166525"/>
            <a:ext cx="1978135" cy="6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288" y="1533201"/>
            <a:ext cx="5581832" cy="47232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79" y="1533201"/>
            <a:ext cx="5548685" cy="47232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538" y="6490318"/>
            <a:ext cx="7159752" cy="3585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53" y="155344"/>
            <a:ext cx="2028431" cy="8874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288" y="271380"/>
            <a:ext cx="9036059" cy="79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88" y="1448789"/>
            <a:ext cx="11526252" cy="481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9737" y="6490318"/>
            <a:ext cx="640080" cy="35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1164685"/>
            <a:ext cx="12193593" cy="168327"/>
            <a:chOff x="-1593" y="6315919"/>
            <a:chExt cx="12193593" cy="168327"/>
          </a:xfrm>
        </p:grpSpPr>
        <p:sp>
          <p:nvSpPr>
            <p:cNvPr id="8" name="Rectangle 7"/>
            <p:cNvSpPr/>
            <p:nvPr/>
          </p:nvSpPr>
          <p:spPr bwMode="white">
            <a:xfrm>
              <a:off x="-1591" y="6448246"/>
              <a:ext cx="1219359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 userDrawn="1"/>
          </p:nvSpPr>
          <p:spPr bwMode="white">
            <a:xfrm>
              <a:off x="0" y="6417113"/>
              <a:ext cx="12192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 userDrawn="1"/>
          </p:nvSpPr>
          <p:spPr bwMode="white">
            <a:xfrm>
              <a:off x="-1592" y="6382648"/>
              <a:ext cx="12193591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 userDrawn="1"/>
          </p:nvSpPr>
          <p:spPr bwMode="white">
            <a:xfrm>
              <a:off x="0" y="6350383"/>
              <a:ext cx="12192000" cy="3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 userDrawn="1"/>
          </p:nvSpPr>
          <p:spPr bwMode="white">
            <a:xfrm>
              <a:off x="-1593" y="6315919"/>
              <a:ext cx="12193593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0" y="6500323"/>
            <a:ext cx="13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© ETSI 2018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1" r:id="rId9"/>
    <p:sldLayoutId id="2147483653" r:id="rId10"/>
    <p:sldLayoutId id="2147483654" r:id="rId11"/>
    <p:sldLayoutId id="2147483655" r:id="rId12"/>
    <p:sldLayoutId id="2147483656" r:id="rId13"/>
    <p:sldLayoutId id="2147483663" r:id="rId14"/>
    <p:sldLayoutId id="2147483664" r:id="rId15"/>
    <p:sldLayoutId id="2147483683" r:id="rId16"/>
    <p:sldLayoutId id="2147483672" r:id="rId17"/>
    <p:sldLayoutId id="2147483674" r:id="rId18"/>
    <p:sldLayoutId id="2147483676" r:id="rId19"/>
    <p:sldLayoutId id="2147483678" r:id="rId20"/>
    <p:sldLayoutId id="2147483657" r:id="rId21"/>
    <p:sldLayoutId id="2147483684" r:id="rId22"/>
    <p:sldLayoutId id="2147483665" r:id="rId23"/>
    <p:sldLayoutId id="2147483679" r:id="rId24"/>
    <p:sldLayoutId id="2147483680" r:id="rId25"/>
    <p:sldLayoutId id="2147483681" r:id="rId26"/>
    <p:sldLayoutId id="214748368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 cap="none" spc="100" normalizeH="0" baseline="0">
          <a:solidFill>
            <a:schemeClr val="tx2">
              <a:lumMod val="75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Calibri" panose="020F0502020204030204" pitchFamily="34" charset="0"/>
          <a:ea typeface="Roboto Condensed" pitchFamily="2" charset="0"/>
          <a:cs typeface="Calibri" panose="020F0502020204030204" pitchFamily="34" charset="0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alibri" panose="020F0502020204030204" pitchFamily="34" charset="0"/>
          <a:ea typeface="Roboto Condensed" pitchFamily="2" charset="0"/>
          <a:cs typeface="Calibri" panose="020F0502020204030204" pitchFamily="34" charset="0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panose="020F0502020204030204" pitchFamily="34" charset="0"/>
          <a:ea typeface="Roboto Condensed" pitchFamily="2" charset="0"/>
          <a:cs typeface="Calibri" panose="020F0502020204030204" pitchFamily="34" charset="0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4"/>
        </a:buClr>
        <a:buSzPct val="100000"/>
        <a:buFont typeface="Arial" pitchFamily="34" charset="0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Roboto Condensed" pitchFamily="2" charset="0"/>
          <a:cs typeface="Calibri" panose="020F0502020204030204" pitchFamily="34" charset="0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Roboto Condensed" pitchFamily="2" charset="0"/>
          <a:cs typeface="Calibri" panose="020F0502020204030204" pitchFamily="34" charset="0"/>
        </a:defRPr>
      </a:lvl5pPr>
      <a:lvl6pPr marL="1874473" indent="-228594" algn="l" defTabSz="914377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05" indent="-228594" algn="l" defTabSz="914377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537" indent="-228594" algn="l" defTabSz="914377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569" indent="-228594" algn="l" defTabSz="914377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jp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84" Type="http://schemas.openxmlformats.org/officeDocument/2006/relationships/image" Target="../media/image90.png"/><Relationship Id="rId89" Type="http://schemas.openxmlformats.org/officeDocument/2006/relationships/image" Target="../media/image95.jpeg"/><Relationship Id="rId7" Type="http://schemas.openxmlformats.org/officeDocument/2006/relationships/image" Target="../media/image14.jpeg"/><Relationship Id="rId71" Type="http://schemas.openxmlformats.org/officeDocument/2006/relationships/hyperlink" Target="http://www.google.ie/url?sa=i&amp;rct=j&amp;q=&amp;esrc=s&amp;source=images&amp;cd=&amp;cad=rja&amp;uact=8&amp;ved=0ahUKEwishd2Du_LKAhUHqg4KHZMnDSYQjRwIBw&amp;url=http://www.clustervision.com/content/intel-logo-0&amp;psig=AFQjCNHCtdOkImQDzDnnJ9ELsOVLysZOxQ&amp;ust=1455374599477681" TargetMode="External"/><Relationship Id="rId92" Type="http://schemas.openxmlformats.org/officeDocument/2006/relationships/image" Target="../media/image98.jpe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87" Type="http://schemas.openxmlformats.org/officeDocument/2006/relationships/image" Target="../media/image93.png"/><Relationship Id="rId102" Type="http://schemas.openxmlformats.org/officeDocument/2006/relationships/image" Target="../media/image108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8.png"/><Relationship Id="rId90" Type="http://schemas.openxmlformats.org/officeDocument/2006/relationships/image" Target="../media/image96.png"/><Relationship Id="rId95" Type="http://schemas.openxmlformats.org/officeDocument/2006/relationships/image" Target="../media/image101.jpe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43" Type="http://schemas.openxmlformats.org/officeDocument/2006/relationships/image" Target="../media/image50.png"/><Relationship Id="rId48" Type="http://schemas.openxmlformats.org/officeDocument/2006/relationships/image" Target="../media/image55.jpe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3.png"/><Relationship Id="rId100" Type="http://schemas.openxmlformats.org/officeDocument/2006/relationships/image" Target="../media/image106.png"/><Relationship Id="rId105" Type="http://schemas.openxmlformats.org/officeDocument/2006/relationships/image" Target="../media/image111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8.jpe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9.png"/><Relationship Id="rId98" Type="http://schemas.openxmlformats.org/officeDocument/2006/relationships/image" Target="../media/image104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jpeg"/><Relationship Id="rId67" Type="http://schemas.openxmlformats.org/officeDocument/2006/relationships/image" Target="../media/image74.png"/><Relationship Id="rId103" Type="http://schemas.openxmlformats.org/officeDocument/2006/relationships/image" Target="../media/image109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jpe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6" Type="http://schemas.openxmlformats.org/officeDocument/2006/relationships/image" Target="../media/image112.png"/><Relationship Id="rId10" Type="http://schemas.openxmlformats.org/officeDocument/2006/relationships/image" Target="../media/image17.jpe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79.jpe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image" Target="../media/image105.png"/><Relationship Id="rId101" Type="http://schemas.openxmlformats.org/officeDocument/2006/relationships/image" Target="../media/image10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34" Type="http://schemas.openxmlformats.org/officeDocument/2006/relationships/image" Target="../media/image41.png"/><Relationship Id="rId50" Type="http://schemas.openxmlformats.org/officeDocument/2006/relationships/image" Target="../media/image57.jpeg"/><Relationship Id="rId55" Type="http://schemas.openxmlformats.org/officeDocument/2006/relationships/image" Target="../media/image62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Relationship Id="rId104" Type="http://schemas.openxmlformats.org/officeDocument/2006/relationships/image" Target="../media/image1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m.etsi.org/images/OSM_White_Paper_Experience_implementing_NFV_specs_final.pdf" TargetMode="External"/><Relationship Id="rId11" Type="http://schemas.openxmlformats.org/officeDocument/2006/relationships/image" Target="../media/image120.png"/><Relationship Id="rId5" Type="http://schemas.openxmlformats.org/officeDocument/2006/relationships/hyperlink" Target="https://osm.etsi.org/images/OSM-Whitepaper-TechContent-ReleaseFOUR-FINAL.pdf" TargetMode="External"/><Relationship Id="rId10" Type="http://schemas.openxmlformats.org/officeDocument/2006/relationships/image" Target="../media/image119.png"/><Relationship Id="rId4" Type="http://schemas.openxmlformats.org/officeDocument/2006/relationships/image" Target="../media/image115.gif"/><Relationship Id="rId9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hyperlink" Target="https://osm.etsi.org/images/OSM_White_Paper_Experience_implementing_NFV_specs_fina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619" y="4019550"/>
            <a:ext cx="9144003" cy="22487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OSM relation and ETSI NFV ISG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300" dirty="0" smtClean="0"/>
              <a:t>Pål Grønsund, Telenor Research</a:t>
            </a:r>
            <a:br>
              <a:rPr lang="en-GB" sz="3300" dirty="0" smtClean="0"/>
            </a:br>
            <a:r>
              <a:rPr lang="en-GB" sz="3300" dirty="0" smtClean="0"/>
              <a:t>Vice Chair OSM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41498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856">
        <p:fade/>
      </p:transition>
    </mc:Choice>
    <mc:Fallback>
      <p:transition spd="med" advTm="488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88" y="271380"/>
            <a:ext cx="9831887" cy="797399"/>
          </a:xfrm>
        </p:spPr>
        <p:txBody>
          <a:bodyPr>
            <a:noAutofit/>
          </a:bodyPr>
          <a:lstStyle/>
          <a:p>
            <a:r>
              <a:rPr lang="en-US" sz="3000" dirty="0"/>
              <a:t>Open Source MANO (OSM) </a:t>
            </a:r>
            <a:r>
              <a:rPr lang="en-US" sz="3000" dirty="0" smtClean="0"/>
              <a:t>develop </a:t>
            </a:r>
            <a:r>
              <a:rPr lang="en-US" sz="3000" dirty="0"/>
              <a:t>an Open Source MANO software stack aligned with ETSI NFV ISG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12" y="2254027"/>
            <a:ext cx="5039970" cy="31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41 Rectángulo"/>
          <p:cNvSpPr/>
          <p:nvPr/>
        </p:nvSpPr>
        <p:spPr>
          <a:xfrm>
            <a:off x="5867574" y="2244702"/>
            <a:ext cx="2343936" cy="2008347"/>
          </a:xfrm>
          <a:prstGeom prst="rect">
            <a:avLst/>
          </a:prstGeom>
          <a:solidFill>
            <a:srgbClr val="1E9DE6">
              <a:alpha val="20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2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702">
        <p:fade/>
      </p:transition>
    </mc:Choice>
    <mc:Fallback>
      <p:transition spd="med" advTm="59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OSM is a </a:t>
            </a:r>
            <a:r>
              <a:rPr lang="en-US" b="1" dirty="0" smtClean="0"/>
              <a:t>large </a:t>
            </a:r>
            <a:r>
              <a:rPr lang="en-US" b="1" dirty="0"/>
              <a:t>and diverse </a:t>
            </a:r>
            <a:r>
              <a:rPr lang="en-US" b="1" dirty="0" smtClean="0"/>
              <a:t>community</a:t>
            </a:r>
            <a:r>
              <a:rPr lang="en-US" dirty="0" smtClean="0"/>
              <a:t>, with  </a:t>
            </a:r>
            <a:r>
              <a:rPr lang="en-US" b="1" dirty="0">
                <a:solidFill>
                  <a:srgbClr val="FF0000"/>
                </a:solidFill>
              </a:rPr>
              <a:t>100+</a:t>
            </a:r>
            <a:r>
              <a:rPr lang="en-US" dirty="0"/>
              <a:t> members and participants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3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1367952" y="3972939"/>
            <a:ext cx="9702384" cy="2810681"/>
          </a:xfrm>
          <a:prstGeom prst="round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kern="0">
              <a:solidFill>
                <a:srgbClr val="FFFFFF"/>
              </a:solidFill>
              <a:latin typeface="Arial"/>
              <a:ea typeface="ヒラギノ角ゴ ProN W3" charset="-128"/>
              <a:sym typeface="Gill Sans" charset="0"/>
            </a:endParaRPr>
          </a:p>
        </p:txBody>
      </p:sp>
      <p:pic>
        <p:nvPicPr>
          <p:cNvPr id="6" name="Picture 2" descr="http://www.telefonica.com/css/gfx/bgd_map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23" y="1110257"/>
            <a:ext cx="9103629" cy="48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h6.googleusercontent.com/-ga8udGByIOY/AAAAAAAAAAI/AAAAAAAAAAA/hPItCgcFZkY/s0-c-k-no-ns/phot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29472"/>
          <a:stretch/>
        </p:blipFill>
        <p:spPr bwMode="auto">
          <a:xfrm>
            <a:off x="4601042" y="1905102"/>
            <a:ext cx="1219151" cy="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upload.wikimedia.org/wikipedia/en/thumb/e/e4/Telenor.svg/1280px-Telenor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07" y="1426015"/>
            <a:ext cx="1475657" cy="6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s://upload.wikimedia.org/wikipedia/en/thumb/2/2d/SK_Telecom_Logo.svg/200px-SK_Telecom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20" y="2503898"/>
            <a:ext cx="1559410" cy="6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http://saladeprensa.telefonica.com/img/elementos/imagenes/TELEFONICA_1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5" b="31528"/>
          <a:stretch/>
        </p:blipFill>
        <p:spPr bwMode="auto">
          <a:xfrm>
            <a:off x="5671327" y="2374806"/>
            <a:ext cx="1091521" cy="4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ouglasbrainbank.ca/img/logo-be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66" y="1699092"/>
            <a:ext cx="771433" cy="5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785" y="2553441"/>
            <a:ext cx="605650" cy="6056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46" y="2560358"/>
            <a:ext cx="1687736" cy="366899"/>
          </a:xfrm>
          <a:prstGeom prst="rect">
            <a:avLst/>
          </a:prstGeom>
        </p:spPr>
      </p:pic>
      <p:pic>
        <p:nvPicPr>
          <p:cNvPr id="14" name="Picture 34" descr="http://vignette2.wikia.nocookie.net/desperate/images/0/08/Sprint_logo_color.jpg/revision/latest?cb=20101221173630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t="8914" r="3427" b="17848"/>
          <a:stretch/>
        </p:blipFill>
        <p:spPr bwMode="auto">
          <a:xfrm>
            <a:off x="1604372" y="1723197"/>
            <a:ext cx="1428568" cy="6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522" y="2325150"/>
            <a:ext cx="1238835" cy="1858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433760"/>
            <a:ext cx="1548257" cy="5821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0368" y="2230089"/>
            <a:ext cx="811137" cy="74845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1631835" y="3972975"/>
            <a:ext cx="9218847" cy="2795566"/>
            <a:chOff x="591879" y="3861080"/>
            <a:chExt cx="8073482" cy="244824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84" y="4599160"/>
              <a:ext cx="706139" cy="252000"/>
            </a:xfrm>
            <a:prstGeom prst="rect">
              <a:avLst/>
            </a:prstGeom>
          </p:spPr>
        </p:pic>
        <p:pic>
          <p:nvPicPr>
            <p:cNvPr id="20" name="Picture 14" descr="http://support.nextworks.it/logo.php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7" r="6934"/>
            <a:stretch/>
          </p:blipFill>
          <p:spPr bwMode="auto">
            <a:xfrm>
              <a:off x="3661057" y="5376693"/>
              <a:ext cx="50597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www.netcracker.com/assets/img/logo-gray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79" y="5394693"/>
              <a:ext cx="495392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NFWar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846" y="5394693"/>
              <a:ext cx="313041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93997" y="4999294"/>
              <a:ext cx="471364" cy="180000"/>
            </a:xfrm>
            <a:prstGeom prst="rect">
              <a:avLst/>
            </a:prstGeom>
          </p:spPr>
        </p:pic>
        <p:pic>
          <p:nvPicPr>
            <p:cNvPr id="24" name="Picture 2" descr="Image result for netrounds logo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392" y="5394693"/>
              <a:ext cx="52769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4905" y="5412693"/>
              <a:ext cx="533335" cy="7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82" b="29382"/>
            <a:stretch/>
          </p:blipFill>
          <p:spPr>
            <a:xfrm>
              <a:off x="5473855" y="5376693"/>
              <a:ext cx="473020" cy="14400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692" y="5376693"/>
              <a:ext cx="406956" cy="144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0088" y="5358693"/>
              <a:ext cx="621487" cy="180000"/>
            </a:xfrm>
            <a:prstGeom prst="rect">
              <a:avLst/>
            </a:prstGeom>
          </p:spPr>
        </p:pic>
        <p:pic>
          <p:nvPicPr>
            <p:cNvPr id="29" name="Picture 8" descr="https://riftio.com/wp-content/uploads/2015/07/riftio_website_logo_002_03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33" y="5744428"/>
              <a:ext cx="367933" cy="108000"/>
            </a:xfrm>
            <a:prstGeom prst="rect">
              <a:avLst/>
            </a:prstGeom>
            <a:noFill/>
          </p:spPr>
        </p:pic>
        <p:pic>
          <p:nvPicPr>
            <p:cNvPr id="30" name="Picture 6" descr="http://www.theinquirer.net/IMG/471/165471/redhat-logo.jp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79" y="5672428"/>
              <a:ext cx="229091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http://www.ts.avnet.com/es/images/Logo_Radware.pn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496" y="5394693"/>
              <a:ext cx="409865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920" y="5726428"/>
              <a:ext cx="34008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8486" y="5690428"/>
              <a:ext cx="471807" cy="21600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7471" y="5726428"/>
              <a:ext cx="288000" cy="144000"/>
            </a:xfrm>
            <a:prstGeom prst="rect">
              <a:avLst/>
            </a:prstGeom>
          </p:spPr>
        </p:pic>
        <p:pic>
          <p:nvPicPr>
            <p:cNvPr id="35" name="Picture 6" descr="cid:image001.png@01D2659B.DCA9617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080" y="5412693"/>
              <a:ext cx="405603" cy="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76290" y="5672428"/>
              <a:ext cx="430558" cy="25200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92397" y="5744428"/>
              <a:ext cx="381626" cy="10800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782" b="35979"/>
            <a:stretch/>
          </p:blipFill>
          <p:spPr>
            <a:xfrm>
              <a:off x="2931311" y="5744428"/>
              <a:ext cx="357146" cy="108000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6" r="10149" b="13923"/>
            <a:stretch/>
          </p:blipFill>
          <p:spPr>
            <a:xfrm>
              <a:off x="7417925" y="6093320"/>
              <a:ext cx="393441" cy="144000"/>
            </a:xfrm>
            <a:prstGeom prst="rect">
              <a:avLst/>
            </a:prstGeom>
          </p:spPr>
        </p:pic>
        <p:pic>
          <p:nvPicPr>
            <p:cNvPr id="40" name="Picture 2" descr="https://www.vmware.com/files/images/vmrc/VMware_logo_gry_RGB_300dpi.jpg"/>
            <p:cNvPicPr>
              <a:picLocks noChangeAspect="1" noChangeArrowheads="1"/>
            </p:cNvPicPr>
            <p:nvPr/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5" t="16892" r="7007" b="17620"/>
            <a:stretch/>
          </p:blipFill>
          <p:spPr bwMode="auto">
            <a:xfrm>
              <a:off x="4968182" y="6111320"/>
              <a:ext cx="394098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pload.wikimedia.org/wikipedia/en/thumb/3/39/Ehu_logo.svg/220px-Ehu_logo.svg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88" y="6039320"/>
              <a:ext cx="565712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pbs.twimg.com/media/CDKBqW4WAAAyNns.png"/>
            <p:cNvPicPr>
              <a:picLocks noChangeAspect="1" noChangeArrowheads="1"/>
            </p:cNvPicPr>
            <p:nvPr/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8" t="35725" r="15822" b="41597"/>
            <a:stretch/>
          </p:blipFill>
          <p:spPr bwMode="auto">
            <a:xfrm>
              <a:off x="3656244" y="6111320"/>
              <a:ext cx="348848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7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756" y="5708428"/>
              <a:ext cx="335034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9" descr="http://ocw.uc3m.es/economia-financiera-y-contabilidad/comportamiento-organizativo/imagenes/logo-universidad-carlos-iii-de-madrid/image_preview"/>
            <p:cNvPicPr>
              <a:picLocks noChangeAspect="1" noChangeArrowheads="1"/>
            </p:cNvPicPr>
            <p:nvPr/>
          </p:nvPicPr>
          <p:blipFill rotWithShape="1"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" t="7843" r="2954" b="7819"/>
            <a:stretch/>
          </p:blipFill>
          <p:spPr bwMode="auto">
            <a:xfrm>
              <a:off x="591879" y="6050248"/>
              <a:ext cx="741418" cy="23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58825" y="6111320"/>
              <a:ext cx="567551" cy="108000"/>
            </a:xfrm>
            <a:prstGeom prst="rect">
              <a:avLst/>
            </a:prstGeom>
          </p:spPr>
        </p:pic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396" r="86525"/>
            <a:stretch/>
          </p:blipFill>
          <p:spPr>
            <a:xfrm>
              <a:off x="8007911" y="6039320"/>
              <a:ext cx="225272" cy="252000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486" t="23616" r="13592" b="29931"/>
            <a:stretch/>
          </p:blipFill>
          <p:spPr>
            <a:xfrm>
              <a:off x="7054253" y="5744428"/>
              <a:ext cx="243000" cy="108000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29723" y="6111320"/>
              <a:ext cx="235638" cy="108000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1716" y="5695034"/>
              <a:ext cx="338081" cy="206788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06694" y="6039320"/>
              <a:ext cx="314686" cy="252000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22921" y="6021320"/>
              <a:ext cx="387228" cy="288000"/>
            </a:xfrm>
            <a:prstGeom prst="rect">
              <a:avLst/>
            </a:prstGeom>
          </p:spPr>
        </p:pic>
        <p:pic>
          <p:nvPicPr>
            <p:cNvPr id="52" name="Picture 4" descr="The Canonical logo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435" y="3897080"/>
              <a:ext cx="476079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https://pbs.twimg.com/media/Cd0YwFGUMAA7rxg.jpg"/>
            <p:cNvPicPr>
              <a:picLocks noChangeAspect="1" noChangeArrowheads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7" t="38332" r="20474" b="35803"/>
            <a:stretch/>
          </p:blipFill>
          <p:spPr bwMode="auto">
            <a:xfrm>
              <a:off x="2340905" y="3915080"/>
              <a:ext cx="399579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" descr="http://www.atrinet.com/wp-content/uploads/ATRINET-LOGO-21-e1440615065855.png"/>
            <p:cNvPicPr>
              <a:picLocks noChangeAspect="1" noChangeArrowheads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t="14585" r="8718" b="11105"/>
            <a:stretch/>
          </p:blipFill>
          <p:spPr bwMode="auto">
            <a:xfrm>
              <a:off x="5438589" y="3861080"/>
              <a:ext cx="345597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6WIND"/>
            <p:cNvPicPr>
              <a:picLocks noChangeAspect="1" noChangeArrowheads="1"/>
            </p:cNvPicPr>
            <p:nvPr/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79" y="3951080"/>
              <a:ext cx="378003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2" descr="http://www.arctoslabs.com/assets/img/logo.png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028" y="3951080"/>
              <a:ext cx="587072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13" t="20318" r="4470" b="15292"/>
            <a:stretch/>
          </p:blipFill>
          <p:spPr>
            <a:xfrm>
              <a:off x="1747883" y="3951080"/>
              <a:ext cx="395999" cy="108000"/>
            </a:xfrm>
            <a:prstGeom prst="rect">
              <a:avLst/>
            </a:prstGeom>
          </p:spPr>
        </p:pic>
        <p:pic>
          <p:nvPicPr>
            <p:cNvPr id="58" name="Picture 2" descr="https://upload.wikimedia.org/wikipedia/en/thumb/c/c7/ADVA_Optical_Networking.svg/1024px-ADVA_Optical_Networking.svg.pn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905" y="3951080"/>
              <a:ext cx="383955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5026676" y="3969080"/>
              <a:ext cx="214890" cy="72000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5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1209" y="3951080"/>
              <a:ext cx="530608" cy="108000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0123" y="3969080"/>
              <a:ext cx="319530" cy="72000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5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879" y="4304531"/>
              <a:ext cx="286434" cy="108000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5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9537" y="3861209"/>
              <a:ext cx="287743" cy="287743"/>
            </a:xfrm>
            <a:prstGeom prst="rect">
              <a:avLst/>
            </a:prstGeom>
          </p:spPr>
        </p:pic>
        <p:pic>
          <p:nvPicPr>
            <p:cNvPr id="64" name="Picture 2" descr="http://www.eurecom.fr/~troncy/images/eurecom_logo.jpg"/>
            <p:cNvPicPr>
              <a:picLocks noChangeAspect="1" noChangeArrowheads="1"/>
            </p:cNvPicPr>
            <p:nvPr/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426" y="4250531"/>
              <a:ext cx="457627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Imagen 64"/>
            <p:cNvPicPr>
              <a:picLocks noChangeAspect="1"/>
            </p:cNvPicPr>
            <p:nvPr/>
          </p:nvPicPr>
          <p:blipFill rotWithShape="1">
            <a:blip r:embed="rId6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830" b="1"/>
            <a:stretch/>
          </p:blipFill>
          <p:spPr>
            <a:xfrm>
              <a:off x="8134241" y="4304531"/>
              <a:ext cx="531120" cy="108000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377" t="26933" r="11692" b="29243"/>
            <a:stretch/>
          </p:blipFill>
          <p:spPr>
            <a:xfrm>
              <a:off x="5332449" y="4304531"/>
              <a:ext cx="503999" cy="108000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1580280" y="4322531"/>
              <a:ext cx="494183" cy="72000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6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228" b="27402"/>
            <a:stretch/>
          </p:blipFill>
          <p:spPr>
            <a:xfrm>
              <a:off x="3673064" y="4304531"/>
              <a:ext cx="407783" cy="108000"/>
            </a:xfrm>
            <a:prstGeom prst="rect">
              <a:avLst/>
            </a:prstGeom>
          </p:spPr>
        </p:pic>
        <p:pic>
          <p:nvPicPr>
            <p:cNvPr id="69" name="Imagen 68"/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50" y="4286531"/>
              <a:ext cx="480093" cy="144000"/>
            </a:xfrm>
            <a:prstGeom prst="rect">
              <a:avLst/>
            </a:prstGeom>
          </p:spPr>
        </p:pic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6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44298" y="3969080"/>
              <a:ext cx="221063" cy="72000"/>
            </a:xfrm>
            <a:prstGeom prst="rect">
              <a:avLst/>
            </a:prstGeom>
          </p:spPr>
        </p:pic>
        <p:pic>
          <p:nvPicPr>
            <p:cNvPr id="71" name="Imagen 70"/>
            <p:cNvPicPr>
              <a:picLocks noChangeAspect="1"/>
            </p:cNvPicPr>
            <p:nvPr/>
          </p:nvPicPr>
          <p:blipFill rotWithShape="1">
            <a:blip r:embed="rId6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30664" b="33898"/>
            <a:stretch/>
          </p:blipFill>
          <p:spPr>
            <a:xfrm>
              <a:off x="2739414" y="4286531"/>
              <a:ext cx="406357" cy="144000"/>
            </a:xfrm>
            <a:prstGeom prst="rect">
              <a:avLst/>
            </a:prstGeom>
          </p:spPr>
        </p:pic>
        <p:pic>
          <p:nvPicPr>
            <p:cNvPr id="72" name="Imagen 71"/>
            <p:cNvPicPr>
              <a:picLocks noChangeAspect="1"/>
            </p:cNvPicPr>
            <p:nvPr/>
          </p:nvPicPr>
          <p:blipFill>
            <a:blip r:embed="rId6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46946" y="4286531"/>
              <a:ext cx="374566" cy="144000"/>
            </a:xfrm>
            <a:prstGeom prst="rect">
              <a:avLst/>
            </a:prstGeom>
          </p:spPr>
        </p:pic>
        <p:pic>
          <p:nvPicPr>
            <p:cNvPr id="73" name="Imagen 72"/>
            <p:cNvPicPr>
              <a:picLocks noChangeAspect="1"/>
            </p:cNvPicPr>
            <p:nvPr/>
          </p:nvPicPr>
          <p:blipFill>
            <a:blip r:embed="rId6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56708" y="4250531"/>
              <a:ext cx="305419" cy="216000"/>
            </a:xfrm>
            <a:prstGeom prst="rect">
              <a:avLst/>
            </a:prstGeom>
          </p:spPr>
        </p:pic>
        <p:pic>
          <p:nvPicPr>
            <p:cNvPr id="74" name="Imagen 73"/>
            <p:cNvPicPr>
              <a:picLocks noChangeAspect="1"/>
            </p:cNvPicPr>
            <p:nvPr/>
          </p:nvPicPr>
          <p:blipFill>
            <a:blip r:embed="rId6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7385" y="4268531"/>
              <a:ext cx="608104" cy="180000"/>
            </a:xfrm>
            <a:prstGeom prst="rect">
              <a:avLst/>
            </a:prstGeom>
          </p:spPr>
        </p:pic>
        <p:pic>
          <p:nvPicPr>
            <p:cNvPr id="75" name="Picture 14" descr="http://www.indracompany.com/sites/default/files/logo-indra.jpg"/>
            <p:cNvPicPr>
              <a:picLocks noChangeAspect="1" noChangeArrowheads="1"/>
            </p:cNvPicPr>
            <p:nvPr/>
          </p:nvPicPr>
          <p:blipFill rotWithShape="1"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t="18488" r="6249" b="20834"/>
            <a:stretch/>
          </p:blipFill>
          <p:spPr bwMode="auto">
            <a:xfrm>
              <a:off x="3979823" y="4653160"/>
              <a:ext cx="431999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2" descr="http://www.clustervision.com/sites/default/files/images/intel-logo.preview.jpg">
              <a:hlinkClick r:id="rId71"/>
            </p:cNvPr>
            <p:cNvPicPr>
              <a:picLocks noChangeAspect="1"/>
            </p:cNvPicPr>
            <p:nvPr/>
          </p:nvPicPr>
          <p:blipFill>
            <a:blip r:embed="rId7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186" y="4653160"/>
              <a:ext cx="401718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10" descr="http://www.layer123.com/images/log.jpg"/>
            <p:cNvPicPr>
              <a:picLocks noChangeAspect="1" noChangeArrowheads="1"/>
            </p:cNvPicPr>
            <p:nvPr/>
          </p:nvPicPr>
          <p:blipFill>
            <a:blip r:embed="rId7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737" y="5035294"/>
              <a:ext cx="38318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4" descr="https://upload.wikimedia.org/wikipedia/en/f/fd/IMDEA_Logo.png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761" y="4671160"/>
              <a:ext cx="291599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http://iricent.com/wp-content/uploads/2014/11/400dpiLogo-300x93.png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367" y="4671160"/>
              <a:ext cx="34838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Keynetic Technologies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213" y="4560557"/>
              <a:ext cx="284585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7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1591" y="5035294"/>
              <a:ext cx="306480" cy="108000"/>
            </a:xfrm>
            <a:prstGeom prst="rect">
              <a:avLst/>
            </a:prstGeom>
          </p:spPr>
        </p:pic>
        <p:pic>
          <p:nvPicPr>
            <p:cNvPr id="82" name="Imagen 81"/>
            <p:cNvPicPr>
              <a:picLocks noChangeAspect="1"/>
            </p:cNvPicPr>
            <p:nvPr/>
          </p:nvPicPr>
          <p:blipFill rotWithShape="1">
            <a:blip r:embed="rId7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35242" b="42610"/>
            <a:stretch/>
          </p:blipFill>
          <p:spPr>
            <a:xfrm>
              <a:off x="5037539" y="5035294"/>
              <a:ext cx="487629" cy="108000"/>
            </a:xfrm>
            <a:prstGeom prst="rect">
              <a:avLst/>
            </a:prstGeom>
          </p:spPr>
        </p:pic>
        <p:pic>
          <p:nvPicPr>
            <p:cNvPr id="83" name="Imagen 82"/>
            <p:cNvPicPr>
              <a:picLocks noChangeAspect="1"/>
            </p:cNvPicPr>
            <p:nvPr/>
          </p:nvPicPr>
          <p:blipFill rotWithShape="1">
            <a:blip r:embed="rId79"/>
            <a:srcRect l="14155" r="13837"/>
            <a:stretch/>
          </p:blipFill>
          <p:spPr>
            <a:xfrm>
              <a:off x="4195668" y="4999294"/>
              <a:ext cx="514274" cy="180000"/>
            </a:xfrm>
            <a:prstGeom prst="rect">
              <a:avLst/>
            </a:prstGeom>
          </p:spPr>
        </p:pic>
        <p:pic>
          <p:nvPicPr>
            <p:cNvPr id="84" name="Imagen 83"/>
            <p:cNvPicPr>
              <a:picLocks noChangeAspect="1"/>
            </p:cNvPicPr>
            <p:nvPr/>
          </p:nvPicPr>
          <p:blipFill>
            <a:blip r:embed="rId8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55790" y="4689160"/>
              <a:ext cx="391508" cy="72000"/>
            </a:xfrm>
            <a:prstGeom prst="rect">
              <a:avLst/>
            </a:prstGeom>
          </p:spPr>
        </p:pic>
        <p:pic>
          <p:nvPicPr>
            <p:cNvPr id="85" name="Imagen 84"/>
            <p:cNvPicPr>
              <a:picLocks noChangeAspect="1"/>
            </p:cNvPicPr>
            <p:nvPr/>
          </p:nvPicPr>
          <p:blipFill>
            <a:blip r:embed="rId8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3111" y="5053294"/>
              <a:ext cx="390883" cy="72000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1719" y="4635160"/>
              <a:ext cx="383608" cy="180000"/>
            </a:xfrm>
            <a:prstGeom prst="rect">
              <a:avLst/>
            </a:prstGeom>
          </p:spPr>
        </p:pic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8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37507" y="3933080"/>
              <a:ext cx="591498" cy="144000"/>
            </a:xfrm>
            <a:prstGeom prst="rect">
              <a:avLst/>
            </a:prstGeom>
          </p:spPr>
        </p:pic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84"/>
            <a:stretch>
              <a:fillRect/>
            </a:stretch>
          </p:blipFill>
          <p:spPr>
            <a:xfrm>
              <a:off x="8284718" y="4581160"/>
              <a:ext cx="380643" cy="288000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8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1514" y="4927294"/>
              <a:ext cx="324000" cy="324000"/>
            </a:xfrm>
            <a:prstGeom prst="rect">
              <a:avLst/>
            </a:prstGeom>
          </p:spPr>
        </p:pic>
        <p:pic>
          <p:nvPicPr>
            <p:cNvPr id="90" name="Imagen 89"/>
            <p:cNvPicPr>
              <a:picLocks noChangeAspect="1"/>
            </p:cNvPicPr>
            <p:nvPr/>
          </p:nvPicPr>
          <p:blipFill rotWithShape="1">
            <a:blip r:embed="rId86">
              <a:clrChange>
                <a:clrFrom>
                  <a:srgbClr val="707578"/>
                </a:clrFrom>
                <a:clrTo>
                  <a:srgbClr val="707578">
                    <a:alpha val="0"/>
                  </a:srgbClr>
                </a:clrTo>
              </a:clrChange>
            </a:blip>
            <a:srcRect l="37166" t="3474" r="39361" b="54839"/>
            <a:stretch/>
          </p:blipFill>
          <p:spPr>
            <a:xfrm>
              <a:off x="6788807" y="4963294"/>
              <a:ext cx="252000" cy="252000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285" y="4671160"/>
              <a:ext cx="386836" cy="108000"/>
            </a:xfrm>
            <a:prstGeom prst="rect">
              <a:avLst/>
            </a:prstGeom>
          </p:spPr>
        </p:pic>
        <p:pic>
          <p:nvPicPr>
            <p:cNvPr id="92" name="Imagen 91"/>
            <p:cNvPicPr>
              <a:picLocks noChangeAspect="1"/>
            </p:cNvPicPr>
            <p:nvPr/>
          </p:nvPicPr>
          <p:blipFill>
            <a:blip r:embed="rId8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4990" y="4250531"/>
              <a:ext cx="788319" cy="216000"/>
            </a:xfrm>
            <a:prstGeom prst="rect">
              <a:avLst/>
            </a:prstGeom>
          </p:spPr>
        </p:pic>
        <p:pic>
          <p:nvPicPr>
            <p:cNvPr id="93" name="Imagen 92"/>
            <p:cNvPicPr>
              <a:picLocks noChangeAspect="1"/>
            </p:cNvPicPr>
            <p:nvPr/>
          </p:nvPicPr>
          <p:blipFill>
            <a:blip r:embed="rId8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465" y="5358693"/>
              <a:ext cx="604798" cy="180000"/>
            </a:xfrm>
            <a:prstGeom prst="rect">
              <a:avLst/>
            </a:prstGeom>
          </p:spPr>
        </p:pic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9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85400" y="4286531"/>
              <a:ext cx="443077" cy="144000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637" y="6075320"/>
              <a:ext cx="570000" cy="180000"/>
            </a:xfrm>
            <a:prstGeom prst="rect">
              <a:avLst/>
            </a:prstGeom>
          </p:spPr>
        </p:pic>
        <p:pic>
          <p:nvPicPr>
            <p:cNvPr id="96" name="Imagen 95"/>
            <p:cNvPicPr>
              <a:picLocks noChangeAspect="1"/>
            </p:cNvPicPr>
            <p:nvPr/>
          </p:nvPicPr>
          <p:blipFill rotWithShape="1">
            <a:blip r:embed="rId9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39500" r="6951" b="41600"/>
            <a:stretch/>
          </p:blipFill>
          <p:spPr>
            <a:xfrm>
              <a:off x="7368404" y="5035294"/>
              <a:ext cx="498000" cy="108000"/>
            </a:xfrm>
            <a:prstGeom prst="rect">
              <a:avLst/>
            </a:prstGeom>
          </p:spPr>
        </p:pic>
        <p:pic>
          <p:nvPicPr>
            <p:cNvPr id="97" name="Picture 3"/>
            <p:cNvPicPr>
              <a:picLocks noChangeAspect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29" y="5744428"/>
              <a:ext cx="413998" cy="108000"/>
            </a:xfrm>
            <a:prstGeom prst="rect">
              <a:avLst/>
            </a:prstGeom>
          </p:spPr>
        </p:pic>
        <p:pic>
          <p:nvPicPr>
            <p:cNvPr id="98" name="Picture 5"/>
            <p:cNvPicPr>
              <a:picLocks noChangeAspect="1"/>
            </p:cNvPicPr>
            <p:nvPr/>
          </p:nvPicPr>
          <p:blipFill>
            <a:blip r:embed="rId9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216" y="4653160"/>
              <a:ext cx="407039" cy="144000"/>
            </a:xfrm>
            <a:prstGeom prst="rect">
              <a:avLst/>
            </a:prstGeom>
          </p:spPr>
        </p:pic>
        <p:pic>
          <p:nvPicPr>
            <p:cNvPr id="99" name="Imagen 98"/>
            <p:cNvPicPr>
              <a:picLocks noChangeAspect="1"/>
            </p:cNvPicPr>
            <p:nvPr/>
          </p:nvPicPr>
          <p:blipFill rotWithShape="1">
            <a:blip r:embed="rId9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59" b="29151"/>
            <a:stretch/>
          </p:blipFill>
          <p:spPr>
            <a:xfrm>
              <a:off x="4191784" y="4250531"/>
              <a:ext cx="544225" cy="216000"/>
            </a:xfrm>
            <a:prstGeom prst="rect">
              <a:avLst/>
            </a:prstGeom>
          </p:spPr>
        </p:pic>
        <p:pic>
          <p:nvPicPr>
            <p:cNvPr id="100" name="Picture 2" descr="Resultado de imagen de university of surrey logo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645" y="6093320"/>
              <a:ext cx="485054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Imagen 100"/>
            <p:cNvPicPr>
              <a:picLocks noChangeAspect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256" y="5714491"/>
              <a:ext cx="581105" cy="167875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>
            <a:blip r:embed="rId9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879" y="4999294"/>
              <a:ext cx="561261" cy="180000"/>
            </a:xfrm>
            <a:prstGeom prst="rect">
              <a:avLst/>
            </a:prstGeom>
          </p:spPr>
        </p:pic>
        <p:pic>
          <p:nvPicPr>
            <p:cNvPr id="103" name="Imagen 102"/>
            <p:cNvPicPr>
              <a:picLocks noChangeAspect="1"/>
            </p:cNvPicPr>
            <p:nvPr/>
          </p:nvPicPr>
          <p:blipFill>
            <a:blip r:embed="rId9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934" y="5672428"/>
              <a:ext cx="378000" cy="252000"/>
            </a:xfrm>
            <a:prstGeom prst="rect">
              <a:avLst/>
            </a:prstGeom>
          </p:spPr>
        </p:pic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10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0045" t="35823" r="25182" b="41942"/>
            <a:stretch/>
          </p:blipFill>
          <p:spPr>
            <a:xfrm>
              <a:off x="1372202" y="4653160"/>
              <a:ext cx="459054" cy="144000"/>
            </a:xfrm>
            <a:prstGeom prst="rect">
              <a:avLst/>
            </a:prstGeom>
          </p:spPr>
        </p:pic>
        <p:pic>
          <p:nvPicPr>
            <p:cNvPr id="105" name="Imagen 104"/>
            <p:cNvPicPr>
              <a:picLocks noChangeAspect="1"/>
            </p:cNvPicPr>
            <p:nvPr/>
          </p:nvPicPr>
          <p:blipFill>
            <a:blip r:embed="rId10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5704" y="5376693"/>
              <a:ext cx="325334" cy="144000"/>
            </a:xfrm>
            <a:prstGeom prst="rect">
              <a:avLst/>
            </a:prstGeom>
          </p:spPr>
        </p:pic>
        <p:pic>
          <p:nvPicPr>
            <p:cNvPr id="106" name="Imagen 105"/>
            <p:cNvPicPr>
              <a:picLocks noChangeAspect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65" y="5035294"/>
              <a:ext cx="608445" cy="108000"/>
            </a:xfrm>
            <a:prstGeom prst="rect">
              <a:avLst/>
            </a:prstGeom>
          </p:spPr>
        </p:pic>
        <p:pic>
          <p:nvPicPr>
            <p:cNvPr id="107" name="Imagen 106"/>
            <p:cNvPicPr>
              <a:picLocks noChangeAspect="1"/>
            </p:cNvPicPr>
            <p:nvPr/>
          </p:nvPicPr>
          <p:blipFill rotWithShape="1">
            <a:blip r:embed="rId103"/>
            <a:srcRect l="7475" t="31100" r="7476" b="31100"/>
            <a:stretch/>
          </p:blipFill>
          <p:spPr>
            <a:xfrm>
              <a:off x="1529842" y="6093320"/>
              <a:ext cx="486001" cy="144000"/>
            </a:xfrm>
            <a:prstGeom prst="rect">
              <a:avLst/>
            </a:prstGeom>
          </p:spPr>
        </p:pic>
        <p:pic>
          <p:nvPicPr>
            <p:cNvPr id="108" name="Imagen 107"/>
            <p:cNvPicPr>
              <a:picLocks noChangeAspect="1"/>
            </p:cNvPicPr>
            <p:nvPr/>
          </p:nvPicPr>
          <p:blipFill rotWithShape="1">
            <a:blip r:embed="rId10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8" r="60883" b="13876"/>
            <a:stretch/>
          </p:blipFill>
          <p:spPr>
            <a:xfrm>
              <a:off x="591879" y="4653160"/>
              <a:ext cx="509860" cy="144000"/>
            </a:xfrm>
            <a:prstGeom prst="rect">
              <a:avLst/>
            </a:prstGeom>
          </p:spPr>
        </p:pic>
        <p:pic>
          <p:nvPicPr>
            <p:cNvPr id="109" name="Imagen 108"/>
            <p:cNvPicPr>
              <a:picLocks noChangeAspect="1"/>
            </p:cNvPicPr>
            <p:nvPr/>
          </p:nvPicPr>
          <p:blipFill>
            <a:blip r:embed="rId10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40" y="3897080"/>
              <a:ext cx="380572" cy="216000"/>
            </a:xfrm>
            <a:prstGeom prst="rect">
              <a:avLst/>
            </a:prstGeom>
          </p:spPr>
        </p:pic>
      </p:grpSp>
      <p:pic>
        <p:nvPicPr>
          <p:cNvPr id="110" name="Imagen 109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45" y="2860335"/>
            <a:ext cx="897602" cy="468546"/>
          </a:xfrm>
          <a:prstGeom prst="rect">
            <a:avLst/>
          </a:prstGeom>
        </p:spPr>
      </p:pic>
      <p:sp>
        <p:nvSpPr>
          <p:cNvPr id="111" name="Rectángulo 110"/>
          <p:cNvSpPr/>
          <p:nvPr/>
        </p:nvSpPr>
        <p:spPr>
          <a:xfrm>
            <a:off x="8115832" y="1021389"/>
            <a:ext cx="3401319" cy="1224951"/>
          </a:xfrm>
          <a:prstGeom prst="rect">
            <a:avLst/>
          </a:prstGeom>
          <a:solidFill>
            <a:srgbClr val="FFFFFF"/>
          </a:solidFill>
          <a:effectLst>
            <a:glow rad="63500">
              <a:srgbClr val="FF6633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174625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7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12 Global Service Providers</a:t>
            </a:r>
          </a:p>
          <a:p>
            <a:pPr marL="174625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7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Leading </a:t>
            </a:r>
            <a:r>
              <a:rPr lang="en-GB" sz="1600" b="1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IT/Cloud/OSS </a:t>
            </a:r>
            <a:r>
              <a:rPr lang="en-GB" sz="1600" b="1" kern="0" dirty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players </a:t>
            </a:r>
          </a:p>
          <a:p>
            <a:pPr marL="174625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7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VNF </a:t>
            </a:r>
            <a:r>
              <a:rPr lang="en-GB" sz="1600" b="1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providers</a:t>
            </a:r>
          </a:p>
          <a:p>
            <a:pPr marL="174625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7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sym typeface="Gill Sans" charset="0"/>
              </a:rPr>
              <a:t>Academia</a:t>
            </a:r>
            <a:endParaRPr lang="en-GB" sz="1600" b="1" kern="0" dirty="0">
              <a:solidFill>
                <a:srgbClr val="000000"/>
              </a:solidFill>
              <a:latin typeface="Arial"/>
              <a:ea typeface="MS PGothic" pitchFamily="34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944">
        <p:fade/>
      </p:transition>
    </mc:Choice>
    <mc:Fallback>
      <p:transition spd="med" advTm="46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88" y="271380"/>
            <a:ext cx="9831887" cy="797399"/>
          </a:xfrm>
        </p:spPr>
        <p:txBody>
          <a:bodyPr>
            <a:noAutofit/>
          </a:bodyPr>
          <a:lstStyle/>
          <a:p>
            <a:r>
              <a:rPr lang="en-US" sz="3200" dirty="0"/>
              <a:t>OSM activities create continuous feedback loops with </a:t>
            </a:r>
            <a:r>
              <a:rPr lang="en-US" sz="3200" dirty="0" smtClean="0"/>
              <a:t>ETSI NFV ISG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2" descr="See original image">
            <a:extLst>
              <a:ext uri="{FF2B5EF4-FFF2-40B4-BE49-F238E27FC236}">
                <a16:creationId xmlns:a16="http://schemas.microsoft.com/office/drawing/2014/main" xmlns="" id="{D61AD9FF-7B19-4A73-9AE1-F8F01671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7930" y="3336714"/>
            <a:ext cx="1740918" cy="10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6">
            <a:extLst>
              <a:ext uri="{FF2B5EF4-FFF2-40B4-BE49-F238E27FC236}">
                <a16:creationId xmlns:a16="http://schemas.microsoft.com/office/drawing/2014/main" xmlns="" id="{D318BECE-8139-4187-B44C-3561C191FE6D}"/>
              </a:ext>
            </a:extLst>
          </p:cNvPr>
          <p:cNvSpPr/>
          <p:nvPr/>
        </p:nvSpPr>
        <p:spPr>
          <a:xfrm>
            <a:off x="3388946" y="3199996"/>
            <a:ext cx="841062" cy="1141740"/>
          </a:xfrm>
          <a:prstGeom prst="foldedCorner">
            <a:avLst/>
          </a:prstGeom>
          <a:noFill/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A0CB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See original image">
            <a:extLst>
              <a:ext uri="{FF2B5EF4-FFF2-40B4-BE49-F238E27FC236}">
                <a16:creationId xmlns:a16="http://schemas.microsoft.com/office/drawing/2014/main" xmlns="" id="{52820600-5B0B-4D25-9304-E6F385F0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29" y="3393392"/>
            <a:ext cx="1110301" cy="9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rved Up Arrow 9">
            <a:extLst>
              <a:ext uri="{FF2B5EF4-FFF2-40B4-BE49-F238E27FC236}">
                <a16:creationId xmlns:a16="http://schemas.microsoft.com/office/drawing/2014/main" xmlns="" id="{97649BBA-A3DB-45E0-9AA0-17BC0610E39C}"/>
              </a:ext>
            </a:extLst>
          </p:cNvPr>
          <p:cNvSpPr/>
          <p:nvPr/>
        </p:nvSpPr>
        <p:spPr>
          <a:xfrm flipV="1">
            <a:off x="4325439" y="2530060"/>
            <a:ext cx="3719286" cy="753136"/>
          </a:xfrm>
          <a:prstGeom prst="curvedUpArrow">
            <a:avLst/>
          </a:prstGeom>
          <a:gradFill flip="none" rotWithShape="0">
            <a:gsLst>
              <a:gs pos="50000">
                <a:srgbClr val="A0CBED"/>
              </a:gs>
              <a:gs pos="0">
                <a:srgbClr val="004A8D"/>
              </a:gs>
              <a:gs pos="100000">
                <a:srgbClr val="AE78D6"/>
              </a:gs>
            </a:gsLst>
            <a:lin ang="0" scaled="1"/>
            <a:tileRect/>
          </a:gra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xmlns="" id="{FF0AC2F2-9CDE-4CAB-BE53-7FC0C4D70C81}"/>
              </a:ext>
            </a:extLst>
          </p:cNvPr>
          <p:cNvSpPr/>
          <p:nvPr/>
        </p:nvSpPr>
        <p:spPr>
          <a:xfrm rot="10800000" flipH="1" flipV="1">
            <a:off x="7253053" y="3377122"/>
            <a:ext cx="691096" cy="1037332"/>
          </a:xfrm>
          <a:prstGeom prst="curvedRightArrow">
            <a:avLst/>
          </a:prstGeom>
          <a:solidFill>
            <a:srgbClr val="AE78D6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xmlns="" id="{9472847E-127D-45C4-94C9-C9DC0475499D}"/>
              </a:ext>
            </a:extLst>
          </p:cNvPr>
          <p:cNvSpPr/>
          <p:nvPr/>
        </p:nvSpPr>
        <p:spPr>
          <a:xfrm rot="10800000">
            <a:off x="4339984" y="3445843"/>
            <a:ext cx="767740" cy="942708"/>
          </a:xfrm>
          <a:prstGeom prst="curvedRightArrow">
            <a:avLst/>
          </a:prstGeom>
          <a:solidFill>
            <a:srgbClr val="004A8D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F5C922DF-507E-430A-86C3-2A2F997765FB}"/>
              </a:ext>
            </a:extLst>
          </p:cNvPr>
          <p:cNvSpPr txBox="1"/>
          <p:nvPr/>
        </p:nvSpPr>
        <p:spPr>
          <a:xfrm>
            <a:off x="1909296" y="2564400"/>
            <a:ext cx="170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4A8D"/>
                </a:solidFill>
                <a:latin typeface="Calibri" panose="020F0502020204030204"/>
              </a:rPr>
              <a:t>ETSI NFV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857CE733-9C9E-4651-B636-A9499200A5D7}"/>
              </a:ext>
            </a:extLst>
          </p:cNvPr>
          <p:cNvSpPr txBox="1"/>
          <p:nvPr/>
        </p:nvSpPr>
        <p:spPr>
          <a:xfrm>
            <a:off x="5599042" y="3124897"/>
            <a:ext cx="170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Testing</a:t>
            </a:r>
            <a:endParaRPr lang="en-GB" sz="1400" dirty="0">
              <a:solidFill>
                <a:srgbClr val="3E484F"/>
              </a:solidFill>
              <a:latin typeface="Calibri" panose="020F0502020204030204"/>
            </a:endParaRPr>
          </a:p>
        </p:txBody>
      </p:sp>
      <p:sp>
        <p:nvSpPr>
          <p:cNvPr id="16" name="Curved Up Arrow 16">
            <a:extLst>
              <a:ext uri="{FF2B5EF4-FFF2-40B4-BE49-F238E27FC236}">
                <a16:creationId xmlns:a16="http://schemas.microsoft.com/office/drawing/2014/main" xmlns="" id="{638FCE8A-EDDD-447D-BE2A-3B3BE6997EEC}"/>
              </a:ext>
            </a:extLst>
          </p:cNvPr>
          <p:cNvSpPr/>
          <p:nvPr/>
        </p:nvSpPr>
        <p:spPr>
          <a:xfrm rot="10800000" flipV="1">
            <a:off x="4327355" y="4567063"/>
            <a:ext cx="3616794" cy="753136"/>
          </a:xfrm>
          <a:prstGeom prst="curvedUpArrow">
            <a:avLst/>
          </a:prstGeom>
          <a:gradFill flip="none" rotWithShape="0">
            <a:gsLst>
              <a:gs pos="50000">
                <a:srgbClr val="A0CBED"/>
              </a:gs>
              <a:gs pos="0">
                <a:srgbClr val="004A8D"/>
              </a:gs>
              <a:gs pos="100000">
                <a:srgbClr val="AE78D6"/>
              </a:gs>
            </a:gsLst>
            <a:lin ang="0" scaled="1"/>
            <a:tileRect/>
          </a:gra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D6DD18E9-AE78-4ADD-BFB0-DE28B280FA68}"/>
              </a:ext>
            </a:extLst>
          </p:cNvPr>
          <p:cNvSpPr txBox="1"/>
          <p:nvPr/>
        </p:nvSpPr>
        <p:spPr>
          <a:xfrm>
            <a:off x="4107472" y="1386169"/>
            <a:ext cx="373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Architectural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Information/Data Model (IM/DM)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API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Test Specs</a:t>
            </a:r>
          </a:p>
        </p:txBody>
      </p:sp>
      <p:pic>
        <p:nvPicPr>
          <p:cNvPr id="18" name="Picture 2" descr="RÃ©sultat de recherche d'images pour &quot;plugtests logo&quot;">
            <a:extLst>
              <a:ext uri="{FF2B5EF4-FFF2-40B4-BE49-F238E27FC236}">
                <a16:creationId xmlns:a16="http://schemas.microsoft.com/office/drawing/2014/main" xmlns="" id="{F41B3D33-7082-4B95-BF68-85D8E1C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582" y="4409499"/>
            <a:ext cx="1846881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E3FFD54C-7ADE-49FE-A59C-0F4BBF68EAFD}"/>
              </a:ext>
            </a:extLst>
          </p:cNvPr>
          <p:cNvSpPr txBox="1"/>
          <p:nvPr/>
        </p:nvSpPr>
        <p:spPr>
          <a:xfrm>
            <a:off x="4107473" y="5436630"/>
            <a:ext cx="57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  <a:hlinkClick r:id="rId5"/>
              </a:rPr>
              <a:t>Release White Papers</a:t>
            </a:r>
            <a:endParaRPr lang="en-GB" dirty="0">
              <a:solidFill>
                <a:srgbClr val="3E484F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IM improvements (100+ points raised), bugs in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E484F"/>
                </a:solidFill>
                <a:latin typeface="Calibri" panose="020F0502020204030204"/>
              </a:rPr>
              <a:t>Lessons learnt </a:t>
            </a:r>
            <a:r>
              <a:rPr lang="en-GB" dirty="0">
                <a:solidFill>
                  <a:srgbClr val="3E484F"/>
                </a:solidFill>
                <a:latin typeface="Calibri" panose="020F0502020204030204"/>
                <a:hlinkClick r:id="rId6"/>
              </a:rPr>
              <a:t>EUAG White Paper</a:t>
            </a:r>
            <a:endParaRPr lang="en-GB" dirty="0">
              <a:solidFill>
                <a:srgbClr val="3E484F"/>
              </a:solidFill>
              <a:latin typeface="Calibri" panose="020F0502020204030204"/>
            </a:endParaRPr>
          </a:p>
        </p:txBody>
      </p:sp>
      <p:sp>
        <p:nvSpPr>
          <p:cNvPr id="20" name="Folded Corner 6">
            <a:extLst>
              <a:ext uri="{FF2B5EF4-FFF2-40B4-BE49-F238E27FC236}">
                <a16:creationId xmlns:a16="http://schemas.microsoft.com/office/drawing/2014/main" xmlns="" id="{B57A3F77-F49A-4CB8-8D28-92BF0C723C45}"/>
              </a:ext>
            </a:extLst>
          </p:cNvPr>
          <p:cNvSpPr/>
          <p:nvPr/>
        </p:nvSpPr>
        <p:spPr>
          <a:xfrm>
            <a:off x="3288370" y="3286436"/>
            <a:ext cx="841062" cy="1141740"/>
          </a:xfrm>
          <a:prstGeom prst="foldedCorner">
            <a:avLst/>
          </a:prstGeom>
          <a:solidFill>
            <a:srgbClr val="FFFFFF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A0CB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olded Corner 6">
            <a:extLst>
              <a:ext uri="{FF2B5EF4-FFF2-40B4-BE49-F238E27FC236}">
                <a16:creationId xmlns:a16="http://schemas.microsoft.com/office/drawing/2014/main" xmlns="" id="{6960FD57-3A34-4B0B-9EF6-8C437E05B515}"/>
              </a:ext>
            </a:extLst>
          </p:cNvPr>
          <p:cNvSpPr/>
          <p:nvPr/>
        </p:nvSpPr>
        <p:spPr>
          <a:xfrm>
            <a:off x="3187794" y="3391837"/>
            <a:ext cx="841062" cy="1141740"/>
          </a:xfrm>
          <a:prstGeom prst="foldedCorner">
            <a:avLst/>
          </a:prstGeom>
          <a:solidFill>
            <a:srgbClr val="FFFFFF"/>
          </a:solidFill>
          <a:ln w="12700" cap="flat" cmpd="sng" algn="ctr">
            <a:solidFill>
              <a:srgbClr val="004A8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A0CB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7D08E1B4-7D01-4634-9675-F0CB3F823F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822" y="3465346"/>
            <a:ext cx="767005" cy="577028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7361AB14-CA31-44EB-8578-0664883066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96" y="3159510"/>
            <a:ext cx="2360198" cy="14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xmlns="" id="{F90F9F9F-6DEB-4195-8795-4BB7856CE1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725" y="3315540"/>
            <a:ext cx="1282833" cy="1156619"/>
          </a:xfrm>
          <a:prstGeom prst="rect">
            <a:avLst/>
          </a:prstGeom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xmlns="" id="{4838F769-0F6D-428A-A053-61305686F3F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055" y="4548827"/>
            <a:ext cx="2136969" cy="11236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33" y="2294995"/>
            <a:ext cx="2072010" cy="9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343">
        <p:fade/>
      </p:transition>
    </mc:Choice>
    <mc:Fallback>
      <p:transition spd="med" advTm="108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ángulo 12"/>
          <p:cNvSpPr/>
          <p:nvPr/>
        </p:nvSpPr>
        <p:spPr>
          <a:xfrm>
            <a:off x="6061588" y="2310444"/>
            <a:ext cx="3814832" cy="1656184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2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pic>
        <p:nvPicPr>
          <p:cNvPr id="232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40" y="2652314"/>
            <a:ext cx="2346432" cy="1026563"/>
          </a:xfrm>
          <a:prstGeom prst="rect">
            <a:avLst/>
          </a:prstGeom>
        </p:spPr>
      </p:pic>
      <p:sp>
        <p:nvSpPr>
          <p:cNvPr id="233" name="Rectángulo redondeado 16"/>
          <p:cNvSpPr/>
          <p:nvPr/>
        </p:nvSpPr>
        <p:spPr>
          <a:xfrm>
            <a:off x="6962678" y="3678595"/>
            <a:ext cx="2065880" cy="250543"/>
          </a:xfrm>
          <a:prstGeom prst="roundRect">
            <a:avLst/>
          </a:prstGeom>
          <a:solidFill>
            <a:srgbClr val="21C7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VIM/SDN </a:t>
            </a:r>
            <a:r>
              <a: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Connectors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234" name="Rectángulo redondeado 17"/>
          <p:cNvSpPr/>
          <p:nvPr/>
        </p:nvSpPr>
        <p:spPr>
          <a:xfrm rot="16200000">
            <a:off x="5661011" y="3112190"/>
            <a:ext cx="1170297" cy="250543"/>
          </a:xfrm>
          <a:prstGeom prst="roundRect">
            <a:avLst/>
          </a:prstGeom>
          <a:solidFill>
            <a:srgbClr val="21C7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Charms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221" name="Rectángulo 4"/>
          <p:cNvSpPr/>
          <p:nvPr/>
        </p:nvSpPr>
        <p:spPr>
          <a:xfrm>
            <a:off x="6061588" y="4326668"/>
            <a:ext cx="3814832" cy="1800200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22" name="Rectángulo 5"/>
          <p:cNvSpPr/>
          <p:nvPr/>
        </p:nvSpPr>
        <p:spPr>
          <a:xfrm>
            <a:off x="2027548" y="4326668"/>
            <a:ext cx="3814832" cy="1800200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23" name="Rectángulo 6"/>
          <p:cNvSpPr/>
          <p:nvPr/>
        </p:nvSpPr>
        <p:spPr>
          <a:xfrm>
            <a:off x="2241980" y="5406788"/>
            <a:ext cx="3384376" cy="50405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Hardware</a:t>
            </a:r>
          </a:p>
        </p:txBody>
      </p:sp>
      <p:sp>
        <p:nvSpPr>
          <p:cNvPr id="224" name="Rectángulo 7"/>
          <p:cNvSpPr/>
          <p:nvPr/>
        </p:nvSpPr>
        <p:spPr>
          <a:xfrm>
            <a:off x="2241980" y="4762697"/>
            <a:ext cx="3384376" cy="50405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Hypervisor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32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225" name="Triángulo rectángulo 8"/>
          <p:cNvSpPr/>
          <p:nvPr/>
        </p:nvSpPr>
        <p:spPr>
          <a:xfrm rot="5400000">
            <a:off x="7445409" y="3521306"/>
            <a:ext cx="1004128" cy="3486922"/>
          </a:xfrm>
          <a:prstGeom prst="rtTriangl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32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226" name="Triángulo rectángulo 9"/>
          <p:cNvSpPr/>
          <p:nvPr/>
        </p:nvSpPr>
        <p:spPr>
          <a:xfrm rot="16200000">
            <a:off x="7453330" y="3673235"/>
            <a:ext cx="1008112" cy="3467103"/>
          </a:xfrm>
          <a:prstGeom prst="rtTriangl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32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227" name="Rectángulo 10"/>
          <p:cNvSpPr/>
          <p:nvPr/>
        </p:nvSpPr>
        <p:spPr>
          <a:xfrm>
            <a:off x="6276025" y="4902730"/>
            <a:ext cx="2448272" cy="504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Cloud Management System</a:t>
            </a:r>
          </a:p>
        </p:txBody>
      </p:sp>
      <p:sp>
        <p:nvSpPr>
          <p:cNvPr id="228" name="Rectángulo 11"/>
          <p:cNvSpPr/>
          <p:nvPr/>
        </p:nvSpPr>
        <p:spPr>
          <a:xfrm>
            <a:off x="7238050" y="5406788"/>
            <a:ext cx="2448272" cy="504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SDN Controller</a:t>
            </a:r>
          </a:p>
        </p:txBody>
      </p:sp>
      <p:sp>
        <p:nvSpPr>
          <p:cNvPr id="230" name="Rectángulo 13"/>
          <p:cNvSpPr/>
          <p:nvPr/>
        </p:nvSpPr>
        <p:spPr>
          <a:xfrm>
            <a:off x="2027548" y="4254660"/>
            <a:ext cx="1008112" cy="504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NFVI</a:t>
            </a:r>
          </a:p>
        </p:txBody>
      </p:sp>
      <p:sp>
        <p:nvSpPr>
          <p:cNvPr id="231" name="Rectángulo 14"/>
          <p:cNvSpPr/>
          <p:nvPr/>
        </p:nvSpPr>
        <p:spPr>
          <a:xfrm>
            <a:off x="8868308" y="4258647"/>
            <a:ext cx="1008112" cy="504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VIM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88" y="271380"/>
            <a:ext cx="9831887" cy="797399"/>
          </a:xfrm>
        </p:spPr>
        <p:txBody>
          <a:bodyPr>
            <a:noAutofit/>
          </a:bodyPr>
          <a:lstStyle/>
          <a:p>
            <a:r>
              <a:rPr lang="en-US" sz="3000" dirty="0" smtClean="0"/>
              <a:t>OSM is fully IM driven, with all operational procedures and requirements embedded, even for Day-2 operations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5</a:t>
            </a:fld>
            <a:endParaRPr lang="en-GB" dirty="0"/>
          </a:p>
        </p:txBody>
      </p:sp>
      <p:sp>
        <p:nvSpPr>
          <p:cNvPr id="190" name="Rectángulo 18"/>
          <p:cNvSpPr/>
          <p:nvPr/>
        </p:nvSpPr>
        <p:spPr>
          <a:xfrm>
            <a:off x="1873188" y="1999297"/>
            <a:ext cx="8445624" cy="4354717"/>
          </a:xfrm>
          <a:prstGeom prst="rect">
            <a:avLst/>
          </a:prstGeom>
          <a:solidFill>
            <a:srgbClr val="FFFFFF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35" name="Grupo 19"/>
          <p:cNvGrpSpPr/>
          <p:nvPr/>
        </p:nvGrpSpPr>
        <p:grpSpPr>
          <a:xfrm>
            <a:off x="2603612" y="2076250"/>
            <a:ext cx="2448272" cy="1746362"/>
            <a:chOff x="971600" y="1898662"/>
            <a:chExt cx="2448272" cy="1746362"/>
          </a:xfrm>
        </p:grpSpPr>
        <p:cxnSp>
          <p:nvCxnSpPr>
            <p:cNvPr id="257" name="Conector recto 20"/>
            <p:cNvCxnSpPr/>
            <p:nvPr/>
          </p:nvCxnSpPr>
          <p:spPr bwMode="auto">
            <a:xfrm flipV="1">
              <a:off x="1548062" y="2636912"/>
              <a:ext cx="719682" cy="670404"/>
            </a:xfrm>
            <a:prstGeom prst="line">
              <a:avLst/>
            </a:prstGeom>
            <a:noFill/>
            <a:ln w="38100" cap="flat" cmpd="sng" algn="ctr">
              <a:solidFill>
                <a:srgbClr val="003245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258" name="Conector recto 21"/>
            <p:cNvCxnSpPr/>
            <p:nvPr/>
          </p:nvCxnSpPr>
          <p:spPr bwMode="auto">
            <a:xfrm flipH="1" flipV="1">
              <a:off x="2287338" y="2684911"/>
              <a:ext cx="570345" cy="670404"/>
            </a:xfrm>
            <a:prstGeom prst="line">
              <a:avLst/>
            </a:prstGeom>
            <a:noFill/>
            <a:ln w="38100" cap="flat" cmpd="sng" algn="ctr">
              <a:solidFill>
                <a:srgbClr val="003245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259" name="Conector recto 22"/>
            <p:cNvCxnSpPr/>
            <p:nvPr/>
          </p:nvCxnSpPr>
          <p:spPr bwMode="auto">
            <a:xfrm flipH="1">
              <a:off x="1548062" y="3333284"/>
              <a:ext cx="1309622" cy="11266"/>
            </a:xfrm>
            <a:prstGeom prst="line">
              <a:avLst/>
            </a:prstGeom>
            <a:noFill/>
            <a:ln w="38100" cap="flat" cmpd="sng" algn="ctr">
              <a:solidFill>
                <a:srgbClr val="003245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260" name="Rectángulo redondeado 23"/>
            <p:cNvSpPr/>
            <p:nvPr/>
          </p:nvSpPr>
          <p:spPr>
            <a:xfrm>
              <a:off x="1115616" y="3140968"/>
              <a:ext cx="864892" cy="378390"/>
            </a:xfrm>
            <a:prstGeom prst="roundRect">
              <a:avLst/>
            </a:prstGeom>
            <a:solidFill>
              <a:srgbClr val="62E7F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 charset="0"/>
                </a:rPr>
                <a:t>VNF 1</a:t>
              </a:r>
            </a:p>
          </p:txBody>
        </p:sp>
        <p:sp>
          <p:nvSpPr>
            <p:cNvPr id="261" name="Rectángulo redondeado 24"/>
            <p:cNvSpPr/>
            <p:nvPr/>
          </p:nvSpPr>
          <p:spPr>
            <a:xfrm>
              <a:off x="1836492" y="2492896"/>
              <a:ext cx="864892" cy="378390"/>
            </a:xfrm>
            <a:prstGeom prst="roundRect">
              <a:avLst/>
            </a:prstGeom>
            <a:solidFill>
              <a:srgbClr val="62E7F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 charset="0"/>
                </a:rPr>
                <a:t>VNF 2</a:t>
              </a:r>
            </a:p>
          </p:txBody>
        </p:sp>
        <p:sp>
          <p:nvSpPr>
            <p:cNvPr id="262" name="Rectángulo redondeado 25"/>
            <p:cNvSpPr/>
            <p:nvPr/>
          </p:nvSpPr>
          <p:spPr>
            <a:xfrm>
              <a:off x="2425237" y="3152927"/>
              <a:ext cx="864892" cy="378390"/>
            </a:xfrm>
            <a:prstGeom prst="roundRect">
              <a:avLst/>
            </a:prstGeom>
            <a:solidFill>
              <a:srgbClr val="62E7F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 charset="0"/>
                </a:rPr>
                <a:t>VNF 3</a:t>
              </a:r>
            </a:p>
          </p:txBody>
        </p:sp>
        <p:sp>
          <p:nvSpPr>
            <p:cNvPr id="263" name="Rectángulo redondeado 26"/>
            <p:cNvSpPr/>
            <p:nvPr/>
          </p:nvSpPr>
          <p:spPr>
            <a:xfrm>
              <a:off x="971600" y="2348880"/>
              <a:ext cx="2448272" cy="1296144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endParaRPr>
            </a:p>
          </p:txBody>
        </p:sp>
        <p:sp>
          <p:nvSpPr>
            <p:cNvPr id="264" name="Rectángulo 27"/>
            <p:cNvSpPr/>
            <p:nvPr/>
          </p:nvSpPr>
          <p:spPr>
            <a:xfrm>
              <a:off x="971600" y="1898662"/>
              <a:ext cx="1008112" cy="5040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 charset="0"/>
                </a:rPr>
                <a:t>NS#1</a:t>
              </a:r>
            </a:p>
          </p:txBody>
        </p:sp>
      </p:grpSp>
      <p:grpSp>
        <p:nvGrpSpPr>
          <p:cNvPr id="236" name="Grupo 28"/>
          <p:cNvGrpSpPr/>
          <p:nvPr/>
        </p:nvGrpSpPr>
        <p:grpSpPr>
          <a:xfrm>
            <a:off x="7140116" y="1488117"/>
            <a:ext cx="1523994" cy="1254376"/>
            <a:chOff x="5574994" y="1805815"/>
            <a:chExt cx="1523994" cy="811534"/>
          </a:xfrm>
        </p:grpSpPr>
        <p:sp>
          <p:nvSpPr>
            <p:cNvPr id="255" name="Flecha derecha 29"/>
            <p:cNvSpPr/>
            <p:nvPr/>
          </p:nvSpPr>
          <p:spPr>
            <a:xfrm rot="5400000">
              <a:off x="5931224" y="1449585"/>
              <a:ext cx="811534" cy="1523994"/>
            </a:xfrm>
            <a:prstGeom prst="rightArrow">
              <a:avLst>
                <a:gd name="adj1" fmla="val 52340"/>
                <a:gd name="adj2" fmla="val 28682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6" name="CuadroTexto 30"/>
            <p:cNvSpPr txBox="1"/>
            <p:nvPr/>
          </p:nvSpPr>
          <p:spPr bwMode="auto">
            <a:xfrm>
              <a:off x="5924138" y="1995043"/>
              <a:ext cx="864096" cy="45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OSM’s</a:t>
              </a:r>
              <a:r>
                <a:rPr kumimoji="0" lang="es-E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 NBI</a:t>
              </a:r>
            </a:p>
          </p:txBody>
        </p:sp>
      </p:grpSp>
      <p:sp>
        <p:nvSpPr>
          <p:cNvPr id="237" name="Rectángulo redondeado 31"/>
          <p:cNvSpPr/>
          <p:nvPr/>
        </p:nvSpPr>
        <p:spPr>
          <a:xfrm>
            <a:off x="8536767" y="1462677"/>
            <a:ext cx="1383163" cy="25026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VNF Package</a:t>
            </a:r>
          </a:p>
        </p:txBody>
      </p:sp>
      <p:sp>
        <p:nvSpPr>
          <p:cNvPr id="238" name="Rectángulo redondeado 32"/>
          <p:cNvSpPr/>
          <p:nvPr/>
        </p:nvSpPr>
        <p:spPr>
          <a:xfrm>
            <a:off x="8536767" y="1794474"/>
            <a:ext cx="1383163" cy="25026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NS Package</a:t>
            </a:r>
          </a:p>
        </p:txBody>
      </p:sp>
      <p:sp>
        <p:nvSpPr>
          <p:cNvPr id="239" name="Rectángulo redondeado 33"/>
          <p:cNvSpPr/>
          <p:nvPr/>
        </p:nvSpPr>
        <p:spPr>
          <a:xfrm>
            <a:off x="8292244" y="2060183"/>
            <a:ext cx="1872208" cy="2502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NS Actions (Day 2)</a:t>
            </a:r>
          </a:p>
        </p:txBody>
      </p:sp>
      <p:grpSp>
        <p:nvGrpSpPr>
          <p:cNvPr id="240" name="Grupo 34"/>
          <p:cNvGrpSpPr/>
          <p:nvPr/>
        </p:nvGrpSpPr>
        <p:grpSpPr>
          <a:xfrm>
            <a:off x="5038499" y="2742492"/>
            <a:ext cx="2682456" cy="664061"/>
            <a:chOff x="3406487" y="2564904"/>
            <a:chExt cx="2682456" cy="664061"/>
          </a:xfrm>
        </p:grpSpPr>
        <p:sp>
          <p:nvSpPr>
            <p:cNvPr id="253" name="Flecha derecha 35"/>
            <p:cNvSpPr/>
            <p:nvPr/>
          </p:nvSpPr>
          <p:spPr>
            <a:xfrm rot="10800000">
              <a:off x="3406487" y="2564904"/>
              <a:ext cx="2605669" cy="664061"/>
            </a:xfrm>
            <a:prstGeom prst="rightArrow">
              <a:avLst>
                <a:gd name="adj1" fmla="val 52340"/>
                <a:gd name="adj2" fmla="val 50622"/>
              </a:avLst>
            </a:prstGeom>
            <a:solidFill>
              <a:srgbClr val="FFFFFF"/>
            </a:solidFill>
            <a:ln w="25400" cap="flat" cmpd="sng" algn="ctr">
              <a:solidFill>
                <a:srgbClr val="003245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4" name="CuadroTexto 36"/>
            <p:cNvSpPr txBox="1"/>
            <p:nvPr/>
          </p:nvSpPr>
          <p:spPr bwMode="auto">
            <a:xfrm>
              <a:off x="3747348" y="2730406"/>
              <a:ext cx="2341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2. NS </a:t>
              </a:r>
              <a:r>
                <a:rPr kumimoji="0" lang="es-E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Actions</a:t>
              </a: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 (Day 2 </a:t>
              </a:r>
              <a:r>
                <a:rPr kumimoji="0" lang="es-E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ops</a:t>
              </a: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.)</a:t>
              </a:r>
            </a:p>
          </p:txBody>
        </p:sp>
      </p:grpSp>
      <p:grpSp>
        <p:nvGrpSpPr>
          <p:cNvPr id="241" name="Grupo 37"/>
          <p:cNvGrpSpPr/>
          <p:nvPr/>
        </p:nvGrpSpPr>
        <p:grpSpPr>
          <a:xfrm>
            <a:off x="3459271" y="2527183"/>
            <a:ext cx="1567413" cy="916503"/>
            <a:chOff x="1827259" y="2349595"/>
            <a:chExt cx="1567413" cy="916503"/>
          </a:xfrm>
        </p:grpSpPr>
        <p:sp>
          <p:nvSpPr>
            <p:cNvPr id="250" name="Estrella de 5 puntas 38"/>
            <p:cNvSpPr/>
            <p:nvPr/>
          </p:nvSpPr>
          <p:spPr>
            <a:xfrm>
              <a:off x="2529599" y="2349595"/>
              <a:ext cx="271563" cy="250261"/>
            </a:xfrm>
            <a:prstGeom prst="star5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1" name="Estrella de 5 puntas 39"/>
            <p:cNvSpPr/>
            <p:nvPr/>
          </p:nvSpPr>
          <p:spPr>
            <a:xfrm>
              <a:off x="1827259" y="3011321"/>
              <a:ext cx="271563" cy="250261"/>
            </a:xfrm>
            <a:prstGeom prst="star5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2" name="Estrella de 5 puntas 40"/>
            <p:cNvSpPr/>
            <p:nvPr/>
          </p:nvSpPr>
          <p:spPr>
            <a:xfrm>
              <a:off x="3123109" y="3015837"/>
              <a:ext cx="271563" cy="250261"/>
            </a:xfrm>
            <a:prstGeom prst="star5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242" name="Grupo 41"/>
          <p:cNvGrpSpPr/>
          <p:nvPr/>
        </p:nvGrpSpPr>
        <p:grpSpPr>
          <a:xfrm>
            <a:off x="5051064" y="3470861"/>
            <a:ext cx="3518144" cy="649748"/>
            <a:chOff x="3419052" y="3293273"/>
            <a:chExt cx="3518144" cy="649748"/>
          </a:xfrm>
        </p:grpSpPr>
        <p:sp>
          <p:nvSpPr>
            <p:cNvPr id="248" name="Flecha izquierda 42"/>
            <p:cNvSpPr/>
            <p:nvPr/>
          </p:nvSpPr>
          <p:spPr>
            <a:xfrm>
              <a:off x="3419052" y="3293273"/>
              <a:ext cx="3025156" cy="649748"/>
            </a:xfrm>
            <a:prstGeom prst="leftArrow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49" name="CuadroTexto 43"/>
            <p:cNvSpPr txBox="1"/>
            <p:nvPr/>
          </p:nvSpPr>
          <p:spPr bwMode="auto">
            <a:xfrm>
              <a:off x="3707904" y="3450486"/>
              <a:ext cx="322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1. Instantiate (Day 1 ops.)</a:t>
              </a:r>
            </a:p>
          </p:txBody>
        </p:sp>
      </p:grpSp>
      <p:grpSp>
        <p:nvGrpSpPr>
          <p:cNvPr id="243" name="Grupo 44"/>
          <p:cNvGrpSpPr/>
          <p:nvPr/>
        </p:nvGrpSpPr>
        <p:grpSpPr>
          <a:xfrm>
            <a:off x="2603614" y="2862499"/>
            <a:ext cx="5472606" cy="2760313"/>
            <a:chOff x="971602" y="2684911"/>
            <a:chExt cx="5472606" cy="2760313"/>
          </a:xfrm>
        </p:grpSpPr>
        <p:sp>
          <p:nvSpPr>
            <p:cNvPr id="244" name="Flecha doblada hacia arriba 45"/>
            <p:cNvSpPr/>
            <p:nvPr/>
          </p:nvSpPr>
          <p:spPr>
            <a:xfrm flipH="1">
              <a:off x="1835696" y="3981056"/>
              <a:ext cx="4229736" cy="1275473"/>
            </a:xfrm>
            <a:prstGeom prst="bentUpArrow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45" name="CuadroTexto 46"/>
            <p:cNvSpPr txBox="1"/>
            <p:nvPr/>
          </p:nvSpPr>
          <p:spPr bwMode="auto">
            <a:xfrm>
              <a:off x="2081524" y="4930629"/>
              <a:ext cx="322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245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cs typeface="Calibri" pitchFamily="34" charset="0"/>
                  <a:sym typeface="Gill Sans" charset="0"/>
                </a:rPr>
                <a:t>1. Instantiate (Day 0 ops.)</a:t>
              </a:r>
            </a:p>
          </p:txBody>
        </p:sp>
        <p:sp>
          <p:nvSpPr>
            <p:cNvPr id="246" name="Abrir llave 47"/>
            <p:cNvSpPr/>
            <p:nvPr/>
          </p:nvSpPr>
          <p:spPr bwMode="auto">
            <a:xfrm rot="16200000">
              <a:off x="2077534" y="2623860"/>
              <a:ext cx="203262" cy="2415125"/>
            </a:xfrm>
            <a:prstGeom prst="leftBrace">
              <a:avLst>
                <a:gd name="adj1" fmla="val 60666"/>
                <a:gd name="adj2" fmla="val 48376"/>
              </a:avLst>
            </a:prstGeom>
            <a:noFill/>
            <a:ln w="19050" cap="flat" cmpd="sng" algn="ctr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00859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47" name="Flecha doblada hacia arriba 48"/>
            <p:cNvSpPr/>
            <p:nvPr/>
          </p:nvSpPr>
          <p:spPr>
            <a:xfrm rot="16200000" flipH="1">
              <a:off x="4412261" y="3413278"/>
              <a:ext cx="2760313" cy="1303580"/>
            </a:xfrm>
            <a:prstGeom prst="bentUpArrow">
              <a:avLst>
                <a:gd name="adj1" fmla="val 25000"/>
                <a:gd name="adj2" fmla="val 26324"/>
                <a:gd name="adj3" fmla="val 25000"/>
              </a:avLst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459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079">
        <p:fade/>
      </p:transition>
    </mc:Choice>
    <mc:Fallback>
      <p:transition spd="med" advTm="74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ETSI NFV ISG interface specifications of relevance to OSM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3" y="1429407"/>
            <a:ext cx="6689601" cy="47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93149"/>
              </p:ext>
            </p:extLst>
          </p:nvPr>
        </p:nvGraphicFramePr>
        <p:xfrm>
          <a:off x="6632028" y="2593483"/>
          <a:ext cx="5267626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480"/>
                <a:gridCol w="1287382"/>
                <a:gridCol w="1287382"/>
                <a:gridCol w="12873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Semantic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Specification</a:t>
                      </a:r>
                      <a:endParaRPr lang="nb-NO" sz="1200" dirty="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Syntactic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Specification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Earlier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Specification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Or-Vi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IFA005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Vi-Vnfm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IFA006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Or-Vnfm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IFA007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SOL003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Ve-Vnfm-em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IFA008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SOL002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Ve-Vnfm-vnf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IFA008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SOL002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Os-Ma-Nfvo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IFA013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SOL005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NSD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IFA014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VNF Package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IFA011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SOL004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MAN001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VNFD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IFA011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NFV SOL001</a:t>
                      </a:r>
                      <a:endParaRPr lang="nb-NO" sz="120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NFV MAN001</a:t>
                      </a:r>
                      <a:endParaRPr lang="nb-NO" sz="1200" dirty="0">
                        <a:solidFill>
                          <a:srgbClr val="575757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9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711">
        <p:fade/>
      </p:transition>
    </mc:Choice>
    <mc:Fallback>
      <p:transition spd="med" advTm="103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ETSI NFV ISG interface specifications </a:t>
            </a:r>
            <a:r>
              <a:rPr lang="en-US" dirty="0" smtClean="0"/>
              <a:t>support by </a:t>
            </a:r>
            <a:r>
              <a:rPr lang="en-US" dirty="0"/>
              <a:t>OSM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3" y="1429407"/>
            <a:ext cx="6689601" cy="474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67549" y="2278324"/>
            <a:ext cx="551965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SOL005 </a:t>
            </a:r>
            <a:r>
              <a:rPr lang="en-US" dirty="0" smtClean="0"/>
              <a:t>(</a:t>
            </a:r>
            <a:r>
              <a:rPr lang="en-US" dirty="0" err="1" smtClean="0"/>
              <a:t>Os</a:t>
            </a:r>
            <a:r>
              <a:rPr lang="en-US" dirty="0" smtClean="0"/>
              <a:t>-Ma-</a:t>
            </a:r>
            <a:r>
              <a:rPr lang="en-US" dirty="0" err="1" smtClean="0"/>
              <a:t>Nfvo</a:t>
            </a:r>
            <a:r>
              <a:rPr lang="en-US" dirty="0" smtClean="0"/>
              <a:t>) supported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SOL004 (VNF package) </a:t>
            </a:r>
            <a:r>
              <a:rPr lang="en-US" dirty="0" smtClean="0"/>
              <a:t>supported.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SOL002 (</a:t>
            </a:r>
            <a:r>
              <a:rPr lang="en-US" dirty="0" err="1" smtClean="0"/>
              <a:t>Ve-Vnfm</a:t>
            </a:r>
            <a:r>
              <a:rPr lang="en-US" dirty="0" smtClean="0"/>
              <a:t>) supported – ongoing work to make it easier to use.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SOL003 (</a:t>
            </a:r>
            <a:r>
              <a:rPr lang="nb-NO" dirty="0"/>
              <a:t>Or-</a:t>
            </a:r>
            <a:r>
              <a:rPr lang="nb-NO" dirty="0" err="1"/>
              <a:t>Vnfm</a:t>
            </a:r>
            <a:r>
              <a:rPr lang="en-US" dirty="0"/>
              <a:t>) support under consideration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SOL006 (YANG) support under consideration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Active </a:t>
            </a:r>
            <a:r>
              <a:rPr lang="en-US" dirty="0"/>
              <a:t>participation in the three ETSI NFV </a:t>
            </a:r>
            <a:r>
              <a:rPr lang="en-US" dirty="0" err="1" smtClean="0"/>
              <a:t>Plugtests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Corbel" panose="020B0503020204020204" pitchFamily="34" charset="0"/>
              <a:buChar char="–"/>
            </a:pPr>
            <a:r>
              <a:rPr lang="en-US" sz="1600" dirty="0" smtClean="0"/>
              <a:t>NFV </a:t>
            </a:r>
            <a:r>
              <a:rPr lang="en-US" sz="1600" dirty="0" err="1"/>
              <a:t>Plugtests</a:t>
            </a:r>
            <a:r>
              <a:rPr lang="en-US" sz="1600" dirty="0"/>
              <a:t>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: Participated </a:t>
            </a:r>
            <a:r>
              <a:rPr lang="en-US" sz="1600" dirty="0" smtClean="0"/>
              <a:t>in the </a:t>
            </a:r>
            <a:r>
              <a:rPr lang="en-US" sz="1600" dirty="0"/>
              <a:t>API validation track </a:t>
            </a:r>
            <a:r>
              <a:rPr lang="en-US" sz="1600" dirty="0" smtClean="0"/>
              <a:t>and provide </a:t>
            </a:r>
            <a:r>
              <a:rPr lang="en-US" sz="1600" dirty="0"/>
              <a:t>feedback to the ETSI NFV </a:t>
            </a:r>
            <a:r>
              <a:rPr lang="en-US" sz="1600" dirty="0" err="1"/>
              <a:t>OpenAPIs</a:t>
            </a:r>
            <a:r>
              <a:rPr lang="en-US" sz="1600" dirty="0"/>
              <a:t> and conformance test </a:t>
            </a:r>
            <a:r>
              <a:rPr lang="en-US" sz="1600" dirty="0" smtClean="0"/>
              <a:t>methodology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35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215">
        <p:fade/>
      </p:transition>
    </mc:Choice>
    <mc:Fallback>
      <p:transition spd="med" advTm="108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contributions to ETSI NFV ISG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95324" y="1965895"/>
            <a:ext cx="54483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Feedback </a:t>
            </a:r>
            <a:r>
              <a:rPr lang="en-US" dirty="0"/>
              <a:t>to ETSI NFV ISG in the form of contributions to IFA WG with over 100 points raised on the ETSI NFV Information Models (NFV IFA011 and NFV IFA014</a:t>
            </a:r>
            <a:r>
              <a:rPr lang="en-US" dirty="0" smtClean="0"/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White </a:t>
            </a:r>
            <a:r>
              <a:rPr lang="en-US" dirty="0"/>
              <a:t>Paper from the End User Advisory Group sharing the experience and lessons learnt during the implementation of ETSI NFV specifications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osm.etsi.org/images/OSM_White_Paper_Experience_implementing_NFV_specs_final.pdf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594420"/>
            <a:ext cx="3171825" cy="437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0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40">
        <p:fade/>
      </p:transition>
    </mc:Choice>
    <mc:Fallback>
      <p:transition spd="med" advTm="17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52238" y="6489700"/>
            <a:ext cx="639762" cy="358775"/>
          </a:xfrm>
        </p:spPr>
        <p:txBody>
          <a:bodyPr/>
          <a:lstStyle/>
          <a:p>
            <a:fld id="{CA8D9AD5-F248-4919-864A-CFD76CC027D6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3081" y="2183642"/>
            <a:ext cx="11409528" cy="3878640"/>
          </a:xfrm>
        </p:spPr>
        <p:txBody>
          <a:bodyPr anchor="ctr">
            <a:normAutofit/>
          </a:bodyPr>
          <a:lstStyle/>
          <a:p>
            <a:r>
              <a:rPr lang="en-GB" sz="4900" dirty="0" smtClean="0"/>
              <a:t>THANK YOU</a:t>
            </a:r>
            <a:r>
              <a:rPr lang="en-GB" sz="4900" dirty="0" smtClean="0"/>
              <a:t>!</a:t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/>
              <a:t>https://osm.etsi.org</a:t>
            </a:r>
            <a:r>
              <a:rPr lang="en-GB" sz="4900" dirty="0" smtClean="0"/>
              <a:t>/ </a:t>
            </a:r>
            <a:endParaRPr lang="en-GB" sz="49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SDN NFV World Congress, Den Hague, Netherlands, 8-12.Oct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9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71">
        <p:fade/>
      </p:transition>
    </mc:Choice>
    <mc:Fallback>
      <p:transition spd="med" advTm="50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1.5|33.1"/>
</p:tagLst>
</file>

<file path=ppt/theme/theme1.xml><?xml version="1.0" encoding="utf-8"?>
<a:theme xmlns:a="http://schemas.openxmlformats.org/drawingml/2006/main" name="OSM Master 16x9">
  <a:themeElements>
    <a:clrScheme name="OSM_Colours_Corrected">
      <a:dk1>
        <a:srgbClr val="202020"/>
      </a:dk1>
      <a:lt1>
        <a:sysClr val="window" lastClr="FFFFFF"/>
      </a:lt1>
      <a:dk2>
        <a:srgbClr val="363636"/>
      </a:dk2>
      <a:lt2>
        <a:srgbClr val="CBD5D5"/>
      </a:lt2>
      <a:accent1>
        <a:srgbClr val="64CBE1"/>
      </a:accent1>
      <a:accent2>
        <a:srgbClr val="E83A7A"/>
      </a:accent2>
      <a:accent3>
        <a:srgbClr val="9B59A4"/>
      </a:accent3>
      <a:accent4>
        <a:srgbClr val="704FA0"/>
      </a:accent4>
      <a:accent5>
        <a:srgbClr val="397EC1"/>
      </a:accent5>
      <a:accent6>
        <a:srgbClr val="CB3E3A"/>
      </a:accent6>
      <a:hlink>
        <a:srgbClr val="0070C0"/>
      </a:hlink>
      <a:folHlink>
        <a:srgbClr val="704FA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EAE6AEB6-129F-4E91-9BD3-A43391112557}" vid="{92B4992B-D1BF-410B-9BEC-1E4B3227F480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ceaab-ed11-4204-8854-8e5d31a5ea2b">ETSIG-124170792-128</_dlc_DocId>
    <_dlc_DocIdUrl xmlns="632ceaab-ed11-4204-8854-8e5d31a5ea2b">
      <Url>http://sps-groups.etsihq.org/osm/_layouts/15/DocIdRedir.aspx?ID=ETSIG-124170792-128</Url>
      <Description>ETSIG-124170792-128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86E3680C2DA43801F9F848775368E" ma:contentTypeVersion="0" ma:contentTypeDescription="Create a new document." ma:contentTypeScope="" ma:versionID="2caea070d9a31195f9ea4a425dbeb80a">
  <xsd:schema xmlns:xsd="http://www.w3.org/2001/XMLSchema" xmlns:xs="http://www.w3.org/2001/XMLSchema" xmlns:p="http://schemas.microsoft.com/office/2006/metadata/properties" xmlns:ns2="632ceaab-ed11-4204-8854-8e5d31a5ea2b" targetNamespace="http://schemas.microsoft.com/office/2006/metadata/properties" ma:root="true" ma:fieldsID="ce9ce72c82b307a1ea2be16240a0a0a1" ns2:_="">
    <xsd:import namespace="632ceaab-ed11-4204-8854-8e5d31a5ea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ceaab-ed11-4204-8854-8e5d31a5ea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42E91-184B-4CFE-B98C-41D0F9FDF7C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F30EBB-B871-4A77-89F5-17B73AE7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48D12-14EE-4176-8E9E-3CCAB0F15538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632ceaab-ed11-4204-8854-8e5d31a5ea2b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4C80CE9-F761-4601-AC69-D5B647E8F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ceaab-ed11-4204-8854-8e5d31a5e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486</Words>
  <Application>Microsoft Office PowerPoint</Application>
  <PresentationFormat>Custom</PresentationFormat>
  <Paragraphs>107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OSM Master 16x9</vt:lpstr>
      <vt:lpstr>OSM relation and ETSI NFV ISG    Pål Grønsund, Telenor Research Vice Chair OSM</vt:lpstr>
      <vt:lpstr>Open Source MANO (OSM) develop an Open Source MANO software stack aligned with ETSI NFV ISG</vt:lpstr>
      <vt:lpstr>OSM is a large and diverse community, with  100+ members and participants</vt:lpstr>
      <vt:lpstr>OSM activities create continuous feedback loops with ETSI NFV ISG</vt:lpstr>
      <vt:lpstr>OSM is fully IM driven, with all operational procedures and requirements embedded, even for Day-2 operations</vt:lpstr>
      <vt:lpstr>ETSI NFV ISG interface specifications of relevance to OSM</vt:lpstr>
      <vt:lpstr>ETSI NFV ISG interface specifications support by OSM</vt:lpstr>
      <vt:lpstr>Other contributions to ETSI NFV ISG</vt:lpstr>
      <vt:lpstr>THANK YOU!  https://osm.etsi.org/ </vt:lpstr>
    </vt:vector>
  </TitlesOfParts>
  <Company>ETSI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Ultan Mulligan</dc:creator>
  <cp:lastModifiedBy>Grønsund Pål</cp:lastModifiedBy>
  <cp:revision>111</cp:revision>
  <dcterms:created xsi:type="dcterms:W3CDTF">2017-03-27T16:23:05Z</dcterms:created>
  <dcterms:modified xsi:type="dcterms:W3CDTF">2018-10-08T06:00:09Z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  <property fmtid="{D5CDD505-2E9C-101B-9397-08002B2CF9AE}" pid="3" name="_dlc_DocIdItemGuid">
    <vt:lpwstr>98d44f0f-c1ad-46ed-886e-dfcca1d7590d</vt:lpwstr>
  </property>
  <property fmtid="{D5CDD505-2E9C-101B-9397-08002B2CF9AE}" pid="4" name="ContentTypeId">
    <vt:lpwstr>0x01010037B86E3680C2DA43801F9F848775368E</vt:lpwstr>
  </property>
</Properties>
</file>