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046" r:id="rId2"/>
    <p:sldId id="2086" r:id="rId3"/>
    <p:sldId id="2103" r:id="rId4"/>
    <p:sldId id="2115" r:id="rId5"/>
    <p:sldId id="2105" r:id="rId6"/>
    <p:sldId id="2102" r:id="rId7"/>
    <p:sldId id="2104" r:id="rId8"/>
    <p:sldId id="2106" r:id="rId9"/>
    <p:sldId id="2107" r:id="rId10"/>
    <p:sldId id="2114" r:id="rId11"/>
    <p:sldId id="2099" r:id="rId12"/>
    <p:sldId id="2100" r:id="rId13"/>
    <p:sldId id="2101" r:id="rId14"/>
    <p:sldId id="2116" r:id="rId15"/>
    <p:sldId id="2097" r:id="rId16"/>
    <p:sldId id="2112" r:id="rId17"/>
    <p:sldId id="2110" r:id="rId18"/>
    <p:sldId id="2113" r:id="rId19"/>
    <p:sldId id="2111" r:id="rId20"/>
    <p:sldId id="1979" r:id="rId21"/>
    <p:sldId id="2010" r:id="rId2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3399"/>
    <a:srgbClr val="4D4D4D"/>
    <a:srgbClr val="333333"/>
    <a:srgbClr val="404040"/>
    <a:srgbClr val="00B0F0"/>
    <a:srgbClr val="CDFFE6"/>
    <a:srgbClr val="D9F1FF"/>
    <a:srgbClr val="33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02" y="-78"/>
      </p:cViewPr>
      <p:guideLst>
        <p:guide orient="horz" pos="3023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0" tIns="45890" rIns="91780" bIns="45890" numCol="1" anchor="t" anchorCtr="0" compatLnSpc="1">
            <a:prstTxWarp prst="textNoShape">
              <a:avLst/>
            </a:prstTxWarp>
          </a:bodyPr>
          <a:lstStyle>
            <a:lvl1pPr algn="l" defTabSz="919163">
              <a:defRPr sz="1100">
                <a:latin typeface="Arial" charset="0"/>
              </a:defRPr>
            </a:lvl1pPr>
          </a:lstStyle>
          <a:p>
            <a:r>
              <a:rPr lang="en-US" dirty="0"/>
              <a:t>Performance </a:t>
            </a:r>
            <a:r>
              <a:rPr lang="en-US" dirty="0" smtClean="0"/>
              <a:t>Testing Distributed Systems</a:t>
            </a:r>
            <a:endParaRPr lang="en-US" dirty="0"/>
          </a:p>
          <a:p>
            <a:r>
              <a:rPr lang="en-US" dirty="0" smtClean="0"/>
              <a:t>Concepts and Terminology</a:t>
            </a:r>
            <a:endParaRPr lang="en-US" dirty="0"/>
          </a:p>
          <a:p>
            <a:r>
              <a:rPr lang="en-US" dirty="0"/>
              <a:t>Presentation at </a:t>
            </a:r>
            <a:r>
              <a:rPr lang="en-US" dirty="0" smtClean="0"/>
              <a:t>MTS#54 </a:t>
            </a:r>
            <a:r>
              <a:rPr lang="en-US" dirty="0"/>
              <a:t>meeting</a:t>
            </a:r>
            <a:endParaRPr lang="en-US" sz="1000" dirty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0" tIns="45890" rIns="91780" bIns="45890" numCol="1" anchor="b" anchorCtr="0" compatLnSpc="1">
            <a:prstTxWarp prst="textNoShape">
              <a:avLst/>
            </a:prstTxWarp>
          </a:bodyPr>
          <a:lstStyle>
            <a:lvl1pPr algn="l" defTabSz="919163">
              <a:defRPr sz="1000">
                <a:latin typeface="Arial" charset="0"/>
              </a:defRPr>
            </a:lvl1pPr>
          </a:lstStyle>
          <a:p>
            <a:r>
              <a:rPr lang="en-US" dirty="0"/>
              <a:t>© Copyright </a:t>
            </a:r>
            <a:r>
              <a:rPr lang="en-US" dirty="0" smtClean="0"/>
              <a:t>2011, </a:t>
            </a:r>
            <a:r>
              <a:rPr lang="en-US" dirty="0"/>
              <a:t>SoftWell Performance AB</a:t>
            </a:r>
            <a:endParaRPr lang="en-US" sz="1200" dirty="0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0" tIns="45890" rIns="91780" bIns="4589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000">
                <a:latin typeface="Arial" charset="0"/>
              </a:defRPr>
            </a:lvl1pPr>
          </a:lstStyle>
          <a:p>
            <a:fld id="{0422180C-E648-4CB3-87D5-D8F3E2DA2F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0" tIns="45890" rIns="91780" bIns="45890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0" tIns="45890" rIns="91780" bIns="45890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0" tIns="45890" rIns="91780" bIns="45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0" tIns="45890" rIns="91780" bIns="45890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0" tIns="45890" rIns="91780" bIns="4589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1B9CF862-8C9E-497C-B167-18D03A03B7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124DCE-915B-4691-8394-4B8039EDAA47}" type="slidenum">
              <a:rPr lang="en-US"/>
              <a:pPr/>
              <a:t>‹#›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72402B-64C6-4DB9-B948-ABCC73E8F8B0}" type="slidenum">
              <a:rPr lang="en-US"/>
              <a:pPr/>
              <a:t>‹#›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02438" y="0"/>
            <a:ext cx="2217737" cy="58959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47638" y="0"/>
            <a:ext cx="6502400" cy="58959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CF7873-DD30-4240-A470-73B80DAFEFFA}" type="slidenum">
              <a:rPr lang="en-US"/>
              <a:pPr/>
              <a:t>‹#›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47534B-FE4A-4C1B-A1B6-900174F86D33}" type="slidenum">
              <a:rPr lang="en-US"/>
              <a:pPr/>
              <a:t>‹#›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37FDF4-2DA4-4A1C-85F5-D75C1D2A546A}" type="slidenum">
              <a:rPr lang="en-US"/>
              <a:pPr/>
              <a:t>‹#›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7638" y="976313"/>
            <a:ext cx="4359275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9313" y="976313"/>
            <a:ext cx="4360862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5EDC1E-C1F4-454C-89E2-8E02A7DFF761}" type="slidenum">
              <a:rPr lang="en-US"/>
              <a:pPr/>
              <a:t>‹#›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C23D8B-A5B2-4881-8D83-F75569C6B6FE}" type="slidenum">
              <a:rPr lang="en-US"/>
              <a:pPr/>
              <a:t>‹#›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DAF1C8-ADF9-4B16-AFC8-99153B068493}" type="slidenum">
              <a:rPr lang="en-US"/>
              <a:pPr/>
              <a:t>‹#›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C24250-DCEB-4BB2-A45D-1EE7FFCA84E8}" type="slidenum">
              <a:rPr lang="en-US"/>
              <a:pPr/>
              <a:t>‹#›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0" y="3758268"/>
            <a:ext cx="9144000" cy="591424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 algn="ctr"/>
            <a:r>
              <a:rPr lang="sv-SE" dirty="0" smtClean="0"/>
              <a:t>MTS#53 TR on Performance Testing 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2F5FC8-F110-4B1F-8118-5F535E36DD16}" type="slidenum">
              <a:rPr lang="en-US"/>
              <a:pPr/>
              <a:t>‹#›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695E20-B9EB-4896-923F-A4D734850A5C}" type="slidenum">
              <a:rPr lang="en-US"/>
              <a:pPr/>
              <a:t>‹#›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Rectangle 149"/>
          <p:cNvSpPr>
            <a:spLocks noChangeArrowheads="1"/>
          </p:cNvSpPr>
          <p:nvPr userDrawn="1"/>
        </p:nvSpPr>
        <p:spPr bwMode="auto">
          <a:xfrm>
            <a:off x="0" y="0"/>
            <a:ext cx="9144000" cy="6000750"/>
          </a:xfrm>
          <a:prstGeom prst="rect">
            <a:avLst/>
          </a:prstGeom>
          <a:gradFill rotWithShape="0">
            <a:gsLst>
              <a:gs pos="0">
                <a:srgbClr val="A2A5A5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8" y="976313"/>
            <a:ext cx="8872537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0"/>
            <a:ext cx="80676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smtClean="0"/>
          </a:p>
        </p:txBody>
      </p:sp>
      <p:sp>
        <p:nvSpPr>
          <p:cNvPr id="1180" name="Rectangle 156"/>
          <p:cNvSpPr>
            <a:spLocks noChangeArrowheads="1"/>
          </p:cNvSpPr>
          <p:nvPr userDrawn="1"/>
        </p:nvSpPr>
        <p:spPr bwMode="auto">
          <a:xfrm rot="5400000">
            <a:off x="4513262" y="1463676"/>
            <a:ext cx="117475" cy="9144000"/>
          </a:xfrm>
          <a:prstGeom prst="rect">
            <a:avLst/>
          </a:prstGeom>
          <a:solidFill>
            <a:srgbClr val="CC0000"/>
          </a:solidFill>
          <a:ln w="2857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endParaRPr lang="sv-SE">
              <a:solidFill>
                <a:srgbClr val="D60A27"/>
              </a:solidFill>
            </a:endParaRPr>
          </a:p>
        </p:txBody>
      </p: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 rot="5400000">
            <a:off x="4186237" y="1900238"/>
            <a:ext cx="771525" cy="9144000"/>
          </a:xfrm>
          <a:prstGeom prst="rect">
            <a:avLst/>
          </a:prstGeom>
          <a:solidFill>
            <a:srgbClr val="A2A5A5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2950" y="6353175"/>
            <a:ext cx="781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30373B"/>
                </a:solidFill>
                <a:latin typeface="+mn-lt"/>
              </a:defRPr>
            </a:lvl1pPr>
          </a:lstStyle>
          <a:p>
            <a:fld id="{508344EE-0EEA-4811-A914-68B79A06FB4D}" type="slidenum">
              <a:rPr lang="en-US"/>
              <a:pPr/>
              <a:t>‹#›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080125"/>
            <a:ext cx="14795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grpSp>
        <p:nvGrpSpPr>
          <p:cNvPr id="1214" name="Group 190"/>
          <p:cNvGrpSpPr>
            <a:grpSpLocks/>
          </p:cNvGrpSpPr>
          <p:nvPr userDrawn="1"/>
        </p:nvGrpSpPr>
        <p:grpSpPr bwMode="auto">
          <a:xfrm>
            <a:off x="8356600" y="128588"/>
            <a:ext cx="669925" cy="584200"/>
            <a:chOff x="5264" y="81"/>
            <a:chExt cx="422" cy="368"/>
          </a:xfrm>
        </p:grpSpPr>
        <p:sp>
          <p:nvSpPr>
            <p:cNvPr id="1199" name="Freeform 175"/>
            <p:cNvSpPr>
              <a:spLocks noChangeAspect="1"/>
            </p:cNvSpPr>
            <p:nvPr userDrawn="1"/>
          </p:nvSpPr>
          <p:spPr bwMode="auto">
            <a:xfrm>
              <a:off x="5401" y="81"/>
              <a:ext cx="151" cy="133"/>
            </a:xfrm>
            <a:custGeom>
              <a:avLst/>
              <a:gdLst/>
              <a:ahLst/>
              <a:cxnLst>
                <a:cxn ang="0">
                  <a:pos x="273" y="240"/>
                </a:cxn>
                <a:cxn ang="0">
                  <a:pos x="258" y="231"/>
                </a:cxn>
                <a:cxn ang="0">
                  <a:pos x="246" y="225"/>
                </a:cxn>
                <a:cxn ang="0">
                  <a:pos x="237" y="221"/>
                </a:cxn>
                <a:cxn ang="0">
                  <a:pos x="224" y="215"/>
                </a:cxn>
                <a:cxn ang="0">
                  <a:pos x="212" y="210"/>
                </a:cxn>
                <a:cxn ang="0">
                  <a:pos x="201" y="207"/>
                </a:cxn>
                <a:cxn ang="0">
                  <a:pos x="191" y="204"/>
                </a:cxn>
                <a:cxn ang="0">
                  <a:pos x="177" y="203"/>
                </a:cxn>
                <a:cxn ang="0">
                  <a:pos x="158" y="200"/>
                </a:cxn>
                <a:cxn ang="0">
                  <a:pos x="140" y="198"/>
                </a:cxn>
                <a:cxn ang="0">
                  <a:pos x="120" y="198"/>
                </a:cxn>
                <a:cxn ang="0">
                  <a:pos x="93" y="200"/>
                </a:cxn>
                <a:cxn ang="0">
                  <a:pos x="80" y="201"/>
                </a:cxn>
                <a:cxn ang="0">
                  <a:pos x="57" y="207"/>
                </a:cxn>
                <a:cxn ang="0">
                  <a:pos x="47" y="210"/>
                </a:cxn>
                <a:cxn ang="0">
                  <a:pos x="27" y="221"/>
                </a:cxn>
                <a:cxn ang="0">
                  <a:pos x="14" y="225"/>
                </a:cxn>
                <a:cxn ang="0">
                  <a:pos x="0" y="236"/>
                </a:cxn>
                <a:cxn ang="0">
                  <a:pos x="135" y="0"/>
                </a:cxn>
                <a:cxn ang="0">
                  <a:pos x="273" y="240"/>
                </a:cxn>
              </a:cxnLst>
              <a:rect l="0" t="0" r="r" b="b"/>
              <a:pathLst>
                <a:path w="273" h="240">
                  <a:moveTo>
                    <a:pt x="273" y="240"/>
                  </a:moveTo>
                  <a:lnTo>
                    <a:pt x="258" y="231"/>
                  </a:lnTo>
                  <a:lnTo>
                    <a:pt x="246" y="225"/>
                  </a:lnTo>
                  <a:lnTo>
                    <a:pt x="237" y="221"/>
                  </a:lnTo>
                  <a:lnTo>
                    <a:pt x="224" y="215"/>
                  </a:lnTo>
                  <a:lnTo>
                    <a:pt x="212" y="210"/>
                  </a:lnTo>
                  <a:lnTo>
                    <a:pt x="201" y="207"/>
                  </a:lnTo>
                  <a:lnTo>
                    <a:pt x="191" y="204"/>
                  </a:lnTo>
                  <a:lnTo>
                    <a:pt x="177" y="203"/>
                  </a:lnTo>
                  <a:lnTo>
                    <a:pt x="158" y="200"/>
                  </a:lnTo>
                  <a:lnTo>
                    <a:pt x="140" y="198"/>
                  </a:lnTo>
                  <a:lnTo>
                    <a:pt x="120" y="198"/>
                  </a:lnTo>
                  <a:lnTo>
                    <a:pt x="93" y="200"/>
                  </a:lnTo>
                  <a:lnTo>
                    <a:pt x="80" y="201"/>
                  </a:lnTo>
                  <a:lnTo>
                    <a:pt x="57" y="207"/>
                  </a:lnTo>
                  <a:lnTo>
                    <a:pt x="47" y="210"/>
                  </a:lnTo>
                  <a:lnTo>
                    <a:pt x="27" y="221"/>
                  </a:lnTo>
                  <a:lnTo>
                    <a:pt x="14" y="225"/>
                  </a:lnTo>
                  <a:lnTo>
                    <a:pt x="0" y="236"/>
                  </a:lnTo>
                  <a:lnTo>
                    <a:pt x="135" y="0"/>
                  </a:lnTo>
                  <a:lnTo>
                    <a:pt x="273" y="240"/>
                  </a:lnTo>
                  <a:close/>
                </a:path>
              </a:pathLst>
            </a:custGeom>
            <a:solidFill>
              <a:srgbClr val="30373B"/>
            </a:solidFill>
            <a:ln w="285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" name="Freeform 176"/>
            <p:cNvSpPr>
              <a:spLocks noChangeAspect="1"/>
            </p:cNvSpPr>
            <p:nvPr userDrawn="1"/>
          </p:nvSpPr>
          <p:spPr bwMode="auto">
            <a:xfrm>
              <a:off x="5549" y="331"/>
              <a:ext cx="137" cy="118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5" y="21"/>
                </a:cxn>
                <a:cxn ang="0">
                  <a:pos x="123" y="40"/>
                </a:cxn>
                <a:cxn ang="0">
                  <a:pos x="120" y="54"/>
                </a:cxn>
                <a:cxn ang="0">
                  <a:pos x="117" y="66"/>
                </a:cxn>
                <a:cxn ang="0">
                  <a:pos x="114" y="78"/>
                </a:cxn>
                <a:cxn ang="0">
                  <a:pos x="110" y="90"/>
                </a:cxn>
                <a:cxn ang="0">
                  <a:pos x="105" y="102"/>
                </a:cxn>
                <a:cxn ang="0">
                  <a:pos x="92" y="126"/>
                </a:cxn>
                <a:cxn ang="0">
                  <a:pos x="86" y="136"/>
                </a:cxn>
                <a:cxn ang="0">
                  <a:pos x="77" y="148"/>
                </a:cxn>
                <a:cxn ang="0">
                  <a:pos x="63" y="163"/>
                </a:cxn>
                <a:cxn ang="0">
                  <a:pos x="54" y="172"/>
                </a:cxn>
                <a:cxn ang="0">
                  <a:pos x="45" y="181"/>
                </a:cxn>
                <a:cxn ang="0">
                  <a:pos x="36" y="189"/>
                </a:cxn>
                <a:cxn ang="0">
                  <a:pos x="23" y="202"/>
                </a:cxn>
                <a:cxn ang="0">
                  <a:pos x="11" y="208"/>
                </a:cxn>
                <a:cxn ang="0">
                  <a:pos x="0" y="214"/>
                </a:cxn>
                <a:cxn ang="0">
                  <a:pos x="248" y="214"/>
                </a:cxn>
                <a:cxn ang="0">
                  <a:pos x="125" y="0"/>
                </a:cxn>
              </a:cxnLst>
              <a:rect l="0" t="0" r="r" b="b"/>
              <a:pathLst>
                <a:path w="248" h="214">
                  <a:moveTo>
                    <a:pt x="125" y="0"/>
                  </a:moveTo>
                  <a:lnTo>
                    <a:pt x="125" y="21"/>
                  </a:lnTo>
                  <a:lnTo>
                    <a:pt x="123" y="40"/>
                  </a:lnTo>
                  <a:lnTo>
                    <a:pt x="120" y="54"/>
                  </a:lnTo>
                  <a:lnTo>
                    <a:pt x="117" y="66"/>
                  </a:lnTo>
                  <a:lnTo>
                    <a:pt x="114" y="78"/>
                  </a:lnTo>
                  <a:lnTo>
                    <a:pt x="110" y="90"/>
                  </a:lnTo>
                  <a:lnTo>
                    <a:pt x="105" y="102"/>
                  </a:lnTo>
                  <a:lnTo>
                    <a:pt x="92" y="126"/>
                  </a:lnTo>
                  <a:lnTo>
                    <a:pt x="86" y="136"/>
                  </a:lnTo>
                  <a:lnTo>
                    <a:pt x="77" y="148"/>
                  </a:lnTo>
                  <a:lnTo>
                    <a:pt x="63" y="163"/>
                  </a:lnTo>
                  <a:lnTo>
                    <a:pt x="54" y="172"/>
                  </a:lnTo>
                  <a:lnTo>
                    <a:pt x="45" y="181"/>
                  </a:lnTo>
                  <a:lnTo>
                    <a:pt x="36" y="189"/>
                  </a:lnTo>
                  <a:lnTo>
                    <a:pt x="23" y="202"/>
                  </a:lnTo>
                  <a:lnTo>
                    <a:pt x="11" y="208"/>
                  </a:lnTo>
                  <a:lnTo>
                    <a:pt x="0" y="214"/>
                  </a:lnTo>
                  <a:lnTo>
                    <a:pt x="248" y="214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30373B"/>
            </a:solidFill>
            <a:ln w="285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1" name="Freeform 177"/>
            <p:cNvSpPr>
              <a:spLocks noChangeAspect="1"/>
            </p:cNvSpPr>
            <p:nvPr userDrawn="1"/>
          </p:nvSpPr>
          <p:spPr bwMode="auto">
            <a:xfrm flipH="1">
              <a:off x="5264" y="330"/>
              <a:ext cx="137" cy="118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5" y="21"/>
                </a:cxn>
                <a:cxn ang="0">
                  <a:pos x="123" y="40"/>
                </a:cxn>
                <a:cxn ang="0">
                  <a:pos x="120" y="54"/>
                </a:cxn>
                <a:cxn ang="0">
                  <a:pos x="117" y="66"/>
                </a:cxn>
                <a:cxn ang="0">
                  <a:pos x="114" y="78"/>
                </a:cxn>
                <a:cxn ang="0">
                  <a:pos x="110" y="90"/>
                </a:cxn>
                <a:cxn ang="0">
                  <a:pos x="105" y="102"/>
                </a:cxn>
                <a:cxn ang="0">
                  <a:pos x="92" y="126"/>
                </a:cxn>
                <a:cxn ang="0">
                  <a:pos x="86" y="136"/>
                </a:cxn>
                <a:cxn ang="0">
                  <a:pos x="77" y="148"/>
                </a:cxn>
                <a:cxn ang="0">
                  <a:pos x="63" y="163"/>
                </a:cxn>
                <a:cxn ang="0">
                  <a:pos x="54" y="172"/>
                </a:cxn>
                <a:cxn ang="0">
                  <a:pos x="45" y="181"/>
                </a:cxn>
                <a:cxn ang="0">
                  <a:pos x="36" y="189"/>
                </a:cxn>
                <a:cxn ang="0">
                  <a:pos x="23" y="202"/>
                </a:cxn>
                <a:cxn ang="0">
                  <a:pos x="11" y="208"/>
                </a:cxn>
                <a:cxn ang="0">
                  <a:pos x="0" y="214"/>
                </a:cxn>
                <a:cxn ang="0">
                  <a:pos x="248" y="214"/>
                </a:cxn>
                <a:cxn ang="0">
                  <a:pos x="125" y="0"/>
                </a:cxn>
              </a:cxnLst>
              <a:rect l="0" t="0" r="r" b="b"/>
              <a:pathLst>
                <a:path w="248" h="214">
                  <a:moveTo>
                    <a:pt x="125" y="0"/>
                  </a:moveTo>
                  <a:lnTo>
                    <a:pt x="125" y="21"/>
                  </a:lnTo>
                  <a:lnTo>
                    <a:pt x="123" y="40"/>
                  </a:lnTo>
                  <a:lnTo>
                    <a:pt x="120" y="54"/>
                  </a:lnTo>
                  <a:lnTo>
                    <a:pt x="117" y="66"/>
                  </a:lnTo>
                  <a:lnTo>
                    <a:pt x="114" y="78"/>
                  </a:lnTo>
                  <a:lnTo>
                    <a:pt x="110" y="90"/>
                  </a:lnTo>
                  <a:lnTo>
                    <a:pt x="105" y="102"/>
                  </a:lnTo>
                  <a:lnTo>
                    <a:pt x="92" y="126"/>
                  </a:lnTo>
                  <a:lnTo>
                    <a:pt x="86" y="136"/>
                  </a:lnTo>
                  <a:lnTo>
                    <a:pt x="77" y="148"/>
                  </a:lnTo>
                  <a:lnTo>
                    <a:pt x="63" y="163"/>
                  </a:lnTo>
                  <a:lnTo>
                    <a:pt x="54" y="172"/>
                  </a:lnTo>
                  <a:lnTo>
                    <a:pt x="45" y="181"/>
                  </a:lnTo>
                  <a:lnTo>
                    <a:pt x="36" y="189"/>
                  </a:lnTo>
                  <a:lnTo>
                    <a:pt x="23" y="202"/>
                  </a:lnTo>
                  <a:lnTo>
                    <a:pt x="11" y="208"/>
                  </a:lnTo>
                  <a:lnTo>
                    <a:pt x="0" y="214"/>
                  </a:lnTo>
                  <a:lnTo>
                    <a:pt x="248" y="214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30373B"/>
            </a:solidFill>
            <a:ln w="285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" name="Oval 178"/>
            <p:cNvSpPr>
              <a:spLocks noChangeAspect="1" noChangeArrowheads="1"/>
            </p:cNvSpPr>
            <p:nvPr userDrawn="1"/>
          </p:nvSpPr>
          <p:spPr bwMode="auto">
            <a:xfrm>
              <a:off x="5383" y="241"/>
              <a:ext cx="184" cy="176"/>
            </a:xfrm>
            <a:prstGeom prst="ellipse">
              <a:avLst/>
            </a:prstGeom>
            <a:solidFill>
              <a:srgbClr val="D60A27"/>
            </a:solidFill>
            <a:ln w="3175">
              <a:solidFill>
                <a:srgbClr val="D60A2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15" name="Text Box 191"/>
          <p:cNvSpPr txBox="1">
            <a:spLocks noChangeArrowheads="1"/>
          </p:cNvSpPr>
          <p:nvPr userDrawn="1"/>
        </p:nvSpPr>
        <p:spPr bwMode="auto">
          <a:xfrm>
            <a:off x="0" y="6611938"/>
            <a:ext cx="2286000" cy="198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defTabSz="449263">
              <a:spcBef>
                <a:spcPts val="438"/>
              </a:spcBef>
              <a:buClr>
                <a:srgbClr val="30373B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700" b="1">
                <a:solidFill>
                  <a:srgbClr val="4D4D4D"/>
                </a:solidFill>
                <a:latin typeface="Arial" charset="0"/>
                <a:ea typeface="MS Gothic" pitchFamily="49" charset="-128"/>
              </a:rPr>
              <a:t>© </a:t>
            </a:r>
            <a:r>
              <a:rPr lang="en-GB" sz="600" b="1">
                <a:solidFill>
                  <a:srgbClr val="4D4D4D"/>
                </a:solidFill>
                <a:latin typeface="Arial" charset="0"/>
                <a:ea typeface="MS Gothic" pitchFamily="49" charset="-128"/>
              </a:rPr>
              <a:t>Copyright 2008, SoftWell Performance AB</a:t>
            </a:r>
          </a:p>
        </p:txBody>
      </p:sp>
      <p:pic>
        <p:nvPicPr>
          <p:cNvPr id="1216" name="Picture 192" descr="D:\180-MBC-MARKETING\SMP-PROJECTS\SMP-800-VON-STO-2007\SWL-LOGGA\SWP rgb-2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6154738"/>
            <a:ext cx="1593850" cy="430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909BF-FE30-464A-910D-254EDE42E592}" type="slidenum">
              <a:rPr lang="en-US"/>
              <a:pPr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407426" name="Text Box 2"/>
          <p:cNvSpPr txBox="1">
            <a:spLocks noChangeArrowheads="1"/>
          </p:cNvSpPr>
          <p:nvPr/>
        </p:nvSpPr>
        <p:spPr bwMode="auto">
          <a:xfrm>
            <a:off x="1606235" y="1818217"/>
            <a:ext cx="5837880" cy="286232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i="1" dirty="0">
                <a:solidFill>
                  <a:srgbClr val="003399"/>
                </a:solidFill>
              </a:rPr>
              <a:t>Performance </a:t>
            </a:r>
            <a:r>
              <a:rPr lang="en-US" sz="4000" b="1" i="1" dirty="0" smtClean="0">
                <a:solidFill>
                  <a:srgbClr val="003399"/>
                </a:solidFill>
              </a:rPr>
              <a:t>Testing </a:t>
            </a:r>
            <a:br>
              <a:rPr lang="en-US" sz="4000" b="1" i="1" dirty="0" smtClean="0">
                <a:solidFill>
                  <a:srgbClr val="003399"/>
                </a:solidFill>
              </a:rPr>
            </a:br>
            <a:r>
              <a:rPr lang="en-US" sz="4000" b="1" i="1" dirty="0" smtClean="0">
                <a:solidFill>
                  <a:srgbClr val="003399"/>
                </a:solidFill>
              </a:rPr>
              <a:t>Distributed Systems</a:t>
            </a:r>
            <a:br>
              <a:rPr lang="en-US" sz="4000" b="1" i="1" dirty="0" smtClean="0">
                <a:solidFill>
                  <a:srgbClr val="003399"/>
                </a:solidFill>
              </a:rPr>
            </a:br>
            <a:r>
              <a:rPr lang="en-US" b="1" i="1" dirty="0" smtClean="0">
                <a:solidFill>
                  <a:srgbClr val="003399"/>
                </a:solidFill>
              </a:rPr>
              <a:t>  </a:t>
            </a:r>
            <a:r>
              <a:rPr lang="en-US" sz="4000" b="1" i="1" dirty="0">
                <a:solidFill>
                  <a:srgbClr val="003399"/>
                </a:solidFill>
              </a:rPr>
              <a:t/>
            </a:r>
            <a:br>
              <a:rPr lang="en-US" sz="4000" b="1" i="1" dirty="0">
                <a:solidFill>
                  <a:srgbClr val="003399"/>
                </a:solidFill>
              </a:rPr>
            </a:br>
            <a:r>
              <a:rPr lang="en-US" sz="4000" b="1" i="1" dirty="0" smtClean="0">
                <a:solidFill>
                  <a:srgbClr val="003399"/>
                </a:solidFill>
              </a:rPr>
              <a:t>Concepts and Terminology</a:t>
            </a:r>
            <a:br>
              <a:rPr lang="en-US" sz="4000" b="1" i="1" dirty="0" smtClean="0">
                <a:solidFill>
                  <a:srgbClr val="003399"/>
                </a:solidFill>
              </a:rPr>
            </a:br>
            <a:r>
              <a:rPr lang="en-US" sz="4000" b="1" i="1" dirty="0" smtClean="0">
                <a:solidFill>
                  <a:srgbClr val="003399"/>
                </a:solidFill>
              </a:rPr>
              <a:t>v0.6.1</a:t>
            </a:r>
            <a:endParaRPr lang="en-US" sz="4000" b="1" i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35FB6-3980-4E26-B4C3-323D25A5DDF3}" type="slidenum">
              <a:rPr lang="en-US"/>
              <a:pPr/>
              <a:t>10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21411" name="Text Box 1027"/>
          <p:cNvSpPr txBox="1">
            <a:spLocks noChangeArrowheads="1"/>
          </p:cNvSpPr>
          <p:nvPr/>
        </p:nvSpPr>
        <p:spPr bwMode="auto">
          <a:xfrm>
            <a:off x="1227559" y="1818217"/>
            <a:ext cx="6556603" cy="132343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003399"/>
                </a:solidFill>
              </a:rPr>
              <a:t>Part 2</a:t>
            </a:r>
            <a:br>
              <a:rPr lang="en-US" sz="4000" b="1" i="1" dirty="0" smtClean="0">
                <a:solidFill>
                  <a:srgbClr val="003399"/>
                </a:solidFill>
              </a:rPr>
            </a:br>
            <a:r>
              <a:rPr lang="en-US" sz="4000" b="1" i="1" dirty="0" smtClean="0">
                <a:solidFill>
                  <a:srgbClr val="003399"/>
                </a:solidFill>
              </a:rPr>
              <a:t> Performance testing concepts</a:t>
            </a:r>
            <a:endParaRPr lang="en-US" sz="4000" b="1" i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EFF14-9995-47ED-A935-2D5E59FAFE24}" type="slidenum">
              <a:rPr lang="en-US"/>
              <a:pPr/>
              <a:t>11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91043" name="Rectangle 3"/>
          <p:cNvSpPr>
            <a:spLocks noChangeArrowheads="1"/>
          </p:cNvSpPr>
          <p:nvPr/>
        </p:nvSpPr>
        <p:spPr bwMode="auto">
          <a:xfrm>
            <a:off x="183356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9104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4D4D4D"/>
                </a:solidFill>
                <a:latin typeface="Arial" charset="0"/>
              </a:rPr>
              <a:t>Performance Testing - Concepts and Terminology</a:t>
            </a:r>
            <a:endParaRPr lang="en-US" sz="2400" b="1" dirty="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2391045" name="Text Box 5"/>
          <p:cNvSpPr txBox="1">
            <a:spLocks noChangeArrowheads="1"/>
          </p:cNvSpPr>
          <p:nvPr/>
        </p:nvSpPr>
        <p:spPr bwMode="auto">
          <a:xfrm>
            <a:off x="0" y="668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General performance test concepts</a:t>
            </a:r>
            <a:endParaRPr lang="en-US" b="1" dirty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8700" y="1322388"/>
            <a:ext cx="4810125" cy="58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>
                <a:solidFill>
                  <a:srgbClr val="30373B"/>
                </a:solidFill>
                <a:latin typeface="Arial" charset="0"/>
              </a:rPr>
              <a:t>MTS – Performance Testing Distributed Systems</a:t>
            </a:r>
            <a:br>
              <a:rPr lang="en-US" sz="1600">
                <a:solidFill>
                  <a:srgbClr val="30373B"/>
                </a:solidFill>
                <a:latin typeface="Arial" charset="0"/>
              </a:rPr>
            </a:br>
            <a:r>
              <a:rPr lang="en-US" sz="1600">
                <a:solidFill>
                  <a:srgbClr val="30373B"/>
                </a:solidFill>
                <a:latin typeface="Arial" charset="0"/>
              </a:rPr>
              <a:t>1 – Concepts and Terminology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675" y="1998663"/>
            <a:ext cx="4819650" cy="3381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 9. General performance test concepts</a:t>
            </a:r>
            <a:endParaRPr lang="en-US" sz="1600" dirty="0"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73275" y="242728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>
                <a:solidFill>
                  <a:srgbClr val="30373B"/>
                </a:solidFill>
                <a:latin typeface="Arial" charset="0"/>
              </a:rPr>
              <a:t>Performance </a:t>
            </a: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test concepts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73275" y="280828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Performance test phases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073275" y="3179763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>
                <a:solidFill>
                  <a:srgbClr val="30373B"/>
                </a:solidFill>
                <a:latin typeface="Arial" charset="0"/>
              </a:rPr>
              <a:t>Performance </a:t>
            </a: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test </a:t>
            </a:r>
            <a:r>
              <a:rPr lang="en-US" sz="1600" dirty="0">
                <a:solidFill>
                  <a:srgbClr val="30373B"/>
                </a:solidFill>
                <a:latin typeface="Arial" charset="0"/>
              </a:rPr>
              <a:t>objectives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73275" y="355123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>
                <a:solidFill>
                  <a:srgbClr val="30373B"/>
                </a:solidFill>
                <a:latin typeface="Arial" charset="0"/>
              </a:rPr>
              <a:t>Performance </a:t>
            </a: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objectives and performance requirements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74863" y="393223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>
                <a:solidFill>
                  <a:srgbClr val="30373B"/>
                </a:solidFill>
                <a:latin typeface="Arial" charset="0"/>
              </a:rPr>
              <a:t>Performance </a:t>
            </a: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measurement conditions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73275" y="4303713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>
                <a:solidFill>
                  <a:srgbClr val="30373B"/>
                </a:solidFill>
                <a:latin typeface="Arial" charset="0"/>
              </a:rPr>
              <a:t>Performance </a:t>
            </a: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targets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073275" y="4684713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>
                <a:solidFill>
                  <a:srgbClr val="30373B"/>
                </a:solidFill>
                <a:latin typeface="Arial" charset="0"/>
              </a:rPr>
              <a:t>Performance </a:t>
            </a: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measurement standards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grpSp>
        <p:nvGrpSpPr>
          <p:cNvPr id="16" name="Grupp 15"/>
          <p:cNvGrpSpPr/>
          <p:nvPr/>
        </p:nvGrpSpPr>
        <p:grpSpPr>
          <a:xfrm>
            <a:off x="1752601" y="2330452"/>
            <a:ext cx="331915" cy="2952747"/>
            <a:chOff x="1752601" y="2330452"/>
            <a:chExt cx="331915" cy="2952747"/>
          </a:xfrm>
        </p:grpSpPr>
        <p:cxnSp>
          <p:nvCxnSpPr>
            <p:cNvPr id="17" name="Rak 16"/>
            <p:cNvCxnSpPr/>
            <p:nvPr/>
          </p:nvCxnSpPr>
          <p:spPr bwMode="auto">
            <a:xfrm rot="5400000">
              <a:off x="282577" y="3800476"/>
              <a:ext cx="2952747" cy="12700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Rak 17"/>
            <p:cNvCxnSpPr/>
            <p:nvPr/>
          </p:nvCxnSpPr>
          <p:spPr bwMode="auto">
            <a:xfrm flipV="1">
              <a:off x="1753788" y="2638079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Rak 18"/>
            <p:cNvCxnSpPr/>
            <p:nvPr/>
          </p:nvCxnSpPr>
          <p:spPr bwMode="auto">
            <a:xfrm flipV="1">
              <a:off x="1754603" y="3025191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19"/>
            <p:cNvCxnSpPr/>
            <p:nvPr/>
          </p:nvCxnSpPr>
          <p:spPr bwMode="auto">
            <a:xfrm flipV="1">
              <a:off x="1755418" y="3395189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Rak 20"/>
            <p:cNvCxnSpPr/>
            <p:nvPr/>
          </p:nvCxnSpPr>
          <p:spPr bwMode="auto">
            <a:xfrm flipV="1">
              <a:off x="1753788" y="3762742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Rak 21"/>
            <p:cNvCxnSpPr/>
            <p:nvPr/>
          </p:nvCxnSpPr>
          <p:spPr bwMode="auto">
            <a:xfrm flipV="1">
              <a:off x="1759493" y="4159634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ak 22"/>
            <p:cNvCxnSpPr/>
            <p:nvPr/>
          </p:nvCxnSpPr>
          <p:spPr bwMode="auto">
            <a:xfrm flipV="1">
              <a:off x="1760308" y="4512517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Rak 23"/>
            <p:cNvCxnSpPr/>
            <p:nvPr/>
          </p:nvCxnSpPr>
          <p:spPr bwMode="auto">
            <a:xfrm flipV="1">
              <a:off x="1758678" y="4904519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Rak 24"/>
            <p:cNvCxnSpPr/>
            <p:nvPr/>
          </p:nvCxnSpPr>
          <p:spPr bwMode="auto">
            <a:xfrm flipV="1">
              <a:off x="1754604" y="5274517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upp 48"/>
          <p:cNvGrpSpPr>
            <a:grpSpLocks/>
          </p:cNvGrpSpPr>
          <p:nvPr/>
        </p:nvGrpSpPr>
        <p:grpSpPr bwMode="auto">
          <a:xfrm>
            <a:off x="1260475" y="1892300"/>
            <a:ext cx="323850" cy="266700"/>
            <a:chOff x="1260118" y="1891890"/>
            <a:chExt cx="324207" cy="267114"/>
          </a:xfrm>
        </p:grpSpPr>
        <p:cxnSp>
          <p:nvCxnSpPr>
            <p:cNvPr id="27" name="Rak 45"/>
            <p:cNvCxnSpPr>
              <a:cxnSpLocks noChangeShapeType="1"/>
            </p:cNvCxnSpPr>
            <p:nvPr/>
          </p:nvCxnSpPr>
          <p:spPr bwMode="auto">
            <a:xfrm rot="5400000">
              <a:off x="1133004" y="2022536"/>
              <a:ext cx="267114" cy="5821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" name="Rak 46"/>
            <p:cNvCxnSpPr>
              <a:cxnSpLocks noChangeShapeType="1"/>
            </p:cNvCxnSpPr>
            <p:nvPr/>
          </p:nvCxnSpPr>
          <p:spPr bwMode="auto">
            <a:xfrm flipV="1">
              <a:off x="1260118" y="2155240"/>
              <a:ext cx="324207" cy="70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080396" y="5067850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Some performance measurement characteristics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EFF14-9995-47ED-A935-2D5E59FAFE24}" type="slidenum">
              <a:rPr lang="en-US"/>
              <a:pPr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91043" name="Rectangle 3"/>
          <p:cNvSpPr>
            <a:spLocks noChangeArrowheads="1"/>
          </p:cNvSpPr>
          <p:nvPr/>
        </p:nvSpPr>
        <p:spPr bwMode="auto">
          <a:xfrm>
            <a:off x="183356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9104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4D4D4D"/>
                </a:solidFill>
                <a:latin typeface="Arial" charset="0"/>
              </a:rPr>
              <a:t>Performance Testing - Concepts and Terminology</a:t>
            </a:r>
            <a:endParaRPr lang="en-US" sz="2400" b="1" dirty="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2391045" name="Text Box 5"/>
          <p:cNvSpPr txBox="1">
            <a:spLocks noChangeArrowheads="1"/>
          </p:cNvSpPr>
          <p:nvPr/>
        </p:nvSpPr>
        <p:spPr bwMode="auto">
          <a:xfrm>
            <a:off x="0" y="668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Performance test environment</a:t>
            </a:r>
            <a:endParaRPr lang="en-US" b="1" dirty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8700" y="1322388"/>
            <a:ext cx="4810125" cy="58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>
                <a:solidFill>
                  <a:srgbClr val="30373B"/>
                </a:solidFill>
                <a:latin typeface="Arial" charset="0"/>
              </a:rPr>
              <a:t>MTS – Performance Testing Distributed Systems</a:t>
            </a:r>
            <a:br>
              <a:rPr lang="en-US" sz="1600">
                <a:solidFill>
                  <a:srgbClr val="30373B"/>
                </a:solidFill>
                <a:latin typeface="Arial" charset="0"/>
              </a:rPr>
            </a:br>
            <a:r>
              <a:rPr lang="en-US" sz="1600">
                <a:solidFill>
                  <a:srgbClr val="30373B"/>
                </a:solidFill>
                <a:latin typeface="Arial" charset="0"/>
              </a:rPr>
              <a:t>1 – Concepts and Terminology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675" y="1998663"/>
            <a:ext cx="4819650" cy="3381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10. Performance test environment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73275" y="242728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Test environment concepts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73275" y="280828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System Under Test concepts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73275" y="3179763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Test System concepts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grpSp>
        <p:nvGrpSpPr>
          <p:cNvPr id="22" name="Grupp 21"/>
          <p:cNvGrpSpPr/>
          <p:nvPr/>
        </p:nvGrpSpPr>
        <p:grpSpPr>
          <a:xfrm>
            <a:off x="1260475" y="1892300"/>
            <a:ext cx="819151" cy="1503593"/>
            <a:chOff x="1260475" y="1892300"/>
            <a:chExt cx="819151" cy="1503593"/>
          </a:xfrm>
        </p:grpSpPr>
        <p:grpSp>
          <p:nvGrpSpPr>
            <p:cNvPr id="8" name="Grupp 48"/>
            <p:cNvGrpSpPr>
              <a:grpSpLocks/>
            </p:cNvGrpSpPr>
            <p:nvPr/>
          </p:nvGrpSpPr>
          <p:grpSpPr bwMode="auto">
            <a:xfrm>
              <a:off x="1260475" y="1892300"/>
              <a:ext cx="323850" cy="266700"/>
              <a:chOff x="1260118" y="1891890"/>
              <a:chExt cx="324207" cy="267114"/>
            </a:xfrm>
          </p:grpSpPr>
          <p:cxnSp>
            <p:nvCxnSpPr>
              <p:cNvPr id="9" name="Rak 45"/>
              <p:cNvCxnSpPr>
                <a:cxnSpLocks noChangeShapeType="1"/>
              </p:cNvCxnSpPr>
              <p:nvPr/>
            </p:nvCxnSpPr>
            <p:spPr bwMode="auto">
              <a:xfrm rot="5400000">
                <a:off x="1133004" y="2022536"/>
                <a:ext cx="267114" cy="5821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" name="Rak 46"/>
              <p:cNvCxnSpPr>
                <a:cxnSpLocks noChangeShapeType="1"/>
              </p:cNvCxnSpPr>
              <p:nvPr/>
            </p:nvCxnSpPr>
            <p:spPr bwMode="auto">
              <a:xfrm flipV="1">
                <a:off x="1260118" y="2155240"/>
                <a:ext cx="324207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16" name="Rak 15"/>
            <p:cNvCxnSpPr/>
            <p:nvPr/>
          </p:nvCxnSpPr>
          <p:spPr bwMode="auto">
            <a:xfrm flipH="1">
              <a:off x="1760434" y="2330451"/>
              <a:ext cx="4868" cy="1062232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Rak 16"/>
            <p:cNvCxnSpPr/>
            <p:nvPr/>
          </p:nvCxnSpPr>
          <p:spPr bwMode="auto">
            <a:xfrm flipV="1">
              <a:off x="1753788" y="2638079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Rak 17"/>
            <p:cNvCxnSpPr/>
            <p:nvPr/>
          </p:nvCxnSpPr>
          <p:spPr bwMode="auto">
            <a:xfrm flipV="1">
              <a:off x="1754603" y="3025191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Rak 18"/>
            <p:cNvCxnSpPr/>
            <p:nvPr/>
          </p:nvCxnSpPr>
          <p:spPr bwMode="auto">
            <a:xfrm flipV="1">
              <a:off x="1755418" y="3395189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EFF14-9995-47ED-A935-2D5E59FAFE24}" type="slidenum">
              <a:rPr lang="en-US"/>
              <a:pPr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91043" name="Rectangle 3"/>
          <p:cNvSpPr>
            <a:spLocks noChangeArrowheads="1"/>
          </p:cNvSpPr>
          <p:nvPr/>
        </p:nvSpPr>
        <p:spPr bwMode="auto">
          <a:xfrm>
            <a:off x="183356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9104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4D4D4D"/>
                </a:solidFill>
                <a:latin typeface="Arial" charset="0"/>
              </a:rPr>
              <a:t>Performance Testing - Concepts and Terminology</a:t>
            </a:r>
            <a:endParaRPr lang="en-US" sz="2400" b="1" dirty="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2391045" name="Text Box 5"/>
          <p:cNvSpPr txBox="1">
            <a:spLocks noChangeArrowheads="1"/>
          </p:cNvSpPr>
          <p:nvPr/>
        </p:nvSpPr>
        <p:spPr bwMode="auto">
          <a:xfrm>
            <a:off x="0" y="668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Performance test specifications</a:t>
            </a:r>
            <a:endParaRPr lang="en-US" b="1" dirty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8700" y="1322388"/>
            <a:ext cx="4810125" cy="58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>
                <a:solidFill>
                  <a:srgbClr val="30373B"/>
                </a:solidFill>
                <a:latin typeface="Arial" charset="0"/>
              </a:rPr>
              <a:t>MTS – Performance Testing Distributed Systems</a:t>
            </a:r>
            <a:br>
              <a:rPr lang="en-US" sz="1600">
                <a:solidFill>
                  <a:srgbClr val="30373B"/>
                </a:solidFill>
                <a:latin typeface="Arial" charset="0"/>
              </a:rPr>
            </a:br>
            <a:r>
              <a:rPr lang="en-US" sz="1600">
                <a:solidFill>
                  <a:srgbClr val="30373B"/>
                </a:solidFill>
                <a:latin typeface="Arial" charset="0"/>
              </a:rPr>
              <a:t>1 – Concepts and Terminology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675" y="1998663"/>
            <a:ext cx="4819650" cy="3381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latin typeface="Arial" charset="0"/>
              </a:rPr>
              <a:t>11. Performance test specifications</a:t>
            </a:r>
            <a:endParaRPr lang="en-US" sz="1600" dirty="0">
              <a:latin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73275" y="242728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Elements of performance test specifications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73275" y="280828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Test objectives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73275" y="3179763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Test conditions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073275" y="355123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Test configurations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074863" y="393223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Test data specifications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073275" y="4303713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Test evaluation specifications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grpSp>
        <p:nvGrpSpPr>
          <p:cNvPr id="28" name="Grupp 27"/>
          <p:cNvGrpSpPr/>
          <p:nvPr/>
        </p:nvGrpSpPr>
        <p:grpSpPr>
          <a:xfrm>
            <a:off x="1260475" y="1892300"/>
            <a:ext cx="824041" cy="2628425"/>
            <a:chOff x="1260475" y="1892300"/>
            <a:chExt cx="824041" cy="2628425"/>
          </a:xfrm>
        </p:grpSpPr>
        <p:grpSp>
          <p:nvGrpSpPr>
            <p:cNvPr id="8" name="Grupp 48"/>
            <p:cNvGrpSpPr>
              <a:grpSpLocks/>
            </p:cNvGrpSpPr>
            <p:nvPr/>
          </p:nvGrpSpPr>
          <p:grpSpPr bwMode="auto">
            <a:xfrm>
              <a:off x="1260475" y="1892300"/>
              <a:ext cx="323850" cy="266700"/>
              <a:chOff x="1260118" y="1891890"/>
              <a:chExt cx="324207" cy="267114"/>
            </a:xfrm>
          </p:grpSpPr>
          <p:cxnSp>
            <p:nvCxnSpPr>
              <p:cNvPr id="9" name="Rak 45"/>
              <p:cNvCxnSpPr>
                <a:cxnSpLocks noChangeShapeType="1"/>
              </p:cNvCxnSpPr>
              <p:nvPr/>
            </p:nvCxnSpPr>
            <p:spPr bwMode="auto">
              <a:xfrm rot="5400000">
                <a:off x="1133004" y="2022536"/>
                <a:ext cx="267114" cy="5821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" name="Rak 46"/>
              <p:cNvCxnSpPr>
                <a:cxnSpLocks noChangeShapeType="1"/>
              </p:cNvCxnSpPr>
              <p:nvPr/>
            </p:nvCxnSpPr>
            <p:spPr bwMode="auto">
              <a:xfrm flipV="1">
                <a:off x="1260118" y="2155240"/>
                <a:ext cx="324207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19" name="Rak 18"/>
            <p:cNvCxnSpPr/>
            <p:nvPr/>
          </p:nvCxnSpPr>
          <p:spPr bwMode="auto">
            <a:xfrm flipH="1">
              <a:off x="1751888" y="2330452"/>
              <a:ext cx="13415" cy="2190273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19"/>
            <p:cNvCxnSpPr/>
            <p:nvPr/>
          </p:nvCxnSpPr>
          <p:spPr bwMode="auto">
            <a:xfrm flipV="1">
              <a:off x="1753788" y="2638079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Rak 20"/>
            <p:cNvCxnSpPr/>
            <p:nvPr/>
          </p:nvCxnSpPr>
          <p:spPr bwMode="auto">
            <a:xfrm flipV="1">
              <a:off x="1754603" y="3025191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Rak 21"/>
            <p:cNvCxnSpPr/>
            <p:nvPr/>
          </p:nvCxnSpPr>
          <p:spPr bwMode="auto">
            <a:xfrm flipV="1">
              <a:off x="1755418" y="3395189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ak 22"/>
            <p:cNvCxnSpPr/>
            <p:nvPr/>
          </p:nvCxnSpPr>
          <p:spPr bwMode="auto">
            <a:xfrm flipV="1">
              <a:off x="1753788" y="3762742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Rak 23"/>
            <p:cNvCxnSpPr/>
            <p:nvPr/>
          </p:nvCxnSpPr>
          <p:spPr bwMode="auto">
            <a:xfrm flipV="1">
              <a:off x="1759493" y="4159634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Rak 24"/>
            <p:cNvCxnSpPr/>
            <p:nvPr/>
          </p:nvCxnSpPr>
          <p:spPr bwMode="auto">
            <a:xfrm flipV="1">
              <a:off x="1760308" y="4512517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EFF14-9995-47ED-A935-2D5E59FAFE24}" type="slidenum">
              <a:rPr lang="en-US"/>
              <a:pPr/>
              <a:t>14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91043" name="Rectangle 3"/>
          <p:cNvSpPr>
            <a:spLocks noChangeArrowheads="1"/>
          </p:cNvSpPr>
          <p:nvPr/>
        </p:nvSpPr>
        <p:spPr bwMode="auto">
          <a:xfrm>
            <a:off x="183356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9104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4D4D4D"/>
                </a:solidFill>
                <a:latin typeface="Arial" charset="0"/>
              </a:rPr>
              <a:t>Performance Testing - Concepts and Terminology</a:t>
            </a:r>
            <a:endParaRPr lang="en-US" sz="2400" b="1" dirty="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2391045" name="Text Box 5"/>
          <p:cNvSpPr txBox="1">
            <a:spLocks noChangeArrowheads="1"/>
          </p:cNvSpPr>
          <p:nvPr/>
        </p:nvSpPr>
        <p:spPr bwMode="auto">
          <a:xfrm>
            <a:off x="0" y="668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Workload concepts</a:t>
            </a:r>
            <a:endParaRPr lang="en-US" b="1" dirty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8700" y="1322388"/>
            <a:ext cx="4810125" cy="58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>
                <a:solidFill>
                  <a:srgbClr val="30373B"/>
                </a:solidFill>
                <a:latin typeface="Arial" charset="0"/>
              </a:rPr>
              <a:t>MTS – Performance Testing Distributed Systems</a:t>
            </a:r>
            <a:br>
              <a:rPr lang="en-US" sz="1600">
                <a:solidFill>
                  <a:srgbClr val="30373B"/>
                </a:solidFill>
                <a:latin typeface="Arial" charset="0"/>
              </a:rPr>
            </a:br>
            <a:r>
              <a:rPr lang="en-US" sz="1600">
                <a:solidFill>
                  <a:srgbClr val="30373B"/>
                </a:solidFill>
                <a:latin typeface="Arial" charset="0"/>
              </a:rPr>
              <a:t>1 – Concepts and Terminology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675" y="1998663"/>
            <a:ext cx="4819650" cy="3381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12. Workload concepts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73275" y="242728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Workload set or Traffic set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73275" y="280828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Workload content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73275" y="3179763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Workload volume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073275" y="355123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Load concepts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074863" y="393223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Workload time distribution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grpSp>
        <p:nvGrpSpPr>
          <p:cNvPr id="27" name="Grupp 26"/>
          <p:cNvGrpSpPr/>
          <p:nvPr/>
        </p:nvGrpSpPr>
        <p:grpSpPr>
          <a:xfrm>
            <a:off x="1260475" y="1892300"/>
            <a:ext cx="823226" cy="2278048"/>
            <a:chOff x="1260475" y="1892300"/>
            <a:chExt cx="823226" cy="2278048"/>
          </a:xfrm>
        </p:grpSpPr>
        <p:grpSp>
          <p:nvGrpSpPr>
            <p:cNvPr id="3" name="Grupp 48"/>
            <p:cNvGrpSpPr>
              <a:grpSpLocks/>
            </p:cNvGrpSpPr>
            <p:nvPr/>
          </p:nvGrpSpPr>
          <p:grpSpPr bwMode="auto">
            <a:xfrm>
              <a:off x="1260475" y="1892300"/>
              <a:ext cx="323850" cy="266700"/>
              <a:chOff x="1260118" y="1891890"/>
              <a:chExt cx="324207" cy="267114"/>
            </a:xfrm>
          </p:grpSpPr>
          <p:cxnSp>
            <p:nvCxnSpPr>
              <p:cNvPr id="9" name="Rak 45"/>
              <p:cNvCxnSpPr>
                <a:cxnSpLocks noChangeShapeType="1"/>
              </p:cNvCxnSpPr>
              <p:nvPr/>
            </p:nvCxnSpPr>
            <p:spPr bwMode="auto">
              <a:xfrm rot="5400000">
                <a:off x="1133004" y="2022536"/>
                <a:ext cx="267114" cy="5821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" name="Rak 46"/>
              <p:cNvCxnSpPr>
                <a:cxnSpLocks noChangeShapeType="1"/>
              </p:cNvCxnSpPr>
              <p:nvPr/>
            </p:nvCxnSpPr>
            <p:spPr bwMode="auto">
              <a:xfrm flipV="1">
                <a:off x="1260118" y="2155240"/>
                <a:ext cx="324207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19" name="Rak 18"/>
            <p:cNvCxnSpPr/>
            <p:nvPr/>
          </p:nvCxnSpPr>
          <p:spPr bwMode="auto">
            <a:xfrm flipH="1">
              <a:off x="1751888" y="2330452"/>
              <a:ext cx="13416" cy="1839896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19"/>
            <p:cNvCxnSpPr/>
            <p:nvPr/>
          </p:nvCxnSpPr>
          <p:spPr bwMode="auto">
            <a:xfrm flipV="1">
              <a:off x="1753788" y="2638079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Rak 20"/>
            <p:cNvCxnSpPr/>
            <p:nvPr/>
          </p:nvCxnSpPr>
          <p:spPr bwMode="auto">
            <a:xfrm flipV="1">
              <a:off x="1754603" y="3025191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Rak 21"/>
            <p:cNvCxnSpPr/>
            <p:nvPr/>
          </p:nvCxnSpPr>
          <p:spPr bwMode="auto">
            <a:xfrm flipV="1">
              <a:off x="1755418" y="3395189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ak 22"/>
            <p:cNvCxnSpPr/>
            <p:nvPr/>
          </p:nvCxnSpPr>
          <p:spPr bwMode="auto">
            <a:xfrm flipV="1">
              <a:off x="1753788" y="3762742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Rak 23"/>
            <p:cNvCxnSpPr/>
            <p:nvPr/>
          </p:nvCxnSpPr>
          <p:spPr bwMode="auto">
            <a:xfrm flipV="1">
              <a:off x="1759493" y="4159634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35FB6-3980-4E26-B4C3-323D25A5DDF3}" type="slidenum">
              <a:rPr lang="en-US"/>
              <a:pPr/>
              <a:t>15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21411" name="Text Box 1027"/>
          <p:cNvSpPr txBox="1">
            <a:spLocks noChangeArrowheads="1"/>
          </p:cNvSpPr>
          <p:nvPr/>
        </p:nvSpPr>
        <p:spPr bwMode="auto">
          <a:xfrm>
            <a:off x="2958799" y="1818217"/>
            <a:ext cx="3094117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003399"/>
                </a:solidFill>
              </a:rPr>
              <a:t>What is next?</a:t>
            </a:r>
            <a:endParaRPr lang="en-US" sz="4000" b="1" i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EFF14-9995-47ED-A935-2D5E59FAFE24}" type="slidenum">
              <a:rPr lang="en-US"/>
              <a:pPr/>
              <a:t>16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91043" name="Rectangle 3"/>
          <p:cNvSpPr>
            <a:spLocks noChangeArrowheads="1"/>
          </p:cNvSpPr>
          <p:nvPr/>
        </p:nvSpPr>
        <p:spPr bwMode="auto">
          <a:xfrm>
            <a:off x="183356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9104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Performance Testing – Next step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391045" name="Text Box 5"/>
          <p:cNvSpPr txBox="1">
            <a:spLocks noChangeArrowheads="1"/>
          </p:cNvSpPr>
          <p:nvPr/>
        </p:nvSpPr>
        <p:spPr bwMode="auto">
          <a:xfrm>
            <a:off x="0" y="668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Proposal</a:t>
            </a:r>
            <a:endParaRPr lang="en-US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989667"/>
            <a:ext cx="9144000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algn="l">
              <a:tabLst>
                <a:tab pos="285750" algn="l"/>
                <a:tab pos="476250" algn="l"/>
                <a:tab pos="304800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The next document should describe </a:t>
            </a:r>
          </a:p>
          <a:p>
            <a:pPr marL="285750" algn="l">
              <a:tabLst>
                <a:tab pos="285750" algn="l"/>
                <a:tab pos="476250" algn="l"/>
                <a:tab pos="3048000" algn="l"/>
              </a:tabLst>
            </a:pPr>
            <a:r>
              <a:rPr lang="en-US" sz="800" b="1" dirty="0" smtClean="0">
                <a:solidFill>
                  <a:srgbClr val="003399"/>
                </a:solidFill>
                <a:latin typeface="Arial" charset="0"/>
              </a:rPr>
              <a:t> </a:t>
            </a:r>
          </a:p>
          <a:p>
            <a:pPr marL="285750" algn="l">
              <a:buFontTx/>
              <a:buChar char="•"/>
              <a:tabLst>
                <a:tab pos="541338" algn="l"/>
                <a:tab pos="3048000" algn="l"/>
              </a:tabLst>
            </a:pPr>
            <a:r>
              <a:rPr lang="en-US" sz="1800" dirty="0" smtClean="0">
                <a:solidFill>
                  <a:srgbClr val="C00000"/>
                </a:solidFill>
                <a:latin typeface="Arial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Methods in all phases of performance tests</a:t>
            </a:r>
            <a:br>
              <a:rPr lang="en-US" dirty="0" smtClean="0">
                <a:solidFill>
                  <a:srgbClr val="C00000"/>
                </a:solidFill>
                <a:latin typeface="Arial" charset="0"/>
              </a:rPr>
            </a:br>
            <a:r>
              <a:rPr lang="en-US" sz="800" dirty="0" smtClean="0">
                <a:solidFill>
                  <a:srgbClr val="C00000"/>
                </a:solidFill>
                <a:latin typeface="Arial" charset="0"/>
              </a:rPr>
              <a:t>  </a:t>
            </a:r>
          </a:p>
          <a:p>
            <a:pPr marL="285750" algn="l">
              <a:buFontTx/>
              <a:buChar char="•"/>
              <a:tabLst>
                <a:tab pos="285750" algn="l"/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How methods are applied </a:t>
            </a: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rgbClr val="003399"/>
                </a:solidFill>
                <a:latin typeface="Arial" charset="0"/>
              </a:rPr>
            </a:b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rgbClr val="003399"/>
                </a:solidFill>
                <a:latin typeface="Arial" charset="0"/>
              </a:rPr>
            </a:b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The purpose is to </a:t>
            </a:r>
            <a:br>
              <a:rPr lang="en-US" b="1" dirty="0" smtClean="0">
                <a:solidFill>
                  <a:srgbClr val="003399"/>
                </a:solidFill>
                <a:latin typeface="Arial" charset="0"/>
              </a:rPr>
            </a:br>
            <a:endParaRPr lang="en-US" sz="800" b="1" dirty="0" smtClean="0">
              <a:solidFill>
                <a:srgbClr val="003399"/>
              </a:solidFill>
              <a:latin typeface="Arial" charset="0"/>
            </a:endParaRPr>
          </a:p>
          <a:p>
            <a:pPr marL="285750" algn="l">
              <a:buFontTx/>
              <a:buChar char="•"/>
              <a:tabLst>
                <a:tab pos="541338" algn="l"/>
                <a:tab pos="3048000" algn="l"/>
              </a:tabLst>
            </a:pPr>
            <a:r>
              <a:rPr lang="en-US" sz="1800" dirty="0" smtClean="0">
                <a:solidFill>
                  <a:srgbClr val="C00000"/>
                </a:solidFill>
                <a:latin typeface="Arial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Describe methodology of performance testing in a generalized manner</a:t>
            </a:r>
            <a:br>
              <a:rPr lang="en-US" dirty="0" smtClean="0">
                <a:solidFill>
                  <a:srgbClr val="C00000"/>
                </a:solidFill>
                <a:latin typeface="Arial" charset="0"/>
              </a:rPr>
            </a:br>
            <a:r>
              <a:rPr lang="en-US" sz="8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00" dirty="0" smtClean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marL="285750" algn="l">
              <a:buFontTx/>
              <a:buChar char="•"/>
              <a:tabLst>
                <a:tab pos="285750" algn="l"/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Describe how methods are applied </a:t>
            </a:r>
          </a:p>
          <a:p>
            <a:pPr marL="285750" algn="l">
              <a:buFontTx/>
              <a:buChar char="•"/>
              <a:tabLst>
                <a:tab pos="285750" algn="l"/>
                <a:tab pos="541338" algn="l"/>
                <a:tab pos="3048000" algn="l"/>
              </a:tabLst>
            </a:pPr>
            <a:endParaRPr lang="en-US" sz="800" dirty="0" smtClean="0">
              <a:solidFill>
                <a:srgbClr val="C00000"/>
              </a:solidFill>
              <a:latin typeface="Arial" charset="0"/>
            </a:endParaRPr>
          </a:p>
          <a:p>
            <a:pPr marL="285750" algn="l">
              <a:buFontTx/>
              <a:buChar char="•"/>
              <a:tabLst>
                <a:tab pos="541338" algn="l"/>
                <a:tab pos="3048000" algn="l"/>
              </a:tabLst>
            </a:pPr>
            <a:r>
              <a:rPr lang="en-US" sz="100" dirty="0" smtClean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marL="538163" indent="-252413" algn="l">
              <a:buFontTx/>
              <a:buChar char="•"/>
              <a:tabLst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Start the groundwork on a framework for performance testing based on a common view of abstract performance metrics and characteristics</a:t>
            </a: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rgbClr val="003399"/>
                </a:solidFill>
                <a:latin typeface="Arial" charset="0"/>
              </a:rPr>
            </a:b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rgbClr val="003399"/>
                </a:solidFill>
                <a:latin typeface="Arial" charset="0"/>
              </a:rPr>
            </a:b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> 	</a:t>
            </a:r>
            <a:br>
              <a:rPr lang="en-US" dirty="0" smtClean="0">
                <a:solidFill>
                  <a:srgbClr val="003399"/>
                </a:solidFill>
                <a:latin typeface="Arial" charset="0"/>
              </a:rPr>
            </a:b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rgbClr val="003399"/>
                </a:solidFill>
                <a:latin typeface="Arial" charset="0"/>
              </a:rPr>
            </a:b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rgbClr val="003399"/>
                </a:solidFill>
                <a:latin typeface="Arial" charset="0"/>
              </a:rPr>
            </a:br>
            <a:endParaRPr lang="en-US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28700" y="1322388"/>
            <a:ext cx="4810125" cy="58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>
                <a:solidFill>
                  <a:srgbClr val="30373B"/>
                </a:solidFill>
                <a:latin typeface="Arial" charset="0"/>
              </a:rPr>
              <a:t>MTS – Performance Testing Distributed Systems</a:t>
            </a:r>
            <a:br>
              <a:rPr lang="en-US" sz="1600" dirty="0">
                <a:solidFill>
                  <a:srgbClr val="30373B"/>
                </a:solidFill>
                <a:latin typeface="Arial" charset="0"/>
              </a:rPr>
            </a:b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2 </a:t>
            </a:r>
            <a:r>
              <a:rPr lang="en-US" sz="1600" dirty="0">
                <a:solidFill>
                  <a:srgbClr val="30373B"/>
                </a:solidFill>
                <a:latin typeface="Arial" charset="0"/>
              </a:rPr>
              <a:t>– </a:t>
            </a: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Methodology and Realization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35FB6-3980-4E26-B4C3-323D25A5DDF3}" type="slidenum">
              <a:rPr lang="en-US"/>
              <a:pPr/>
              <a:t>17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21411" name="Text Box 1027"/>
          <p:cNvSpPr txBox="1">
            <a:spLocks noChangeArrowheads="1"/>
          </p:cNvSpPr>
          <p:nvPr/>
        </p:nvSpPr>
        <p:spPr bwMode="auto">
          <a:xfrm>
            <a:off x="2198016" y="1818217"/>
            <a:ext cx="4598758" cy="193899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003399"/>
                </a:solidFill>
              </a:rPr>
              <a:t>MTS objectives</a:t>
            </a:r>
            <a:br>
              <a:rPr lang="en-US" sz="4000" b="1" i="1" dirty="0" smtClean="0">
                <a:solidFill>
                  <a:srgbClr val="003399"/>
                </a:solidFill>
              </a:rPr>
            </a:br>
            <a:r>
              <a:rPr lang="en-US" sz="4000" b="1" i="1" dirty="0" smtClean="0">
                <a:solidFill>
                  <a:srgbClr val="003399"/>
                </a:solidFill>
              </a:rPr>
              <a:t>for</a:t>
            </a:r>
            <a:br>
              <a:rPr lang="en-US" sz="4000" b="1" i="1" dirty="0" smtClean="0">
                <a:solidFill>
                  <a:srgbClr val="003399"/>
                </a:solidFill>
              </a:rPr>
            </a:br>
            <a:r>
              <a:rPr lang="en-US" sz="4000" b="1" i="1" dirty="0" smtClean="0">
                <a:solidFill>
                  <a:srgbClr val="003399"/>
                </a:solidFill>
              </a:rPr>
              <a:t>Performance Testing</a:t>
            </a:r>
            <a:endParaRPr lang="en-US" sz="4000" b="1" i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EFF14-9995-47ED-A935-2D5E59FAFE24}" type="slidenum">
              <a:rPr lang="en-US"/>
              <a:pPr/>
              <a:t>18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91043" name="Rectangle 3"/>
          <p:cNvSpPr>
            <a:spLocks noChangeArrowheads="1"/>
          </p:cNvSpPr>
          <p:nvPr/>
        </p:nvSpPr>
        <p:spPr bwMode="auto">
          <a:xfrm>
            <a:off x="183356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9104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MTS objectives for Performance Testing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490132"/>
            <a:ext cx="91440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algn="l">
              <a:tabLst>
                <a:tab pos="285750" algn="l"/>
                <a:tab pos="476250" algn="l"/>
                <a:tab pos="304800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The MTS objectives should be to:</a:t>
            </a:r>
          </a:p>
          <a:p>
            <a:pPr marL="285750" algn="l">
              <a:tabLst>
                <a:tab pos="285750" algn="l"/>
                <a:tab pos="476250" algn="l"/>
                <a:tab pos="3048000" algn="l"/>
              </a:tabLst>
            </a:pPr>
            <a:r>
              <a:rPr lang="en-US" sz="800" b="1" dirty="0" smtClean="0">
                <a:solidFill>
                  <a:srgbClr val="003399"/>
                </a:solidFill>
                <a:latin typeface="Arial" charset="0"/>
              </a:rPr>
              <a:t> </a:t>
            </a:r>
            <a:endParaRPr lang="en-US" b="1" dirty="0" smtClean="0">
              <a:solidFill>
                <a:srgbClr val="003399"/>
              </a:solidFill>
              <a:latin typeface="Arial" charset="0"/>
            </a:endParaRPr>
          </a:p>
          <a:p>
            <a:pPr marL="285750" algn="l">
              <a:buFont typeface="Arial" pitchFamily="34" charset="0"/>
              <a:buChar char="•"/>
              <a:tabLst>
                <a:tab pos="541338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Develop a formalized view of performance </a:t>
            </a:r>
          </a:p>
          <a:p>
            <a:pPr marL="285750" algn="l">
              <a:buFont typeface="Arial" pitchFamily="34" charset="0"/>
              <a:buChar char="•"/>
              <a:tabLst>
                <a:tab pos="285750" algn="l"/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	Develop a formalized view of performance test methods </a:t>
            </a:r>
          </a:p>
          <a:p>
            <a:pPr marL="285750" algn="l">
              <a:buFont typeface="Arial" pitchFamily="34" charset="0"/>
              <a:buChar char="•"/>
              <a:tabLst>
                <a:tab pos="285750" algn="l"/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Develop a formalized view of performance tests </a:t>
            </a:r>
          </a:p>
          <a:p>
            <a:pPr marL="285750" algn="l">
              <a:buFont typeface="Arial" pitchFamily="34" charset="0"/>
              <a:buChar char="•"/>
              <a:tabLst>
                <a:tab pos="541338" algn="l"/>
                <a:tab pos="3048000" algn="l"/>
              </a:tabLst>
            </a:pPr>
            <a:endParaRPr lang="en-US" sz="1000" dirty="0" smtClean="0">
              <a:solidFill>
                <a:srgbClr val="C00000"/>
              </a:solidFill>
              <a:latin typeface="Arial" charset="0"/>
            </a:endParaRPr>
          </a:p>
          <a:p>
            <a:pPr marL="285750" algn="l">
              <a:tabLst>
                <a:tab pos="285750" algn="l"/>
                <a:tab pos="476250" algn="l"/>
                <a:tab pos="3048000" algn="l"/>
              </a:tabLst>
            </a:pPr>
            <a:r>
              <a:rPr lang="en-US" sz="800" dirty="0" smtClean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marL="285750" algn="l">
              <a:tabLst>
                <a:tab pos="285750" algn="l"/>
                <a:tab pos="541338" algn="l"/>
                <a:tab pos="304800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That can be used as:</a:t>
            </a:r>
          </a:p>
          <a:p>
            <a:pPr marL="285750" algn="l">
              <a:tabLst>
                <a:tab pos="285750" algn="l"/>
                <a:tab pos="541338" algn="l"/>
                <a:tab pos="3048000" algn="l"/>
              </a:tabLst>
            </a:pPr>
            <a:r>
              <a:rPr lang="en-US" sz="800" dirty="0" smtClean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marL="285750" algn="l">
              <a:buFont typeface="Arial" pitchFamily="34" charset="0"/>
              <a:buChar char="•"/>
              <a:tabLst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A framework for applied performance tests and test suites</a:t>
            </a:r>
          </a:p>
          <a:p>
            <a:pPr marL="285750" algn="l">
              <a:buFont typeface="Arial" pitchFamily="34" charset="0"/>
              <a:buChar char="•"/>
              <a:tabLst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A guideline for design of performance tests tools</a:t>
            </a:r>
          </a:p>
          <a:p>
            <a:pPr marL="285750" algn="l">
              <a:buFont typeface="Arial" pitchFamily="34" charset="0"/>
              <a:buChar char="•"/>
              <a:tabLst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A guideline for performance test standards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35FB6-3980-4E26-B4C3-323D25A5DDF3}" type="slidenum">
              <a:rPr lang="en-US"/>
              <a:pPr/>
              <a:t>19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21411" name="Text Box 1027"/>
          <p:cNvSpPr txBox="1">
            <a:spLocks noChangeArrowheads="1"/>
          </p:cNvSpPr>
          <p:nvPr/>
        </p:nvSpPr>
        <p:spPr bwMode="auto">
          <a:xfrm>
            <a:off x="2116777" y="1818217"/>
            <a:ext cx="4761240" cy="255454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003399"/>
                </a:solidFill>
              </a:rPr>
              <a:t>Some long term goals</a:t>
            </a:r>
            <a:br>
              <a:rPr lang="en-US" sz="4000" b="1" i="1" dirty="0" smtClean="0">
                <a:solidFill>
                  <a:srgbClr val="003399"/>
                </a:solidFill>
              </a:rPr>
            </a:br>
            <a:r>
              <a:rPr lang="en-US" sz="4000" b="1" i="1" dirty="0" smtClean="0">
                <a:solidFill>
                  <a:srgbClr val="003399"/>
                </a:solidFill>
              </a:rPr>
              <a:t>on</a:t>
            </a:r>
            <a:br>
              <a:rPr lang="en-US" sz="4000" b="1" i="1" dirty="0" smtClean="0">
                <a:solidFill>
                  <a:srgbClr val="003399"/>
                </a:solidFill>
              </a:rPr>
            </a:br>
            <a:r>
              <a:rPr lang="en-US" sz="4000" b="1" i="1" dirty="0" smtClean="0">
                <a:solidFill>
                  <a:srgbClr val="003399"/>
                </a:solidFill>
              </a:rPr>
              <a:t>Performance and</a:t>
            </a:r>
            <a:br>
              <a:rPr lang="en-US" sz="4000" b="1" i="1" dirty="0" smtClean="0">
                <a:solidFill>
                  <a:srgbClr val="003399"/>
                </a:solidFill>
              </a:rPr>
            </a:br>
            <a:r>
              <a:rPr lang="en-US" sz="4000" b="1" i="1" dirty="0" smtClean="0">
                <a:solidFill>
                  <a:srgbClr val="003399"/>
                </a:solidFill>
              </a:rPr>
              <a:t>Performance Testing</a:t>
            </a:r>
            <a:endParaRPr lang="en-US" sz="4000" b="1" i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EFF14-9995-47ED-A935-2D5E59FAFE24}" type="slidenum">
              <a:rPr lang="en-US"/>
              <a:pPr/>
              <a:t>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91043" name="Rectangle 3"/>
          <p:cNvSpPr>
            <a:spLocks noChangeArrowheads="1"/>
          </p:cNvSpPr>
          <p:nvPr/>
        </p:nvSpPr>
        <p:spPr bwMode="auto">
          <a:xfrm>
            <a:off x="183356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9104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Performance Testing - Concepts and Terminology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391045" name="Text Box 5"/>
          <p:cNvSpPr txBox="1">
            <a:spLocks noChangeArrowheads="1"/>
          </p:cNvSpPr>
          <p:nvPr/>
        </p:nvSpPr>
        <p:spPr bwMode="auto">
          <a:xfrm>
            <a:off x="0" y="668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The document structure</a:t>
            </a:r>
            <a:endParaRPr lang="en-US" b="1" dirty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0" y="1464734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tabLst>
                <a:tab pos="271463" algn="l"/>
                <a:tab pos="304800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	The document describes performance testing in two parts: </a:t>
            </a:r>
          </a:p>
          <a:p>
            <a:pPr algn="l">
              <a:tabLst>
                <a:tab pos="627063" algn="l"/>
                <a:tab pos="3048000" algn="l"/>
              </a:tabLst>
            </a:pPr>
            <a:r>
              <a:rPr lang="en-US" sz="800" b="1" dirty="0" smtClean="0">
                <a:solidFill>
                  <a:srgbClr val="003399"/>
                </a:solidFill>
                <a:latin typeface="Arial" charset="0"/>
              </a:rPr>
              <a:t>  </a:t>
            </a:r>
          </a:p>
          <a:p>
            <a:pPr algn="l">
              <a:tabLst>
                <a:tab pos="627063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	General performance concepts </a:t>
            </a:r>
          </a:p>
          <a:p>
            <a:pPr marL="285750" algn="l">
              <a:tabLst>
                <a:tab pos="285750" algn="l"/>
                <a:tab pos="476250" algn="l"/>
                <a:tab pos="3048000" algn="l"/>
              </a:tabLst>
            </a:pPr>
            <a:r>
              <a:rPr lang="en-US" sz="800" dirty="0" smtClean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marL="0" lvl="1" algn="l">
              <a:tabLst>
                <a:tab pos="62388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	Performance testing concepts</a:t>
            </a:r>
          </a:p>
          <a:p>
            <a:pPr marL="285750" algn="l">
              <a:tabLst>
                <a:tab pos="285750" algn="l"/>
                <a:tab pos="476250" algn="l"/>
                <a:tab pos="3048000" algn="l"/>
              </a:tabLst>
            </a:pPr>
            <a:r>
              <a:rPr lang="en-US" sz="800" dirty="0" smtClean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algn="l">
              <a:tabLst>
                <a:tab pos="1346200" algn="l"/>
                <a:tab pos="304800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003399"/>
                </a:solidFill>
                <a:latin typeface="Arial" charset="0"/>
              </a:rPr>
            </a:b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003399"/>
                </a:solidFill>
                <a:latin typeface="Arial" charset="0"/>
              </a:rPr>
            </a:b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rgbClr val="003399"/>
                </a:solidFill>
                <a:latin typeface="Arial" charset="0"/>
              </a:rPr>
            </a:b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> 	</a:t>
            </a:r>
            <a:br>
              <a:rPr lang="en-US" dirty="0" smtClean="0">
                <a:solidFill>
                  <a:srgbClr val="003399"/>
                </a:solidFill>
                <a:latin typeface="Arial" charset="0"/>
              </a:rPr>
            </a:b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rgbClr val="003399"/>
                </a:solidFill>
                <a:latin typeface="Arial" charset="0"/>
              </a:rPr>
            </a:b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rgbClr val="003399"/>
                </a:solidFill>
                <a:latin typeface="Arial" charset="0"/>
              </a:rPr>
            </a:br>
            <a:endParaRPr lang="en-US" dirty="0" smtClean="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35FB6-3980-4E26-B4C3-323D25A5DDF3}" type="slidenum">
              <a:rPr lang="en-US"/>
              <a:pPr/>
              <a:t>20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Long term goals for Performance Testing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481665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algn="l">
              <a:tabLst>
                <a:tab pos="285750" algn="l"/>
                <a:tab pos="476250" algn="l"/>
                <a:tab pos="3048000" algn="l"/>
              </a:tabLst>
            </a:pP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>Performance is an increasingly important aspect of a design or a system.</a:t>
            </a:r>
          </a:p>
          <a:p>
            <a:pPr marL="285750" algn="l">
              <a:tabLst>
                <a:tab pos="285750" algn="l"/>
                <a:tab pos="476250" algn="l"/>
                <a:tab pos="3048000" algn="l"/>
              </a:tabLst>
            </a:pP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>Performance will be an increasingly important aspect of a standards. </a:t>
            </a:r>
          </a:p>
          <a:p>
            <a:pPr marL="285750" algn="l">
              <a:tabLst>
                <a:tab pos="285750" algn="l"/>
                <a:tab pos="476250" algn="l"/>
                <a:tab pos="3048000" algn="l"/>
              </a:tabLst>
            </a:pP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>A validated function works under most circumstances in production, </a:t>
            </a:r>
            <a:br>
              <a:rPr lang="en-US" dirty="0" smtClean="0">
                <a:solidFill>
                  <a:srgbClr val="003399"/>
                </a:solidFill>
                <a:latin typeface="Arial" charset="0"/>
              </a:rPr>
            </a:b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>validated performance is not a bulletproof guarantee for production.</a:t>
            </a:r>
          </a:p>
          <a:p>
            <a:pPr marL="285750" algn="l">
              <a:tabLst>
                <a:tab pos="285750" algn="l"/>
                <a:tab pos="476250" algn="l"/>
                <a:tab pos="3048000" algn="l"/>
              </a:tabLst>
            </a:pPr>
            <a:r>
              <a:rPr lang="en-US" sz="800" dirty="0" smtClean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marL="285750" algn="l">
              <a:tabLst>
                <a:tab pos="285750" algn="l"/>
                <a:tab pos="476250" algn="l"/>
                <a:tab pos="3048000" algn="l"/>
              </a:tabLst>
            </a:pPr>
            <a:r>
              <a:rPr lang="en-US" dirty="0" smtClean="0">
                <a:solidFill>
                  <a:srgbClr val="003399"/>
                </a:solidFill>
                <a:latin typeface="Arial" charset="0"/>
              </a:rPr>
              <a:t>A formalized view of performance and performance testing enables:</a:t>
            </a:r>
          </a:p>
          <a:p>
            <a:pPr marL="285750" algn="l">
              <a:tabLst>
                <a:tab pos="285750" algn="l"/>
                <a:tab pos="541338" algn="l"/>
                <a:tab pos="3048000" algn="l"/>
              </a:tabLst>
            </a:pPr>
            <a:r>
              <a:rPr lang="en-US" sz="800" dirty="0" smtClean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marL="285750" algn="l">
              <a:buFont typeface="Arial" pitchFamily="34" charset="0"/>
              <a:buChar char="•"/>
              <a:tabLst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A complete specification of a system </a:t>
            </a:r>
          </a:p>
          <a:p>
            <a:pPr marL="285750" algn="l">
              <a:buFont typeface="Arial" pitchFamily="34" charset="0"/>
              <a:buChar char="•"/>
              <a:tabLst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Modeling and design of a system’s performance</a:t>
            </a:r>
          </a:p>
          <a:p>
            <a:pPr marL="285750" algn="l">
              <a:buFont typeface="Arial" pitchFamily="34" charset="0"/>
              <a:buChar char="•"/>
              <a:tabLst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Simple monitoring of performance in design and production</a:t>
            </a:r>
          </a:p>
          <a:p>
            <a:pPr marL="285750" algn="l">
              <a:buFont typeface="Arial" pitchFamily="34" charset="0"/>
              <a:buChar char="•"/>
              <a:tabLst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Far better ways for predicting performance in production</a:t>
            </a:r>
          </a:p>
          <a:p>
            <a:pPr marL="285750" algn="l">
              <a:buFont typeface="Arial" pitchFamily="34" charset="0"/>
              <a:buChar char="•"/>
              <a:tabLst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Intelligent performance test tools that can be built into the system</a:t>
            </a:r>
          </a:p>
          <a:p>
            <a:pPr marL="285750" algn="l">
              <a:buFont typeface="Arial" pitchFamily="34" charset="0"/>
              <a:buChar char="•"/>
              <a:tabLst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A continuously improved understanding of performance</a:t>
            </a:r>
          </a:p>
          <a:p>
            <a:pPr marL="285750" algn="l">
              <a:buFont typeface="Arial" pitchFamily="34" charset="0"/>
              <a:buChar char="•"/>
              <a:tabLst>
                <a:tab pos="541338" algn="l"/>
                <a:tab pos="3048000" algn="l"/>
              </a:tabLst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	A safer investment in software development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668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Some examples</a:t>
            </a:r>
            <a:endParaRPr lang="en-US" b="1" dirty="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976E1-C4BE-45A2-A5F6-D717B33E5FCD}" type="slidenum">
              <a:rPr lang="en-US"/>
              <a:pPr/>
              <a:t>21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59298" name="Rectangle 2"/>
          <p:cNvSpPr>
            <a:spLocks noChangeArrowheads="1"/>
          </p:cNvSpPr>
          <p:nvPr/>
        </p:nvSpPr>
        <p:spPr bwMode="auto">
          <a:xfrm>
            <a:off x="971550" y="5654675"/>
            <a:ext cx="7948613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endParaRPr lang="sv-SE" sz="24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359299" name="Text Box 3"/>
          <p:cNvSpPr txBox="1">
            <a:spLocks noChangeArrowheads="1"/>
          </p:cNvSpPr>
          <p:nvPr/>
        </p:nvSpPr>
        <p:spPr bwMode="auto">
          <a:xfrm>
            <a:off x="1789354" y="2470150"/>
            <a:ext cx="5411546" cy="144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4000" b="1" i="1" dirty="0">
                <a:solidFill>
                  <a:srgbClr val="003399"/>
                </a:solidFill>
              </a:rPr>
              <a:t>“To measure is to know”</a:t>
            </a:r>
          </a:p>
          <a:p>
            <a:pPr algn="r"/>
            <a:endParaRPr lang="en-US" sz="2400" i="1" dirty="0">
              <a:solidFill>
                <a:srgbClr val="003399"/>
              </a:solidFill>
            </a:endParaRPr>
          </a:p>
          <a:p>
            <a:pPr algn="r"/>
            <a:r>
              <a:rPr lang="en-US" sz="2400" i="1" dirty="0">
                <a:solidFill>
                  <a:srgbClr val="003399"/>
                </a:solidFill>
              </a:rPr>
              <a:t>- Lord Kelvin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EFF14-9995-47ED-A935-2D5E59FAFE24}" type="slidenum">
              <a:rPr lang="en-US"/>
              <a:pPr/>
              <a:t>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91043" name="Rectangle 3"/>
          <p:cNvSpPr>
            <a:spLocks noChangeArrowheads="1"/>
          </p:cNvSpPr>
          <p:nvPr/>
        </p:nvSpPr>
        <p:spPr bwMode="auto">
          <a:xfrm>
            <a:off x="183356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9104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4D4D4D"/>
                </a:solidFill>
                <a:latin typeface="Arial" charset="0"/>
              </a:rPr>
              <a:t>Performance Testing - Concepts and Terminology</a:t>
            </a:r>
            <a:endParaRPr lang="en-US" sz="2400" b="1" dirty="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2391045" name="Text Box 5"/>
          <p:cNvSpPr txBox="1">
            <a:spLocks noChangeArrowheads="1"/>
          </p:cNvSpPr>
          <p:nvPr/>
        </p:nvSpPr>
        <p:spPr bwMode="auto">
          <a:xfrm>
            <a:off x="0" y="668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The document structure</a:t>
            </a:r>
            <a:endParaRPr lang="en-US" b="1" dirty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8700" y="1322388"/>
            <a:ext cx="4810125" cy="58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>
                <a:solidFill>
                  <a:srgbClr val="30373B"/>
                </a:solidFill>
                <a:latin typeface="Arial" charset="0"/>
              </a:rPr>
              <a:t>MTS – Performance Testing Distributed Systems</a:t>
            </a:r>
            <a:br>
              <a:rPr lang="en-US" sz="1600">
                <a:solidFill>
                  <a:srgbClr val="30373B"/>
                </a:solidFill>
                <a:latin typeface="Arial" charset="0"/>
              </a:rPr>
            </a:br>
            <a:r>
              <a:rPr lang="en-US" sz="1600">
                <a:solidFill>
                  <a:srgbClr val="30373B"/>
                </a:solidFill>
                <a:latin typeface="Arial" charset="0"/>
              </a:rPr>
              <a:t>1 – Concepts and Terminology</a:t>
            </a:r>
          </a:p>
        </p:txBody>
      </p:sp>
      <p:cxnSp>
        <p:nvCxnSpPr>
          <p:cNvPr id="16" name="Rak 17"/>
          <p:cNvCxnSpPr>
            <a:cxnSpLocks noChangeShapeType="1"/>
          </p:cNvCxnSpPr>
          <p:nvPr/>
        </p:nvCxnSpPr>
        <p:spPr bwMode="auto">
          <a:xfrm flipH="1">
            <a:off x="1264778" y="1914525"/>
            <a:ext cx="12032" cy="3024944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6" name="Grupp 35"/>
          <p:cNvGrpSpPr/>
          <p:nvPr/>
        </p:nvGrpSpPr>
        <p:grpSpPr>
          <a:xfrm>
            <a:off x="1253308" y="2136449"/>
            <a:ext cx="6927586" cy="1859732"/>
            <a:chOff x="1253308" y="2025354"/>
            <a:chExt cx="6927586" cy="1859732"/>
          </a:xfrm>
        </p:grpSpPr>
        <p:sp>
          <p:nvSpPr>
            <p:cNvPr id="31" name="Rektangel 30"/>
            <p:cNvSpPr/>
            <p:nvPr/>
          </p:nvSpPr>
          <p:spPr bwMode="auto">
            <a:xfrm>
              <a:off x="1572427" y="2025354"/>
              <a:ext cx="1469875" cy="1845891"/>
            </a:xfrm>
            <a:prstGeom prst="rect">
              <a:avLst/>
            </a:prstGeom>
            <a:solidFill>
              <a:srgbClr val="FFCC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General</a:t>
              </a:r>
              <a:b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</a:b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performance</a:t>
              </a:r>
              <a:b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</a:b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concepts</a:t>
              </a:r>
            </a:p>
          </p:txBody>
        </p:sp>
        <p:grpSp>
          <p:nvGrpSpPr>
            <p:cNvPr id="33" name="Grupp 32"/>
            <p:cNvGrpSpPr/>
            <p:nvPr/>
          </p:nvGrpSpPr>
          <p:grpSpPr>
            <a:xfrm>
              <a:off x="3034296" y="2042445"/>
              <a:ext cx="5146598" cy="1842641"/>
              <a:chOff x="1265316" y="1986468"/>
              <a:chExt cx="5146598" cy="1842641"/>
            </a:xfrm>
          </p:grpSpPr>
          <p:cxnSp>
            <p:nvCxnSpPr>
              <p:cNvPr id="17" name="Rak 19"/>
              <p:cNvCxnSpPr>
                <a:cxnSpLocks noChangeShapeType="1"/>
              </p:cNvCxnSpPr>
              <p:nvPr/>
            </p:nvCxnSpPr>
            <p:spPr bwMode="auto">
              <a:xfrm flipV="1">
                <a:off x="1266943" y="2176485"/>
                <a:ext cx="323613" cy="70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" name="Rak 24"/>
              <p:cNvCxnSpPr>
                <a:cxnSpLocks noChangeShapeType="1"/>
              </p:cNvCxnSpPr>
              <p:nvPr/>
            </p:nvCxnSpPr>
            <p:spPr bwMode="auto">
              <a:xfrm flipV="1">
                <a:off x="1265316" y="2542827"/>
                <a:ext cx="323614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9" name="Rak 25"/>
              <p:cNvCxnSpPr>
                <a:cxnSpLocks noChangeShapeType="1"/>
              </p:cNvCxnSpPr>
              <p:nvPr/>
            </p:nvCxnSpPr>
            <p:spPr bwMode="auto">
              <a:xfrm flipV="1">
                <a:off x="1266130" y="2929939"/>
                <a:ext cx="323614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" name="Rak 26"/>
              <p:cNvCxnSpPr>
                <a:cxnSpLocks noChangeShapeType="1"/>
              </p:cNvCxnSpPr>
              <p:nvPr/>
            </p:nvCxnSpPr>
            <p:spPr bwMode="auto">
              <a:xfrm flipV="1">
                <a:off x="1266943" y="3299937"/>
                <a:ext cx="323614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" name="Rak 27"/>
              <p:cNvCxnSpPr>
                <a:cxnSpLocks noChangeShapeType="1"/>
              </p:cNvCxnSpPr>
              <p:nvPr/>
            </p:nvCxnSpPr>
            <p:spPr bwMode="auto">
              <a:xfrm flipV="1">
                <a:off x="1265316" y="3667490"/>
                <a:ext cx="323614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1582129" y="3122168"/>
                <a:ext cx="4819650" cy="338137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85725" algn="l" eaLnBrk="0" hangingPunct="0">
                  <a:tabLst>
                    <a:tab pos="571500" algn="l"/>
                    <a:tab pos="3048000" algn="l"/>
                  </a:tabLst>
                </a:pPr>
                <a:r>
                  <a:rPr lang="en-US" sz="1600" dirty="0" smtClean="0">
                    <a:solidFill>
                      <a:srgbClr val="30373B"/>
                    </a:solidFill>
                    <a:latin typeface="Arial" charset="0"/>
                  </a:rPr>
                  <a:t>  7. Abstract Performance metrics</a:t>
                </a:r>
                <a:endParaRPr lang="en-US" sz="1600" dirty="0">
                  <a:solidFill>
                    <a:srgbClr val="30373B"/>
                  </a:solidFill>
                  <a:latin typeface="Arial" charset="0"/>
                </a:endParaRPr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1590675" y="2751138"/>
                <a:ext cx="4819650" cy="338137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85725" algn="l" eaLnBrk="0" hangingPunct="0">
                  <a:tabLst>
                    <a:tab pos="571500" algn="l"/>
                    <a:tab pos="3048000" algn="l"/>
                  </a:tabLst>
                </a:pPr>
                <a:r>
                  <a:rPr lang="en-US" sz="1600" dirty="0" smtClean="0">
                    <a:solidFill>
                      <a:srgbClr val="30373B"/>
                    </a:solidFill>
                    <a:latin typeface="Arial" charset="0"/>
                  </a:rPr>
                  <a:t>  6. Measurement data objectives and attributes</a:t>
                </a:r>
                <a:endParaRPr lang="en-US" sz="1600" dirty="0">
                  <a:solidFill>
                    <a:srgbClr val="30373B"/>
                  </a:solidFill>
                  <a:latin typeface="Arial" charset="0"/>
                </a:endParaRPr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1590675" y="2379129"/>
                <a:ext cx="4819650" cy="338137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85725" algn="l" eaLnBrk="0" hangingPunct="0">
                  <a:tabLst>
                    <a:tab pos="571500" algn="l"/>
                    <a:tab pos="3048000" algn="l"/>
                  </a:tabLst>
                </a:pPr>
                <a:r>
                  <a:rPr lang="en-US" sz="1600" dirty="0" smtClean="0">
                    <a:solidFill>
                      <a:srgbClr val="30373B"/>
                    </a:solidFill>
                    <a:latin typeface="Arial" charset="0"/>
                  </a:rPr>
                  <a:t>  5. Measured objects</a:t>
                </a:r>
                <a:endParaRPr lang="en-US" sz="1600" dirty="0">
                  <a:solidFill>
                    <a:srgbClr val="30373B"/>
                  </a:solidFill>
                  <a:latin typeface="Arial" charset="0"/>
                </a:endParaRPr>
              </a:p>
            </p:txBody>
          </p:sp>
          <p:sp>
            <p:nvSpPr>
              <p:cNvPr id="12" name="Text Box 4"/>
              <p:cNvSpPr txBox="1">
                <a:spLocks noChangeArrowheads="1"/>
              </p:cNvSpPr>
              <p:nvPr/>
            </p:nvSpPr>
            <p:spPr bwMode="auto">
              <a:xfrm>
                <a:off x="1592264" y="1986468"/>
                <a:ext cx="4819650" cy="338137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85725" algn="l" eaLnBrk="0" hangingPunct="0">
                  <a:tabLst>
                    <a:tab pos="571500" algn="l"/>
                    <a:tab pos="3048000" algn="l"/>
                  </a:tabLst>
                </a:pPr>
                <a:r>
                  <a:rPr lang="en-US" sz="1600" dirty="0" smtClean="0">
                    <a:solidFill>
                      <a:srgbClr val="30373B"/>
                    </a:solidFill>
                    <a:latin typeface="Arial" charset="0"/>
                  </a:rPr>
                  <a:t>  4. Performance characteristics</a:t>
                </a:r>
                <a:endParaRPr lang="en-US" sz="1600" dirty="0">
                  <a:solidFill>
                    <a:srgbClr val="30373B"/>
                  </a:solidFill>
                  <a:latin typeface="Arial" charset="0"/>
                </a:endParaRPr>
              </a:p>
            </p:txBody>
          </p:sp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1582130" y="3490972"/>
                <a:ext cx="4819650" cy="338137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85725" algn="l" eaLnBrk="0" hangingPunct="0">
                  <a:tabLst>
                    <a:tab pos="571500" algn="l"/>
                    <a:tab pos="3048000" algn="l"/>
                  </a:tabLst>
                </a:pPr>
                <a:r>
                  <a:rPr lang="en-US" sz="1600" dirty="0" smtClean="0">
                    <a:solidFill>
                      <a:srgbClr val="30373B"/>
                    </a:solidFill>
                    <a:latin typeface="Arial" charset="0"/>
                  </a:rPr>
                  <a:t>  8. Performance data processing</a:t>
                </a:r>
                <a:endParaRPr lang="en-US" sz="1600" dirty="0">
                  <a:solidFill>
                    <a:srgbClr val="30373B"/>
                  </a:solidFill>
                  <a:latin typeface="Arial" charset="0"/>
                </a:endParaRPr>
              </a:p>
            </p:txBody>
          </p:sp>
        </p:grpSp>
        <p:cxnSp>
          <p:nvCxnSpPr>
            <p:cNvPr id="35" name="Rak 29"/>
            <p:cNvCxnSpPr>
              <a:cxnSpLocks noChangeShapeType="1"/>
            </p:cNvCxnSpPr>
            <p:nvPr/>
          </p:nvCxnSpPr>
          <p:spPr bwMode="auto">
            <a:xfrm flipV="1">
              <a:off x="1253308" y="2954510"/>
              <a:ext cx="323614" cy="70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0" name="Grupp 39"/>
          <p:cNvGrpSpPr/>
          <p:nvPr/>
        </p:nvGrpSpPr>
        <p:grpSpPr>
          <a:xfrm>
            <a:off x="1260428" y="4237661"/>
            <a:ext cx="6910330" cy="1506419"/>
            <a:chOff x="1260428" y="3989833"/>
            <a:chExt cx="6910330" cy="1506419"/>
          </a:xfrm>
        </p:grpSpPr>
        <p:grpSp>
          <p:nvGrpSpPr>
            <p:cNvPr id="38" name="Grupp 37"/>
            <p:cNvGrpSpPr/>
            <p:nvPr/>
          </p:nvGrpSpPr>
          <p:grpSpPr>
            <a:xfrm>
              <a:off x="3014353" y="3989833"/>
              <a:ext cx="5156405" cy="1506419"/>
              <a:chOff x="1236828" y="4263299"/>
              <a:chExt cx="5156405" cy="1506419"/>
            </a:xfrm>
          </p:grpSpPr>
          <p:cxnSp>
            <p:nvCxnSpPr>
              <p:cNvPr id="22" name="Rak 28"/>
              <p:cNvCxnSpPr>
                <a:cxnSpLocks noChangeShapeType="1"/>
              </p:cNvCxnSpPr>
              <p:nvPr/>
            </p:nvCxnSpPr>
            <p:spPr bwMode="auto">
              <a:xfrm flipV="1">
                <a:off x="1236828" y="5576988"/>
                <a:ext cx="323614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3" name="Rak 29"/>
              <p:cNvCxnSpPr>
                <a:cxnSpLocks noChangeShapeType="1"/>
              </p:cNvCxnSpPr>
              <p:nvPr/>
            </p:nvCxnSpPr>
            <p:spPr bwMode="auto">
              <a:xfrm flipV="1">
                <a:off x="1271824" y="4417265"/>
                <a:ext cx="323614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4" name="Rak 30"/>
              <p:cNvCxnSpPr>
                <a:cxnSpLocks noChangeShapeType="1"/>
              </p:cNvCxnSpPr>
              <p:nvPr/>
            </p:nvCxnSpPr>
            <p:spPr bwMode="auto">
              <a:xfrm flipV="1">
                <a:off x="1270197" y="4809267"/>
                <a:ext cx="323614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8" name="Rak 30"/>
              <p:cNvCxnSpPr>
                <a:cxnSpLocks noChangeShapeType="1"/>
              </p:cNvCxnSpPr>
              <p:nvPr/>
            </p:nvCxnSpPr>
            <p:spPr bwMode="auto">
              <a:xfrm flipV="1">
                <a:off x="1243135" y="5209495"/>
                <a:ext cx="323614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" name="Text Box 4"/>
              <p:cNvSpPr txBox="1">
                <a:spLocks noChangeArrowheads="1"/>
              </p:cNvSpPr>
              <p:nvPr/>
            </p:nvSpPr>
            <p:spPr bwMode="auto">
              <a:xfrm>
                <a:off x="1573583" y="4263299"/>
                <a:ext cx="4819650" cy="338137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85725" algn="l" eaLnBrk="0" hangingPunct="0">
                  <a:tabLst>
                    <a:tab pos="571500" algn="l"/>
                    <a:tab pos="3048000" algn="l"/>
                  </a:tabLst>
                </a:pPr>
                <a:r>
                  <a:rPr lang="en-US" sz="1600" dirty="0" smtClean="0">
                    <a:solidFill>
                      <a:srgbClr val="30373B"/>
                    </a:solidFill>
                    <a:latin typeface="Arial" charset="0"/>
                  </a:rPr>
                  <a:t>  9. General performance test concepts</a:t>
                </a:r>
                <a:endParaRPr lang="en-US" sz="1600" dirty="0">
                  <a:solidFill>
                    <a:srgbClr val="30373B"/>
                  </a:solidFill>
                  <a:latin typeface="Arial" charset="0"/>
                </a:endParaRPr>
              </a:p>
            </p:txBody>
          </p:sp>
          <p:sp>
            <p:nvSpPr>
              <p:cNvPr id="13" name="Text Box 4"/>
              <p:cNvSpPr txBox="1">
                <a:spLocks noChangeArrowheads="1"/>
              </p:cNvSpPr>
              <p:nvPr/>
            </p:nvSpPr>
            <p:spPr bwMode="auto">
              <a:xfrm>
                <a:off x="1565037" y="4648216"/>
                <a:ext cx="4819650" cy="338137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85725" algn="l" eaLnBrk="0" hangingPunct="0">
                  <a:tabLst>
                    <a:tab pos="571500" algn="l"/>
                    <a:tab pos="3048000" algn="l"/>
                  </a:tabLst>
                </a:pPr>
                <a:r>
                  <a:rPr lang="en-US" sz="1600" dirty="0" smtClean="0">
                    <a:solidFill>
                      <a:srgbClr val="30373B"/>
                    </a:solidFill>
                    <a:latin typeface="Arial" charset="0"/>
                  </a:rPr>
                  <a:t>10. Performance test environment</a:t>
                </a:r>
                <a:endParaRPr lang="en-US" sz="1600" dirty="0">
                  <a:solidFill>
                    <a:srgbClr val="30373B"/>
                  </a:solidFill>
                  <a:latin typeface="Arial" charset="0"/>
                </a:endParaRPr>
              </a:p>
            </p:txBody>
          </p:sp>
          <p:sp>
            <p:nvSpPr>
              <p:cNvPr id="27" name="Text Box 4"/>
              <p:cNvSpPr txBox="1">
                <a:spLocks noChangeArrowheads="1"/>
              </p:cNvSpPr>
              <p:nvPr/>
            </p:nvSpPr>
            <p:spPr bwMode="auto">
              <a:xfrm>
                <a:off x="1563613" y="5039899"/>
                <a:ext cx="4819650" cy="338137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85725" algn="l" eaLnBrk="0" hangingPunct="0">
                  <a:tabLst>
                    <a:tab pos="571500" algn="l"/>
                    <a:tab pos="3048000" algn="l"/>
                  </a:tabLst>
                </a:pPr>
                <a:r>
                  <a:rPr lang="en-US" sz="1600" dirty="0" smtClean="0">
                    <a:solidFill>
                      <a:srgbClr val="30373B"/>
                    </a:solidFill>
                    <a:latin typeface="Arial" charset="0"/>
                  </a:rPr>
                  <a:t>11. Performance test specification concepts</a:t>
                </a:r>
                <a:endParaRPr lang="en-US" sz="1600" dirty="0">
                  <a:solidFill>
                    <a:srgbClr val="30373B"/>
                  </a:solidFill>
                  <a:latin typeface="Arial" charset="0"/>
                </a:endParaRPr>
              </a:p>
            </p:txBody>
          </p:sp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1553643" y="5431581"/>
                <a:ext cx="4819650" cy="338137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85725" algn="l" eaLnBrk="0" hangingPunct="0">
                  <a:tabLst>
                    <a:tab pos="571500" algn="l"/>
                    <a:tab pos="3048000" algn="l"/>
                  </a:tabLst>
                </a:pPr>
                <a:r>
                  <a:rPr lang="en-US" sz="1600" dirty="0" smtClean="0">
                    <a:solidFill>
                      <a:srgbClr val="30373B"/>
                    </a:solidFill>
                    <a:latin typeface="Arial" charset="0"/>
                  </a:rPr>
                  <a:t>12. Workload concepts</a:t>
                </a:r>
                <a:endParaRPr lang="en-US" sz="1600" dirty="0">
                  <a:solidFill>
                    <a:srgbClr val="30373B"/>
                  </a:solidFill>
                  <a:latin typeface="Arial" charset="0"/>
                </a:endParaRPr>
              </a:p>
            </p:txBody>
          </p:sp>
        </p:grpSp>
        <p:cxnSp>
          <p:nvCxnSpPr>
            <p:cNvPr id="37" name="Rak 29"/>
            <p:cNvCxnSpPr>
              <a:cxnSpLocks noChangeShapeType="1"/>
            </p:cNvCxnSpPr>
            <p:nvPr/>
          </p:nvCxnSpPr>
          <p:spPr bwMode="auto">
            <a:xfrm flipV="1">
              <a:off x="1260428" y="4687882"/>
              <a:ext cx="323614" cy="70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" name="Rektangel 31"/>
            <p:cNvSpPr/>
            <p:nvPr/>
          </p:nvSpPr>
          <p:spPr bwMode="auto">
            <a:xfrm>
              <a:off x="1571004" y="3990885"/>
              <a:ext cx="1469875" cy="1502636"/>
            </a:xfrm>
            <a:prstGeom prst="rect">
              <a:avLst/>
            </a:prstGeom>
            <a:solidFill>
              <a:srgbClr val="FFCC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Performance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+mn-lt"/>
                </a:rPr>
                <a:t>testing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/>
              </a:r>
              <a:b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</a:b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concepts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35FB6-3980-4E26-B4C3-323D25A5DDF3}" type="slidenum">
              <a:rPr lang="en-US"/>
              <a:pPr/>
              <a:t>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21411" name="Text Box 1027"/>
          <p:cNvSpPr txBox="1">
            <a:spLocks noChangeArrowheads="1"/>
          </p:cNvSpPr>
          <p:nvPr/>
        </p:nvSpPr>
        <p:spPr bwMode="auto">
          <a:xfrm>
            <a:off x="1163441" y="1818217"/>
            <a:ext cx="6684843" cy="132343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003399"/>
                </a:solidFill>
              </a:rPr>
              <a:t>Part 1</a:t>
            </a:r>
            <a:br>
              <a:rPr lang="en-US" sz="4000" b="1" i="1" dirty="0" smtClean="0">
                <a:solidFill>
                  <a:srgbClr val="003399"/>
                </a:solidFill>
              </a:rPr>
            </a:br>
            <a:r>
              <a:rPr lang="en-US" sz="4000" b="1" i="1" dirty="0" smtClean="0">
                <a:solidFill>
                  <a:srgbClr val="003399"/>
                </a:solidFill>
              </a:rPr>
              <a:t>General performance concepts</a:t>
            </a:r>
            <a:endParaRPr lang="en-US" sz="4000" b="1" i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EFF14-9995-47ED-A935-2D5E59FAFE24}" type="slidenum">
              <a:rPr lang="en-US"/>
              <a:pPr/>
              <a:t>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91043" name="Rectangle 3"/>
          <p:cNvSpPr>
            <a:spLocks noChangeArrowheads="1"/>
          </p:cNvSpPr>
          <p:nvPr/>
        </p:nvSpPr>
        <p:spPr bwMode="auto">
          <a:xfrm>
            <a:off x="183356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9104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4D4D4D"/>
                </a:solidFill>
                <a:latin typeface="Arial" charset="0"/>
              </a:rPr>
              <a:t>Performance Testing - Concepts and Terminology</a:t>
            </a:r>
            <a:endParaRPr lang="en-US" sz="2400" b="1" dirty="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2391045" name="Text Box 5"/>
          <p:cNvSpPr txBox="1">
            <a:spLocks noChangeArrowheads="1"/>
          </p:cNvSpPr>
          <p:nvPr/>
        </p:nvSpPr>
        <p:spPr bwMode="auto">
          <a:xfrm>
            <a:off x="0" y="668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Performance characteristics</a:t>
            </a:r>
            <a:endParaRPr lang="en-US" b="1" dirty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8700" y="1322388"/>
            <a:ext cx="4810125" cy="58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>
                <a:solidFill>
                  <a:srgbClr val="30373B"/>
                </a:solidFill>
                <a:latin typeface="Arial" charset="0"/>
              </a:rPr>
              <a:t>MTS – Performance Testing Distributed Systems</a:t>
            </a:r>
            <a:br>
              <a:rPr lang="en-US" sz="1600">
                <a:solidFill>
                  <a:srgbClr val="30373B"/>
                </a:solidFill>
                <a:latin typeface="Arial" charset="0"/>
              </a:rPr>
            </a:br>
            <a:r>
              <a:rPr lang="en-US" sz="1600">
                <a:solidFill>
                  <a:srgbClr val="30373B"/>
                </a:solidFill>
                <a:latin typeface="Arial" charset="0"/>
              </a:rPr>
              <a:t>1 – Concepts and Terminology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675" y="1998663"/>
            <a:ext cx="4819650" cy="3381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 4. Performance characteristics</a:t>
            </a:r>
            <a:endParaRPr lang="en-US" sz="1600" dirty="0">
              <a:latin typeface="Arial" charset="0"/>
            </a:endParaRPr>
          </a:p>
        </p:txBody>
      </p:sp>
      <p:grpSp>
        <p:nvGrpSpPr>
          <p:cNvPr id="8" name="Grupp 48"/>
          <p:cNvGrpSpPr>
            <a:grpSpLocks/>
          </p:cNvGrpSpPr>
          <p:nvPr/>
        </p:nvGrpSpPr>
        <p:grpSpPr bwMode="auto">
          <a:xfrm>
            <a:off x="1260475" y="1892300"/>
            <a:ext cx="323850" cy="266700"/>
            <a:chOff x="1260118" y="1891890"/>
            <a:chExt cx="324207" cy="267114"/>
          </a:xfrm>
        </p:grpSpPr>
        <p:cxnSp>
          <p:nvCxnSpPr>
            <p:cNvPr id="9" name="Rak 45"/>
            <p:cNvCxnSpPr>
              <a:cxnSpLocks noChangeShapeType="1"/>
            </p:cNvCxnSpPr>
            <p:nvPr/>
          </p:nvCxnSpPr>
          <p:spPr bwMode="auto">
            <a:xfrm rot="5400000">
              <a:off x="1133004" y="2022536"/>
              <a:ext cx="267114" cy="5821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" name="Rak 46"/>
            <p:cNvCxnSpPr>
              <a:cxnSpLocks noChangeShapeType="1"/>
            </p:cNvCxnSpPr>
            <p:nvPr/>
          </p:nvCxnSpPr>
          <p:spPr bwMode="auto">
            <a:xfrm flipV="1">
              <a:off x="1260118" y="2155240"/>
              <a:ext cx="324207" cy="70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73275" y="242728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Categorizing performance characteristics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73275" y="280828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Powerfulness characteristics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73275" y="3179763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Reliability characteristics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073275" y="355123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Efficiency characteristics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cxnSp>
        <p:nvCxnSpPr>
          <p:cNvPr id="15" name="Rak 14"/>
          <p:cNvCxnSpPr/>
          <p:nvPr/>
        </p:nvCxnSpPr>
        <p:spPr bwMode="auto">
          <a:xfrm flipV="1">
            <a:off x="1753788" y="2638079"/>
            <a:ext cx="324208" cy="704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Rak 15"/>
          <p:cNvCxnSpPr/>
          <p:nvPr/>
        </p:nvCxnSpPr>
        <p:spPr bwMode="auto">
          <a:xfrm flipV="1">
            <a:off x="1754603" y="3025191"/>
            <a:ext cx="324208" cy="704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Rak 16"/>
          <p:cNvCxnSpPr/>
          <p:nvPr/>
        </p:nvCxnSpPr>
        <p:spPr bwMode="auto">
          <a:xfrm flipV="1">
            <a:off x="1755418" y="3395189"/>
            <a:ext cx="324208" cy="704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Rak 17"/>
          <p:cNvCxnSpPr/>
          <p:nvPr/>
        </p:nvCxnSpPr>
        <p:spPr bwMode="auto">
          <a:xfrm flipV="1">
            <a:off x="1753788" y="3762742"/>
            <a:ext cx="324208" cy="704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Rak 20"/>
          <p:cNvCxnSpPr/>
          <p:nvPr/>
        </p:nvCxnSpPr>
        <p:spPr bwMode="auto">
          <a:xfrm flipH="1">
            <a:off x="1760434" y="2330452"/>
            <a:ext cx="4868" cy="1429701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EFF14-9995-47ED-A935-2D5E59FAFE24}" type="slidenum">
              <a:rPr lang="en-US"/>
              <a:pPr/>
              <a:t>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91043" name="Rectangle 3"/>
          <p:cNvSpPr>
            <a:spLocks noChangeArrowheads="1"/>
          </p:cNvSpPr>
          <p:nvPr/>
        </p:nvSpPr>
        <p:spPr bwMode="auto">
          <a:xfrm>
            <a:off x="183356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9104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4D4D4D"/>
                </a:solidFill>
                <a:latin typeface="Arial" charset="0"/>
              </a:rPr>
              <a:t>Performance Testing - Concepts and Terminology</a:t>
            </a:r>
            <a:endParaRPr lang="en-US" sz="2400" b="1" dirty="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2391045" name="Text Box 5"/>
          <p:cNvSpPr txBox="1">
            <a:spLocks noChangeArrowheads="1"/>
          </p:cNvSpPr>
          <p:nvPr/>
        </p:nvSpPr>
        <p:spPr bwMode="auto">
          <a:xfrm>
            <a:off x="0" y="668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Measured objects</a:t>
            </a:r>
            <a:endParaRPr lang="en-US" b="1" dirty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8700" y="1322388"/>
            <a:ext cx="4810125" cy="58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>
                <a:solidFill>
                  <a:srgbClr val="30373B"/>
                </a:solidFill>
                <a:latin typeface="Arial" charset="0"/>
              </a:rPr>
              <a:t>MTS – Performance Testing Distributed Systems</a:t>
            </a:r>
            <a:br>
              <a:rPr lang="en-US" sz="1600">
                <a:solidFill>
                  <a:srgbClr val="30373B"/>
                </a:solidFill>
                <a:latin typeface="Arial" charset="0"/>
              </a:rPr>
            </a:br>
            <a:r>
              <a:rPr lang="en-US" sz="1600">
                <a:solidFill>
                  <a:srgbClr val="30373B"/>
                </a:solidFill>
                <a:latin typeface="Arial" charset="0"/>
              </a:rPr>
              <a:t>1 – Concepts and Terminology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675" y="1998663"/>
            <a:ext cx="4819650" cy="3381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 5. Measured objects</a:t>
            </a:r>
            <a:endParaRPr lang="en-US" sz="1600" dirty="0">
              <a:latin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73275" y="242728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Measured services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73275" y="280828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Measured components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73275" y="3179763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Service concepts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073275" y="355123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Service characteristics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074863" y="393223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Service interfaces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grpSp>
        <p:nvGrpSpPr>
          <p:cNvPr id="26" name="Grupp 25"/>
          <p:cNvGrpSpPr/>
          <p:nvPr/>
        </p:nvGrpSpPr>
        <p:grpSpPr>
          <a:xfrm>
            <a:off x="1260475" y="1892300"/>
            <a:ext cx="823226" cy="2218227"/>
            <a:chOff x="1260475" y="1892300"/>
            <a:chExt cx="823226" cy="2218227"/>
          </a:xfrm>
        </p:grpSpPr>
        <p:grpSp>
          <p:nvGrpSpPr>
            <p:cNvPr id="8" name="Grupp 48"/>
            <p:cNvGrpSpPr>
              <a:grpSpLocks/>
            </p:cNvGrpSpPr>
            <p:nvPr/>
          </p:nvGrpSpPr>
          <p:grpSpPr bwMode="auto">
            <a:xfrm>
              <a:off x="1260475" y="1892300"/>
              <a:ext cx="323850" cy="266700"/>
              <a:chOff x="1260118" y="1891890"/>
              <a:chExt cx="324207" cy="267114"/>
            </a:xfrm>
          </p:grpSpPr>
          <p:cxnSp>
            <p:nvCxnSpPr>
              <p:cNvPr id="9" name="Rak 45"/>
              <p:cNvCxnSpPr>
                <a:cxnSpLocks noChangeShapeType="1"/>
              </p:cNvCxnSpPr>
              <p:nvPr/>
            </p:nvCxnSpPr>
            <p:spPr bwMode="auto">
              <a:xfrm rot="5400000">
                <a:off x="1133004" y="2022536"/>
                <a:ext cx="267114" cy="5821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" name="Rak 46"/>
              <p:cNvCxnSpPr>
                <a:cxnSpLocks noChangeShapeType="1"/>
              </p:cNvCxnSpPr>
              <p:nvPr/>
            </p:nvCxnSpPr>
            <p:spPr bwMode="auto">
              <a:xfrm flipV="1">
                <a:off x="1260118" y="2155240"/>
                <a:ext cx="324207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18" name="Rak 17"/>
            <p:cNvCxnSpPr/>
            <p:nvPr/>
          </p:nvCxnSpPr>
          <p:spPr bwMode="auto">
            <a:xfrm flipH="1">
              <a:off x="1751888" y="2330453"/>
              <a:ext cx="13417" cy="178007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Rak 18"/>
            <p:cNvCxnSpPr/>
            <p:nvPr/>
          </p:nvCxnSpPr>
          <p:spPr bwMode="auto">
            <a:xfrm flipV="1">
              <a:off x="1753788" y="2628615"/>
              <a:ext cx="324208" cy="682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19"/>
            <p:cNvCxnSpPr/>
            <p:nvPr/>
          </p:nvCxnSpPr>
          <p:spPr bwMode="auto">
            <a:xfrm flipV="1">
              <a:off x="1754603" y="3003816"/>
              <a:ext cx="324208" cy="682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Rak 20"/>
            <p:cNvCxnSpPr/>
            <p:nvPr/>
          </p:nvCxnSpPr>
          <p:spPr bwMode="auto">
            <a:xfrm flipV="1">
              <a:off x="1755418" y="3362429"/>
              <a:ext cx="324208" cy="682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Rak 21"/>
            <p:cNvCxnSpPr/>
            <p:nvPr/>
          </p:nvCxnSpPr>
          <p:spPr bwMode="auto">
            <a:xfrm flipV="1">
              <a:off x="1753788" y="3718673"/>
              <a:ext cx="324208" cy="682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ak 22"/>
            <p:cNvCxnSpPr/>
            <p:nvPr/>
          </p:nvCxnSpPr>
          <p:spPr bwMode="auto">
            <a:xfrm flipV="1">
              <a:off x="1759493" y="4103353"/>
              <a:ext cx="324208" cy="682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EFF14-9995-47ED-A935-2D5E59FAFE24}" type="slidenum">
              <a:rPr lang="en-US"/>
              <a:pPr/>
              <a:t>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91043" name="Rectangle 3"/>
          <p:cNvSpPr>
            <a:spLocks noChangeArrowheads="1"/>
          </p:cNvSpPr>
          <p:nvPr/>
        </p:nvSpPr>
        <p:spPr bwMode="auto">
          <a:xfrm>
            <a:off x="183356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9104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4D4D4D"/>
                </a:solidFill>
                <a:latin typeface="Arial" charset="0"/>
              </a:rPr>
              <a:t>Performance Testing - Concepts and Terminology</a:t>
            </a:r>
            <a:endParaRPr lang="en-US" sz="2400" b="1" dirty="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2391045" name="Text Box 5"/>
          <p:cNvSpPr txBox="1">
            <a:spLocks noChangeArrowheads="1"/>
          </p:cNvSpPr>
          <p:nvPr/>
        </p:nvSpPr>
        <p:spPr bwMode="auto">
          <a:xfrm>
            <a:off x="0" y="668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Measurement data objectives and attributes</a:t>
            </a:r>
            <a:endParaRPr lang="en-US" b="1" dirty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8700" y="1322388"/>
            <a:ext cx="4810125" cy="58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>
                <a:solidFill>
                  <a:srgbClr val="30373B"/>
                </a:solidFill>
                <a:latin typeface="Arial" charset="0"/>
              </a:rPr>
              <a:t>MTS – Performance Testing Distributed Systems</a:t>
            </a:r>
            <a:br>
              <a:rPr lang="en-US" sz="1600">
                <a:solidFill>
                  <a:srgbClr val="30373B"/>
                </a:solidFill>
                <a:latin typeface="Arial" charset="0"/>
              </a:rPr>
            </a:br>
            <a:r>
              <a:rPr lang="en-US" sz="1600">
                <a:solidFill>
                  <a:srgbClr val="30373B"/>
                </a:solidFill>
                <a:latin typeface="Arial" charset="0"/>
              </a:rPr>
              <a:t>1 – Concepts and Terminology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675" y="1998663"/>
            <a:ext cx="4819650" cy="3381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 6. Measurement data objectives and attributes</a:t>
            </a:r>
            <a:endParaRPr lang="en-US" sz="1600" dirty="0">
              <a:latin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73275" y="2427288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Performance metric objectives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73274" y="2808288"/>
            <a:ext cx="5648050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Measurement data attribute sets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076627" y="3944028"/>
            <a:ext cx="5661985" cy="33845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Identification attributes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076627" y="4315397"/>
            <a:ext cx="5661985" cy="33845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Unit attributes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2076627" y="4686766"/>
            <a:ext cx="5661985" cy="33845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Conditional attributes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073274" y="3564324"/>
            <a:ext cx="5648050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Processing attributes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2080395" y="3182879"/>
            <a:ext cx="5648050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Metric types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grpSp>
        <p:nvGrpSpPr>
          <p:cNvPr id="39" name="Grupp 38"/>
          <p:cNvGrpSpPr/>
          <p:nvPr/>
        </p:nvGrpSpPr>
        <p:grpSpPr>
          <a:xfrm>
            <a:off x="1260475" y="1892300"/>
            <a:ext cx="835952" cy="2945562"/>
            <a:chOff x="1260475" y="1892300"/>
            <a:chExt cx="835952" cy="2945562"/>
          </a:xfrm>
        </p:grpSpPr>
        <p:grpSp>
          <p:nvGrpSpPr>
            <p:cNvPr id="8" name="Grupp 48"/>
            <p:cNvGrpSpPr>
              <a:grpSpLocks/>
            </p:cNvGrpSpPr>
            <p:nvPr/>
          </p:nvGrpSpPr>
          <p:grpSpPr bwMode="auto">
            <a:xfrm>
              <a:off x="1260475" y="1892300"/>
              <a:ext cx="323850" cy="266700"/>
              <a:chOff x="1260118" y="1891890"/>
              <a:chExt cx="324207" cy="267114"/>
            </a:xfrm>
          </p:grpSpPr>
          <p:cxnSp>
            <p:nvCxnSpPr>
              <p:cNvPr id="9" name="Rak 45"/>
              <p:cNvCxnSpPr>
                <a:cxnSpLocks noChangeShapeType="1"/>
              </p:cNvCxnSpPr>
              <p:nvPr/>
            </p:nvCxnSpPr>
            <p:spPr bwMode="auto">
              <a:xfrm rot="5400000">
                <a:off x="1133004" y="2022536"/>
                <a:ext cx="267114" cy="5821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" name="Rak 46"/>
              <p:cNvCxnSpPr>
                <a:cxnSpLocks noChangeShapeType="1"/>
              </p:cNvCxnSpPr>
              <p:nvPr/>
            </p:nvCxnSpPr>
            <p:spPr bwMode="auto">
              <a:xfrm flipV="1">
                <a:off x="1260118" y="2155240"/>
                <a:ext cx="324207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15" name="Rak 36"/>
            <p:cNvCxnSpPr>
              <a:cxnSpLocks noChangeShapeType="1"/>
            </p:cNvCxnSpPr>
            <p:nvPr/>
          </p:nvCxnSpPr>
          <p:spPr bwMode="auto">
            <a:xfrm flipV="1">
              <a:off x="1762655" y="2626711"/>
              <a:ext cx="324490" cy="1201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Rak 37"/>
            <p:cNvCxnSpPr>
              <a:cxnSpLocks noChangeShapeType="1"/>
            </p:cNvCxnSpPr>
            <p:nvPr/>
          </p:nvCxnSpPr>
          <p:spPr bwMode="auto">
            <a:xfrm flipV="1">
              <a:off x="1771937" y="2982387"/>
              <a:ext cx="324490" cy="1201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Rak 38"/>
            <p:cNvCxnSpPr>
              <a:cxnSpLocks noChangeShapeType="1"/>
            </p:cNvCxnSpPr>
            <p:nvPr/>
          </p:nvCxnSpPr>
          <p:spPr bwMode="auto">
            <a:xfrm flipV="1">
              <a:off x="1764285" y="3744224"/>
              <a:ext cx="324490" cy="1201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Rak 34"/>
            <p:cNvCxnSpPr>
              <a:cxnSpLocks noChangeShapeType="1"/>
            </p:cNvCxnSpPr>
            <p:nvPr/>
          </p:nvCxnSpPr>
          <p:spPr bwMode="auto">
            <a:xfrm>
              <a:off x="1765711" y="2330450"/>
              <a:ext cx="3268" cy="250647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" name="Rak 36"/>
            <p:cNvCxnSpPr>
              <a:cxnSpLocks noChangeShapeType="1"/>
            </p:cNvCxnSpPr>
            <p:nvPr/>
          </p:nvCxnSpPr>
          <p:spPr bwMode="auto">
            <a:xfrm flipV="1">
              <a:off x="1752684" y="4103709"/>
              <a:ext cx="324490" cy="1201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" name="Rak 37"/>
            <p:cNvCxnSpPr>
              <a:cxnSpLocks noChangeShapeType="1"/>
            </p:cNvCxnSpPr>
            <p:nvPr/>
          </p:nvCxnSpPr>
          <p:spPr bwMode="auto">
            <a:xfrm flipV="1">
              <a:off x="1761966" y="4459385"/>
              <a:ext cx="324490" cy="1201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" name="Rak 38"/>
            <p:cNvCxnSpPr>
              <a:cxnSpLocks noChangeShapeType="1"/>
            </p:cNvCxnSpPr>
            <p:nvPr/>
          </p:nvCxnSpPr>
          <p:spPr bwMode="auto">
            <a:xfrm flipV="1">
              <a:off x="1754314" y="4836661"/>
              <a:ext cx="324490" cy="1201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" name="Rak 38"/>
            <p:cNvCxnSpPr>
              <a:cxnSpLocks noChangeShapeType="1"/>
            </p:cNvCxnSpPr>
            <p:nvPr/>
          </p:nvCxnSpPr>
          <p:spPr bwMode="auto">
            <a:xfrm flipV="1">
              <a:off x="1752890" y="3339723"/>
              <a:ext cx="324490" cy="1201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EFF14-9995-47ED-A935-2D5E59FAFE24}" type="slidenum">
              <a:rPr lang="en-US"/>
              <a:pPr/>
              <a:t>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91043" name="Rectangle 3"/>
          <p:cNvSpPr>
            <a:spLocks noChangeArrowheads="1"/>
          </p:cNvSpPr>
          <p:nvPr/>
        </p:nvSpPr>
        <p:spPr bwMode="auto">
          <a:xfrm>
            <a:off x="183356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9104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4D4D4D"/>
                </a:solidFill>
                <a:latin typeface="Arial" charset="0"/>
              </a:rPr>
              <a:t>Performance Testing - Concepts and Terminology</a:t>
            </a:r>
            <a:endParaRPr lang="en-US" sz="2400" b="1" dirty="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2391045" name="Text Box 5"/>
          <p:cNvSpPr txBox="1">
            <a:spLocks noChangeArrowheads="1"/>
          </p:cNvSpPr>
          <p:nvPr/>
        </p:nvSpPr>
        <p:spPr bwMode="auto">
          <a:xfrm>
            <a:off x="0" y="668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Abstract performance metrics</a:t>
            </a:r>
            <a:endParaRPr lang="en-US" b="1" dirty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8700" y="1322388"/>
            <a:ext cx="4810125" cy="58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>
                <a:solidFill>
                  <a:srgbClr val="30373B"/>
                </a:solidFill>
                <a:latin typeface="Arial" charset="0"/>
              </a:rPr>
              <a:t>MTS – Performance Testing Distributed Systems</a:t>
            </a:r>
            <a:br>
              <a:rPr lang="en-US" sz="1600">
                <a:solidFill>
                  <a:srgbClr val="30373B"/>
                </a:solidFill>
                <a:latin typeface="Arial" charset="0"/>
              </a:rPr>
            </a:br>
            <a:r>
              <a:rPr lang="en-US" sz="1600">
                <a:solidFill>
                  <a:srgbClr val="30373B"/>
                </a:solidFill>
                <a:latin typeface="Arial" charset="0"/>
              </a:rPr>
              <a:t>1 – Concepts and Terminology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675" y="1998663"/>
            <a:ext cx="4819650" cy="3381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7. Abstract Performance metrics</a:t>
            </a:r>
            <a:endParaRPr lang="en-US" sz="1600" dirty="0">
              <a:latin typeface="Arial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047637" y="2457376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Abstract powerfulness metrics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049225" y="2838376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Abstract reliability metrics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047637" y="3209851"/>
            <a:ext cx="5656792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Abstract efficiency metrics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grpSp>
        <p:nvGrpSpPr>
          <p:cNvPr id="28" name="Grupp 27"/>
          <p:cNvGrpSpPr/>
          <p:nvPr/>
        </p:nvGrpSpPr>
        <p:grpSpPr>
          <a:xfrm>
            <a:off x="1260475" y="1892300"/>
            <a:ext cx="819151" cy="1503593"/>
            <a:chOff x="1260475" y="1892300"/>
            <a:chExt cx="819151" cy="1503593"/>
          </a:xfrm>
        </p:grpSpPr>
        <p:grpSp>
          <p:nvGrpSpPr>
            <p:cNvPr id="8" name="Grupp 48"/>
            <p:cNvGrpSpPr>
              <a:grpSpLocks/>
            </p:cNvGrpSpPr>
            <p:nvPr/>
          </p:nvGrpSpPr>
          <p:grpSpPr bwMode="auto">
            <a:xfrm>
              <a:off x="1260475" y="1892300"/>
              <a:ext cx="323850" cy="266700"/>
              <a:chOff x="1260118" y="1891890"/>
              <a:chExt cx="324207" cy="267114"/>
            </a:xfrm>
          </p:grpSpPr>
          <p:cxnSp>
            <p:nvCxnSpPr>
              <p:cNvPr id="9" name="Rak 45"/>
              <p:cNvCxnSpPr>
                <a:cxnSpLocks noChangeShapeType="1"/>
              </p:cNvCxnSpPr>
              <p:nvPr/>
            </p:nvCxnSpPr>
            <p:spPr bwMode="auto">
              <a:xfrm rot="5400000">
                <a:off x="1133004" y="2022536"/>
                <a:ext cx="267114" cy="5821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" name="Rak 46"/>
              <p:cNvCxnSpPr>
                <a:cxnSpLocks noChangeShapeType="1"/>
              </p:cNvCxnSpPr>
              <p:nvPr/>
            </p:nvCxnSpPr>
            <p:spPr bwMode="auto">
              <a:xfrm flipV="1">
                <a:off x="1260118" y="2155240"/>
                <a:ext cx="324207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19" name="Rak 18"/>
            <p:cNvCxnSpPr/>
            <p:nvPr/>
          </p:nvCxnSpPr>
          <p:spPr bwMode="auto">
            <a:xfrm flipH="1">
              <a:off x="1760434" y="2330452"/>
              <a:ext cx="4869" cy="1062228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19"/>
            <p:cNvCxnSpPr/>
            <p:nvPr/>
          </p:nvCxnSpPr>
          <p:spPr bwMode="auto">
            <a:xfrm flipV="1">
              <a:off x="1753788" y="2638079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Rak 20"/>
            <p:cNvCxnSpPr/>
            <p:nvPr/>
          </p:nvCxnSpPr>
          <p:spPr bwMode="auto">
            <a:xfrm flipV="1">
              <a:off x="1754603" y="3025191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Rak 21"/>
            <p:cNvCxnSpPr/>
            <p:nvPr/>
          </p:nvCxnSpPr>
          <p:spPr bwMode="auto">
            <a:xfrm flipV="1">
              <a:off x="1755418" y="3395189"/>
              <a:ext cx="324208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EFF14-9995-47ED-A935-2D5E59FAFE24}" type="slidenum">
              <a:rPr lang="en-US"/>
              <a:pPr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91043" name="Rectangle 3"/>
          <p:cNvSpPr>
            <a:spLocks noChangeArrowheads="1"/>
          </p:cNvSpPr>
          <p:nvPr/>
        </p:nvSpPr>
        <p:spPr bwMode="auto">
          <a:xfrm>
            <a:off x="183356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91044" name="Rectangle 4"/>
          <p:cNvSpPr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smtClean="0">
                <a:solidFill>
                  <a:srgbClr val="4D4D4D"/>
                </a:solidFill>
                <a:latin typeface="Arial" charset="0"/>
              </a:rPr>
              <a:t>Performance Testing - Concepts and Terminology</a:t>
            </a:r>
            <a:endParaRPr lang="en-US" sz="2400" b="1" dirty="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2391045" name="Text Box 5"/>
          <p:cNvSpPr txBox="1">
            <a:spLocks noChangeArrowheads="1"/>
          </p:cNvSpPr>
          <p:nvPr/>
        </p:nvSpPr>
        <p:spPr bwMode="auto">
          <a:xfrm>
            <a:off x="0" y="668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Performance data processing</a:t>
            </a:r>
            <a:endParaRPr lang="en-US" b="1" dirty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8700" y="1322388"/>
            <a:ext cx="4810125" cy="58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>
                <a:solidFill>
                  <a:srgbClr val="30373B"/>
                </a:solidFill>
                <a:latin typeface="Arial" charset="0"/>
              </a:rPr>
              <a:t>MTS – Performance Testing Distributed Systems</a:t>
            </a:r>
            <a:br>
              <a:rPr lang="en-US" sz="1600">
                <a:solidFill>
                  <a:srgbClr val="30373B"/>
                </a:solidFill>
                <a:latin typeface="Arial" charset="0"/>
              </a:rPr>
            </a:br>
            <a:r>
              <a:rPr lang="en-US" sz="1600">
                <a:solidFill>
                  <a:srgbClr val="30373B"/>
                </a:solidFill>
                <a:latin typeface="Arial" charset="0"/>
              </a:rPr>
              <a:t>1 – Concepts and Terminology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675" y="1998663"/>
            <a:ext cx="4819650" cy="3381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algn="l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 8. Performance data processing</a:t>
            </a:r>
            <a:endParaRPr lang="en-US" sz="1600" dirty="0">
              <a:latin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114295" y="2427288"/>
            <a:ext cx="5615772" cy="33855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Steps in performance data processing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114295" y="2808288"/>
            <a:ext cx="5615772" cy="33855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Collection and storage of raw performance data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114295" y="3179763"/>
            <a:ext cx="5624238" cy="33855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Condensation and normalization of raw performance data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114295" y="3551238"/>
            <a:ext cx="5615772" cy="33855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>
                <a:solidFill>
                  <a:srgbClr val="30373B"/>
                </a:solidFill>
                <a:latin typeface="Arial" charset="0"/>
              </a:rPr>
              <a:t>Performance </a:t>
            </a: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data computations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116086" y="3932238"/>
            <a:ext cx="5615772" cy="33855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Evaluation of performance data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114295" y="4303713"/>
            <a:ext cx="5615772" cy="33855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algn="l" eaLnBrk="0" hangingPunct="0">
              <a:tabLst>
                <a:tab pos="571500" algn="l"/>
                <a:tab pos="3048000" algn="l"/>
              </a:tabLst>
            </a:pPr>
            <a:r>
              <a:rPr lang="en-US" sz="1600" dirty="0" smtClean="0">
                <a:solidFill>
                  <a:srgbClr val="30373B"/>
                </a:solidFill>
                <a:latin typeface="Arial" charset="0"/>
              </a:rPr>
              <a:t>Presentation of performance data </a:t>
            </a:r>
            <a:endParaRPr lang="en-US" sz="1600" dirty="0">
              <a:solidFill>
                <a:srgbClr val="30373B"/>
              </a:solidFill>
              <a:latin typeface="Arial" charset="0"/>
            </a:endParaRPr>
          </a:p>
        </p:txBody>
      </p:sp>
      <p:grpSp>
        <p:nvGrpSpPr>
          <p:cNvPr id="28" name="Grupp 27"/>
          <p:cNvGrpSpPr/>
          <p:nvPr/>
        </p:nvGrpSpPr>
        <p:grpSpPr>
          <a:xfrm>
            <a:off x="1260475" y="1892300"/>
            <a:ext cx="866500" cy="2628425"/>
            <a:chOff x="1260475" y="1892300"/>
            <a:chExt cx="866500" cy="2628425"/>
          </a:xfrm>
        </p:grpSpPr>
        <p:grpSp>
          <p:nvGrpSpPr>
            <p:cNvPr id="8" name="Grupp 48"/>
            <p:cNvGrpSpPr>
              <a:grpSpLocks/>
            </p:cNvGrpSpPr>
            <p:nvPr/>
          </p:nvGrpSpPr>
          <p:grpSpPr bwMode="auto">
            <a:xfrm>
              <a:off x="1260475" y="1892300"/>
              <a:ext cx="323850" cy="266700"/>
              <a:chOff x="1260118" y="1891890"/>
              <a:chExt cx="324207" cy="267114"/>
            </a:xfrm>
          </p:grpSpPr>
          <p:cxnSp>
            <p:nvCxnSpPr>
              <p:cNvPr id="9" name="Rak 45"/>
              <p:cNvCxnSpPr>
                <a:cxnSpLocks noChangeShapeType="1"/>
              </p:cNvCxnSpPr>
              <p:nvPr/>
            </p:nvCxnSpPr>
            <p:spPr bwMode="auto">
              <a:xfrm rot="5400000">
                <a:off x="1133004" y="2022536"/>
                <a:ext cx="267114" cy="5821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" name="Rak 46"/>
              <p:cNvCxnSpPr>
                <a:cxnSpLocks noChangeShapeType="1"/>
              </p:cNvCxnSpPr>
              <p:nvPr/>
            </p:nvCxnSpPr>
            <p:spPr bwMode="auto">
              <a:xfrm flipV="1">
                <a:off x="1260118" y="2155240"/>
                <a:ext cx="324207" cy="70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19" name="Rak 18"/>
            <p:cNvCxnSpPr/>
            <p:nvPr/>
          </p:nvCxnSpPr>
          <p:spPr bwMode="auto">
            <a:xfrm flipH="1">
              <a:off x="1760434" y="2330453"/>
              <a:ext cx="6492" cy="2190272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19"/>
            <p:cNvCxnSpPr/>
            <p:nvPr/>
          </p:nvCxnSpPr>
          <p:spPr bwMode="auto">
            <a:xfrm flipV="1">
              <a:off x="1753940" y="2638079"/>
              <a:ext cx="365681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Rak 20"/>
            <p:cNvCxnSpPr/>
            <p:nvPr/>
          </p:nvCxnSpPr>
          <p:spPr bwMode="auto">
            <a:xfrm flipV="1">
              <a:off x="1754859" y="3025191"/>
              <a:ext cx="365681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Rak 21"/>
            <p:cNvCxnSpPr/>
            <p:nvPr/>
          </p:nvCxnSpPr>
          <p:spPr bwMode="auto">
            <a:xfrm flipV="1">
              <a:off x="1755778" y="3395189"/>
              <a:ext cx="365681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ak 22"/>
            <p:cNvCxnSpPr/>
            <p:nvPr/>
          </p:nvCxnSpPr>
          <p:spPr bwMode="auto">
            <a:xfrm flipV="1">
              <a:off x="1753940" y="3762742"/>
              <a:ext cx="365681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Rak 23"/>
            <p:cNvCxnSpPr/>
            <p:nvPr/>
          </p:nvCxnSpPr>
          <p:spPr bwMode="auto">
            <a:xfrm flipV="1">
              <a:off x="1760375" y="4159634"/>
              <a:ext cx="365681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Rak 24"/>
            <p:cNvCxnSpPr/>
            <p:nvPr/>
          </p:nvCxnSpPr>
          <p:spPr bwMode="auto">
            <a:xfrm flipV="1">
              <a:off x="1761294" y="4512517"/>
              <a:ext cx="365681" cy="704"/>
            </a:xfrm>
            <a:prstGeom prst="line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73557</TotalTime>
  <Words>527</Words>
  <Application>Microsoft Office PowerPoint</Application>
  <PresentationFormat>Bildspel på skärmen (4:3)</PresentationFormat>
  <Paragraphs>177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2" baseType="lpstr">
      <vt:lpstr>Standardformgivning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  <vt:lpstr>Bild 13</vt:lpstr>
      <vt:lpstr>Bild 14</vt:lpstr>
      <vt:lpstr>Bild 15</vt:lpstr>
      <vt:lpstr>Bild 16</vt:lpstr>
      <vt:lpstr>Bild 17</vt:lpstr>
      <vt:lpstr>Bild 18</vt:lpstr>
      <vt:lpstr>Bild 19</vt:lpstr>
      <vt:lpstr>Bild 20</vt:lpstr>
      <vt:lpstr>Bild 21</vt:lpstr>
    </vt:vector>
  </TitlesOfParts>
  <Company>Softwell Performance 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Measurements of IMS systems</dc:title>
  <dc:creator>Michael Mild</dc:creator>
  <cp:lastModifiedBy>Micke</cp:lastModifiedBy>
  <cp:revision>1080</cp:revision>
  <cp:lastPrinted>2004-03-30T14:42:07Z</cp:lastPrinted>
  <dcterms:created xsi:type="dcterms:W3CDTF">1999-08-22T22:30:28Z</dcterms:created>
  <dcterms:modified xsi:type="dcterms:W3CDTF">2011-10-04T09:12:17Z</dcterms:modified>
</cp:coreProperties>
</file>