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85" r:id="rId1"/>
  </p:sldMasterIdLst>
  <p:notesMasterIdLst>
    <p:notesMasterId r:id="rId15"/>
  </p:notesMasterIdLst>
  <p:handoutMasterIdLst>
    <p:handoutMasterId r:id="rId16"/>
  </p:handoutMasterIdLst>
  <p:sldIdLst>
    <p:sldId id="256" r:id="rId2"/>
    <p:sldId id="307" r:id="rId3"/>
    <p:sldId id="325" r:id="rId4"/>
    <p:sldId id="326" r:id="rId5"/>
    <p:sldId id="327" r:id="rId6"/>
    <p:sldId id="328" r:id="rId7"/>
    <p:sldId id="329" r:id="rId8"/>
    <p:sldId id="317" r:id="rId9"/>
    <p:sldId id="310" r:id="rId10"/>
    <p:sldId id="315" r:id="rId11"/>
    <p:sldId id="320" r:id="rId12"/>
    <p:sldId id="323" r:id="rId13"/>
    <p:sldId id="324"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FFDB6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786" autoAdjust="0"/>
    <p:restoredTop sz="93762" autoAdjust="0"/>
  </p:normalViewPr>
  <p:slideViewPr>
    <p:cSldViewPr showGuides="1">
      <p:cViewPr varScale="1">
        <p:scale>
          <a:sx n="112" d="100"/>
          <a:sy n="112" d="100"/>
        </p:scale>
        <p:origin x="-571" y="-9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2688" y="-96"/>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170490" cy="48036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4143002" y="0"/>
            <a:ext cx="3170490" cy="480367"/>
          </a:xfrm>
          <a:prstGeom prst="rect">
            <a:avLst/>
          </a:prstGeom>
        </p:spPr>
        <p:txBody>
          <a:bodyPr vert="horz" lIns="91440" tIns="45720" rIns="91440" bIns="45720" rtlCol="0"/>
          <a:lstStyle>
            <a:lvl1pPr algn="r">
              <a:defRPr sz="1200"/>
            </a:lvl1pPr>
          </a:lstStyle>
          <a:p>
            <a:fld id="{4D49A2AF-E294-4F02-A85C-198739FF1E8D}" type="datetimeFigureOut">
              <a:rPr lang="de-DE" smtClean="0"/>
              <a:pPr/>
              <a:t>05.10.2011</a:t>
            </a:fld>
            <a:endParaRPr lang="de-DE"/>
          </a:p>
        </p:txBody>
      </p:sp>
      <p:sp>
        <p:nvSpPr>
          <p:cNvPr id="4" name="Fußzeilenplatzhalter 3"/>
          <p:cNvSpPr>
            <a:spLocks noGrp="1"/>
          </p:cNvSpPr>
          <p:nvPr>
            <p:ph type="ftr" sz="quarter" idx="2"/>
          </p:nvPr>
        </p:nvSpPr>
        <p:spPr>
          <a:xfrm>
            <a:off x="1" y="9119299"/>
            <a:ext cx="3170490" cy="48036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4143002" y="9119299"/>
            <a:ext cx="3170490" cy="480367"/>
          </a:xfrm>
          <a:prstGeom prst="rect">
            <a:avLst/>
          </a:prstGeom>
        </p:spPr>
        <p:txBody>
          <a:bodyPr vert="horz" lIns="91440" tIns="45720" rIns="91440" bIns="45720" rtlCol="0" anchor="b"/>
          <a:lstStyle>
            <a:lvl1pPr algn="r">
              <a:defRPr sz="1200"/>
            </a:lvl1pPr>
          </a:lstStyle>
          <a:p>
            <a:fld id="{E02C729D-4CC1-425F-A437-754866783A89}"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7523F357-4AAE-4A63-80A5-EED367A3DE2D}" type="datetimeFigureOut">
              <a:rPr lang="de-DE" smtClean="0"/>
              <a:pPr/>
              <a:t>05.10.2011</a:t>
            </a:fld>
            <a:endParaRPr lang="de-DE"/>
          </a:p>
        </p:txBody>
      </p:sp>
      <p:sp>
        <p:nvSpPr>
          <p:cNvPr id="4" name="Folienbildplatzhalt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31520" y="4560570"/>
            <a:ext cx="5852160" cy="432054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119473"/>
            <a:ext cx="3169920" cy="48006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143588" y="9119473"/>
            <a:ext cx="3169920" cy="480060"/>
          </a:xfrm>
          <a:prstGeom prst="rect">
            <a:avLst/>
          </a:prstGeom>
        </p:spPr>
        <p:txBody>
          <a:bodyPr vert="horz" lIns="91440" tIns="45720" rIns="91440" bIns="45720" rtlCol="0" anchor="b"/>
          <a:lstStyle>
            <a:lvl1pPr algn="r">
              <a:defRPr sz="1200"/>
            </a:lvl1pPr>
          </a:lstStyle>
          <a:p>
            <a:fld id="{1167BE1B-A5D2-44B1-A6AE-1F3685EAD402}" type="slidenum">
              <a:rPr lang="de-DE" smtClean="0"/>
              <a:pPr/>
              <a:t>‹Nr.›</a:t>
            </a:fld>
            <a:endParaRPr lang="de-DE"/>
          </a:p>
        </p:txBody>
      </p:sp>
    </p:spTree>
    <p:extLst>
      <p:ext uri="{BB962C8B-B14F-4D97-AF65-F5344CB8AC3E}">
        <p14:creationId xmlns="" xmlns:p14="http://schemas.microsoft.com/office/powerpoint/2010/main" val="378015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1167BE1B-A5D2-44B1-A6AE-1F3685EAD402}" type="slidenum">
              <a:rPr lang="de-DE" smtClean="0"/>
              <a:pPr/>
              <a:t>2</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תמונה 6" descr="open-slide.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5" name="Title 1"/>
          <p:cNvSpPr>
            <a:spLocks noGrp="1"/>
          </p:cNvSpPr>
          <p:nvPr>
            <p:ph type="title"/>
          </p:nvPr>
        </p:nvSpPr>
        <p:spPr>
          <a:xfrm>
            <a:off x="4686300" y="4268723"/>
            <a:ext cx="4124325" cy="1141478"/>
          </a:xfrm>
        </p:spPr>
        <p:txBody>
          <a:bodyPr anchor="t"/>
          <a:lstStyle>
            <a:lvl1pPr algn="ctr">
              <a:defRPr sz="3200" b="1" cap="all"/>
            </a:lvl1pPr>
          </a:lstStyle>
          <a:p>
            <a:r>
              <a:rPr lang="en-US" dirty="0" smtClean="0"/>
              <a:t>Click to edit Master title style</a:t>
            </a:r>
            <a:endParaRPr lang="en-GB" dirty="0"/>
          </a:p>
        </p:txBody>
      </p:sp>
      <p:sp>
        <p:nvSpPr>
          <p:cNvPr id="6" name="Text Placeholder 2"/>
          <p:cNvSpPr>
            <a:spLocks noGrp="1"/>
          </p:cNvSpPr>
          <p:nvPr>
            <p:ph type="body" idx="1"/>
          </p:nvPr>
        </p:nvSpPr>
        <p:spPr>
          <a:xfrm>
            <a:off x="4686299" y="5457826"/>
            <a:ext cx="4124325" cy="990599"/>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32A03FD8-2AD1-454C-ACD6-B93B050F000E}" type="slidenum">
              <a:rPr lang="en-GB"/>
              <a:pPr>
                <a:defRPr/>
              </a:pPr>
              <a:t>‹Nr.›</a:t>
            </a:fld>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8" name="Slide Number Placeholder 5"/>
          <p:cNvSpPr>
            <a:spLocks noGrp="1"/>
          </p:cNvSpPr>
          <p:nvPr>
            <p:ph type="sldNum" sz="quarter" idx="11"/>
          </p:nvPr>
        </p:nvSpPr>
        <p:spPr/>
        <p:txBody>
          <a:bodyPr/>
          <a:lstStyle>
            <a:lvl1pPr>
              <a:defRPr/>
            </a:lvl1pPr>
          </a:lstStyle>
          <a:p>
            <a:pPr>
              <a:defRPr/>
            </a:pPr>
            <a:fld id="{ED406F06-8AF9-491A-B4BC-08834227DEB1}" type="slidenum">
              <a:rPr lang="en-GB"/>
              <a:pPr>
                <a:defRPr/>
              </a:pPr>
              <a:t>‹Nr.›</a:t>
            </a:fld>
            <a:endParaRPr lang="en-GB"/>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4" name="Slide Number Placeholder 5"/>
          <p:cNvSpPr>
            <a:spLocks noGrp="1"/>
          </p:cNvSpPr>
          <p:nvPr>
            <p:ph type="sldNum" sz="quarter" idx="11"/>
          </p:nvPr>
        </p:nvSpPr>
        <p:spPr/>
        <p:txBody>
          <a:bodyPr/>
          <a:lstStyle>
            <a:lvl1pPr>
              <a:defRPr/>
            </a:lvl1pPr>
          </a:lstStyle>
          <a:p>
            <a:pPr>
              <a:defRPr/>
            </a:pPr>
            <a:fld id="{2348D70E-CE22-4A84-8391-03BF018843AF}" type="slidenum">
              <a:rPr lang="en-GB"/>
              <a:pPr>
                <a:defRPr/>
              </a:pPr>
              <a:t>‹Nr.›</a:t>
            </a:fld>
            <a:endParaRPr lang="en-GB"/>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3" name="Slide Number Placeholder 5"/>
          <p:cNvSpPr>
            <a:spLocks noGrp="1"/>
          </p:cNvSpPr>
          <p:nvPr>
            <p:ph type="sldNum" sz="quarter" idx="11"/>
          </p:nvPr>
        </p:nvSpPr>
        <p:spPr/>
        <p:txBody>
          <a:bodyPr/>
          <a:lstStyle>
            <a:lvl1pPr>
              <a:defRPr/>
            </a:lvl1pPr>
          </a:lstStyle>
          <a:p>
            <a:pPr>
              <a:defRPr/>
            </a:pPr>
            <a:fld id="{7C932DF5-AE3C-4C74-8AB2-44FEC5470EE2}" type="slidenum">
              <a:rPr lang="en-GB"/>
              <a:pPr>
                <a:defRPr/>
              </a:pPr>
              <a:t>‹Nr.›</a:t>
            </a:fld>
            <a:endParaRPr lang="en-GB"/>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ECB47E68-A627-4BB9-B9CE-31D19D05467E}" type="slidenum">
              <a:rPr lang="en-GB"/>
              <a:pPr>
                <a:defRPr/>
              </a:pPr>
              <a:t>‹Nr.›</a:t>
            </a:fld>
            <a:endParaRPr lang="en-GB"/>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E3AA92BC-5073-4DE4-AB65-3D89414CF471}" type="slidenum">
              <a:rPr lang="en-GB"/>
              <a:pPr>
                <a:defRPr/>
              </a:pPr>
              <a:t>‹Nr.›</a:t>
            </a:fld>
            <a:endParaRPr lang="en-GB"/>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5" name="Slide Number Placeholder 5"/>
          <p:cNvSpPr>
            <a:spLocks noGrp="1"/>
          </p:cNvSpPr>
          <p:nvPr>
            <p:ph type="sldNum" sz="quarter" idx="11"/>
          </p:nvPr>
        </p:nvSpPr>
        <p:spPr/>
        <p:txBody>
          <a:bodyPr/>
          <a:lstStyle>
            <a:lvl1pPr>
              <a:defRPr/>
            </a:lvl1pPr>
          </a:lstStyle>
          <a:p>
            <a:pPr>
              <a:defRPr/>
            </a:pPr>
            <a:fld id="{9CABC30A-B90E-4638-8E25-1099E0A09F24}" type="slidenum">
              <a:rPr lang="en-GB"/>
              <a:pPr>
                <a:defRPr/>
              </a:pPr>
              <a:t>‹Nr.›</a:t>
            </a:fld>
            <a:endParaRPr lang="en-GB"/>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5" name="Slide Number Placeholder 5"/>
          <p:cNvSpPr>
            <a:spLocks noGrp="1"/>
          </p:cNvSpPr>
          <p:nvPr>
            <p:ph type="sldNum" sz="quarter" idx="11"/>
          </p:nvPr>
        </p:nvSpPr>
        <p:spPr/>
        <p:txBody>
          <a:bodyPr/>
          <a:lstStyle>
            <a:lvl1pPr>
              <a:defRPr/>
            </a:lvl1pPr>
          </a:lstStyle>
          <a:p>
            <a:pPr>
              <a:defRPr/>
            </a:pPr>
            <a:fld id="{BF451422-DED7-4881-9380-0DDF2E875A69}" type="slidenum">
              <a:rPr lang="en-GB"/>
              <a:pPr>
                <a:defRPr/>
              </a:pPr>
              <a:t>‹Nr.›</a:t>
            </a:fld>
            <a:endParaRPr lang="en-GB"/>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9088" y="954088"/>
            <a:ext cx="8504237"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7975" y="1657350"/>
            <a:ext cx="4187825" cy="471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57350"/>
            <a:ext cx="4187825" cy="2281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90988"/>
            <a:ext cx="4187825" cy="2281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3"/>
          <p:cNvSpPr>
            <a:spLocks noGrp="1" noChangeArrowheads="1"/>
          </p:cNvSpPr>
          <p:nvPr>
            <p:ph type="ftr" sz="quarter" idx="10"/>
          </p:nvPr>
        </p:nvSpPr>
        <p:spPr/>
        <p:txBody>
          <a:bodyPr/>
          <a:lstStyle>
            <a:lvl1pPr>
              <a:defRPr/>
            </a:lvl1pPr>
          </a:lstStyle>
          <a:p>
            <a:pPr>
              <a:defRPr/>
            </a:pPr>
            <a:r>
              <a:rPr lang="en-US" smtClean="0"/>
              <a:t>Security SIG in MTS, 4-5 October 2011</a:t>
            </a:r>
            <a:endParaRPr lang="en-GB"/>
          </a:p>
        </p:txBody>
      </p:sp>
      <p:sp>
        <p:nvSpPr>
          <p:cNvPr id="7" name="Rectangle 5"/>
          <p:cNvSpPr>
            <a:spLocks noGrp="1" noChangeArrowheads="1"/>
          </p:cNvSpPr>
          <p:nvPr>
            <p:ph type="sldNum" sz="quarter" idx="11"/>
          </p:nvPr>
        </p:nvSpPr>
        <p:spPr/>
        <p:txBody>
          <a:bodyPr/>
          <a:lstStyle>
            <a:lvl1pPr>
              <a:lnSpc>
                <a:spcPct val="100000"/>
              </a:lnSpc>
              <a:defRPr/>
            </a:lvl1pPr>
          </a:lstStyle>
          <a:p>
            <a:pPr>
              <a:defRPr/>
            </a:pPr>
            <a:fld id="{B8F1F291-BA53-4AAE-B861-06C19B45C1DA}" type="slidenum">
              <a:rPr lang="en-GB"/>
              <a:pPr>
                <a:defRPr/>
              </a:pPr>
              <a:t>‹Nr.›</a:t>
            </a:fld>
            <a:endParaRPr lang="en-GB"/>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5" name="Slide Number Placeholder 5"/>
          <p:cNvSpPr>
            <a:spLocks noGrp="1"/>
          </p:cNvSpPr>
          <p:nvPr>
            <p:ph type="sldNum" sz="quarter" idx="11"/>
          </p:nvPr>
        </p:nvSpPr>
        <p:spPr/>
        <p:txBody>
          <a:bodyPr/>
          <a:lstStyle>
            <a:lvl1pPr>
              <a:defRPr/>
            </a:lvl1pPr>
          </a:lstStyle>
          <a:p>
            <a:pPr>
              <a:defRPr/>
            </a:pPr>
            <a:fld id="{DC844172-90EA-4060-92D6-C38D53071E67}" type="slidenum">
              <a:rPr lang="en-GB"/>
              <a:pPr>
                <a:defRPr/>
              </a:pPr>
              <a:t>‹Nr.›</a:t>
            </a:fld>
            <a:endParaRPr lang="en-GB"/>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2"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A294D062-4D2A-4985-9667-13F0E85B196D}" type="slidenum">
              <a:rPr lang="en-GB"/>
              <a:pPr>
                <a:defRPr/>
              </a:pPr>
              <a:t>‹Nr.›</a:t>
            </a:fld>
            <a:endParaRPr lang="en-GB"/>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517660DB-9B75-43B6-B447-817681AE2F99}" type="slidenum">
              <a:rPr lang="en-GB"/>
              <a:pPr>
                <a:defRPr/>
              </a:pPr>
              <a:t>‹Nr.›</a:t>
            </a:fld>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96958897-EDB7-4A64-9D96-FC712F685F74}" type="slidenum">
              <a:rPr lang="en-GB"/>
              <a:pPr>
                <a:defRPr/>
              </a:pPr>
              <a:t>‹Nr.›</a:t>
            </a:fld>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1F2BD9D1-5E35-45B1-9BBF-CEE6E23A9697}" type="slidenum">
              <a:rPr lang="en-GB"/>
              <a:pPr>
                <a:defRPr/>
              </a:pPr>
              <a:t>‹Nr.›</a:t>
            </a:fld>
            <a:endParaRPr lang="en-GB"/>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E6336557-48B1-46F6-B2C9-EDF6E74B9FB8}" type="slidenum">
              <a:rPr lang="en-GB"/>
              <a:pPr>
                <a:defRPr/>
              </a:pPr>
              <a:t>‹Nr.›</a:t>
            </a:fld>
            <a:endParaRPr lang="en-GB"/>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D7700916-0127-4CF6-967C-0BD2F82E0F1C}" type="slidenum">
              <a:rPr lang="en-GB"/>
              <a:pPr>
                <a:defRPr/>
              </a:pPr>
              <a:t>‹Nr.›</a:t>
            </a:fld>
            <a:endParaRPr lang="en-GB"/>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1AD44544-8FEC-44C3-99B7-9B7784A6E162}" type="slidenum">
              <a:rPr lang="en-GB"/>
              <a:pPr>
                <a:defRPr/>
              </a:pPr>
              <a:t>‹Nr.›</a:t>
            </a:fld>
            <a:endParaRPr lang="en-GB"/>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תמונה 6" descr="content-slide.jpg"/>
          <p:cNvPicPr>
            <a:picLocks noChangeAspect="1"/>
          </p:cNvPicPr>
          <p:nvPr userDrawn="1"/>
        </p:nvPicPr>
        <p:blipFill>
          <a:blip r:embed="rId20"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276225"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 name="Footer Placeholder 4"/>
          <p:cNvSpPr>
            <a:spLocks noGrp="1"/>
          </p:cNvSpPr>
          <p:nvPr>
            <p:ph type="ftr" sz="quarter" idx="3"/>
          </p:nvPr>
        </p:nvSpPr>
        <p:spPr>
          <a:xfrm>
            <a:off x="431800" y="6588125"/>
            <a:ext cx="5210175"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898989"/>
                </a:solidFill>
                <a:latin typeface="Arial" charset="0"/>
                <a:cs typeface="Arial" charset="0"/>
              </a:defRPr>
            </a:lvl1pPr>
          </a:lstStyle>
          <a:p>
            <a:pPr>
              <a:defRPr/>
            </a:pPr>
            <a:r>
              <a:rPr lang="en-US" smtClean="0"/>
              <a:t>Security SIG in MTS, 4-5 October 2011</a:t>
            </a:r>
            <a:endParaRPr lang="en-US"/>
          </a:p>
        </p:txBody>
      </p:sp>
      <p:sp>
        <p:nvSpPr>
          <p:cNvPr id="6" name="Slide Number Placeholder 5"/>
          <p:cNvSpPr>
            <a:spLocks noGrp="1"/>
          </p:cNvSpPr>
          <p:nvPr>
            <p:ph type="sldNum" sz="quarter" idx="4"/>
          </p:nvPr>
        </p:nvSpPr>
        <p:spPr>
          <a:xfrm>
            <a:off x="-95250" y="6588125"/>
            <a:ext cx="381000" cy="365125"/>
          </a:xfrm>
          <a:prstGeom prst="rect">
            <a:avLst/>
          </a:prstGeom>
        </p:spPr>
        <p:txBody>
          <a:bodyPr vert="horz" lIns="91440" tIns="45720" rIns="91440" bIns="45720" rtlCol="0" anchor="ctr"/>
          <a:lstStyle>
            <a:lvl1pPr algn="r">
              <a:defRPr sz="900">
                <a:solidFill>
                  <a:schemeClr val="tx2">
                    <a:lumMod val="40000"/>
                    <a:lumOff val="60000"/>
                  </a:schemeClr>
                </a:solidFill>
                <a:latin typeface="Arial" charset="0"/>
                <a:cs typeface="+mn-cs"/>
              </a:defRPr>
            </a:lvl1pPr>
          </a:lstStyle>
          <a:p>
            <a:pPr>
              <a:defRPr/>
            </a:pPr>
            <a:fld id="{9F1E98D1-6F85-454C-AE0A-16BFA2A8358E}" type="slidenum">
              <a:rPr lang="en-GB"/>
              <a:pPr>
                <a:defRPr/>
              </a:pPr>
              <a:t>‹Nr.›</a:t>
            </a:fld>
            <a:endParaRPr lang="en-GB" dirty="0"/>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4002" r:id="rId17"/>
    <p:sldLayoutId id="2147484003" r:id="rId18"/>
  </p:sldLayoutIdLst>
  <p:transition>
    <p:wipe dir="r"/>
  </p:transition>
  <p:timing>
    <p:tnLst>
      <p:par>
        <p:cTn id="1" dur="indefinite" restart="never" nodeType="tmRoot"/>
      </p:par>
    </p:tnLst>
  </p:timing>
  <p:hf hdr="0" dt="0"/>
  <p:txStyles>
    <p:titleStyle>
      <a:lvl1pPr algn="l" rtl="0" eaLnBrk="0" fontAlgn="base" hangingPunct="0">
        <a:spcBef>
          <a:spcPct val="0"/>
        </a:spcBef>
        <a:spcAft>
          <a:spcPct val="0"/>
        </a:spcAft>
        <a:defRPr sz="3400" b="1" kern="1200">
          <a:solidFill>
            <a:schemeClr val="tx2"/>
          </a:solidFill>
          <a:latin typeface="+mj-lt"/>
          <a:ea typeface="+mj-ea"/>
          <a:cs typeface="+mj-cs"/>
        </a:defRPr>
      </a:lvl1pPr>
      <a:lvl2pPr algn="l" rtl="0" eaLnBrk="0" fontAlgn="base" hangingPunct="0">
        <a:spcBef>
          <a:spcPct val="0"/>
        </a:spcBef>
        <a:spcAft>
          <a:spcPct val="0"/>
        </a:spcAft>
        <a:defRPr sz="3400" b="1">
          <a:solidFill>
            <a:schemeClr val="tx2"/>
          </a:solidFill>
          <a:latin typeface="Calibri" pitchFamily="34" charset="0"/>
        </a:defRPr>
      </a:lvl2pPr>
      <a:lvl3pPr algn="l" rtl="0" eaLnBrk="0" fontAlgn="base" hangingPunct="0">
        <a:spcBef>
          <a:spcPct val="0"/>
        </a:spcBef>
        <a:spcAft>
          <a:spcPct val="0"/>
        </a:spcAft>
        <a:defRPr sz="3400" b="1">
          <a:solidFill>
            <a:schemeClr val="tx2"/>
          </a:solidFill>
          <a:latin typeface="Calibri" pitchFamily="34" charset="0"/>
        </a:defRPr>
      </a:lvl3pPr>
      <a:lvl4pPr algn="l" rtl="0" eaLnBrk="0" fontAlgn="base" hangingPunct="0">
        <a:spcBef>
          <a:spcPct val="0"/>
        </a:spcBef>
        <a:spcAft>
          <a:spcPct val="0"/>
        </a:spcAft>
        <a:defRPr sz="3400" b="1">
          <a:solidFill>
            <a:schemeClr val="tx2"/>
          </a:solidFill>
          <a:latin typeface="Calibri" pitchFamily="34" charset="0"/>
        </a:defRPr>
      </a:lvl4pPr>
      <a:lvl5pPr algn="l" rtl="0" eaLnBrk="0" fontAlgn="base" hangingPunct="0">
        <a:spcBef>
          <a:spcPct val="0"/>
        </a:spcBef>
        <a:spcAft>
          <a:spcPct val="0"/>
        </a:spcAft>
        <a:defRPr sz="3400" b="1">
          <a:solidFill>
            <a:schemeClr val="tx2"/>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90000"/>
        <a:buBlip>
          <a:blip r:embed="rId21"/>
        </a:buBlip>
        <a:defRPr sz="3200" kern="1200">
          <a:solidFill>
            <a:srgbClr val="404040"/>
          </a:solidFill>
          <a:latin typeface="+mn-lt"/>
          <a:ea typeface="+mn-ea"/>
          <a:cs typeface="+mn-cs"/>
        </a:defRPr>
      </a:lvl1pPr>
      <a:lvl2pPr marL="742950" indent="-285750" algn="l" rtl="0" eaLnBrk="0" fontAlgn="base" hangingPunct="0">
        <a:spcBef>
          <a:spcPct val="20000"/>
        </a:spcBef>
        <a:spcAft>
          <a:spcPct val="0"/>
        </a:spcAft>
        <a:buClr>
          <a:schemeClr val="tx2"/>
        </a:buClr>
        <a:buSzPct val="120000"/>
        <a:buFont typeface="Arial" charset="0"/>
        <a:buChar char="•"/>
        <a:defRPr sz="2800" kern="1200">
          <a:solidFill>
            <a:srgbClr val="404040"/>
          </a:solidFill>
          <a:latin typeface="+mn-lt"/>
          <a:ea typeface="+mn-ea"/>
          <a:cs typeface="+mn-cs"/>
        </a:defRPr>
      </a:lvl2pPr>
      <a:lvl3pPr marL="1143000" indent="-228600" algn="l" rtl="0" eaLnBrk="0" fontAlgn="base" hangingPunct="0">
        <a:spcBef>
          <a:spcPct val="20000"/>
        </a:spcBef>
        <a:spcAft>
          <a:spcPct val="0"/>
        </a:spcAft>
        <a:buClr>
          <a:schemeClr val="tx2"/>
        </a:buClr>
        <a:buSzPct val="120000"/>
        <a:buFont typeface="Arial" charset="0"/>
        <a:buChar char="•"/>
        <a:defRPr sz="2400" kern="1200">
          <a:solidFill>
            <a:srgbClr val="404040"/>
          </a:solidFill>
          <a:latin typeface="+mn-lt"/>
          <a:ea typeface="+mn-ea"/>
          <a:cs typeface="+mn-cs"/>
        </a:defRPr>
      </a:lvl3pPr>
      <a:lvl4pPr marL="1600200" indent="-228600" algn="l" rtl="0" eaLnBrk="0" fontAlgn="base" hangingPunct="0">
        <a:spcBef>
          <a:spcPct val="20000"/>
        </a:spcBef>
        <a:spcAft>
          <a:spcPct val="0"/>
        </a:spcAft>
        <a:buClr>
          <a:schemeClr val="tx2"/>
        </a:buClr>
        <a:buSzPct val="120000"/>
        <a:buFont typeface="Arial" charset="0"/>
        <a:buChar char="•"/>
        <a:defRPr sz="2000" kern="1200">
          <a:solidFill>
            <a:srgbClr val="404040"/>
          </a:solidFill>
          <a:latin typeface="+mn-lt"/>
          <a:ea typeface="+mn-ea"/>
          <a:cs typeface="+mn-cs"/>
        </a:defRPr>
      </a:lvl4pPr>
      <a:lvl5pPr marL="2057400" indent="-228600" algn="l" rtl="0" eaLnBrk="0" fontAlgn="base" hangingPunct="0">
        <a:spcBef>
          <a:spcPct val="20000"/>
        </a:spcBef>
        <a:spcAft>
          <a:spcPct val="0"/>
        </a:spcAft>
        <a:buClr>
          <a:schemeClr val="tx2"/>
        </a:buClr>
        <a:buSzPct val="120000"/>
        <a:buFont typeface="Arial" charset="0"/>
        <a:buChar char="•"/>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ebapp.etsi.org/meetingcalendar/MeetingDetails.asp?mid=1346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27000.org/" TargetMode="External"/><Relationship Id="rId2" Type="http://schemas.openxmlformats.org/officeDocument/2006/relationships/hyperlink" Target="http://www.commoncriteriaportal.org/c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e.oulu.fi/research/ouspg/Glossary" TargetMode="External"/><Relationship Id="rId2" Type="http://schemas.openxmlformats.org/officeDocument/2006/relationships/hyperlink" Target="http://www.ietf.org/rfc/rfc2828.tx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xtsvnsrv.fokus.fraunhofer.de/cc/motion/diamonds/wiki/Glossary#CC" TargetMode="External"/><Relationship Id="rId2" Type="http://schemas.openxmlformats.org/officeDocument/2006/relationships/hyperlink" Target="https://extsvnsrv.fokus.fraunhofer.de/cc/motion/diamonds/wiki/Glossary#2700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Security SIG in MTS</a:t>
            </a:r>
            <a:endParaRPr lang="de-DE" dirty="0"/>
          </a:p>
        </p:txBody>
      </p:sp>
      <p:sp>
        <p:nvSpPr>
          <p:cNvPr id="3" name="Untertitel 2"/>
          <p:cNvSpPr>
            <a:spLocks noGrp="1"/>
          </p:cNvSpPr>
          <p:nvPr>
            <p:ph type="body" idx="1"/>
          </p:nvPr>
        </p:nvSpPr>
        <p:spPr/>
        <p:txBody>
          <a:bodyPr>
            <a:normAutofit fontScale="47500" lnSpcReduction="20000"/>
          </a:bodyPr>
          <a:lstStyle/>
          <a:p>
            <a:endParaRPr lang="de-DE" dirty="0" smtClean="0"/>
          </a:p>
          <a:p>
            <a:endParaRPr lang="de-DE" dirty="0" smtClean="0"/>
          </a:p>
          <a:p>
            <a:endParaRPr lang="de-DE" dirty="0" smtClean="0"/>
          </a:p>
          <a:p>
            <a:r>
              <a:rPr lang="de-DE" dirty="0" smtClean="0"/>
              <a:t>Fraunhofer FOKUS</a:t>
            </a:r>
          </a:p>
          <a:p>
            <a:endParaRPr lang="de-DE" dirty="0" smtClean="0"/>
          </a:p>
          <a:p>
            <a:r>
              <a:rPr lang="de-DE" sz="1700" dirty="0" smtClean="0"/>
              <a:t>Tallinn, 4-5 </a:t>
            </a:r>
            <a:r>
              <a:rPr lang="de-DE" sz="1700" dirty="0" err="1" smtClean="0"/>
              <a:t>October</a:t>
            </a:r>
            <a:r>
              <a:rPr lang="de-DE" sz="1700" dirty="0" smtClean="0"/>
              <a:t> 2011</a:t>
            </a:r>
            <a:endParaRPr lang="de-DE" sz="1700" dirty="0"/>
          </a:p>
        </p:txBody>
      </p:sp>
    </p:spTree>
    <p:extLst>
      <p:ext uri="{BB962C8B-B14F-4D97-AF65-F5344CB8AC3E}">
        <p14:creationId xmlns="" xmlns:p14="http://schemas.microsoft.com/office/powerpoint/2010/main" val="221912694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Next </a:t>
            </a:r>
            <a:r>
              <a:rPr lang="de-DE" sz="2400" dirty="0" err="1" smtClean="0"/>
              <a:t>steps</a:t>
            </a:r>
            <a:endParaRPr lang="de-DE" sz="2400" dirty="0"/>
          </a:p>
        </p:txBody>
      </p:sp>
      <p:sp>
        <p:nvSpPr>
          <p:cNvPr id="3" name="Inhaltsplatzhalter 2"/>
          <p:cNvSpPr>
            <a:spLocks noGrp="1"/>
          </p:cNvSpPr>
          <p:nvPr>
            <p:ph idx="1"/>
          </p:nvPr>
        </p:nvSpPr>
        <p:spPr/>
        <p:txBody>
          <a:bodyPr>
            <a:normAutofit fontScale="62500" lnSpcReduction="20000"/>
          </a:bodyPr>
          <a:lstStyle/>
          <a:p>
            <a:r>
              <a:rPr lang="en-US" dirty="0" smtClean="0"/>
              <a:t>Contributions </a:t>
            </a:r>
            <a:r>
              <a:rPr lang="en-US" b="1" dirty="0" smtClean="0"/>
              <a:t>in MTS</a:t>
            </a:r>
          </a:p>
          <a:p>
            <a:pPr lvl="1"/>
            <a:r>
              <a:rPr lang="en-US" dirty="0" smtClean="0"/>
              <a:t>Start </a:t>
            </a:r>
            <a:r>
              <a:rPr lang="en-US" b="1" dirty="0" smtClean="0"/>
              <a:t>Special Interest Group (SIG) for “security [testing]”</a:t>
            </a:r>
          </a:p>
          <a:p>
            <a:pPr lvl="2"/>
            <a:r>
              <a:rPr lang="en-US" dirty="0" smtClean="0"/>
              <a:t>First meeting </a:t>
            </a:r>
            <a:r>
              <a:rPr lang="en-US" dirty="0" smtClean="0"/>
              <a:t>15</a:t>
            </a:r>
            <a:r>
              <a:rPr lang="en-US" baseline="30000" dirty="0" smtClean="0"/>
              <a:t>th</a:t>
            </a:r>
            <a:r>
              <a:rPr lang="en-US" dirty="0" smtClean="0"/>
              <a:t> December </a:t>
            </a:r>
            <a:r>
              <a:rPr lang="en-US" dirty="0" smtClean="0"/>
              <a:t>2011 in </a:t>
            </a:r>
            <a:r>
              <a:rPr lang="en-US" dirty="0" smtClean="0"/>
              <a:t>Berlin:</a:t>
            </a:r>
            <a:br>
              <a:rPr lang="en-US" dirty="0" smtClean="0"/>
            </a:br>
            <a:r>
              <a:rPr lang="en-US" dirty="0" smtClean="0">
                <a:hlinkClick r:id="rId2"/>
              </a:rPr>
              <a:t>http</a:t>
            </a:r>
            <a:r>
              <a:rPr lang="en-US" dirty="0" smtClean="0">
                <a:hlinkClick r:id="rId2"/>
              </a:rPr>
              <a:t>://</a:t>
            </a:r>
            <a:r>
              <a:rPr lang="en-US" dirty="0" smtClean="0">
                <a:hlinkClick r:id="rId2"/>
              </a:rPr>
              <a:t>webapp.etsi.org/meetingcalendar/MeetingDetails.asp?mid=13464</a:t>
            </a:r>
            <a:r>
              <a:rPr lang="en-US" dirty="0" smtClean="0"/>
              <a:t> </a:t>
            </a:r>
            <a:endParaRPr lang="en-US" dirty="0" smtClean="0"/>
          </a:p>
          <a:p>
            <a:pPr lvl="1"/>
            <a:r>
              <a:rPr lang="en-US" b="1" dirty="0" smtClean="0"/>
              <a:t>NWI TS focusing on security testing terminology (methodology etc.)?</a:t>
            </a:r>
          </a:p>
          <a:p>
            <a:pPr lvl="2"/>
            <a:r>
              <a:rPr lang="en-US" dirty="0" smtClean="0"/>
              <a:t>Similar to ongoing performance testing work</a:t>
            </a:r>
          </a:p>
          <a:p>
            <a:pPr lvl="1"/>
            <a:r>
              <a:rPr lang="en-US" b="1" dirty="0" smtClean="0"/>
              <a:t>NWI TR focusing on security including industrial case studies?</a:t>
            </a:r>
          </a:p>
          <a:p>
            <a:pPr lvl="2"/>
            <a:r>
              <a:rPr lang="en-US" dirty="0" smtClean="0"/>
              <a:t>Similar to ETSI TR 103 168 </a:t>
            </a:r>
            <a:br>
              <a:rPr lang="en-US" dirty="0" smtClean="0"/>
            </a:br>
            <a:r>
              <a:rPr lang="en-US" dirty="0" smtClean="0"/>
              <a:t>(Application of Model-Based Testing in the </a:t>
            </a:r>
            <a:r>
              <a:rPr lang="en-US" i="1" dirty="0" smtClean="0"/>
              <a:t>Telecoms</a:t>
            </a:r>
            <a:r>
              <a:rPr lang="en-US" dirty="0" smtClean="0"/>
              <a:t> Domain)</a:t>
            </a:r>
          </a:p>
          <a:p>
            <a:pPr lvl="1"/>
            <a:endParaRPr lang="en-US" b="1" dirty="0" smtClean="0"/>
          </a:p>
          <a:p>
            <a:r>
              <a:rPr lang="en-US" dirty="0" smtClean="0"/>
              <a:t>Collaboration with</a:t>
            </a:r>
            <a:r>
              <a:rPr lang="en-US" b="1" dirty="0" smtClean="0"/>
              <a:t> INT new work item </a:t>
            </a:r>
            <a:br>
              <a:rPr lang="en-US" b="1" dirty="0" smtClean="0"/>
            </a:br>
            <a:r>
              <a:rPr lang="en-US" dirty="0" smtClean="0"/>
              <a:t>on Security/Benchmarking test plan (using MSF inputs)</a:t>
            </a:r>
            <a:r>
              <a:rPr lang="en-US" b="1" dirty="0" smtClean="0"/>
              <a:t> </a:t>
            </a:r>
          </a:p>
          <a:p>
            <a:endParaRPr lang="en-US" b="1" dirty="0" smtClean="0"/>
          </a:p>
          <a:p>
            <a:r>
              <a:rPr lang="en-US" dirty="0" smtClean="0"/>
              <a:t>Collaboration with </a:t>
            </a:r>
            <a:r>
              <a:rPr lang="en-US" b="1" dirty="0" smtClean="0"/>
              <a:t>TISPAN</a:t>
            </a:r>
          </a:p>
          <a:p>
            <a:pPr lvl="1"/>
            <a:r>
              <a:rPr lang="en-US" dirty="0" smtClean="0"/>
              <a:t>TVRA lacks on test methods</a:t>
            </a:r>
          </a:p>
          <a:p>
            <a:pPr lvl="1"/>
            <a:r>
              <a:rPr lang="en-US" dirty="0" smtClean="0"/>
              <a:t>Enrichment with (model-based) testing techniques?</a:t>
            </a:r>
          </a:p>
          <a:p>
            <a:endParaRPr lang="en-US" sz="2800" dirty="0"/>
          </a:p>
        </p:txBody>
      </p:sp>
      <p:sp>
        <p:nvSpPr>
          <p:cNvPr id="4" name="Foliennummernplatzhalter 3"/>
          <p:cNvSpPr>
            <a:spLocks noGrp="1"/>
          </p:cNvSpPr>
          <p:nvPr>
            <p:ph type="sldNum" sz="quarter" idx="11"/>
          </p:nvPr>
        </p:nvSpPr>
        <p:spPr/>
        <p:txBody>
          <a:bodyPr/>
          <a:lstStyle/>
          <a:p>
            <a:pPr>
              <a:defRPr/>
            </a:pPr>
            <a:fld id="{DC844172-90EA-4060-92D6-C38D53071E67}" type="slidenum">
              <a:rPr lang="en-GB" smtClean="0"/>
              <a:pPr>
                <a:defRPr/>
              </a:pPr>
              <a:t>10</a:t>
            </a:fld>
            <a:endParaRPr lang="en-GB"/>
          </a:p>
        </p:txBody>
      </p:sp>
      <p:sp>
        <p:nvSpPr>
          <p:cNvPr id="5" name="Fußzeilenplatzhalter 4"/>
          <p:cNvSpPr>
            <a:spLocks noGrp="1"/>
          </p:cNvSpPr>
          <p:nvPr>
            <p:ph type="ftr" sz="quarter" idx="10"/>
          </p:nvPr>
        </p:nvSpPr>
        <p:spPr/>
        <p:txBody>
          <a:bodyPr/>
          <a:lstStyle/>
          <a:p>
            <a:pPr>
              <a:defRPr/>
            </a:pPr>
            <a:r>
              <a:rPr lang="en-US" smtClean="0"/>
              <a:t>Security SIG in MTS, 4-5 October 2011</a:t>
            </a:r>
            <a:endParaRPr lang="en-GB"/>
          </a:p>
        </p:txBody>
      </p:sp>
    </p:spTree>
    <p:extLst>
      <p:ext uri="{BB962C8B-B14F-4D97-AF65-F5344CB8AC3E}">
        <p14:creationId xmlns="" xmlns:p14="http://schemas.microsoft.com/office/powerpoint/2010/main" val="264587997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More </a:t>
            </a:r>
            <a:r>
              <a:rPr lang="de-DE" sz="2400" dirty="0" err="1" smtClean="0"/>
              <a:t>Steps</a:t>
            </a:r>
            <a:r>
              <a:rPr lang="de-DE" sz="2400" dirty="0" smtClean="0"/>
              <a:t> &amp; </a:t>
            </a:r>
            <a:r>
              <a:rPr lang="de-DE" sz="2400" dirty="0" err="1" smtClean="0"/>
              <a:t>Perspectives</a:t>
            </a:r>
            <a:endParaRPr lang="de-DE" sz="2400" dirty="0"/>
          </a:p>
        </p:txBody>
      </p:sp>
      <p:sp>
        <p:nvSpPr>
          <p:cNvPr id="3" name="Inhaltsplatzhalter 2"/>
          <p:cNvSpPr>
            <a:spLocks noGrp="1"/>
          </p:cNvSpPr>
          <p:nvPr>
            <p:ph idx="1"/>
          </p:nvPr>
        </p:nvSpPr>
        <p:spPr/>
        <p:txBody>
          <a:bodyPr>
            <a:normAutofit fontScale="85000" lnSpcReduction="10000"/>
          </a:bodyPr>
          <a:lstStyle/>
          <a:p>
            <a:r>
              <a:rPr lang="en-US" dirty="0" smtClean="0"/>
              <a:t>Contribution to new </a:t>
            </a:r>
            <a:r>
              <a:rPr lang="en-US" b="1" dirty="0" smtClean="0"/>
              <a:t>ETSI Industrial Specification Group (ISG) </a:t>
            </a:r>
            <a:r>
              <a:rPr lang="en-US" dirty="0" smtClean="0"/>
              <a:t>on </a:t>
            </a:r>
            <a:r>
              <a:rPr lang="en-US" b="1" dirty="0" smtClean="0"/>
              <a:t>Information Security Indicators (ISI)</a:t>
            </a:r>
          </a:p>
          <a:p>
            <a:pPr>
              <a:buNone/>
            </a:pPr>
            <a:endParaRPr lang="en-US" b="1" dirty="0" smtClean="0"/>
          </a:p>
          <a:p>
            <a:r>
              <a:rPr lang="en-US" b="1" dirty="0" smtClean="0"/>
              <a:t>Transfer to other international committees (e.g. ISO)</a:t>
            </a:r>
          </a:p>
          <a:p>
            <a:pPr lvl="1">
              <a:buFont typeface="Wingdings" pitchFamily="2" charset="2"/>
              <a:buChar char="Ø"/>
            </a:pPr>
            <a:r>
              <a:rPr lang="en-US" dirty="0" smtClean="0"/>
              <a:t>using PAS (public available specification) criteria to </a:t>
            </a:r>
          </a:p>
          <a:p>
            <a:pPr lvl="1">
              <a:buFont typeface="Wingdings" pitchFamily="2" charset="2"/>
              <a:buChar char="Ø"/>
            </a:pPr>
            <a:r>
              <a:rPr lang="en-US" dirty="0" smtClean="0"/>
              <a:t>initiate further international NWI (e.g. via DIN)</a:t>
            </a:r>
          </a:p>
          <a:p>
            <a:pPr>
              <a:buNone/>
            </a:pPr>
            <a:endParaRPr lang="en-US" b="1" dirty="0" smtClean="0"/>
          </a:p>
          <a:p>
            <a:r>
              <a:rPr lang="en-US" b="1" dirty="0" smtClean="0"/>
              <a:t>ETSI members support: </a:t>
            </a:r>
            <a:r>
              <a:rPr lang="en-US" dirty="0" smtClean="0"/>
              <a:t>FOKUS, Conformiq, </a:t>
            </a:r>
            <a:r>
              <a:rPr lang="en-US" dirty="0" err="1" smtClean="0"/>
              <a:t>TestingTech</a:t>
            </a:r>
            <a:r>
              <a:rPr lang="en-US" dirty="0" smtClean="0"/>
              <a:t>, </a:t>
            </a:r>
            <a:r>
              <a:rPr lang="en-US" dirty="0" err="1" smtClean="0"/>
              <a:t>Codenomicon</a:t>
            </a:r>
            <a:r>
              <a:rPr lang="en-US" dirty="0" smtClean="0"/>
              <a:t>, FSCOM, …</a:t>
            </a:r>
          </a:p>
        </p:txBody>
      </p:sp>
      <p:sp>
        <p:nvSpPr>
          <p:cNvPr id="4" name="Foliennummernplatzhalter 3"/>
          <p:cNvSpPr>
            <a:spLocks noGrp="1"/>
          </p:cNvSpPr>
          <p:nvPr>
            <p:ph type="sldNum" sz="quarter" idx="11"/>
          </p:nvPr>
        </p:nvSpPr>
        <p:spPr/>
        <p:txBody>
          <a:bodyPr/>
          <a:lstStyle/>
          <a:p>
            <a:pPr>
              <a:defRPr/>
            </a:pPr>
            <a:fld id="{DC844172-90EA-4060-92D6-C38D53071E67}" type="slidenum">
              <a:rPr lang="en-GB" smtClean="0"/>
              <a:pPr>
                <a:defRPr/>
              </a:pPr>
              <a:t>11</a:t>
            </a:fld>
            <a:endParaRPr lang="en-GB"/>
          </a:p>
        </p:txBody>
      </p:sp>
      <p:sp>
        <p:nvSpPr>
          <p:cNvPr id="5" name="Fußzeilenplatzhalter 4"/>
          <p:cNvSpPr>
            <a:spLocks noGrp="1"/>
          </p:cNvSpPr>
          <p:nvPr>
            <p:ph type="ftr" sz="quarter" idx="10"/>
          </p:nvPr>
        </p:nvSpPr>
        <p:spPr/>
        <p:txBody>
          <a:bodyPr/>
          <a:lstStyle/>
          <a:p>
            <a:pPr>
              <a:defRPr/>
            </a:pPr>
            <a:r>
              <a:rPr lang="en-US" smtClean="0"/>
              <a:t>Security SIG in MTS, 4-5 October 2011</a:t>
            </a:r>
            <a:endParaRPr lang="en-GB"/>
          </a:p>
        </p:txBody>
      </p:sp>
    </p:spTree>
    <p:extLst>
      <p:ext uri="{BB962C8B-B14F-4D97-AF65-F5344CB8AC3E}">
        <p14:creationId xmlns="" xmlns:p14="http://schemas.microsoft.com/office/powerpoint/2010/main" val="26458799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err="1" smtClean="0"/>
              <a:t>Timeline</a:t>
            </a:r>
            <a:endParaRPr lang="de-DE" sz="2400" dirty="0"/>
          </a:p>
        </p:txBody>
      </p:sp>
      <p:sp>
        <p:nvSpPr>
          <p:cNvPr id="6" name="AutoShape 4"/>
          <p:cNvSpPr>
            <a:spLocks noChangeArrowheads="1"/>
          </p:cNvSpPr>
          <p:nvPr/>
        </p:nvSpPr>
        <p:spPr bwMode="auto">
          <a:xfrm>
            <a:off x="2402285" y="3884973"/>
            <a:ext cx="211137" cy="457200"/>
          </a:xfrm>
          <a:prstGeom prst="upArrow">
            <a:avLst>
              <a:gd name="adj1" fmla="val 50000"/>
              <a:gd name="adj2" fmla="val 54135"/>
            </a:avLst>
          </a:prstGeom>
          <a:solidFill>
            <a:schemeClr val="accent1"/>
          </a:solidFill>
          <a:ln w="12700">
            <a:solidFill>
              <a:schemeClr val="tx1"/>
            </a:solidFill>
            <a:miter lim="800000"/>
            <a:headEnd/>
            <a:tailEnd/>
          </a:ln>
          <a:effectLst>
            <a:outerShdw dist="35921" dir="2700000" algn="ctr" rotWithShape="0">
              <a:schemeClr val="bg2"/>
            </a:outerShdw>
          </a:effectLst>
        </p:spPr>
        <p:txBody>
          <a:bodyPr wrap="none" anchor="ctr"/>
          <a:lstStyle/>
          <a:p>
            <a:pPr algn="ctr" eaLnBrk="0" hangingPunct="0"/>
            <a:endParaRPr lang="en-IE" sz="1600">
              <a:latin typeface="Arial" pitchFamily="34" charset="0"/>
            </a:endParaRPr>
          </a:p>
        </p:txBody>
      </p:sp>
      <p:sp>
        <p:nvSpPr>
          <p:cNvPr id="7" name="Text Box 5"/>
          <p:cNvSpPr txBox="1">
            <a:spLocks noChangeArrowheads="1"/>
          </p:cNvSpPr>
          <p:nvPr/>
        </p:nvSpPr>
        <p:spPr bwMode="auto">
          <a:xfrm>
            <a:off x="1970237" y="4389029"/>
            <a:ext cx="1017587" cy="480131"/>
          </a:xfrm>
          <a:prstGeom prst="rect">
            <a:avLst/>
          </a:prstGeom>
          <a:solidFill>
            <a:schemeClr val="accent3">
              <a:lumMod val="40000"/>
              <a:lumOff val="60000"/>
            </a:schemeClr>
          </a:solidFill>
          <a:ln w="3175">
            <a:solidFill>
              <a:schemeClr val="tx1"/>
            </a:solid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spcBef>
                <a:spcPct val="50000"/>
              </a:spcBef>
            </a:pPr>
            <a:r>
              <a:rPr lang="de-DE" sz="1400" dirty="0" smtClean="0">
                <a:latin typeface="Arial" pitchFamily="34" charset="0"/>
              </a:rPr>
              <a:t>ETSI</a:t>
            </a:r>
            <a:br>
              <a:rPr lang="de-DE" sz="1400" dirty="0" smtClean="0">
                <a:latin typeface="Arial" pitchFamily="34" charset="0"/>
              </a:rPr>
            </a:br>
            <a:r>
              <a:rPr lang="de-DE" sz="1400" dirty="0" smtClean="0">
                <a:latin typeface="Arial" pitchFamily="34" charset="0"/>
              </a:rPr>
              <a:t>initiatives</a:t>
            </a:r>
            <a:endParaRPr lang="en-US" sz="1400" dirty="0">
              <a:latin typeface="Arial" pitchFamily="34" charset="0"/>
            </a:endParaRPr>
          </a:p>
        </p:txBody>
      </p:sp>
      <p:sp>
        <p:nvSpPr>
          <p:cNvPr id="8" name="AutoShape 7"/>
          <p:cNvSpPr>
            <a:spLocks noChangeArrowheads="1"/>
          </p:cNvSpPr>
          <p:nvPr/>
        </p:nvSpPr>
        <p:spPr bwMode="auto">
          <a:xfrm>
            <a:off x="5980931" y="3884973"/>
            <a:ext cx="211137" cy="457200"/>
          </a:xfrm>
          <a:prstGeom prst="upArrow">
            <a:avLst>
              <a:gd name="adj1" fmla="val 50000"/>
              <a:gd name="adj2" fmla="val 54135"/>
            </a:avLst>
          </a:prstGeom>
          <a:solidFill>
            <a:schemeClr val="accent1"/>
          </a:solidFill>
          <a:ln w="12700">
            <a:solidFill>
              <a:schemeClr val="tx1"/>
            </a:solidFill>
            <a:miter lim="800000"/>
            <a:headEnd/>
            <a:tailEnd/>
          </a:ln>
          <a:effectLst>
            <a:outerShdw dist="35921" dir="2700000" algn="ctr" rotWithShape="0">
              <a:schemeClr val="bg2"/>
            </a:outerShdw>
          </a:effectLst>
        </p:spPr>
        <p:txBody>
          <a:bodyPr wrap="none" anchor="ctr"/>
          <a:lstStyle/>
          <a:p>
            <a:pPr algn="ctr" eaLnBrk="0" hangingPunct="0"/>
            <a:endParaRPr lang="en-IE" sz="1600">
              <a:latin typeface="Arial" pitchFamily="34" charset="0"/>
            </a:endParaRPr>
          </a:p>
        </p:txBody>
      </p:sp>
      <p:sp>
        <p:nvSpPr>
          <p:cNvPr id="10" name="Rectangle 9"/>
          <p:cNvSpPr>
            <a:spLocks noChangeArrowheads="1"/>
          </p:cNvSpPr>
          <p:nvPr/>
        </p:nvSpPr>
        <p:spPr bwMode="auto">
          <a:xfrm>
            <a:off x="95125" y="3701667"/>
            <a:ext cx="8869363" cy="114300"/>
          </a:xfrm>
          <a:prstGeom prst="rect">
            <a:avLst/>
          </a:prstGeom>
          <a:solidFill>
            <a:srgbClr val="A2C1FE"/>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IE" sz="1600">
              <a:latin typeface="Arial" pitchFamily="34" charset="0"/>
            </a:endParaRPr>
          </a:p>
        </p:txBody>
      </p:sp>
      <p:sp>
        <p:nvSpPr>
          <p:cNvPr id="11" name="Line 10"/>
          <p:cNvSpPr>
            <a:spLocks noChangeShapeType="1"/>
          </p:cNvSpPr>
          <p:nvPr/>
        </p:nvSpPr>
        <p:spPr bwMode="auto">
          <a:xfrm>
            <a:off x="6250231" y="3524933"/>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E"/>
          </a:p>
        </p:txBody>
      </p:sp>
      <p:sp>
        <p:nvSpPr>
          <p:cNvPr id="12" name="Line 11"/>
          <p:cNvSpPr>
            <a:spLocks noChangeShapeType="1"/>
          </p:cNvSpPr>
          <p:nvPr/>
        </p:nvSpPr>
        <p:spPr bwMode="auto">
          <a:xfrm>
            <a:off x="4182939" y="3524933"/>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E"/>
          </a:p>
        </p:txBody>
      </p:sp>
      <p:pic>
        <p:nvPicPr>
          <p:cNvPr id="14" name="Picture 13" descr="j009812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55267" y="3020877"/>
            <a:ext cx="563562" cy="62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 Box 14"/>
          <p:cNvSpPr txBox="1">
            <a:spLocks noChangeArrowheads="1"/>
          </p:cNvSpPr>
          <p:nvPr/>
        </p:nvSpPr>
        <p:spPr bwMode="auto">
          <a:xfrm>
            <a:off x="1403648" y="3308909"/>
            <a:ext cx="971550" cy="314325"/>
          </a:xfrm>
          <a:prstGeom prst="rect">
            <a:avLst/>
          </a:prstGeom>
          <a:solidFill>
            <a:srgbClr val="C0FEF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defPPr>
              <a:defRPr lang="en-US"/>
            </a:defPPr>
            <a:lvl1pPr algn="ctr" rtl="0" eaLnBrk="0" fontAlgn="base" hangingPunct="0">
              <a:spcBef>
                <a:spcPct val="0"/>
              </a:spcBef>
              <a:spcAft>
                <a:spcPct val="0"/>
              </a:spcAft>
              <a:defRPr sz="1600" kern="1200">
                <a:solidFill>
                  <a:schemeClr val="tx1"/>
                </a:solidFill>
                <a:latin typeface="Arial" charset="0"/>
                <a:ea typeface="+mn-ea"/>
                <a:cs typeface="+mn-cs"/>
              </a:defRPr>
            </a:lvl1pPr>
            <a:lvl2pPr marL="457200" algn="ctr" rtl="0" eaLnBrk="0" fontAlgn="base" hangingPunct="0">
              <a:spcBef>
                <a:spcPct val="0"/>
              </a:spcBef>
              <a:spcAft>
                <a:spcPct val="0"/>
              </a:spcAft>
              <a:defRPr sz="1600" kern="1200">
                <a:solidFill>
                  <a:schemeClr val="tx1"/>
                </a:solidFill>
                <a:latin typeface="Arial" charset="0"/>
                <a:ea typeface="+mn-ea"/>
                <a:cs typeface="+mn-cs"/>
              </a:defRPr>
            </a:lvl2pPr>
            <a:lvl3pPr marL="914400" algn="ctr" rtl="0" eaLnBrk="0" fontAlgn="base" hangingPunct="0">
              <a:spcBef>
                <a:spcPct val="0"/>
              </a:spcBef>
              <a:spcAft>
                <a:spcPct val="0"/>
              </a:spcAft>
              <a:defRPr sz="1600" kern="1200">
                <a:solidFill>
                  <a:schemeClr val="tx1"/>
                </a:solidFill>
                <a:latin typeface="Arial" charset="0"/>
                <a:ea typeface="+mn-ea"/>
                <a:cs typeface="+mn-cs"/>
              </a:defRPr>
            </a:lvl3pPr>
            <a:lvl4pPr marL="1371600" algn="ctr" rtl="0" eaLnBrk="0" fontAlgn="base" hangingPunct="0">
              <a:spcBef>
                <a:spcPct val="0"/>
              </a:spcBef>
              <a:spcAft>
                <a:spcPct val="0"/>
              </a:spcAft>
              <a:defRPr sz="1600" kern="1200">
                <a:solidFill>
                  <a:schemeClr val="tx1"/>
                </a:solidFill>
                <a:latin typeface="Arial" charset="0"/>
                <a:ea typeface="+mn-ea"/>
                <a:cs typeface="+mn-cs"/>
              </a:defRPr>
            </a:lvl4pPr>
            <a:lvl5pPr marL="1828800" algn="ctr"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nSpc>
                <a:spcPct val="90000"/>
              </a:lnSpc>
              <a:spcBef>
                <a:spcPct val="50000"/>
              </a:spcBef>
              <a:defRPr/>
            </a:pPr>
            <a:r>
              <a:rPr lang="de-DE" dirty="0" smtClean="0">
                <a:effectLst>
                  <a:outerShdw blurRad="38100" dist="38100" dir="2700000" algn="tl">
                    <a:srgbClr val="FFFFFF"/>
                  </a:outerShdw>
                </a:effectLst>
              </a:rPr>
              <a:t>2011</a:t>
            </a:r>
            <a:endParaRPr lang="en-US" dirty="0">
              <a:effectLst>
                <a:outerShdw blurRad="38100" dist="38100" dir="2700000" algn="tl">
                  <a:srgbClr val="FFFFFF"/>
                </a:outerShdw>
              </a:effectLst>
            </a:endParaRPr>
          </a:p>
        </p:txBody>
      </p:sp>
      <p:pic>
        <p:nvPicPr>
          <p:cNvPr id="16" name="Picture 15" descr="j009812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67035" y="3020877"/>
            <a:ext cx="561975"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7" descr="j009812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3020877"/>
            <a:ext cx="561975"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WordArt 37"/>
          <p:cNvSpPr>
            <a:spLocks noChangeArrowheads="1" noChangeShapeType="1" noTextEdit="1"/>
          </p:cNvSpPr>
          <p:nvPr/>
        </p:nvSpPr>
        <p:spPr bwMode="auto">
          <a:xfrm rot="16200000">
            <a:off x="2367758" y="3559833"/>
            <a:ext cx="297309" cy="416818"/>
          </a:xfrm>
          <a:prstGeom prst="rect">
            <a:avLst/>
          </a:prstGeom>
        </p:spPr>
        <p:txBody>
          <a:bodyPr wrap="none" fromWordArt="1">
            <a:prstTxWarp prst="textPlain">
              <a:avLst>
                <a:gd name="adj" fmla="val 50000"/>
              </a:avLst>
            </a:prstTxWarp>
          </a:bodyPr>
          <a:lstStyle/>
          <a:p>
            <a:pPr algn="ctr"/>
            <a:r>
              <a:rPr lang="en-IE" sz="6000" kern="10" dirty="0">
                <a:ln w="12700">
                  <a:solidFill>
                    <a:srgbClr val="FFFFFF"/>
                  </a:solidFill>
                  <a:round/>
                  <a:headEnd/>
                  <a:tailEnd/>
                </a:ln>
                <a:solidFill>
                  <a:srgbClr val="FF0000">
                    <a:alpha val="78038"/>
                  </a:srgbClr>
                </a:solidFill>
                <a:effectLst>
                  <a:outerShdw dist="45791" dir="2021404" algn="ctr" rotWithShape="0">
                    <a:srgbClr val="9999FF"/>
                  </a:outerShdw>
                </a:effectLst>
                <a:latin typeface="Arial Black"/>
              </a:rPr>
              <a:t>x</a:t>
            </a:r>
          </a:p>
        </p:txBody>
      </p:sp>
      <p:sp>
        <p:nvSpPr>
          <p:cNvPr id="29" name="AutoShape 7"/>
          <p:cNvSpPr>
            <a:spLocks noChangeArrowheads="1"/>
          </p:cNvSpPr>
          <p:nvPr/>
        </p:nvSpPr>
        <p:spPr bwMode="auto">
          <a:xfrm>
            <a:off x="4038923" y="3867557"/>
            <a:ext cx="211138" cy="457200"/>
          </a:xfrm>
          <a:prstGeom prst="upArrow">
            <a:avLst>
              <a:gd name="adj1" fmla="val 50000"/>
              <a:gd name="adj2" fmla="val 54135"/>
            </a:avLst>
          </a:prstGeom>
          <a:solidFill>
            <a:schemeClr val="accent1"/>
          </a:solidFill>
          <a:ln w="12700">
            <a:solidFill>
              <a:schemeClr val="tx1"/>
            </a:solidFill>
            <a:miter lim="800000"/>
            <a:headEnd/>
            <a:tailEnd/>
          </a:ln>
          <a:effectLst>
            <a:outerShdw dist="35921" dir="2700000" algn="ctr" rotWithShape="0">
              <a:schemeClr val="bg2"/>
            </a:outerShdw>
          </a:effectLst>
        </p:spPr>
        <p:txBody>
          <a:bodyPr wrap="none" anchor="ctr"/>
          <a:lstStyle/>
          <a:p>
            <a:pPr algn="ctr" eaLnBrk="0" hangingPunct="0"/>
            <a:endParaRPr lang="en-IE" sz="1600">
              <a:latin typeface="Arial" pitchFamily="34" charset="0"/>
            </a:endParaRPr>
          </a:p>
        </p:txBody>
      </p:sp>
      <p:sp>
        <p:nvSpPr>
          <p:cNvPr id="30" name="Text Box 8"/>
          <p:cNvSpPr txBox="1">
            <a:spLocks noChangeArrowheads="1"/>
          </p:cNvSpPr>
          <p:nvPr/>
        </p:nvSpPr>
        <p:spPr bwMode="auto">
          <a:xfrm>
            <a:off x="3678883" y="4389029"/>
            <a:ext cx="1117600" cy="480131"/>
          </a:xfrm>
          <a:prstGeom prst="rect">
            <a:avLst/>
          </a:prstGeom>
          <a:solidFill>
            <a:schemeClr val="accent3">
              <a:lumMod val="40000"/>
              <a:lumOff val="60000"/>
            </a:schemeClr>
          </a:solidFill>
          <a:ln w="3175">
            <a:solidFill>
              <a:schemeClr val="tx1"/>
            </a:solidFill>
            <a:miter lim="800000"/>
            <a:headEnd/>
            <a:tailEnd/>
          </a:ln>
          <a:effectLst>
            <a:outerShdw dist="35921" dir="2700000" algn="ctr" rotWithShape="0">
              <a:schemeClr val="bg2"/>
            </a:outerShdw>
          </a:effec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spcBef>
                <a:spcPct val="50000"/>
              </a:spcBef>
            </a:pPr>
            <a:r>
              <a:rPr lang="en-IE" sz="1400" dirty="0" smtClean="0">
                <a:latin typeface="Arial" pitchFamily="34" charset="0"/>
              </a:rPr>
              <a:t>ETSI</a:t>
            </a:r>
            <a:r>
              <a:rPr lang="en-GB" sz="1400" dirty="0" smtClean="0">
                <a:latin typeface="Arial" pitchFamily="34" charset="0"/>
              </a:rPr>
              <a:t/>
            </a:r>
            <a:br>
              <a:rPr lang="en-GB" sz="1400" dirty="0" smtClean="0">
                <a:latin typeface="Arial" pitchFamily="34" charset="0"/>
              </a:rPr>
            </a:br>
            <a:r>
              <a:rPr lang="en-GB" sz="1400" dirty="0" smtClean="0">
                <a:latin typeface="Arial" pitchFamily="34" charset="0"/>
              </a:rPr>
              <a:t>drafts</a:t>
            </a:r>
            <a:endParaRPr lang="en-IE" sz="1400" dirty="0" smtClean="0">
              <a:latin typeface="Arial" pitchFamily="34" charset="0"/>
            </a:endParaRPr>
          </a:p>
        </p:txBody>
      </p:sp>
      <p:sp>
        <p:nvSpPr>
          <p:cNvPr id="31" name="Text Box 14"/>
          <p:cNvSpPr txBox="1">
            <a:spLocks noChangeArrowheads="1"/>
          </p:cNvSpPr>
          <p:nvPr/>
        </p:nvSpPr>
        <p:spPr bwMode="auto">
          <a:xfrm>
            <a:off x="3659123" y="3308909"/>
            <a:ext cx="971550" cy="314325"/>
          </a:xfrm>
          <a:prstGeom prst="rect">
            <a:avLst/>
          </a:prstGeom>
          <a:solidFill>
            <a:srgbClr val="C0FEF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defPPr>
              <a:defRPr lang="en-US"/>
            </a:defPPr>
            <a:lvl1pPr algn="ctr" rtl="0" eaLnBrk="0" fontAlgn="base" hangingPunct="0">
              <a:spcBef>
                <a:spcPct val="0"/>
              </a:spcBef>
              <a:spcAft>
                <a:spcPct val="0"/>
              </a:spcAft>
              <a:defRPr sz="1600" kern="1200">
                <a:solidFill>
                  <a:schemeClr val="tx1"/>
                </a:solidFill>
                <a:latin typeface="Arial" charset="0"/>
                <a:ea typeface="+mn-ea"/>
                <a:cs typeface="+mn-cs"/>
              </a:defRPr>
            </a:lvl1pPr>
            <a:lvl2pPr marL="457200" algn="ctr" rtl="0" eaLnBrk="0" fontAlgn="base" hangingPunct="0">
              <a:spcBef>
                <a:spcPct val="0"/>
              </a:spcBef>
              <a:spcAft>
                <a:spcPct val="0"/>
              </a:spcAft>
              <a:defRPr sz="1600" kern="1200">
                <a:solidFill>
                  <a:schemeClr val="tx1"/>
                </a:solidFill>
                <a:latin typeface="Arial" charset="0"/>
                <a:ea typeface="+mn-ea"/>
                <a:cs typeface="+mn-cs"/>
              </a:defRPr>
            </a:lvl2pPr>
            <a:lvl3pPr marL="914400" algn="ctr" rtl="0" eaLnBrk="0" fontAlgn="base" hangingPunct="0">
              <a:spcBef>
                <a:spcPct val="0"/>
              </a:spcBef>
              <a:spcAft>
                <a:spcPct val="0"/>
              </a:spcAft>
              <a:defRPr sz="1600" kern="1200">
                <a:solidFill>
                  <a:schemeClr val="tx1"/>
                </a:solidFill>
                <a:latin typeface="Arial" charset="0"/>
                <a:ea typeface="+mn-ea"/>
                <a:cs typeface="+mn-cs"/>
              </a:defRPr>
            </a:lvl3pPr>
            <a:lvl4pPr marL="1371600" algn="ctr" rtl="0" eaLnBrk="0" fontAlgn="base" hangingPunct="0">
              <a:spcBef>
                <a:spcPct val="0"/>
              </a:spcBef>
              <a:spcAft>
                <a:spcPct val="0"/>
              </a:spcAft>
              <a:defRPr sz="1600" kern="1200">
                <a:solidFill>
                  <a:schemeClr val="tx1"/>
                </a:solidFill>
                <a:latin typeface="Arial" charset="0"/>
                <a:ea typeface="+mn-ea"/>
                <a:cs typeface="+mn-cs"/>
              </a:defRPr>
            </a:lvl4pPr>
            <a:lvl5pPr marL="1828800" algn="ctr"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nSpc>
                <a:spcPct val="90000"/>
              </a:lnSpc>
              <a:spcBef>
                <a:spcPct val="50000"/>
              </a:spcBef>
              <a:defRPr/>
            </a:pPr>
            <a:r>
              <a:rPr lang="de-DE" dirty="0" smtClean="0">
                <a:effectLst>
                  <a:outerShdw blurRad="38100" dist="38100" dir="2700000" algn="tl">
                    <a:srgbClr val="FFFFFF"/>
                  </a:outerShdw>
                </a:effectLst>
              </a:rPr>
              <a:t>2012</a:t>
            </a:r>
            <a:endParaRPr lang="en-US" dirty="0">
              <a:effectLst>
                <a:outerShdw blurRad="38100" dist="38100" dir="2700000" algn="tl">
                  <a:srgbClr val="FFFFFF"/>
                </a:outerShdw>
              </a:effectLst>
            </a:endParaRPr>
          </a:p>
        </p:txBody>
      </p:sp>
      <p:sp>
        <p:nvSpPr>
          <p:cNvPr id="32" name="Text Box 14"/>
          <p:cNvSpPr txBox="1">
            <a:spLocks noChangeArrowheads="1"/>
          </p:cNvSpPr>
          <p:nvPr/>
        </p:nvSpPr>
        <p:spPr bwMode="auto">
          <a:xfrm>
            <a:off x="5747355" y="3308909"/>
            <a:ext cx="971550" cy="314325"/>
          </a:xfrm>
          <a:prstGeom prst="rect">
            <a:avLst/>
          </a:prstGeom>
          <a:solidFill>
            <a:srgbClr val="C0FEF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defPPr>
              <a:defRPr lang="en-US"/>
            </a:defPPr>
            <a:lvl1pPr algn="ctr" rtl="0" eaLnBrk="0" fontAlgn="base" hangingPunct="0">
              <a:spcBef>
                <a:spcPct val="0"/>
              </a:spcBef>
              <a:spcAft>
                <a:spcPct val="0"/>
              </a:spcAft>
              <a:defRPr sz="1600" kern="1200">
                <a:solidFill>
                  <a:schemeClr val="tx1"/>
                </a:solidFill>
                <a:latin typeface="Arial" charset="0"/>
                <a:ea typeface="+mn-ea"/>
                <a:cs typeface="+mn-cs"/>
              </a:defRPr>
            </a:lvl1pPr>
            <a:lvl2pPr marL="457200" algn="ctr" rtl="0" eaLnBrk="0" fontAlgn="base" hangingPunct="0">
              <a:spcBef>
                <a:spcPct val="0"/>
              </a:spcBef>
              <a:spcAft>
                <a:spcPct val="0"/>
              </a:spcAft>
              <a:defRPr sz="1600" kern="1200">
                <a:solidFill>
                  <a:schemeClr val="tx1"/>
                </a:solidFill>
                <a:latin typeface="Arial" charset="0"/>
                <a:ea typeface="+mn-ea"/>
                <a:cs typeface="+mn-cs"/>
              </a:defRPr>
            </a:lvl2pPr>
            <a:lvl3pPr marL="914400" algn="ctr" rtl="0" eaLnBrk="0" fontAlgn="base" hangingPunct="0">
              <a:spcBef>
                <a:spcPct val="0"/>
              </a:spcBef>
              <a:spcAft>
                <a:spcPct val="0"/>
              </a:spcAft>
              <a:defRPr sz="1600" kern="1200">
                <a:solidFill>
                  <a:schemeClr val="tx1"/>
                </a:solidFill>
                <a:latin typeface="Arial" charset="0"/>
                <a:ea typeface="+mn-ea"/>
                <a:cs typeface="+mn-cs"/>
              </a:defRPr>
            </a:lvl3pPr>
            <a:lvl4pPr marL="1371600" algn="ctr" rtl="0" eaLnBrk="0" fontAlgn="base" hangingPunct="0">
              <a:spcBef>
                <a:spcPct val="0"/>
              </a:spcBef>
              <a:spcAft>
                <a:spcPct val="0"/>
              </a:spcAft>
              <a:defRPr sz="1600" kern="1200">
                <a:solidFill>
                  <a:schemeClr val="tx1"/>
                </a:solidFill>
                <a:latin typeface="Arial" charset="0"/>
                <a:ea typeface="+mn-ea"/>
                <a:cs typeface="+mn-cs"/>
              </a:defRPr>
            </a:lvl4pPr>
            <a:lvl5pPr marL="1828800" algn="ctr"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nSpc>
                <a:spcPct val="90000"/>
              </a:lnSpc>
              <a:spcBef>
                <a:spcPct val="50000"/>
              </a:spcBef>
              <a:defRPr/>
            </a:pPr>
            <a:r>
              <a:rPr lang="de-DE" dirty="0" smtClean="0">
                <a:effectLst>
                  <a:outerShdw blurRad="38100" dist="38100" dir="2700000" algn="tl">
                    <a:srgbClr val="FFFFFF"/>
                  </a:outerShdw>
                </a:effectLst>
              </a:rPr>
              <a:t>2013</a:t>
            </a:r>
            <a:endParaRPr lang="en-US" dirty="0">
              <a:effectLst>
                <a:outerShdw blurRad="38100" dist="38100" dir="2700000" algn="tl">
                  <a:srgbClr val="FFFFFF"/>
                </a:outerShdw>
              </a:effectLst>
            </a:endParaRPr>
          </a:p>
        </p:txBody>
      </p:sp>
      <p:sp>
        <p:nvSpPr>
          <p:cNvPr id="33" name="Text Box 14"/>
          <p:cNvSpPr txBox="1">
            <a:spLocks noChangeArrowheads="1"/>
          </p:cNvSpPr>
          <p:nvPr/>
        </p:nvSpPr>
        <p:spPr bwMode="auto">
          <a:xfrm>
            <a:off x="7547555" y="3308909"/>
            <a:ext cx="971550" cy="314325"/>
          </a:xfrm>
          <a:prstGeom prst="rect">
            <a:avLst/>
          </a:prstGeom>
          <a:solidFill>
            <a:srgbClr val="C0FEF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defPPr>
              <a:defRPr lang="en-US"/>
            </a:defPPr>
            <a:lvl1pPr algn="ctr" rtl="0" eaLnBrk="0" fontAlgn="base" hangingPunct="0">
              <a:spcBef>
                <a:spcPct val="0"/>
              </a:spcBef>
              <a:spcAft>
                <a:spcPct val="0"/>
              </a:spcAft>
              <a:defRPr sz="1600" kern="1200">
                <a:solidFill>
                  <a:schemeClr val="tx1"/>
                </a:solidFill>
                <a:latin typeface="Arial" charset="0"/>
                <a:ea typeface="+mn-ea"/>
                <a:cs typeface="+mn-cs"/>
              </a:defRPr>
            </a:lvl1pPr>
            <a:lvl2pPr marL="457200" algn="ctr" rtl="0" eaLnBrk="0" fontAlgn="base" hangingPunct="0">
              <a:spcBef>
                <a:spcPct val="0"/>
              </a:spcBef>
              <a:spcAft>
                <a:spcPct val="0"/>
              </a:spcAft>
              <a:defRPr sz="1600" kern="1200">
                <a:solidFill>
                  <a:schemeClr val="tx1"/>
                </a:solidFill>
                <a:latin typeface="Arial" charset="0"/>
                <a:ea typeface="+mn-ea"/>
                <a:cs typeface="+mn-cs"/>
              </a:defRPr>
            </a:lvl2pPr>
            <a:lvl3pPr marL="914400" algn="ctr" rtl="0" eaLnBrk="0" fontAlgn="base" hangingPunct="0">
              <a:spcBef>
                <a:spcPct val="0"/>
              </a:spcBef>
              <a:spcAft>
                <a:spcPct val="0"/>
              </a:spcAft>
              <a:defRPr sz="1600" kern="1200">
                <a:solidFill>
                  <a:schemeClr val="tx1"/>
                </a:solidFill>
                <a:latin typeface="Arial" charset="0"/>
                <a:ea typeface="+mn-ea"/>
                <a:cs typeface="+mn-cs"/>
              </a:defRPr>
            </a:lvl3pPr>
            <a:lvl4pPr marL="1371600" algn="ctr" rtl="0" eaLnBrk="0" fontAlgn="base" hangingPunct="0">
              <a:spcBef>
                <a:spcPct val="0"/>
              </a:spcBef>
              <a:spcAft>
                <a:spcPct val="0"/>
              </a:spcAft>
              <a:defRPr sz="1600" kern="1200">
                <a:solidFill>
                  <a:schemeClr val="tx1"/>
                </a:solidFill>
                <a:latin typeface="Arial" charset="0"/>
                <a:ea typeface="+mn-ea"/>
                <a:cs typeface="+mn-cs"/>
              </a:defRPr>
            </a:lvl4pPr>
            <a:lvl5pPr marL="1828800" algn="ctr"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nSpc>
                <a:spcPct val="90000"/>
              </a:lnSpc>
              <a:spcBef>
                <a:spcPct val="50000"/>
              </a:spcBef>
              <a:defRPr/>
            </a:pPr>
            <a:r>
              <a:rPr lang="de-DE" dirty="0" smtClean="0">
                <a:effectLst>
                  <a:outerShdw blurRad="38100" dist="38100" dir="2700000" algn="tl">
                    <a:srgbClr val="FFFFFF"/>
                  </a:outerShdw>
                </a:effectLst>
              </a:rPr>
              <a:t>2014</a:t>
            </a:r>
            <a:endParaRPr lang="en-US" dirty="0">
              <a:effectLst>
                <a:outerShdw blurRad="38100" dist="38100" dir="2700000" algn="tl">
                  <a:srgbClr val="FFFFFF"/>
                </a:outerShdw>
              </a:effectLst>
            </a:endParaRPr>
          </a:p>
        </p:txBody>
      </p:sp>
      <p:pic>
        <p:nvPicPr>
          <p:cNvPr id="35" name="Picture 13" descr="j009812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99483" y="2948869"/>
            <a:ext cx="563562" cy="62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Text Box 8"/>
          <p:cNvSpPr txBox="1">
            <a:spLocks noChangeArrowheads="1"/>
          </p:cNvSpPr>
          <p:nvPr/>
        </p:nvSpPr>
        <p:spPr bwMode="auto">
          <a:xfrm>
            <a:off x="5551091" y="4389029"/>
            <a:ext cx="1117600" cy="480131"/>
          </a:xfrm>
          <a:prstGeom prst="rect">
            <a:avLst/>
          </a:prstGeom>
          <a:solidFill>
            <a:schemeClr val="accent3">
              <a:lumMod val="40000"/>
              <a:lumOff val="60000"/>
            </a:schemeClr>
          </a:solidFill>
          <a:ln w="3175">
            <a:solidFill>
              <a:schemeClr val="tx1"/>
            </a:solidFill>
            <a:miter lim="800000"/>
            <a:headEnd/>
            <a:tailEnd/>
          </a:ln>
          <a:effectLst>
            <a:outerShdw dist="35921" dir="2700000" algn="ctr" rotWithShape="0">
              <a:schemeClr val="bg2"/>
            </a:outerShdw>
          </a:effec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spcBef>
                <a:spcPct val="50000"/>
              </a:spcBef>
            </a:pPr>
            <a:r>
              <a:rPr lang="en-IE" sz="1400" dirty="0" smtClean="0">
                <a:latin typeface="Arial" pitchFamily="34" charset="0"/>
              </a:rPr>
              <a:t>ETSI</a:t>
            </a:r>
            <a:r>
              <a:rPr lang="en-GB" sz="1400" dirty="0" smtClean="0">
                <a:latin typeface="Arial" pitchFamily="34" charset="0"/>
              </a:rPr>
              <a:t/>
            </a:r>
            <a:br>
              <a:rPr lang="en-GB" sz="1400" dirty="0" smtClean="0">
                <a:latin typeface="Arial" pitchFamily="34" charset="0"/>
              </a:rPr>
            </a:br>
            <a:r>
              <a:rPr lang="en-GB" sz="1400" dirty="0" smtClean="0">
                <a:latin typeface="Arial" pitchFamily="34" charset="0"/>
              </a:rPr>
              <a:t>final</a:t>
            </a:r>
            <a:endParaRPr lang="en-IE" sz="1400" dirty="0" smtClean="0">
              <a:latin typeface="Arial" pitchFamily="34" charset="0"/>
            </a:endParaRPr>
          </a:p>
        </p:txBody>
      </p:sp>
      <p:sp>
        <p:nvSpPr>
          <p:cNvPr id="40" name="Text Box 20"/>
          <p:cNvSpPr txBox="1">
            <a:spLocks noChangeArrowheads="1"/>
          </p:cNvSpPr>
          <p:nvPr/>
        </p:nvSpPr>
        <p:spPr bwMode="auto">
          <a:xfrm>
            <a:off x="4686995" y="4965093"/>
            <a:ext cx="1167383" cy="480131"/>
          </a:xfrm>
          <a:prstGeom prst="rect">
            <a:avLst/>
          </a:prstGeom>
          <a:solidFill>
            <a:srgbClr val="FFC000"/>
          </a:solidFill>
          <a:ln w="3175">
            <a:solidFill>
              <a:schemeClr val="tx1"/>
            </a:solidFill>
            <a:miter lim="800000"/>
            <a:headEnd/>
            <a:tailEnd/>
          </a:ln>
          <a:effectLst>
            <a:outerShdw dist="35921" dir="2700000" algn="ctr" rotWithShape="0">
              <a:schemeClr val="bg2"/>
            </a:outerShdw>
          </a:effec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spcBef>
                <a:spcPct val="50000"/>
              </a:spcBef>
            </a:pPr>
            <a:r>
              <a:rPr lang="de-DE" sz="1400" dirty="0" smtClean="0">
                <a:latin typeface="Arial" pitchFamily="34" charset="0"/>
              </a:rPr>
              <a:t>ISO</a:t>
            </a:r>
            <a:r>
              <a:rPr lang="de-DE" sz="1400" dirty="0">
                <a:latin typeface="Arial" pitchFamily="34" charset="0"/>
              </a:rPr>
              <a:t/>
            </a:r>
            <a:br>
              <a:rPr lang="de-DE" sz="1400" dirty="0">
                <a:latin typeface="Arial" pitchFamily="34" charset="0"/>
              </a:rPr>
            </a:br>
            <a:r>
              <a:rPr lang="de-DE" sz="1400" dirty="0" smtClean="0">
                <a:latin typeface="Arial" pitchFamily="34" charset="0"/>
              </a:rPr>
              <a:t> </a:t>
            </a:r>
            <a:r>
              <a:rPr lang="de-DE" sz="1400" dirty="0" err="1" smtClean="0">
                <a:latin typeface="Arial" pitchFamily="34" charset="0"/>
              </a:rPr>
              <a:t>input</a:t>
            </a:r>
            <a:r>
              <a:rPr lang="de-DE" sz="1400" dirty="0" smtClean="0">
                <a:latin typeface="Arial" pitchFamily="34" charset="0"/>
              </a:rPr>
              <a:t>?</a:t>
            </a:r>
          </a:p>
        </p:txBody>
      </p:sp>
      <p:sp>
        <p:nvSpPr>
          <p:cNvPr id="41" name="Text Box 20"/>
          <p:cNvSpPr txBox="1">
            <a:spLocks noChangeArrowheads="1"/>
          </p:cNvSpPr>
          <p:nvPr/>
        </p:nvSpPr>
        <p:spPr bwMode="auto">
          <a:xfrm>
            <a:off x="6415187" y="4965093"/>
            <a:ext cx="1167383" cy="480131"/>
          </a:xfrm>
          <a:prstGeom prst="rect">
            <a:avLst/>
          </a:prstGeom>
          <a:solidFill>
            <a:srgbClr val="FFC000"/>
          </a:solidFill>
          <a:ln w="3175">
            <a:solidFill>
              <a:schemeClr val="tx1"/>
            </a:solidFill>
            <a:miter lim="800000"/>
            <a:headEnd/>
            <a:tailEnd/>
          </a:ln>
          <a:effectLst>
            <a:outerShdw dist="35921" dir="2700000" algn="ctr" rotWithShape="0">
              <a:schemeClr val="bg2"/>
            </a:outerShdw>
          </a:effec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spcBef>
                <a:spcPct val="50000"/>
              </a:spcBef>
            </a:pPr>
            <a:r>
              <a:rPr lang="de-DE" sz="1400" dirty="0" smtClean="0">
                <a:latin typeface="Arial" pitchFamily="34" charset="0"/>
              </a:rPr>
              <a:t>ISO</a:t>
            </a:r>
            <a:r>
              <a:rPr lang="de-DE" sz="1400" dirty="0">
                <a:latin typeface="Arial" pitchFamily="34" charset="0"/>
              </a:rPr>
              <a:t/>
            </a:r>
            <a:br>
              <a:rPr lang="de-DE" sz="1400" dirty="0">
                <a:latin typeface="Arial" pitchFamily="34" charset="0"/>
              </a:rPr>
            </a:br>
            <a:r>
              <a:rPr lang="de-DE" sz="1400" dirty="0" smtClean="0">
                <a:latin typeface="Arial" pitchFamily="34" charset="0"/>
              </a:rPr>
              <a:t> </a:t>
            </a:r>
            <a:r>
              <a:rPr lang="de-DE" sz="1400" dirty="0" err="1" smtClean="0">
                <a:latin typeface="Arial" pitchFamily="34" charset="0"/>
              </a:rPr>
              <a:t>input</a:t>
            </a:r>
            <a:r>
              <a:rPr lang="de-DE" sz="1400" dirty="0" smtClean="0">
                <a:latin typeface="Arial" pitchFamily="34" charset="0"/>
              </a:rPr>
              <a:t>?</a:t>
            </a:r>
          </a:p>
        </p:txBody>
      </p:sp>
      <p:sp>
        <p:nvSpPr>
          <p:cNvPr id="42" name="Line 11"/>
          <p:cNvSpPr>
            <a:spLocks noChangeShapeType="1"/>
          </p:cNvSpPr>
          <p:nvPr/>
        </p:nvSpPr>
        <p:spPr bwMode="auto">
          <a:xfrm>
            <a:off x="1855456" y="3524933"/>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E"/>
          </a:p>
        </p:txBody>
      </p:sp>
      <p:sp>
        <p:nvSpPr>
          <p:cNvPr id="43" name="Text Box 34"/>
          <p:cNvSpPr txBox="1">
            <a:spLocks noChangeArrowheads="1"/>
          </p:cNvSpPr>
          <p:nvPr/>
        </p:nvSpPr>
        <p:spPr bwMode="auto">
          <a:xfrm>
            <a:off x="2396505" y="1916832"/>
            <a:ext cx="1095375" cy="480131"/>
          </a:xfrm>
          <a:prstGeom prst="rect">
            <a:avLst/>
          </a:prstGeom>
          <a:solidFill>
            <a:schemeClr val="bg2"/>
          </a:solidFill>
          <a:ln w="3175">
            <a:solidFill>
              <a:schemeClr val="tx1"/>
            </a:solid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spcBef>
                <a:spcPct val="50000"/>
              </a:spcBef>
            </a:pPr>
            <a:r>
              <a:rPr lang="en-GB" sz="1400" dirty="0" smtClean="0">
                <a:latin typeface="Arial" pitchFamily="34" charset="0"/>
              </a:rPr>
              <a:t>SIG</a:t>
            </a:r>
            <a:br>
              <a:rPr lang="en-GB" sz="1400" dirty="0" smtClean="0">
                <a:latin typeface="Arial" pitchFamily="34" charset="0"/>
              </a:rPr>
            </a:br>
            <a:r>
              <a:rPr lang="en-GB" sz="1400" dirty="0" smtClean="0">
                <a:latin typeface="Arial" pitchFamily="34" charset="0"/>
              </a:rPr>
              <a:t>start</a:t>
            </a:r>
            <a:endParaRPr lang="en-GB" sz="1400" dirty="0">
              <a:latin typeface="Arial" pitchFamily="34" charset="0"/>
            </a:endParaRPr>
          </a:p>
        </p:txBody>
      </p:sp>
      <p:sp>
        <p:nvSpPr>
          <p:cNvPr id="44" name="AutoShape 19"/>
          <p:cNvSpPr>
            <a:spLocks noChangeArrowheads="1"/>
          </p:cNvSpPr>
          <p:nvPr/>
        </p:nvSpPr>
        <p:spPr bwMode="auto">
          <a:xfrm flipV="1">
            <a:off x="2699792" y="2420888"/>
            <a:ext cx="209550" cy="1224136"/>
          </a:xfrm>
          <a:prstGeom prst="upArrow">
            <a:avLst>
              <a:gd name="adj1" fmla="val 50000"/>
              <a:gd name="adj2" fmla="val 54545"/>
            </a:avLst>
          </a:prstGeom>
          <a:solidFill>
            <a:srgbClr val="063DE8"/>
          </a:solidFill>
          <a:ln w="12700">
            <a:solidFill>
              <a:schemeClr val="tx1"/>
            </a:solidFill>
            <a:miter lim="800000"/>
            <a:headEnd/>
            <a:tailEnd/>
          </a:ln>
          <a:effectLst>
            <a:outerShdw dist="35921" dir="2700000" algn="ctr" rotWithShape="0">
              <a:schemeClr val="bg2"/>
            </a:outerShdw>
          </a:effectLst>
        </p:spPr>
        <p:txBody>
          <a:bodyPr wrap="none" anchor="ctr"/>
          <a:lstStyle/>
          <a:p>
            <a:pPr algn="ctr" eaLnBrk="0" hangingPunct="0"/>
            <a:endParaRPr lang="en-IE" sz="1600">
              <a:latin typeface="Arial" pitchFamily="34" charset="0"/>
            </a:endParaRPr>
          </a:p>
        </p:txBody>
      </p:sp>
      <p:sp>
        <p:nvSpPr>
          <p:cNvPr id="28" name="Foliennummernplatzhalter 27"/>
          <p:cNvSpPr>
            <a:spLocks noGrp="1"/>
          </p:cNvSpPr>
          <p:nvPr>
            <p:ph type="sldNum" sz="quarter" idx="11"/>
          </p:nvPr>
        </p:nvSpPr>
        <p:spPr/>
        <p:txBody>
          <a:bodyPr/>
          <a:lstStyle/>
          <a:p>
            <a:pPr>
              <a:defRPr/>
            </a:pPr>
            <a:fld id="{DC844172-90EA-4060-92D6-C38D53071E67}" type="slidenum">
              <a:rPr lang="en-GB" smtClean="0"/>
              <a:pPr>
                <a:defRPr/>
              </a:pPr>
              <a:t>12</a:t>
            </a:fld>
            <a:endParaRPr lang="en-GB"/>
          </a:p>
        </p:txBody>
      </p:sp>
      <p:sp>
        <p:nvSpPr>
          <p:cNvPr id="34" name="Fußzeilenplatzhalter 33"/>
          <p:cNvSpPr>
            <a:spLocks noGrp="1"/>
          </p:cNvSpPr>
          <p:nvPr>
            <p:ph type="ftr" sz="quarter" idx="10"/>
          </p:nvPr>
        </p:nvSpPr>
        <p:spPr/>
        <p:txBody>
          <a:bodyPr/>
          <a:lstStyle/>
          <a:p>
            <a:pPr>
              <a:defRPr/>
            </a:pPr>
            <a:r>
              <a:rPr lang="en-US" smtClean="0"/>
              <a:t>Security SIG in MTS, 4-5 October 2011</a:t>
            </a:r>
            <a:endParaRPr lang="en-GB"/>
          </a:p>
        </p:txBody>
      </p:sp>
    </p:spTree>
    <p:extLst>
      <p:ext uri="{BB962C8B-B14F-4D97-AF65-F5344CB8AC3E}">
        <p14:creationId xmlns="" xmlns:p14="http://schemas.microsoft.com/office/powerpoint/2010/main" val="26458799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1" nodeType="withEffect">
                                  <p:stCondLst>
                                    <p:cond delay="0"/>
                                  </p:stCondLst>
                                  <p:childTnLst>
                                    <p:anim calcmode="discrete" valueType="str">
                                      <p:cBhvr>
                                        <p:cTn id="6" dur="1000" fill="hold"/>
                                        <p:tgtEl>
                                          <p:spTgt spid="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a:bodyPr>
          <a:lstStyle/>
          <a:p>
            <a:endParaRPr lang="en-US" b="1" dirty="0" smtClean="0"/>
          </a:p>
          <a:p>
            <a:endParaRPr lang="en-US" b="1" dirty="0" smtClean="0"/>
          </a:p>
          <a:p>
            <a:endParaRPr lang="en-US" b="1" dirty="0" smtClean="0"/>
          </a:p>
          <a:p>
            <a:endParaRPr lang="en-US" b="1" dirty="0" smtClean="0"/>
          </a:p>
          <a:p>
            <a:pPr>
              <a:buNone/>
            </a:pPr>
            <a:r>
              <a:rPr lang="en-US" b="1" dirty="0" smtClean="0"/>
              <a:t>				Thank you!</a:t>
            </a:r>
          </a:p>
        </p:txBody>
      </p:sp>
      <p:sp>
        <p:nvSpPr>
          <p:cNvPr id="6" name="Foliennummernplatzhalter 5"/>
          <p:cNvSpPr>
            <a:spLocks noGrp="1"/>
          </p:cNvSpPr>
          <p:nvPr>
            <p:ph type="sldNum" sz="quarter" idx="11"/>
          </p:nvPr>
        </p:nvSpPr>
        <p:spPr/>
        <p:txBody>
          <a:bodyPr/>
          <a:lstStyle/>
          <a:p>
            <a:pPr>
              <a:defRPr/>
            </a:pPr>
            <a:fld id="{DC844172-90EA-4060-92D6-C38D53071E67}" type="slidenum">
              <a:rPr lang="en-GB" smtClean="0"/>
              <a:pPr>
                <a:defRPr/>
              </a:pPr>
              <a:t>13</a:t>
            </a:fld>
            <a:endParaRPr lang="en-GB"/>
          </a:p>
        </p:txBody>
      </p:sp>
      <p:sp>
        <p:nvSpPr>
          <p:cNvPr id="7" name="Fußzeilenplatzhalter 6"/>
          <p:cNvSpPr>
            <a:spLocks noGrp="1"/>
          </p:cNvSpPr>
          <p:nvPr>
            <p:ph type="ftr" sz="quarter" idx="10"/>
          </p:nvPr>
        </p:nvSpPr>
        <p:spPr/>
        <p:txBody>
          <a:bodyPr/>
          <a:lstStyle/>
          <a:p>
            <a:pPr>
              <a:defRPr/>
            </a:pPr>
            <a:r>
              <a:rPr lang="en-US" smtClean="0"/>
              <a:t>Security SIG in MTS, 4-5 October 2011</a:t>
            </a:r>
            <a:endParaRPr lang="en-GB"/>
          </a:p>
        </p:txBody>
      </p:sp>
    </p:spTree>
    <p:extLst>
      <p:ext uri="{BB962C8B-B14F-4D97-AF65-F5344CB8AC3E}">
        <p14:creationId xmlns="" xmlns:p14="http://schemas.microsoft.com/office/powerpoint/2010/main" val="2645879977"/>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Contents</a:t>
            </a:r>
            <a:endParaRPr lang="de-DE" sz="2400" dirty="0"/>
          </a:p>
        </p:txBody>
      </p:sp>
      <p:sp>
        <p:nvSpPr>
          <p:cNvPr id="3" name="Inhaltsplatzhalter 2"/>
          <p:cNvSpPr>
            <a:spLocks noGrp="1"/>
          </p:cNvSpPr>
          <p:nvPr>
            <p:ph idx="1"/>
          </p:nvPr>
        </p:nvSpPr>
        <p:spPr/>
        <p:txBody>
          <a:bodyPr>
            <a:normAutofit/>
          </a:bodyPr>
          <a:lstStyle/>
          <a:p>
            <a:r>
              <a:rPr lang="de-DE" dirty="0" smtClean="0"/>
              <a:t>Motivation</a:t>
            </a:r>
          </a:p>
          <a:p>
            <a:pPr>
              <a:buNone/>
            </a:pPr>
            <a:endParaRPr lang="de-DE" dirty="0"/>
          </a:p>
          <a:p>
            <a:r>
              <a:rPr lang="de-DE" dirty="0" err="1" smtClean="0"/>
              <a:t>Planned</a:t>
            </a:r>
            <a:r>
              <a:rPr lang="de-DE" dirty="0" smtClean="0"/>
              <a:t> </a:t>
            </a:r>
            <a:r>
              <a:rPr lang="de-DE" dirty="0" err="1" smtClean="0"/>
              <a:t>output</a:t>
            </a:r>
            <a:endParaRPr lang="de-DE" dirty="0" smtClean="0"/>
          </a:p>
          <a:p>
            <a:endParaRPr lang="de-DE" dirty="0" smtClean="0"/>
          </a:p>
          <a:p>
            <a:r>
              <a:rPr lang="de-DE" dirty="0" smtClean="0"/>
              <a:t>ETSI </a:t>
            </a:r>
            <a:r>
              <a:rPr lang="de-DE" dirty="0" err="1" smtClean="0"/>
              <a:t>work</a:t>
            </a:r>
            <a:r>
              <a:rPr lang="de-DE" dirty="0" smtClean="0"/>
              <a:t> – TVRA </a:t>
            </a:r>
            <a:r>
              <a:rPr lang="de-DE" dirty="0" err="1" smtClean="0"/>
              <a:t>framework</a:t>
            </a:r>
            <a:endParaRPr lang="de-DE" dirty="0" smtClean="0"/>
          </a:p>
          <a:p>
            <a:pPr>
              <a:buNone/>
            </a:pPr>
            <a:endParaRPr lang="de-DE" dirty="0" smtClean="0"/>
          </a:p>
          <a:p>
            <a:r>
              <a:rPr lang="de-DE" dirty="0" smtClean="0"/>
              <a:t>Next </a:t>
            </a:r>
            <a:r>
              <a:rPr lang="de-DE" dirty="0" err="1" smtClean="0"/>
              <a:t>steps</a:t>
            </a:r>
            <a:r>
              <a:rPr lang="de-DE" dirty="0" smtClean="0"/>
              <a:t> &amp; </a:t>
            </a:r>
            <a:r>
              <a:rPr lang="de-DE" dirty="0" err="1" smtClean="0"/>
              <a:t>perspectives</a:t>
            </a:r>
            <a:endParaRPr lang="de-DE" dirty="0" smtClean="0"/>
          </a:p>
        </p:txBody>
      </p:sp>
      <p:sp>
        <p:nvSpPr>
          <p:cNvPr id="4" name="Foliennummernplatzhalter 3"/>
          <p:cNvSpPr>
            <a:spLocks noGrp="1"/>
          </p:cNvSpPr>
          <p:nvPr>
            <p:ph type="sldNum" sz="quarter" idx="11"/>
          </p:nvPr>
        </p:nvSpPr>
        <p:spPr/>
        <p:txBody>
          <a:bodyPr/>
          <a:lstStyle/>
          <a:p>
            <a:pPr>
              <a:defRPr/>
            </a:pPr>
            <a:fld id="{DC844172-90EA-4060-92D6-C38D53071E67}" type="slidenum">
              <a:rPr lang="en-GB" smtClean="0"/>
              <a:pPr>
                <a:defRPr/>
              </a:pPr>
              <a:t>2</a:t>
            </a:fld>
            <a:endParaRPr lang="en-GB"/>
          </a:p>
        </p:txBody>
      </p:sp>
      <p:sp>
        <p:nvSpPr>
          <p:cNvPr id="5" name="Fußzeilenplatzhalter 4"/>
          <p:cNvSpPr>
            <a:spLocks noGrp="1"/>
          </p:cNvSpPr>
          <p:nvPr>
            <p:ph type="ftr" sz="quarter" idx="10"/>
          </p:nvPr>
        </p:nvSpPr>
        <p:spPr/>
        <p:txBody>
          <a:bodyPr/>
          <a:lstStyle/>
          <a:p>
            <a:pPr>
              <a:defRPr/>
            </a:pPr>
            <a:r>
              <a:rPr lang="en-US" smtClean="0"/>
              <a:t>Security SIG in MTS, 4-5 October 2011</a:t>
            </a:r>
            <a:endParaRPr lang="en-GB" dirty="0"/>
          </a:p>
        </p:txBody>
      </p:sp>
    </p:spTree>
    <p:extLst>
      <p:ext uri="{BB962C8B-B14F-4D97-AF65-F5344CB8AC3E}">
        <p14:creationId xmlns="" xmlns:p14="http://schemas.microsoft.com/office/powerpoint/2010/main" val="264587997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Security </a:t>
            </a:r>
            <a:r>
              <a:rPr lang="de-DE" dirty="0" err="1" smtClean="0"/>
              <a:t>Standardization</a:t>
            </a:r>
            <a:r>
              <a:rPr lang="de-DE" dirty="0" smtClean="0"/>
              <a:t> </a:t>
            </a:r>
            <a:r>
              <a:rPr lang="de-DE" dirty="0" err="1" smtClean="0"/>
              <a:t>bodies</a:t>
            </a:r>
            <a:endParaRPr lang="de-DE" dirty="0"/>
          </a:p>
        </p:txBody>
      </p:sp>
      <p:sp>
        <p:nvSpPr>
          <p:cNvPr id="6" name="Inhaltsplatzhalter 5"/>
          <p:cNvSpPr>
            <a:spLocks noGrp="1"/>
          </p:cNvSpPr>
          <p:nvPr>
            <p:ph idx="1"/>
          </p:nvPr>
        </p:nvSpPr>
        <p:spPr/>
        <p:txBody>
          <a:bodyPr/>
          <a:lstStyle/>
          <a:p>
            <a:endParaRPr lang="de-DE" dirty="0" smtClean="0"/>
          </a:p>
          <a:p>
            <a:r>
              <a:rPr lang="de-DE" dirty="0" smtClean="0"/>
              <a:t>International, e.g. ISO, ITU</a:t>
            </a:r>
          </a:p>
          <a:p>
            <a:r>
              <a:rPr lang="de-DE" dirty="0" smtClean="0"/>
              <a:t>European, e.g. ETSI, ENISA</a:t>
            </a:r>
          </a:p>
          <a:p>
            <a:r>
              <a:rPr lang="de-DE" dirty="0" smtClean="0"/>
              <a:t>National, e.g. NIST,  AFNOR, DIN</a:t>
            </a:r>
          </a:p>
          <a:p>
            <a:endParaRPr lang="de-DE" dirty="0" smtClean="0"/>
          </a:p>
          <a:p>
            <a:r>
              <a:rPr lang="de-DE" dirty="0" smtClean="0"/>
              <a:t>Industrial </a:t>
            </a:r>
            <a:r>
              <a:rPr lang="en-US" dirty="0" smtClean="0"/>
              <a:t>communities</a:t>
            </a:r>
            <a:r>
              <a:rPr lang="de-DE" dirty="0" smtClean="0"/>
              <a:t>, e.g. IEEE, OMG</a:t>
            </a:r>
            <a:endParaRPr lang="de-DE" dirty="0"/>
          </a:p>
        </p:txBody>
      </p:sp>
      <p:sp>
        <p:nvSpPr>
          <p:cNvPr id="3" name="Fußzeilenplatzhalter 2"/>
          <p:cNvSpPr>
            <a:spLocks noGrp="1"/>
          </p:cNvSpPr>
          <p:nvPr>
            <p:ph type="ftr" sz="quarter" idx="10"/>
          </p:nvPr>
        </p:nvSpPr>
        <p:spPr/>
        <p:txBody>
          <a:bodyPr/>
          <a:lstStyle/>
          <a:p>
            <a:pPr>
              <a:defRPr/>
            </a:pPr>
            <a:r>
              <a:rPr lang="en-US" smtClean="0"/>
              <a:t>Security SIG in MTS, 4-5 October 2011</a:t>
            </a:r>
            <a:endParaRPr lang="en-GB"/>
          </a:p>
        </p:txBody>
      </p:sp>
      <p:sp>
        <p:nvSpPr>
          <p:cNvPr id="4" name="Foliennummernplatzhalter 3"/>
          <p:cNvSpPr>
            <a:spLocks noGrp="1"/>
          </p:cNvSpPr>
          <p:nvPr>
            <p:ph type="sldNum" sz="quarter" idx="11"/>
          </p:nvPr>
        </p:nvSpPr>
        <p:spPr/>
        <p:txBody>
          <a:bodyPr/>
          <a:lstStyle/>
          <a:p>
            <a:pPr>
              <a:defRPr/>
            </a:pPr>
            <a:fld id="{50E0F8A3-54E4-4627-9A77-11ED14D1126B}" type="slidenum">
              <a:rPr lang="en-GB" smtClean="0"/>
              <a:pPr>
                <a:defRPr/>
              </a:pPr>
              <a:t>3</a:t>
            </a:fld>
            <a:endParaRPr lang="en-GB"/>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smtClean="0"/>
              <a:t>Terminology</a:t>
            </a:r>
            <a:r>
              <a:rPr lang="de-DE" dirty="0" smtClean="0"/>
              <a:t> (1): Standards </a:t>
            </a:r>
            <a:endParaRPr lang="de-DE" dirty="0"/>
          </a:p>
        </p:txBody>
      </p:sp>
      <p:sp>
        <p:nvSpPr>
          <p:cNvPr id="6" name="Inhaltsplatzhalter 5"/>
          <p:cNvSpPr>
            <a:spLocks noGrp="1"/>
          </p:cNvSpPr>
          <p:nvPr>
            <p:ph idx="1"/>
          </p:nvPr>
        </p:nvSpPr>
        <p:spPr/>
        <p:txBody>
          <a:bodyPr/>
          <a:lstStyle/>
          <a:p>
            <a:r>
              <a:rPr lang="en-US" sz="2400" dirty="0" smtClean="0"/>
              <a:t>The </a:t>
            </a:r>
            <a:r>
              <a:rPr lang="en-US" sz="2400" dirty="0" smtClean="0">
                <a:hlinkClick r:id="rId2"/>
              </a:rPr>
              <a:t>Common Criteria for Information Technology Security Evaluation (CC)</a:t>
            </a:r>
            <a:r>
              <a:rPr lang="en-US" sz="2400" dirty="0" smtClean="0"/>
              <a:t> is the driving force for the widest available mutual recognition of secure IT products. This web portal is available to support the information on the status of the CCRA, the CC and the certification schemes, licensed laboratories, certified products and related information, news and events. </a:t>
            </a:r>
          </a:p>
          <a:p>
            <a:r>
              <a:rPr lang="en-US" sz="2400" dirty="0" smtClean="0"/>
              <a:t>The </a:t>
            </a:r>
            <a:r>
              <a:rPr lang="en-US" sz="2400" dirty="0" smtClean="0">
                <a:hlinkClick r:id="rId3"/>
              </a:rPr>
              <a:t>ISO 27000 series</a:t>
            </a:r>
            <a:r>
              <a:rPr lang="en-US" sz="2400" dirty="0" smtClean="0"/>
              <a:t> of standards have been specifically reserved by ISO for information security matters. This of course, aligns with a number of other topics, including ISO 9000 (quality management) and ISO 14000 (environmental management). </a:t>
            </a:r>
            <a:endParaRPr lang="en-US" sz="2400" dirty="0"/>
          </a:p>
        </p:txBody>
      </p:sp>
      <p:sp>
        <p:nvSpPr>
          <p:cNvPr id="3" name="Fußzeilenplatzhalter 2"/>
          <p:cNvSpPr>
            <a:spLocks noGrp="1"/>
          </p:cNvSpPr>
          <p:nvPr>
            <p:ph type="ftr" sz="quarter" idx="10"/>
          </p:nvPr>
        </p:nvSpPr>
        <p:spPr/>
        <p:txBody>
          <a:bodyPr/>
          <a:lstStyle/>
          <a:p>
            <a:pPr>
              <a:defRPr/>
            </a:pPr>
            <a:r>
              <a:rPr lang="en-US" smtClean="0"/>
              <a:t>Security SIG in MTS, 4-5 October 2011</a:t>
            </a:r>
            <a:endParaRPr lang="en-GB"/>
          </a:p>
        </p:txBody>
      </p:sp>
      <p:sp>
        <p:nvSpPr>
          <p:cNvPr id="4" name="Foliennummernplatzhalter 3"/>
          <p:cNvSpPr>
            <a:spLocks noGrp="1"/>
          </p:cNvSpPr>
          <p:nvPr>
            <p:ph type="sldNum" sz="quarter" idx="11"/>
          </p:nvPr>
        </p:nvSpPr>
        <p:spPr/>
        <p:txBody>
          <a:bodyPr/>
          <a:lstStyle/>
          <a:p>
            <a:pPr>
              <a:defRPr/>
            </a:pPr>
            <a:fld id="{50E0F8A3-54E4-4627-9A77-11ED14D1126B}" type="slidenum">
              <a:rPr lang="en-GB" smtClean="0"/>
              <a:pPr>
                <a:defRPr/>
              </a:pPr>
              <a:t>4</a:t>
            </a:fld>
            <a:endParaRPr lang="en-GB"/>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smtClean="0"/>
              <a:t>Terminology</a:t>
            </a:r>
            <a:r>
              <a:rPr lang="de-DE" dirty="0" smtClean="0"/>
              <a:t> (2): </a:t>
            </a:r>
            <a:r>
              <a:rPr lang="en-US" dirty="0" err="1" smtClean="0"/>
              <a:t>Recommondations</a:t>
            </a:r>
            <a:r>
              <a:rPr lang="de-DE" dirty="0" smtClean="0"/>
              <a:t> </a:t>
            </a:r>
            <a:endParaRPr lang="de-DE" dirty="0"/>
          </a:p>
        </p:txBody>
      </p:sp>
      <p:sp>
        <p:nvSpPr>
          <p:cNvPr id="6" name="Inhaltsplatzhalter 5"/>
          <p:cNvSpPr>
            <a:spLocks noGrp="1"/>
          </p:cNvSpPr>
          <p:nvPr>
            <p:ph idx="1"/>
          </p:nvPr>
        </p:nvSpPr>
        <p:spPr/>
        <p:txBody>
          <a:bodyPr/>
          <a:lstStyle/>
          <a:p>
            <a:r>
              <a:rPr lang="en-US" sz="2400" dirty="0" smtClean="0">
                <a:hlinkClick r:id="rId2"/>
              </a:rPr>
              <a:t>RFC2828</a:t>
            </a:r>
            <a:r>
              <a:rPr lang="en-US" sz="2400" dirty="0" smtClean="0"/>
              <a:t> (191 pages of definitions and 13 pages of references) provides abbreviations, explanations, and recommendations for use of information system security terminology. </a:t>
            </a:r>
          </a:p>
          <a:p>
            <a:r>
              <a:rPr lang="en-US" sz="2400" dirty="0" smtClean="0">
                <a:hlinkClick r:id="rId3"/>
              </a:rPr>
              <a:t>OUSPG/</a:t>
            </a:r>
            <a:r>
              <a:rPr lang="en-US" sz="2400" dirty="0" err="1" smtClean="0">
                <a:hlinkClick r:id="rId3"/>
              </a:rPr>
              <a:t>Codenomicon</a:t>
            </a:r>
            <a:r>
              <a:rPr lang="en-US" sz="2400" dirty="0" smtClean="0"/>
              <a:t> Glossary of Vulnerability Testing</a:t>
            </a:r>
            <a:r>
              <a:rPr lang="en-US" sz="2400" dirty="0" smtClean="0">
                <a:hlinkClick r:id="rId3"/>
              </a:rPr>
              <a:t/>
            </a:r>
            <a:br>
              <a:rPr lang="en-US" sz="2400" dirty="0" smtClean="0">
                <a:hlinkClick r:id="rId3"/>
              </a:rPr>
            </a:br>
            <a:r>
              <a:rPr lang="en-US" sz="2400" dirty="0" smtClean="0"/>
              <a:t>https://www.ee.oulu.fi/research/ouspg/Glossary </a:t>
            </a:r>
          </a:p>
          <a:p>
            <a:r>
              <a:rPr lang="de-DE" sz="2400" dirty="0" err="1" smtClean="0">
                <a:hlinkClick r:id="rId3"/>
              </a:rPr>
              <a:t>Threat</a:t>
            </a:r>
            <a:r>
              <a:rPr lang="de-DE" sz="2400" dirty="0" smtClean="0">
                <a:hlinkClick r:id="rId3"/>
              </a:rPr>
              <a:t> modeling </a:t>
            </a:r>
            <a:r>
              <a:rPr lang="de-DE" sz="2400" dirty="0" err="1" smtClean="0">
                <a:hlinkClick r:id="rId3"/>
              </a:rPr>
              <a:t>framework</a:t>
            </a:r>
            <a:r>
              <a:rPr lang="de-DE" sz="2400" dirty="0" smtClean="0"/>
              <a:t> (</a:t>
            </a:r>
            <a:r>
              <a:rPr lang="en-US" sz="2400" dirty="0" err="1" smtClean="0"/>
              <a:t>Trike</a:t>
            </a:r>
            <a:r>
              <a:rPr lang="en-US" sz="2400" dirty="0" smtClean="0"/>
              <a:t>): http://www.net-security.org/dl/articles/Trike_v1_Methodology_Document-draft.pdf </a:t>
            </a:r>
          </a:p>
          <a:p>
            <a:r>
              <a:rPr lang="en-US" sz="2400" dirty="0" smtClean="0">
                <a:hlinkClick r:id="rId3"/>
              </a:rPr>
              <a:t>ETSI ISG on Security indicators </a:t>
            </a:r>
            <a:r>
              <a:rPr lang="en-US" sz="2400" dirty="0" smtClean="0"/>
              <a:t>(ISI) starting with R2GS Club terminology</a:t>
            </a:r>
          </a:p>
          <a:p>
            <a:r>
              <a:rPr lang="en-US" sz="2400" dirty="0" smtClean="0"/>
              <a:t>…</a:t>
            </a:r>
          </a:p>
        </p:txBody>
      </p:sp>
      <p:sp>
        <p:nvSpPr>
          <p:cNvPr id="3" name="Fußzeilenplatzhalter 2"/>
          <p:cNvSpPr>
            <a:spLocks noGrp="1"/>
          </p:cNvSpPr>
          <p:nvPr>
            <p:ph type="ftr" sz="quarter" idx="10"/>
          </p:nvPr>
        </p:nvSpPr>
        <p:spPr/>
        <p:txBody>
          <a:bodyPr/>
          <a:lstStyle/>
          <a:p>
            <a:pPr>
              <a:defRPr/>
            </a:pPr>
            <a:r>
              <a:rPr lang="en-US" smtClean="0"/>
              <a:t>Security SIG in MTS, 4-5 October 2011</a:t>
            </a:r>
            <a:endParaRPr lang="en-GB" dirty="0"/>
          </a:p>
        </p:txBody>
      </p:sp>
      <p:sp>
        <p:nvSpPr>
          <p:cNvPr id="4" name="Foliennummernplatzhalter 3"/>
          <p:cNvSpPr>
            <a:spLocks noGrp="1"/>
          </p:cNvSpPr>
          <p:nvPr>
            <p:ph type="sldNum" sz="quarter" idx="11"/>
          </p:nvPr>
        </p:nvSpPr>
        <p:spPr/>
        <p:txBody>
          <a:bodyPr/>
          <a:lstStyle/>
          <a:p>
            <a:pPr>
              <a:defRPr/>
            </a:pPr>
            <a:fld id="{50E0F8A3-54E4-4627-9A77-11ED14D1126B}" type="slidenum">
              <a:rPr lang="en-GB" smtClean="0"/>
              <a:pPr>
                <a:defRPr/>
              </a:pPr>
              <a:t>5</a:t>
            </a:fld>
            <a:endParaRPr lang="en-GB"/>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Sample </a:t>
            </a:r>
            <a:r>
              <a:rPr lang="de-DE" dirty="0" err="1" smtClean="0"/>
              <a:t>terms</a:t>
            </a:r>
            <a:endParaRPr lang="de-DE" dirty="0"/>
          </a:p>
        </p:txBody>
      </p:sp>
      <p:sp>
        <p:nvSpPr>
          <p:cNvPr id="6" name="Inhaltsplatzhalter 5"/>
          <p:cNvSpPr>
            <a:spLocks noGrp="1"/>
          </p:cNvSpPr>
          <p:nvPr>
            <p:ph idx="1"/>
          </p:nvPr>
        </p:nvSpPr>
        <p:spPr/>
        <p:txBody>
          <a:bodyPr/>
          <a:lstStyle/>
          <a:p>
            <a:r>
              <a:rPr lang="en-US" sz="2400" i="1" dirty="0" smtClean="0"/>
              <a:t>Asset</a:t>
            </a:r>
            <a:r>
              <a:rPr lang="en-US" sz="2400" dirty="0" smtClean="0"/>
              <a:t>: </a:t>
            </a:r>
          </a:p>
          <a:p>
            <a:pPr lvl="1"/>
            <a:r>
              <a:rPr lang="en-US" sz="2000" dirty="0" smtClean="0"/>
              <a:t>Anything that has value to the organization (</a:t>
            </a:r>
            <a:r>
              <a:rPr lang="en-US" sz="2000" dirty="0" smtClean="0">
                <a:hlinkClick r:id="rId2" action="ppaction://hlinkfile"/>
              </a:rPr>
              <a:t>27000</a:t>
            </a:r>
            <a:r>
              <a:rPr lang="en-US" sz="2000" dirty="0" smtClean="0"/>
              <a:t>). </a:t>
            </a:r>
          </a:p>
          <a:p>
            <a:pPr lvl="1"/>
            <a:r>
              <a:rPr lang="en-US" sz="2000" dirty="0" smtClean="0"/>
              <a:t>Entities that the owner of the TOE presumably places value upon (</a:t>
            </a:r>
            <a:r>
              <a:rPr lang="en-US" sz="2000" dirty="0" smtClean="0">
                <a:hlinkClick r:id="rId3" action="ppaction://hlinkfile"/>
              </a:rPr>
              <a:t>CC</a:t>
            </a:r>
            <a:r>
              <a:rPr lang="en-US" sz="2000" dirty="0" smtClean="0"/>
              <a:t>). Data, or occasionally a physical object, which is featured in the business Rules of the System. </a:t>
            </a:r>
            <a:endParaRPr lang="de-DE" sz="2000" dirty="0" smtClean="0"/>
          </a:p>
          <a:p>
            <a:r>
              <a:rPr lang="de-DE" sz="2400" i="1" dirty="0" err="1" smtClean="0"/>
              <a:t>Attack</a:t>
            </a:r>
            <a:r>
              <a:rPr lang="de-DE" sz="2400" dirty="0" smtClean="0"/>
              <a:t>:</a:t>
            </a:r>
          </a:p>
          <a:p>
            <a:pPr lvl="1"/>
            <a:r>
              <a:rPr lang="en-US" sz="2000" dirty="0" smtClean="0"/>
              <a:t>Attempt to destroy, expose, alter, disable, steal or gain unauthorized access to or make unauthorized use of an asset (</a:t>
            </a:r>
            <a:r>
              <a:rPr lang="en-US" sz="2000" dirty="0" smtClean="0">
                <a:hlinkClick r:id="rId2" action="ppaction://hlinkfile"/>
              </a:rPr>
              <a:t>27000</a:t>
            </a:r>
            <a:r>
              <a:rPr lang="en-US" sz="2000" dirty="0" smtClean="0"/>
              <a:t>). </a:t>
            </a:r>
          </a:p>
          <a:p>
            <a:pPr lvl="1"/>
            <a:r>
              <a:rPr lang="en-US" sz="2000" dirty="0" smtClean="0"/>
              <a:t>A task which, if it worked, would help accomplish a threat (</a:t>
            </a:r>
            <a:r>
              <a:rPr lang="en-US" sz="2000" dirty="0" err="1" smtClean="0">
                <a:hlinkClick r:id="rId2" action="ppaction://hlinkfile"/>
              </a:rPr>
              <a:t>Trike</a:t>
            </a:r>
            <a:r>
              <a:rPr lang="en-US" sz="2000" dirty="0" smtClean="0"/>
              <a:t>).</a:t>
            </a:r>
            <a:endParaRPr lang="en-US" sz="2400" dirty="0" smtClean="0"/>
          </a:p>
          <a:p>
            <a:pPr>
              <a:buNone/>
            </a:pPr>
            <a:r>
              <a:rPr lang="en-US" sz="2400" dirty="0" smtClean="0"/>
              <a:t>…</a:t>
            </a:r>
          </a:p>
          <a:p>
            <a:r>
              <a:rPr lang="en-US" sz="2400" i="1" dirty="0" smtClean="0"/>
              <a:t>Control, Continuous Checking, Information Security Risk, Incident, Resilience, Security Event, </a:t>
            </a:r>
            <a:r>
              <a:rPr lang="de-DE" sz="2400" i="1" dirty="0" smtClean="0"/>
              <a:t>Security </a:t>
            </a:r>
            <a:r>
              <a:rPr lang="en-US" sz="2400" i="1" dirty="0" smtClean="0"/>
              <a:t>Objective</a:t>
            </a:r>
            <a:r>
              <a:rPr lang="de-DE" sz="2400" i="1" dirty="0" smtClean="0"/>
              <a:t>, Security </a:t>
            </a:r>
            <a:r>
              <a:rPr lang="de-DE" sz="2400" i="1" dirty="0" err="1" smtClean="0"/>
              <a:t>level</a:t>
            </a:r>
            <a:r>
              <a:rPr lang="de-DE" sz="2400" i="1" dirty="0" smtClean="0"/>
              <a:t>, …</a:t>
            </a:r>
            <a:endParaRPr lang="en-US" sz="2400" i="1" dirty="0" smtClean="0"/>
          </a:p>
        </p:txBody>
      </p:sp>
      <p:sp>
        <p:nvSpPr>
          <p:cNvPr id="3" name="Fußzeilenplatzhalter 2"/>
          <p:cNvSpPr>
            <a:spLocks noGrp="1"/>
          </p:cNvSpPr>
          <p:nvPr>
            <p:ph type="ftr" sz="quarter" idx="10"/>
          </p:nvPr>
        </p:nvSpPr>
        <p:spPr/>
        <p:txBody>
          <a:bodyPr/>
          <a:lstStyle/>
          <a:p>
            <a:pPr>
              <a:defRPr/>
            </a:pPr>
            <a:r>
              <a:rPr lang="en-US" smtClean="0"/>
              <a:t>Security SIG in MTS, 4-5 October 2011</a:t>
            </a:r>
            <a:endParaRPr lang="en-GB"/>
          </a:p>
        </p:txBody>
      </p:sp>
      <p:sp>
        <p:nvSpPr>
          <p:cNvPr id="4" name="Foliennummernplatzhalter 3"/>
          <p:cNvSpPr>
            <a:spLocks noGrp="1"/>
          </p:cNvSpPr>
          <p:nvPr>
            <p:ph type="sldNum" sz="quarter" idx="11"/>
          </p:nvPr>
        </p:nvSpPr>
        <p:spPr/>
        <p:txBody>
          <a:bodyPr/>
          <a:lstStyle/>
          <a:p>
            <a:pPr>
              <a:defRPr/>
            </a:pPr>
            <a:fld id="{50E0F8A3-54E4-4627-9A77-11ED14D1126B}" type="slidenum">
              <a:rPr lang="en-GB" smtClean="0"/>
              <a:pPr>
                <a:defRPr/>
              </a:pPr>
              <a:t>6</a:t>
            </a:fld>
            <a:endParaRPr lang="en-GB"/>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Case </a:t>
            </a:r>
            <a:r>
              <a:rPr lang="de-DE" dirty="0" err="1" smtClean="0"/>
              <a:t>studies</a:t>
            </a:r>
            <a:r>
              <a:rPr lang="de-DE" dirty="0" smtClean="0"/>
              <a:t> </a:t>
            </a:r>
            <a:r>
              <a:rPr lang="de-DE" dirty="0" err="1" smtClean="0"/>
              <a:t>experiences</a:t>
            </a:r>
            <a:endParaRPr lang="de-DE" dirty="0"/>
          </a:p>
        </p:txBody>
      </p:sp>
      <p:sp>
        <p:nvSpPr>
          <p:cNvPr id="6" name="Inhaltsplatzhalter 5"/>
          <p:cNvSpPr>
            <a:spLocks noGrp="1"/>
          </p:cNvSpPr>
          <p:nvPr>
            <p:ph idx="1"/>
          </p:nvPr>
        </p:nvSpPr>
        <p:spPr/>
        <p:txBody>
          <a:bodyPr/>
          <a:lstStyle/>
          <a:p>
            <a:pPr marL="0" indent="0">
              <a:buNone/>
            </a:pPr>
            <a:r>
              <a:rPr lang="en-US" sz="2800" dirty="0" smtClean="0"/>
              <a:t>Industrial</a:t>
            </a:r>
            <a:r>
              <a:rPr lang="de-DE" sz="2800" dirty="0" smtClean="0"/>
              <a:t> </a:t>
            </a:r>
            <a:r>
              <a:rPr lang="en-US" sz="2800" dirty="0" smtClean="0"/>
              <a:t>approaches validated in industry lead case studies, coming from ETSI members, e.g.: ITEA DIAMONDS project case studies:</a:t>
            </a:r>
          </a:p>
          <a:p>
            <a:r>
              <a:rPr lang="en-US" sz="2800" dirty="0" smtClean="0"/>
              <a:t>Smart Cards</a:t>
            </a:r>
          </a:p>
          <a:p>
            <a:r>
              <a:rPr lang="en-US" sz="2800" dirty="0" smtClean="0"/>
              <a:t>Industrial Automation</a:t>
            </a:r>
          </a:p>
          <a:p>
            <a:r>
              <a:rPr lang="en-US" sz="2800" dirty="0" smtClean="0"/>
              <a:t>Radio Protocols</a:t>
            </a:r>
          </a:p>
          <a:p>
            <a:r>
              <a:rPr lang="en-US" sz="2800" dirty="0" smtClean="0"/>
              <a:t>Transport/Automotive</a:t>
            </a:r>
          </a:p>
          <a:p>
            <a:r>
              <a:rPr lang="en-US" sz="2800" dirty="0" smtClean="0"/>
              <a:t>Telecommunication</a:t>
            </a:r>
          </a:p>
          <a:p>
            <a:pPr lvl="1"/>
            <a:endParaRPr lang="en-US" dirty="0" smtClean="0"/>
          </a:p>
        </p:txBody>
      </p:sp>
      <p:sp>
        <p:nvSpPr>
          <p:cNvPr id="3" name="Fußzeilenplatzhalter 2"/>
          <p:cNvSpPr>
            <a:spLocks noGrp="1"/>
          </p:cNvSpPr>
          <p:nvPr>
            <p:ph type="ftr" sz="quarter" idx="10"/>
          </p:nvPr>
        </p:nvSpPr>
        <p:spPr/>
        <p:txBody>
          <a:bodyPr/>
          <a:lstStyle/>
          <a:p>
            <a:pPr>
              <a:defRPr/>
            </a:pPr>
            <a:r>
              <a:rPr lang="en-US" smtClean="0"/>
              <a:t>Security SIG in MTS, 4-5 October 2011</a:t>
            </a:r>
            <a:endParaRPr lang="en-GB"/>
          </a:p>
        </p:txBody>
      </p:sp>
      <p:sp>
        <p:nvSpPr>
          <p:cNvPr id="4" name="Foliennummernplatzhalter 3"/>
          <p:cNvSpPr>
            <a:spLocks noGrp="1"/>
          </p:cNvSpPr>
          <p:nvPr>
            <p:ph type="sldNum" sz="quarter" idx="11"/>
          </p:nvPr>
        </p:nvSpPr>
        <p:spPr/>
        <p:txBody>
          <a:bodyPr/>
          <a:lstStyle/>
          <a:p>
            <a:pPr>
              <a:defRPr/>
            </a:pPr>
            <a:fld id="{50E0F8A3-54E4-4627-9A77-11ED14D1126B}" type="slidenum">
              <a:rPr lang="en-GB" smtClean="0"/>
              <a:pPr>
                <a:defRPr/>
              </a:pPr>
              <a:t>7</a:t>
            </a:fld>
            <a:endParaRPr lang="en-GB"/>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 TVRA </a:t>
            </a:r>
            <a:r>
              <a:rPr lang="de-DE" sz="2400" dirty="0" err="1" smtClean="0"/>
              <a:t>framework</a:t>
            </a:r>
            <a:r>
              <a:rPr lang="de-DE" sz="2400" dirty="0" smtClean="0"/>
              <a:t>  - </a:t>
            </a:r>
            <a:r>
              <a:rPr lang="de-DE" sz="2400" dirty="0" err="1" smtClean="0"/>
              <a:t>objectives</a:t>
            </a:r>
            <a:endParaRPr lang="de-DE" sz="2400" dirty="0"/>
          </a:p>
        </p:txBody>
      </p:sp>
      <p:sp>
        <p:nvSpPr>
          <p:cNvPr id="3" name="Inhaltsplatzhalter 2"/>
          <p:cNvSpPr>
            <a:spLocks noGrp="1"/>
          </p:cNvSpPr>
          <p:nvPr>
            <p:ph idx="1"/>
          </p:nvPr>
        </p:nvSpPr>
        <p:spPr/>
        <p:txBody>
          <a:bodyPr>
            <a:normAutofit lnSpcReduction="10000"/>
          </a:bodyPr>
          <a:lstStyle/>
          <a:p>
            <a:pPr lvl="0"/>
            <a:r>
              <a:rPr lang="en-US" dirty="0" smtClean="0"/>
              <a:t>TVRA is a method for </a:t>
            </a:r>
            <a:r>
              <a:rPr lang="en-US" b="1" dirty="0" smtClean="0"/>
              <a:t>use by ETSI </a:t>
            </a:r>
            <a:r>
              <a:rPr lang="en-US" dirty="0" smtClean="0"/>
              <a:t>standards developers</a:t>
            </a:r>
          </a:p>
          <a:p>
            <a:pPr lvl="0"/>
            <a:endParaRPr lang="en-US" dirty="0" smtClean="0"/>
          </a:p>
          <a:p>
            <a:pPr lvl="0"/>
            <a:r>
              <a:rPr lang="en-US" dirty="0" smtClean="0"/>
              <a:t>undertaking an analysis of the threats, risks and vulnerabilities of a </a:t>
            </a:r>
            <a:r>
              <a:rPr lang="en-US" b="1" dirty="0" smtClean="0"/>
              <a:t>telecommunications system</a:t>
            </a:r>
            <a:r>
              <a:rPr lang="en-US" dirty="0" smtClean="0"/>
              <a:t>.</a:t>
            </a:r>
          </a:p>
          <a:p>
            <a:pPr lvl="0"/>
            <a:endParaRPr lang="en-US" dirty="0" smtClean="0"/>
          </a:p>
          <a:p>
            <a:pPr lvl="0"/>
            <a:r>
              <a:rPr lang="en-US" dirty="0" smtClean="0"/>
              <a:t>Builds from (and complements) the </a:t>
            </a:r>
            <a:r>
              <a:rPr lang="en-US" b="1" dirty="0" smtClean="0"/>
              <a:t>Common Criteria </a:t>
            </a:r>
            <a:r>
              <a:rPr lang="en-US" dirty="0" smtClean="0"/>
              <a:t>(ISO/IEC 15408).</a:t>
            </a:r>
          </a:p>
          <a:p>
            <a:pPr lvl="0"/>
            <a:endParaRPr lang="en-US" dirty="0" smtClean="0"/>
          </a:p>
        </p:txBody>
      </p:sp>
      <p:sp>
        <p:nvSpPr>
          <p:cNvPr id="4" name="Foliennummernplatzhalter 3"/>
          <p:cNvSpPr>
            <a:spLocks noGrp="1"/>
          </p:cNvSpPr>
          <p:nvPr>
            <p:ph type="sldNum" sz="quarter" idx="11"/>
          </p:nvPr>
        </p:nvSpPr>
        <p:spPr/>
        <p:txBody>
          <a:bodyPr/>
          <a:lstStyle/>
          <a:p>
            <a:pPr>
              <a:defRPr/>
            </a:pPr>
            <a:fld id="{DC844172-90EA-4060-92D6-C38D53071E67}" type="slidenum">
              <a:rPr lang="en-GB" smtClean="0"/>
              <a:pPr>
                <a:defRPr/>
              </a:pPr>
              <a:t>8</a:t>
            </a:fld>
            <a:endParaRPr lang="en-GB"/>
          </a:p>
        </p:txBody>
      </p:sp>
      <p:sp>
        <p:nvSpPr>
          <p:cNvPr id="5" name="Fußzeilenplatzhalter 4"/>
          <p:cNvSpPr>
            <a:spLocks noGrp="1"/>
          </p:cNvSpPr>
          <p:nvPr>
            <p:ph type="ftr" sz="quarter" idx="10"/>
          </p:nvPr>
        </p:nvSpPr>
        <p:spPr/>
        <p:txBody>
          <a:bodyPr/>
          <a:lstStyle/>
          <a:p>
            <a:pPr>
              <a:defRPr/>
            </a:pPr>
            <a:r>
              <a:rPr lang="en-US" smtClean="0"/>
              <a:t>Security SIG in MTS, 4-5 October 2011</a:t>
            </a:r>
            <a:endParaRPr lang="en-GB"/>
          </a:p>
        </p:txBody>
      </p:sp>
    </p:spTree>
    <p:extLst>
      <p:ext uri="{BB962C8B-B14F-4D97-AF65-F5344CB8AC3E}">
        <p14:creationId xmlns="" xmlns:p14="http://schemas.microsoft.com/office/powerpoint/2010/main" val="1784188866"/>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TVRA in ETSI </a:t>
            </a:r>
            <a:r>
              <a:rPr lang="de-DE" sz="2400" dirty="0" err="1" smtClean="0"/>
              <a:t>technical</a:t>
            </a:r>
            <a:r>
              <a:rPr lang="de-DE" sz="2400" dirty="0" smtClean="0"/>
              <a:t> </a:t>
            </a:r>
            <a:r>
              <a:rPr lang="de-DE" sz="2400" dirty="0" err="1" smtClean="0"/>
              <a:t>commitees</a:t>
            </a:r>
            <a:endParaRPr lang="de-DE" sz="2400" dirty="0"/>
          </a:p>
        </p:txBody>
      </p:sp>
      <p:sp>
        <p:nvSpPr>
          <p:cNvPr id="3" name="Inhaltsplatzhalter 2"/>
          <p:cNvSpPr>
            <a:spLocks noGrp="1"/>
          </p:cNvSpPr>
          <p:nvPr>
            <p:ph idx="1"/>
          </p:nvPr>
        </p:nvSpPr>
        <p:spPr/>
        <p:txBody>
          <a:bodyPr>
            <a:normAutofit fontScale="77500" lnSpcReduction="20000"/>
          </a:bodyPr>
          <a:lstStyle/>
          <a:p>
            <a:r>
              <a:rPr lang="en-US" dirty="0" smtClean="0"/>
              <a:t>TISPAN WG7</a:t>
            </a:r>
            <a:br>
              <a:rPr lang="en-US" dirty="0" smtClean="0"/>
            </a:br>
            <a:r>
              <a:rPr lang="en-US" sz="1600" dirty="0" smtClean="0"/>
              <a:t>(future WG “Risk management” on Privacy and Security technologies?)</a:t>
            </a:r>
            <a:br>
              <a:rPr lang="en-US" sz="1600" dirty="0" smtClean="0"/>
            </a:br>
            <a:endParaRPr lang="en-US" sz="1500" dirty="0" smtClean="0"/>
          </a:p>
          <a:p>
            <a:pPr lvl="1"/>
            <a:r>
              <a:rPr lang="en-US" b="1" dirty="0" smtClean="0"/>
              <a:t>TR 102 165</a:t>
            </a:r>
          </a:p>
          <a:p>
            <a:pPr lvl="2"/>
            <a:r>
              <a:rPr lang="en-US" b="1" dirty="0" smtClean="0"/>
              <a:t>part 1</a:t>
            </a:r>
            <a:r>
              <a:rPr lang="en-US" dirty="0" smtClean="0"/>
              <a:t>, v4.2.3 (2011-03): method and </a:t>
            </a:r>
            <a:r>
              <a:rPr lang="en-US" dirty="0" err="1" smtClean="0"/>
              <a:t>proforma</a:t>
            </a:r>
            <a:r>
              <a:rPr lang="en-US" dirty="0" smtClean="0"/>
              <a:t> for TVRA</a:t>
            </a:r>
          </a:p>
          <a:p>
            <a:pPr lvl="2"/>
            <a:r>
              <a:rPr lang="en-US" b="1" dirty="0" smtClean="0"/>
              <a:t>part 2</a:t>
            </a:r>
            <a:r>
              <a:rPr lang="en-US" dirty="0" smtClean="0"/>
              <a:t>, v4.2.1 (2007-02): Protocol Framework Definition; Security Counter Measures </a:t>
            </a:r>
          </a:p>
          <a:p>
            <a:pPr lvl="1"/>
            <a:r>
              <a:rPr lang="en-US" b="1" dirty="0" smtClean="0"/>
              <a:t>TR 187 002 </a:t>
            </a:r>
            <a:r>
              <a:rPr lang="en-US" dirty="0" smtClean="0"/>
              <a:t>v3.1.1 (2011-04): NGN Security</a:t>
            </a:r>
          </a:p>
          <a:p>
            <a:pPr lvl="1"/>
            <a:r>
              <a:rPr lang="en-US" b="1" dirty="0" smtClean="0"/>
              <a:t>TR 187 014 </a:t>
            </a:r>
            <a:r>
              <a:rPr lang="en-US" dirty="0" smtClean="0"/>
              <a:t>v2.1.1 (2009-02): </a:t>
            </a:r>
            <a:r>
              <a:rPr lang="en-US" dirty="0" err="1" smtClean="0"/>
              <a:t>eSecurity</a:t>
            </a:r>
            <a:r>
              <a:rPr lang="en-US" dirty="0" smtClean="0"/>
              <a:t>, user guide to </a:t>
            </a:r>
            <a:r>
              <a:rPr lang="en-US" dirty="0" err="1" smtClean="0"/>
              <a:t>eTVRA</a:t>
            </a:r>
            <a:endParaRPr lang="en-US" dirty="0" smtClean="0"/>
          </a:p>
          <a:p>
            <a:pPr lvl="1"/>
            <a:endParaRPr lang="en-US" dirty="0" smtClean="0"/>
          </a:p>
          <a:p>
            <a:pPr marL="457200" lvl="2"/>
            <a:r>
              <a:rPr lang="en-US" b="1" dirty="0" smtClean="0"/>
              <a:t>STF 415 </a:t>
            </a:r>
            <a:r>
              <a:rPr lang="en-US" dirty="0" smtClean="0"/>
              <a:t>Security support to NGN: smart meter</a:t>
            </a:r>
          </a:p>
          <a:p>
            <a:pPr marL="182880" lvl="1"/>
            <a:endParaRPr lang="en-US" dirty="0" smtClean="0"/>
          </a:p>
          <a:p>
            <a:pPr marL="182880" lvl="1"/>
            <a:r>
              <a:rPr lang="en-US" dirty="0" smtClean="0"/>
              <a:t>ITS: </a:t>
            </a:r>
            <a:r>
              <a:rPr lang="en-US" b="1" dirty="0" smtClean="0"/>
              <a:t>TR 102 893 </a:t>
            </a:r>
            <a:r>
              <a:rPr lang="en-US" dirty="0" smtClean="0"/>
              <a:t>v1.1.1 (2010-03):</a:t>
            </a:r>
            <a:br>
              <a:rPr lang="en-US" dirty="0" smtClean="0"/>
            </a:br>
            <a:r>
              <a:rPr lang="en-US" dirty="0" smtClean="0"/>
              <a:t>Intelligent Transport Systems; Security: TVRA of </a:t>
            </a:r>
            <a:r>
              <a:rPr lang="en-US" b="1" i="1" dirty="0" smtClean="0"/>
              <a:t>5,9 GHz radio communication</a:t>
            </a:r>
            <a:r>
              <a:rPr lang="en-US" dirty="0" smtClean="0"/>
              <a:t> in an ITS (vehicle-to-vehicle and vehicle-to-roadside)</a:t>
            </a:r>
          </a:p>
        </p:txBody>
      </p:sp>
      <p:sp>
        <p:nvSpPr>
          <p:cNvPr id="4" name="Foliennummernplatzhalter 3"/>
          <p:cNvSpPr>
            <a:spLocks noGrp="1"/>
          </p:cNvSpPr>
          <p:nvPr>
            <p:ph type="sldNum" sz="quarter" idx="11"/>
          </p:nvPr>
        </p:nvSpPr>
        <p:spPr/>
        <p:txBody>
          <a:bodyPr/>
          <a:lstStyle/>
          <a:p>
            <a:pPr>
              <a:defRPr/>
            </a:pPr>
            <a:fld id="{DC844172-90EA-4060-92D6-C38D53071E67}" type="slidenum">
              <a:rPr lang="en-GB" smtClean="0"/>
              <a:pPr>
                <a:defRPr/>
              </a:pPr>
              <a:t>9</a:t>
            </a:fld>
            <a:endParaRPr lang="en-GB"/>
          </a:p>
        </p:txBody>
      </p:sp>
      <p:sp>
        <p:nvSpPr>
          <p:cNvPr id="5" name="Fußzeilenplatzhalter 4"/>
          <p:cNvSpPr>
            <a:spLocks noGrp="1"/>
          </p:cNvSpPr>
          <p:nvPr>
            <p:ph type="ftr" sz="quarter" idx="10"/>
          </p:nvPr>
        </p:nvSpPr>
        <p:spPr/>
        <p:txBody>
          <a:bodyPr/>
          <a:lstStyle/>
          <a:p>
            <a:pPr>
              <a:defRPr/>
            </a:pPr>
            <a:r>
              <a:rPr lang="en-US" smtClean="0"/>
              <a:t>Security SIG in MTS, 4-5 October 2011</a:t>
            </a:r>
            <a:endParaRPr lang="en-GB"/>
          </a:p>
        </p:txBody>
      </p:sp>
    </p:spTree>
    <p:extLst>
      <p:ext uri="{BB962C8B-B14F-4D97-AF65-F5344CB8AC3E}">
        <p14:creationId xmlns="" xmlns:p14="http://schemas.microsoft.com/office/powerpoint/2010/main" val="2645879977"/>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0</TotalTime>
  <Words>615</Words>
  <Application>Microsoft Office PowerPoint</Application>
  <PresentationFormat>Bildschirmpräsentation (4:3)</PresentationFormat>
  <Paragraphs>128</Paragraphs>
  <Slides>13</Slides>
  <Notes>1</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Office Theme</vt:lpstr>
      <vt:lpstr>Security SIG in MTS</vt:lpstr>
      <vt:lpstr>Contents</vt:lpstr>
      <vt:lpstr>Security Standardization bodies</vt:lpstr>
      <vt:lpstr>Terminology (1): Standards </vt:lpstr>
      <vt:lpstr>Terminology (2): Recommondations </vt:lpstr>
      <vt:lpstr>Sample terms</vt:lpstr>
      <vt:lpstr>Case studies experiences</vt:lpstr>
      <vt:lpstr> TVRA framework  - objectives</vt:lpstr>
      <vt:lpstr>TVRA in ETSI technical commitees</vt:lpstr>
      <vt:lpstr>Next steps</vt:lpstr>
      <vt:lpstr>More Steps &amp; Perspectives</vt:lpstr>
      <vt:lpstr>Timeline</vt:lpstr>
      <vt:lpstr>Folie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Nicole</dc:creator>
  <cp:lastModifiedBy>axr</cp:lastModifiedBy>
  <cp:revision>286</cp:revision>
  <dcterms:created xsi:type="dcterms:W3CDTF">2010-12-21T08:59:38Z</dcterms:created>
  <dcterms:modified xsi:type="dcterms:W3CDTF">2011-10-05T11:17:48Z</dcterms:modified>
</cp:coreProperties>
</file>