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7" r:id="rId2"/>
    <p:sldId id="349" r:id="rId3"/>
    <p:sldId id="348" r:id="rId4"/>
    <p:sldId id="350" r:id="rId5"/>
    <p:sldId id="35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4" autoAdjust="0"/>
    <p:restoredTop sz="93667" autoAdjust="0"/>
  </p:normalViewPr>
  <p:slideViewPr>
    <p:cSldViewPr snapToGrid="0">
      <p:cViewPr varScale="1">
        <p:scale>
          <a:sx n="163" d="100"/>
          <a:sy n="163" d="100"/>
        </p:scale>
        <p:origin x="-486" y="-90"/>
      </p:cViewPr>
      <p:guideLst>
        <p:guide orient="horz" pos="3239"/>
        <p:guide pos="5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58278-836F-4203-95B1-1103A7EE2736}" type="datetimeFigureOut">
              <a:rPr lang="fi-FI" smtClean="0"/>
              <a:pPr/>
              <a:t>30.9.2011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65FE-36E1-43F7-A293-25965B84D90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E742-4750-482F-8295-8A1554EB91A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55" y="2385617"/>
            <a:ext cx="5759816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506" y="3543300"/>
            <a:ext cx="5106521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463" y="729877"/>
            <a:ext cx="55626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029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933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492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25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4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1722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-19050"/>
            <a:ext cx="2286984" cy="4953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39718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801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7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6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497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32" y="-19050"/>
            <a:ext cx="9144000" cy="516255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8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2"/>
            <a:ext cx="9144000" cy="5143501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Box 50"/>
          <p:cNvSpPr txBox="1">
            <a:spLocks noChangeArrowheads="1"/>
          </p:cNvSpPr>
          <p:nvPr userDrawn="1"/>
        </p:nvSpPr>
        <p:spPr bwMode="auto">
          <a:xfrm>
            <a:off x="-32" y="4935102"/>
            <a:ext cx="9144032" cy="214296"/>
          </a:xfrm>
          <a:prstGeom prst="rect">
            <a:avLst/>
          </a:prstGeom>
          <a:solidFill>
            <a:srgbClr val="DCDCD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GB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24436" y="4912661"/>
            <a:ext cx="18950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accent1"/>
                </a:solidFill>
              </a:rPr>
              <a:t>Automated Test Design</a:t>
            </a:r>
            <a:r>
              <a:rPr lang="en-GB" sz="1000" b="1" dirty="0" smtClean="0">
                <a:solidFill>
                  <a:schemeClr val="accent1"/>
                </a:solidFill>
              </a:rPr>
              <a:t>™</a:t>
            </a:r>
            <a:endParaRPr lang="en-US" sz="1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675969" y="4922868"/>
            <a:ext cx="1497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© 2011 Conformiq, Inc.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86" y="4980256"/>
            <a:ext cx="1143000" cy="1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35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987217" y="838134"/>
            <a:ext cx="2910016" cy="3304735"/>
            <a:chOff x="6400800" y="1143000"/>
            <a:chExt cx="2514600" cy="3199703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1143000"/>
              <a:ext cx="2514600" cy="319970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7" name="Rounded Rectangle 6"/>
            <p:cNvSpPr/>
            <p:nvPr/>
          </p:nvSpPr>
          <p:spPr>
            <a:xfrm>
              <a:off x="7729152" y="2173565"/>
              <a:ext cx="838200" cy="168837"/>
            </a:xfrm>
            <a:prstGeom prst="roundRect">
              <a:avLst>
                <a:gd name="adj" fmla="val 3866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600" dirty="0" smtClean="0">
                  <a:solidFill>
                    <a:schemeClr val="tx1"/>
                  </a:solidFill>
                </a:rPr>
                <a:t>CONFORMIQ</a:t>
              </a:r>
              <a:br>
                <a:rPr lang="fi-FI" sz="600" dirty="0" smtClean="0">
                  <a:solidFill>
                    <a:schemeClr val="tx1"/>
                  </a:solidFill>
                </a:rPr>
              </a:br>
              <a:r>
                <a:rPr lang="fi-FI" sz="600" dirty="0" smtClean="0">
                  <a:solidFill>
                    <a:schemeClr val="tx1"/>
                  </a:solidFill>
                </a:rPr>
                <a:t>DESIGNER</a:t>
              </a:r>
              <a:endParaRPr lang="fi-FI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2650" y="2383632"/>
            <a:ext cx="5700226" cy="1816894"/>
          </a:xfrm>
        </p:spPr>
        <p:txBody>
          <a:bodyPr>
            <a:normAutofit/>
          </a:bodyPr>
          <a:lstStyle/>
          <a:p>
            <a:r>
              <a:rPr lang="en-US" dirty="0" smtClean="0"/>
              <a:t>Proposal for </a:t>
            </a:r>
            <a:r>
              <a:rPr lang="en-US" dirty="0" smtClean="0"/>
              <a:t>2012 MBT </a:t>
            </a:r>
            <a:r>
              <a:rPr lang="en-US" dirty="0" smtClean="0"/>
              <a:t>Standardization Activities</a:t>
            </a:r>
            <a:br>
              <a:rPr lang="en-US" dirty="0" smtClean="0"/>
            </a:br>
            <a:r>
              <a:rPr lang="en-US" dirty="0" smtClean="0"/>
              <a:t>Stephan Schulz (MTS Chair)</a:t>
            </a:r>
            <a:endParaRPr lang="fi-F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fontScale="92500" lnSpcReduction="10000"/>
          </a:bodyPr>
          <a:lstStyle/>
          <a:p>
            <a:r>
              <a:rPr lang="en-US" sz="2000" dirty="0" smtClean="0"/>
              <a:t>In MTS#53 agreement that further work on MBT is desirable </a:t>
            </a:r>
          </a:p>
          <a:p>
            <a:pPr lvl="1"/>
            <a:r>
              <a:rPr lang="en-US" sz="1800" dirty="0" smtClean="0"/>
              <a:t>Discussion about STF to develop methodology vs. having as precondition for STF refinement of MBT ES (by MTS)</a:t>
            </a:r>
          </a:p>
          <a:p>
            <a:pPr lvl="1"/>
            <a:r>
              <a:rPr lang="en-US" sz="1800" dirty="0" smtClean="0"/>
              <a:t>A bit of a “chicken &amp; egg” problem</a:t>
            </a:r>
          </a:p>
          <a:p>
            <a:r>
              <a:rPr lang="en-US" sz="2200" dirty="0" smtClean="0"/>
              <a:t>Pros and Cons for an STF</a:t>
            </a:r>
          </a:p>
          <a:p>
            <a:pPr lvl="1">
              <a:buSzPct val="100000"/>
              <a:buFont typeface="Wingdings" pitchFamily="2" charset="2"/>
              <a:buChar char=""/>
            </a:pPr>
            <a:r>
              <a:rPr lang="en-US" sz="1800" dirty="0" smtClean="0"/>
              <a:t>STF allows independent, more effective work with multiple view points</a:t>
            </a:r>
          </a:p>
          <a:p>
            <a:pPr lvl="1">
              <a:buSzPct val="100000"/>
              <a:buFont typeface="Wingdings" pitchFamily="2" charset="2"/>
              <a:buChar char=""/>
            </a:pPr>
            <a:r>
              <a:rPr lang="en-US" sz="1800" dirty="0" smtClean="0"/>
              <a:t>STF allows to really investigate practical application aspect</a:t>
            </a:r>
          </a:p>
          <a:p>
            <a:pPr lvl="1">
              <a:buFont typeface="Wingdings" pitchFamily="2" charset="2"/>
              <a:buChar char=""/>
            </a:pPr>
            <a:r>
              <a:rPr lang="en-US" sz="1800" dirty="0" smtClean="0"/>
              <a:t>Modification requests by TC to STF documents can easily lead to administrative problems</a:t>
            </a:r>
          </a:p>
          <a:p>
            <a:r>
              <a:rPr lang="en-US" sz="2200" dirty="0" smtClean="0"/>
              <a:t>Problems on lowering MBT ES abstraction level beforehand</a:t>
            </a:r>
          </a:p>
          <a:p>
            <a:pPr lvl="1"/>
            <a:r>
              <a:rPr lang="en-US" sz="1800" dirty="0" smtClean="0"/>
              <a:t>No practical experience available</a:t>
            </a:r>
          </a:p>
          <a:p>
            <a:pPr lvl="1"/>
            <a:r>
              <a:rPr lang="en-US" sz="1800" dirty="0" smtClean="0"/>
              <a:t>No real idea as to where level of abstraction should 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STF Proposal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3483219"/>
          </a:xfrm>
        </p:spPr>
        <p:txBody>
          <a:bodyPr wrap="square">
            <a:normAutofit fontScale="92500" lnSpcReduction="20000"/>
          </a:bodyPr>
          <a:lstStyle/>
          <a:p>
            <a:r>
              <a:rPr lang="en-US" sz="2000" dirty="0" smtClean="0"/>
              <a:t>STF works on methodology EG and case study TR </a:t>
            </a:r>
          </a:p>
          <a:p>
            <a:pPr lvl="1"/>
            <a:r>
              <a:rPr lang="en-US" sz="1600" dirty="0" smtClean="0"/>
              <a:t>Analysis multiple tools against current modeling ES</a:t>
            </a:r>
          </a:p>
          <a:p>
            <a:pPr lvl="1"/>
            <a:r>
              <a:rPr lang="en-US" sz="1600" dirty="0" smtClean="0"/>
              <a:t>Creates models for a selected aspect of ITS (</a:t>
            </a:r>
            <a:r>
              <a:rPr lang="fi-FI" sz="1600" dirty="0" smtClean="0"/>
              <a:t>DENM</a:t>
            </a:r>
            <a:r>
              <a:rPr lang="en-US" sz="1600" smtClean="0"/>
              <a:t>) and</a:t>
            </a:r>
          </a:p>
          <a:p>
            <a:pPr lvl="1"/>
            <a:r>
              <a:rPr lang="en-US" sz="1600" smtClean="0"/>
              <a:t> </a:t>
            </a:r>
            <a:r>
              <a:rPr lang="en-US" sz="1600" dirty="0" smtClean="0"/>
              <a:t>IMS (IOT) standard specifications with these tools</a:t>
            </a:r>
          </a:p>
          <a:p>
            <a:pPr lvl="1"/>
            <a:r>
              <a:rPr lang="en-US" sz="1600" dirty="0" smtClean="0"/>
              <a:t>Collects weaknesses and improvement proposals for MBT ES and further needs for standardization</a:t>
            </a:r>
          </a:p>
          <a:p>
            <a:pPr lvl="1"/>
            <a:r>
              <a:rPr lang="en-US" sz="1600" dirty="0" smtClean="0"/>
              <a:t>Develops in parallel to modeling ES updates [if needed] methodology EG</a:t>
            </a:r>
          </a:p>
          <a:p>
            <a:pPr lvl="1"/>
            <a:r>
              <a:rPr lang="en-US" sz="1600" dirty="0" smtClean="0"/>
              <a:t>Documents case studies as example application of methodology in TR</a:t>
            </a:r>
          </a:p>
          <a:p>
            <a:r>
              <a:rPr lang="en-US" sz="2000" dirty="0" smtClean="0"/>
              <a:t>Actual modeling ES refinement done outside of STF as MTS TC work </a:t>
            </a:r>
          </a:p>
          <a:p>
            <a:pPr lvl="1"/>
            <a:r>
              <a:rPr lang="en-US" sz="1600" dirty="0" smtClean="0"/>
              <a:t>Physical coordination meetings with STF and TC MTS stakeholders</a:t>
            </a:r>
          </a:p>
          <a:p>
            <a:pPr lvl="1"/>
            <a:r>
              <a:rPr lang="en-US" sz="1600" dirty="0" smtClean="0"/>
              <a:t>Meetings can also be used to identify need for further standards (e.g., output formats, coverage/test selection)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Tool providers support STF but participate via MTS work</a:t>
            </a:r>
          </a:p>
          <a:p>
            <a:pPr lvl="1"/>
            <a:r>
              <a:rPr lang="en-US" sz="1600" dirty="0" smtClean="0"/>
              <a:t>Including provision of tool introduction and license provision for STF duration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Cornerstones for STF </a:t>
            </a:r>
            <a:r>
              <a:rPr lang="en-US" dirty="0" err="1" smtClean="0"/>
              <a:t>ToR</a:t>
            </a:r>
            <a:endParaRPr lang="en-US" dirty="0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fontScale="92500" lnSpcReduction="20000"/>
          </a:bodyPr>
          <a:lstStyle/>
          <a:p>
            <a:r>
              <a:rPr lang="en-US" sz="2000" dirty="0" smtClean="0"/>
              <a:t>Timeframe: Jan-Dec 2012</a:t>
            </a:r>
          </a:p>
          <a:p>
            <a:pPr lvl="1"/>
            <a:r>
              <a:rPr lang="en-US" sz="1600" dirty="0" smtClean="0"/>
              <a:t>May (MTS#56):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coordination meeting, analysis done, draft models</a:t>
            </a:r>
          </a:p>
          <a:p>
            <a:pPr lvl="1"/>
            <a:r>
              <a:rPr lang="en-US" sz="1600" dirty="0" smtClean="0"/>
              <a:t>Oct  (MTS#57):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coordination meeting, modeling done, draft methodology, draft report</a:t>
            </a:r>
          </a:p>
          <a:p>
            <a:pPr lvl="1"/>
            <a:r>
              <a:rPr lang="en-US" sz="1600" dirty="0" smtClean="0"/>
              <a:t>Dec: final methodology, final report</a:t>
            </a:r>
          </a:p>
          <a:p>
            <a:r>
              <a:rPr lang="en-US" sz="2000" dirty="0" smtClean="0"/>
              <a:t>Resource estimate: </a:t>
            </a:r>
          </a:p>
          <a:p>
            <a:pPr lvl="1"/>
            <a:r>
              <a:rPr lang="en-US" sz="1600" dirty="0" smtClean="0"/>
              <a:t>3-4 experts</a:t>
            </a:r>
          </a:p>
          <a:p>
            <a:pPr lvl="1"/>
            <a:r>
              <a:rPr lang="en-US" sz="1600" dirty="0" smtClean="0"/>
              <a:t>Total: 3 mm paid + 1m voluntary (training) </a:t>
            </a:r>
          </a:p>
          <a:p>
            <a:r>
              <a:rPr lang="en-US" sz="2000" dirty="0" smtClean="0"/>
              <a:t>Required skill set (across team): </a:t>
            </a:r>
          </a:p>
          <a:p>
            <a:pPr lvl="1"/>
            <a:r>
              <a:rPr lang="en-US" sz="1600" dirty="0" smtClean="0"/>
              <a:t>Experience in methodology development</a:t>
            </a:r>
          </a:p>
          <a:p>
            <a:pPr lvl="1"/>
            <a:r>
              <a:rPr lang="en-US" sz="1600" dirty="0" smtClean="0"/>
              <a:t>Proficient in programming (Java, .NET, TTCN-3, ???)</a:t>
            </a:r>
          </a:p>
          <a:p>
            <a:pPr lvl="1"/>
            <a:r>
              <a:rPr lang="en-US" sz="1600" dirty="0" smtClean="0"/>
              <a:t>Strong experience in test development</a:t>
            </a:r>
          </a:p>
          <a:p>
            <a:pPr lvl="1"/>
            <a:r>
              <a:rPr lang="en-US" sz="1600" dirty="0" smtClean="0"/>
              <a:t>Modeling experience in UML or SDL</a:t>
            </a:r>
          </a:p>
          <a:p>
            <a:pPr lvl="1"/>
            <a:r>
              <a:rPr lang="en-US" sz="1600" dirty="0" smtClean="0"/>
              <a:t>Domain knowledge in ITS and IMS</a:t>
            </a:r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Item Proposals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fontScale="92500" lnSpcReduction="10000"/>
          </a:bodyPr>
          <a:lstStyle/>
          <a:p>
            <a:r>
              <a:rPr lang="en-US" sz="2000" dirty="0" smtClean="0"/>
              <a:t>Methodology EG draft work item (attached to STF) </a:t>
            </a:r>
          </a:p>
          <a:p>
            <a:pPr lvl="1"/>
            <a:r>
              <a:rPr lang="en-US" sz="1600" dirty="0" smtClean="0"/>
              <a:t>Title: “MTS; MBT; Methodology for standardized test specification development” </a:t>
            </a:r>
          </a:p>
          <a:p>
            <a:pPr lvl="1"/>
            <a:r>
              <a:rPr lang="en-US" sz="1600" dirty="0" smtClean="0"/>
              <a:t>Scope: “Guidelines for creation models for testing from standard specifications and generation of tests from them in standardized test development.”</a:t>
            </a:r>
          </a:p>
          <a:p>
            <a:r>
              <a:rPr lang="en-US" sz="2000" dirty="0" smtClean="0"/>
              <a:t>Case study TR draft work item (attached to STF) </a:t>
            </a:r>
          </a:p>
          <a:p>
            <a:pPr lvl="1"/>
            <a:r>
              <a:rPr lang="en-US" sz="1600" dirty="0" smtClean="0"/>
              <a:t>Title: “MTS; MBT; Application of MBT to ITS and IMS case studies” </a:t>
            </a:r>
          </a:p>
          <a:p>
            <a:pPr lvl="1"/>
            <a:r>
              <a:rPr lang="en-US" sz="1600" dirty="0" smtClean="0"/>
              <a:t>Scope: “Documentation of applying MBT in case studies for conformance and interoperability test specification development.”</a:t>
            </a:r>
          </a:p>
          <a:p>
            <a:r>
              <a:rPr lang="en-US" sz="2000" dirty="0" smtClean="0"/>
              <a:t>Modeling ES revision work item</a:t>
            </a:r>
          </a:p>
          <a:p>
            <a:pPr lvl="1"/>
            <a:r>
              <a:rPr lang="en-US" sz="1600" dirty="0" smtClean="0"/>
              <a:t>Title: “MTS; MBT; Requirements for </a:t>
            </a:r>
            <a:r>
              <a:rPr lang="en-US" sz="1600" dirty="0" err="1" smtClean="0"/>
              <a:t>Modelling</a:t>
            </a:r>
            <a:r>
              <a:rPr lang="en-US" sz="1600" dirty="0" smtClean="0"/>
              <a:t> Notations </a:t>
            </a:r>
            <a:r>
              <a:rPr lang="en-US" sz="2000" dirty="0" smtClean="0"/>
              <a:t>” </a:t>
            </a:r>
          </a:p>
          <a:p>
            <a:pPr lvl="1"/>
            <a:r>
              <a:rPr lang="en-US" sz="1600" dirty="0" smtClean="0"/>
              <a:t>Scope: “Refinement of concepts and requirements required from model notations to specify models in particular but not limited to the purpose of functional testing of communicating systems.”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Q Theme">
      <a:dk1>
        <a:sysClr val="windowText" lastClr="000000"/>
      </a:dk1>
      <a:lt1>
        <a:sysClr val="window" lastClr="FFFFFF"/>
      </a:lt1>
      <a:dk2>
        <a:srgbClr val="1E1E1E"/>
      </a:dk2>
      <a:lt2>
        <a:srgbClr val="C8C8C8"/>
      </a:lt2>
      <a:accent1>
        <a:srgbClr val="009900"/>
      </a:accent1>
      <a:accent2>
        <a:srgbClr val="006699"/>
      </a:accent2>
      <a:accent3>
        <a:srgbClr val="FFAA00"/>
      </a:accent3>
      <a:accent4>
        <a:srgbClr val="999999"/>
      </a:accent4>
      <a:accent5>
        <a:srgbClr val="4D4D4D"/>
      </a:accent5>
      <a:accent6>
        <a:srgbClr val="990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PresentationFormat>On-screen Show (16:9)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Proposal for 2012 MBT Standardization Activities Stephan Schulz (MTS Chair)</vt:lpstr>
      <vt:lpstr>Background</vt:lpstr>
      <vt:lpstr>Basic STF Proposal</vt:lpstr>
      <vt:lpstr>Cornerstones for STF ToR</vt:lpstr>
      <vt:lpstr>Related Work Item Proposals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MTS STF on MBT </dc:title>
  <dc:creator/>
  <cp:lastModifiedBy/>
  <cp:revision>1</cp:revision>
  <dcterms:created xsi:type="dcterms:W3CDTF">2010-07-15T17:05:57Z</dcterms:created>
  <dcterms:modified xsi:type="dcterms:W3CDTF">2011-09-30T13:01:11Z</dcterms:modified>
</cp:coreProperties>
</file>