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1" r:id="rId5"/>
    <p:sldId id="279" r:id="rId6"/>
    <p:sldId id="260" r:id="rId7"/>
    <p:sldId id="281" r:id="rId8"/>
    <p:sldId id="276" r:id="rId9"/>
    <p:sldId id="284" r:id="rId10"/>
    <p:sldId id="285" r:id="rId11"/>
    <p:sldId id="283" r:id="rId12"/>
  </p:sldIdLst>
  <p:sldSz cx="9144000" cy="6858000" type="screen4x3"/>
  <p:notesSz cx="6662738" cy="98028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6D254"/>
    <a:srgbClr val="B1D254"/>
    <a:srgbClr val="F1C937"/>
    <a:srgbClr val="BB4FB1"/>
    <a:srgbClr val="1996C3"/>
    <a:srgbClr val="990099"/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1397" autoAdjust="0"/>
    <p:restoredTop sz="86410" autoAdjust="0"/>
  </p:normalViewPr>
  <p:slideViewPr>
    <p:cSldViewPr snapToGrid="0" showGuides="1">
      <p:cViewPr>
        <p:scale>
          <a:sx n="80" d="100"/>
          <a:sy n="80" d="100"/>
        </p:scale>
        <p:origin x="-1170" y="198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46" d="100"/>
          <a:sy n="46" d="100"/>
        </p:scale>
        <p:origin x="-2022" y="-78"/>
      </p:cViewPr>
      <p:guideLst>
        <p:guide orient="horz" pos="3087"/>
        <p:guide pos="209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12275"/>
            <a:ext cx="288766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12275"/>
            <a:ext cx="288766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8326E4C-1774-4470-96C8-8E6B9BB643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1063" y="735013"/>
            <a:ext cx="4902200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56138"/>
            <a:ext cx="4884738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12275"/>
            <a:ext cx="288766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312275"/>
            <a:ext cx="288766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1F97AB5-A54E-412B-B34F-2B1E6639ED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0"/>
            <a:ext cx="723900" cy="6858000"/>
          </a:xfrm>
          <a:prstGeom prst="rect">
            <a:avLst/>
          </a:prstGeom>
          <a:solidFill>
            <a:srgbClr val="41BAE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5" name="Picture 8" descr="terres-verticale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13" y="14288"/>
            <a:ext cx="696912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text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25800"/>
            <a:ext cx="70802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Logetsi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7325" y="254000"/>
            <a:ext cx="1143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00125" y="195738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85925" y="384492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739775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47013" y="6419850"/>
            <a:ext cx="1296987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EF1E45-05D2-4307-8D67-160CCA8CC7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EC782-64AB-4BC1-9C3D-AB654BEE65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7975" y="407988"/>
            <a:ext cx="1771650" cy="5032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3025" y="407988"/>
            <a:ext cx="5162550" cy="5032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4B6FE-2CC2-4733-8422-484D364540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86D51-A70C-46A7-9564-31213AF922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34C11-1E9B-408C-B1CD-2EAFCD96FE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3025" y="1476375"/>
            <a:ext cx="3467100" cy="3963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2525" y="1476375"/>
            <a:ext cx="3467100" cy="3963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3E9BC-9555-4B78-BF16-1C0B9116EC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AEA16-5C6B-480E-B3AC-48FBECC3C8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5389C-F6B4-447B-BA05-E9B2EF0EA8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67D64-6F29-4135-B06F-997030E52E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676F8-6DCB-480E-BEC9-EC12880210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E3396-9C72-45A9-9E9D-169C14D8ED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0"/>
            <a:ext cx="723900" cy="6858000"/>
          </a:xfrm>
          <a:prstGeom prst="rect">
            <a:avLst/>
          </a:prstGeom>
          <a:solidFill>
            <a:srgbClr val="41BAE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57325" y="407988"/>
            <a:ext cx="685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3025" y="1476375"/>
            <a:ext cx="7086600" cy="396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7238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mtClean="0">
                <a:solidFill>
                  <a:srgbClr val="1996C3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8525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 smtClean="0">
                <a:solidFill>
                  <a:srgbClr val="1996C3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 smtClean="0">
                <a:solidFill>
                  <a:srgbClr val="1996C3"/>
                </a:solidFill>
                <a:latin typeface="+mn-lt"/>
              </a:defRPr>
            </a:lvl1pPr>
          </a:lstStyle>
          <a:p>
            <a:pPr>
              <a:defRPr/>
            </a:pPr>
            <a:fld id="{DBCE9214-D684-4A61-8292-ECB22E31F0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2" name="Picture 13" descr="terres-verticale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113" y="14288"/>
            <a:ext cx="696912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7" descr="text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3225800"/>
            <a:ext cx="70802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0" descr="Logetsi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807325" y="254000"/>
            <a:ext cx="1143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cover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B4FB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B4FB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B4FB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B4FB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B4FB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BB4FB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BB4FB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BB4FB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BB4FB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sz="2000" b="1">
          <a:solidFill>
            <a:srgbClr val="BB4FB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b="1">
          <a:solidFill>
            <a:srgbClr val="BB4FB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 b="1">
          <a:solidFill>
            <a:srgbClr val="BB4FB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 b="1">
          <a:solidFill>
            <a:srgbClr val="BB4FB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200">
          <a:solidFill>
            <a:srgbClr val="BB4FB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200">
          <a:solidFill>
            <a:srgbClr val="BB4FB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200">
          <a:solidFill>
            <a:srgbClr val="BB4FB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200">
          <a:solidFill>
            <a:srgbClr val="BB4FB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200">
          <a:solidFill>
            <a:srgbClr val="BB4FB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3ADB3-EA41-4F9A-8189-67E437619ECC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 err="1" smtClean="0"/>
              <a:t>TPLan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 Notation for Specifying Test Purposes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Anthony Wiles, ETSI</a:t>
            </a:r>
          </a:p>
          <a:p>
            <a:pPr eaLnBrk="1" hangingPunct="1"/>
            <a:r>
              <a:rPr lang="en-GB" smtClean="0"/>
              <a:t>Steve Randall, PQM Consultants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is it not “Mainstream”?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MTS and</a:t>
            </a:r>
            <a:r>
              <a:rPr lang="en-GB" baseline="0" dirty="0" smtClean="0"/>
              <a:t> the </a:t>
            </a:r>
            <a:r>
              <a:rPr lang="en-GB" baseline="0" dirty="0" err="1" smtClean="0"/>
              <a:t>TPLan</a:t>
            </a:r>
            <a:r>
              <a:rPr lang="en-GB" baseline="0" dirty="0" smtClean="0"/>
              <a:t> authors have not done enough to promote the use of the notation</a:t>
            </a:r>
          </a:p>
          <a:p>
            <a:pPr lvl="1"/>
            <a:r>
              <a:rPr lang="en-GB" dirty="0" smtClean="0"/>
              <a:t>Its extensibility has not been sold to other standardization and testing environments</a:t>
            </a:r>
          </a:p>
          <a:p>
            <a:r>
              <a:rPr lang="en-GB" dirty="0" smtClean="0"/>
              <a:t>Its conceptual simplicity masks the fact that TP writing requires skill</a:t>
            </a:r>
          </a:p>
          <a:p>
            <a:pPr lvl="1"/>
            <a:r>
              <a:rPr lang="en-GB" dirty="0" smtClean="0"/>
              <a:t>Some good examples exist of poor </a:t>
            </a:r>
            <a:r>
              <a:rPr lang="en-GB" dirty="0" err="1" smtClean="0"/>
              <a:t>TPLan</a:t>
            </a:r>
            <a:endParaRPr lang="en-GB" dirty="0" smtClean="0"/>
          </a:p>
          <a:p>
            <a:pPr lvl="1"/>
            <a:r>
              <a:rPr lang="en-GB" dirty="0" smtClean="0"/>
              <a:t>It is easy to write rubbish in </a:t>
            </a:r>
            <a:r>
              <a:rPr lang="en-GB" dirty="0" err="1" smtClean="0"/>
              <a:t>TPLan</a:t>
            </a:r>
            <a:r>
              <a:rPr lang="en-GB" dirty="0" smtClean="0"/>
              <a:t>!</a:t>
            </a:r>
          </a:p>
          <a:p>
            <a:r>
              <a:rPr lang="en-GB" dirty="0" err="1" smtClean="0"/>
              <a:t>TPLan</a:t>
            </a:r>
            <a:r>
              <a:rPr lang="en-GB" dirty="0" smtClean="0"/>
              <a:t> is associated solely with Test Purposes and so has a limited market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686D51-A70C-46A7-9564-31213AF92282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ransition>
    <p:cover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Extensions to </a:t>
            </a:r>
            <a:r>
              <a:rPr lang="en-GB" dirty="0" err="1" smtClean="0"/>
              <a:t>TPLan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Extend the range of the notation beyond TPs to include requirements and assertions</a:t>
            </a:r>
          </a:p>
          <a:p>
            <a:r>
              <a:rPr lang="en-GB" dirty="0" smtClean="0"/>
              <a:t>Allow the </a:t>
            </a:r>
            <a:r>
              <a:rPr lang="en-GB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def context </a:t>
            </a:r>
            <a:r>
              <a:rPr lang="en-GB" dirty="0" smtClean="0"/>
              <a:t>statement to include generic words such as </a:t>
            </a:r>
            <a:r>
              <a:rPr lang="en-GB" b="0" dirty="0" smtClean="0">
                <a:solidFill>
                  <a:srgbClr val="A50021"/>
                </a:solidFill>
                <a:latin typeface="Courier New" pitchFamily="49" charset="0"/>
                <a:cs typeface="Courier New" pitchFamily="49" charset="0"/>
              </a:rPr>
              <a:t>&lt;entity&gt; </a:t>
            </a:r>
            <a:r>
              <a:rPr lang="en-GB" dirty="0" smtClean="0"/>
              <a:t>or </a:t>
            </a:r>
            <a:r>
              <a:rPr lang="en-GB" b="0" dirty="0" smtClean="0">
                <a:solidFill>
                  <a:srgbClr val="A50021"/>
                </a:solidFill>
                <a:latin typeface="Courier New" pitchFamily="49" charset="0"/>
                <a:cs typeface="Courier New" pitchFamily="49" charset="0"/>
              </a:rPr>
              <a:t>&lt;event&gt;</a:t>
            </a:r>
          </a:p>
          <a:p>
            <a:pPr lvl="1"/>
            <a:r>
              <a:rPr lang="en-GB" dirty="0" smtClean="0"/>
              <a:t> Example:</a:t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sz="2000" dirty="0" smtClean="0">
                <a:solidFill>
                  <a:srgbClr val="7030A0"/>
                </a:solidFill>
                <a:latin typeface="Courier New" pitchFamily="49" charset="0"/>
                <a:ea typeface="+mn-ea"/>
                <a:cs typeface="Courier New" pitchFamily="49" charset="0"/>
              </a:rPr>
              <a:t>def context </a:t>
            </a:r>
            <a:r>
              <a:rPr lang="en-GB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0" dirty="0" smtClean="0">
                <a:solidFill>
                  <a:srgbClr val="A50021"/>
                </a:solidFill>
                <a:latin typeface="Courier New" pitchFamily="49" charset="0"/>
                <a:cs typeface="Courier New" pitchFamily="49" charset="0"/>
              </a:rPr>
              <a:t>&lt;entity&gt; </a:t>
            </a:r>
            <a:r>
              <a:rPr lang="en-GB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receives a </a:t>
            </a:r>
            <a:r>
              <a:rPr lang="en-GB" b="0" dirty="0" smtClean="0">
                <a:solidFill>
                  <a:srgbClr val="A50021"/>
                </a:solidFill>
                <a:latin typeface="Courier New" pitchFamily="49" charset="0"/>
                <a:cs typeface="Courier New" pitchFamily="49" charset="0"/>
              </a:rPr>
              <a:t>&lt;event&gt; </a:t>
            </a:r>
            <a:r>
              <a:rPr lang="en-GB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GB" dirty="0" smtClean="0"/>
              <a:t>Enable the association of behaviour (semantics) with keywords or groups of keywords.</a:t>
            </a:r>
            <a:endParaRPr lang="en-GB" b="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686D51-A70C-46A7-9564-31213AF92282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  <p:transition>
    <p:cover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F18BD-C638-4138-A74F-DAA3321FE39C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Why define a Test Purpose Notation?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3025" y="1476375"/>
            <a:ext cx="7086600" cy="4851400"/>
          </a:xfrm>
        </p:spPr>
        <p:txBody>
          <a:bodyPr/>
          <a:lstStyle/>
          <a:p>
            <a:pPr eaLnBrk="1" hangingPunct="1"/>
            <a:r>
              <a:rPr lang="en-GB" smtClean="0"/>
              <a:t>Consistency</a:t>
            </a:r>
          </a:p>
          <a:p>
            <a:pPr lvl="1" eaLnBrk="1" hangingPunct="1"/>
            <a:r>
              <a:rPr lang="en-GB" smtClean="0"/>
              <a:t>Test purposes within a project can have a consistent “look &amp; feel” </a:t>
            </a:r>
          </a:p>
          <a:p>
            <a:pPr eaLnBrk="1" hangingPunct="1"/>
            <a:r>
              <a:rPr lang="en-GB" smtClean="0"/>
              <a:t>Framework</a:t>
            </a:r>
          </a:p>
          <a:p>
            <a:pPr lvl="1" eaLnBrk="1" hangingPunct="1"/>
            <a:r>
              <a:rPr lang="en-GB" smtClean="0"/>
              <a:t>TPs generally all written at the same level of detail dictated by the notation</a:t>
            </a:r>
          </a:p>
          <a:p>
            <a:pPr lvl="1" eaLnBrk="1" hangingPunct="1"/>
            <a:r>
              <a:rPr lang="en-GB" smtClean="0"/>
              <a:t>New TP writers can be quickly and easily assimilated into a project</a:t>
            </a:r>
          </a:p>
          <a:p>
            <a:pPr eaLnBrk="1" hangingPunct="1"/>
            <a:r>
              <a:rPr lang="en-GB" smtClean="0"/>
              <a:t>Patterns</a:t>
            </a:r>
          </a:p>
          <a:p>
            <a:pPr lvl="1" eaLnBrk="1" hangingPunct="1"/>
            <a:r>
              <a:rPr lang="en-GB" smtClean="0"/>
              <a:t>Patterns of behaviour can by identified at an early design stage</a:t>
            </a:r>
          </a:p>
          <a:p>
            <a:pPr lvl="1" eaLnBrk="1" hangingPunct="1"/>
            <a:r>
              <a:rPr lang="en-GB" smtClean="0"/>
              <a:t>Repeated patterns are easier to identify if a common notation is used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5B159C-6ED0-42E9-A74C-9D6E35BBE8CD}" type="slidenum">
              <a:rPr lang="en-GB"/>
              <a:pPr>
                <a:defRPr/>
              </a:pPr>
              <a:t>3</a:t>
            </a:fld>
            <a:endParaRPr lang="en-GB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Requirements for a TP Notation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Must-Haves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Syntactical framework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Structure (Preconditions/Stimulus/Response)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Easy-to-understand keywords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Tool support for syntax checking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Nice-to-Haves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Extensibility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Context-sensitive editing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Tool support for test case stub generation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Must-Not-Haves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Restrictions on users’ ability to express themselves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Unnecessary rules on structure and format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9625C8-73C4-40D3-BC71-497CB53E023A}" type="slidenum">
              <a:rPr lang="en-GB"/>
              <a:pPr>
                <a:defRPr/>
              </a:pPr>
              <a:t>4</a:t>
            </a:fld>
            <a:endParaRPr lang="en-GB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What is </a:t>
            </a:r>
            <a:r>
              <a:rPr lang="en-GB" dirty="0" err="1" smtClean="0"/>
              <a:t>TPLan</a:t>
            </a:r>
            <a:endParaRPr lang="en-GB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3025" y="1476375"/>
            <a:ext cx="7086600" cy="4810125"/>
          </a:xfrm>
        </p:spPr>
        <p:txBody>
          <a:bodyPr/>
          <a:lstStyle/>
          <a:p>
            <a:pPr eaLnBrk="1" hangingPunct="1"/>
            <a:r>
              <a:rPr lang="en-GB" smtClean="0"/>
              <a:t>Notation not a language</a:t>
            </a:r>
          </a:p>
          <a:p>
            <a:pPr lvl="1" eaLnBrk="1" hangingPunct="1"/>
            <a:r>
              <a:rPr lang="en-GB" smtClean="0"/>
              <a:t>“A textual means of representing ideas” </a:t>
            </a:r>
          </a:p>
          <a:p>
            <a:pPr lvl="1" eaLnBrk="1" hangingPunct="1"/>
            <a:r>
              <a:rPr lang="en-GB" u="sng" smtClean="0"/>
              <a:t>NOT</a:t>
            </a:r>
            <a:r>
              <a:rPr lang="en-GB" smtClean="0"/>
              <a:t> “An artificial language that can be used to control the behaviour of a machine” </a:t>
            </a:r>
          </a:p>
          <a:p>
            <a:pPr eaLnBrk="1" hangingPunct="1"/>
            <a:r>
              <a:rPr lang="en-GB" smtClean="0"/>
              <a:t>Born into communications testing</a:t>
            </a:r>
          </a:p>
          <a:p>
            <a:pPr lvl="1" eaLnBrk="1" hangingPunct="1"/>
            <a:r>
              <a:rPr lang="en-GB" smtClean="0"/>
              <a:t>Initially part of ETSI’s IPv6 test specification project</a:t>
            </a:r>
          </a:p>
          <a:p>
            <a:pPr lvl="1" eaLnBrk="1" hangingPunct="1"/>
            <a:r>
              <a:rPr lang="en-GB" smtClean="0"/>
              <a:t>Developed by communications testing specialists</a:t>
            </a:r>
          </a:p>
          <a:p>
            <a:pPr eaLnBrk="1" hangingPunct="1"/>
            <a:r>
              <a:rPr lang="en-GB" smtClean="0"/>
              <a:t>Minimal keyword set</a:t>
            </a:r>
          </a:p>
          <a:p>
            <a:pPr lvl="1" eaLnBrk="1" hangingPunct="1"/>
            <a:r>
              <a:rPr lang="en-GB" smtClean="0"/>
              <a:t>Revised notation aimed at testing generally</a:t>
            </a:r>
          </a:p>
          <a:p>
            <a:pPr lvl="1" eaLnBrk="1" hangingPunct="1"/>
            <a:r>
              <a:rPr lang="en-GB" smtClean="0"/>
              <a:t>Most communications-specific keywords removed</a:t>
            </a:r>
          </a:p>
          <a:p>
            <a:pPr eaLnBrk="1" hangingPunct="1"/>
            <a:r>
              <a:rPr lang="en-GB" smtClean="0"/>
              <a:t>Extensible into other testing areas</a:t>
            </a:r>
          </a:p>
          <a:p>
            <a:pPr lvl="1" eaLnBrk="1" hangingPunct="1"/>
            <a:r>
              <a:rPr lang="en-GB" smtClean="0"/>
              <a:t>User able to define keywords, entities, events, values, units and conditions</a:t>
            </a:r>
          </a:p>
          <a:p>
            <a:pPr lvl="1" eaLnBrk="1" hangingPunct="1"/>
            <a:r>
              <a:rPr lang="en-GB" smtClean="0"/>
              <a:t>User able to define syntactical context for new keywords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C681A0-ACEF-4B73-AF51-214C4BA0D6EF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err="1" smtClean="0"/>
              <a:t>TPLan</a:t>
            </a:r>
            <a:r>
              <a:rPr lang="en-GB" dirty="0" smtClean="0"/>
              <a:t> keywords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3025" y="1476375"/>
            <a:ext cx="7086600" cy="47545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800" smtClean="0"/>
              <a:t>TSS header:	</a:t>
            </a:r>
            <a:r>
              <a:rPr lang="en-GB" sz="1800" smtClean="0">
                <a:solidFill>
                  <a:srgbClr val="0066CC"/>
                </a:solidFill>
                <a:latin typeface="Courier New" pitchFamily="49" charset="0"/>
              </a:rPr>
              <a:t>TSS title author date version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800" smtClean="0"/>
              <a:t>Cross-ref:	</a:t>
            </a:r>
            <a:r>
              <a:rPr lang="en-GB" sz="1800" smtClean="0">
                <a:solidFill>
                  <a:srgbClr val="0066CC"/>
                </a:solidFill>
                <a:latin typeface="Courier New" pitchFamily="49" charset="0"/>
              </a:rPr>
              <a:t>xref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800" smtClean="0"/>
              <a:t>Definitions:	</a:t>
            </a:r>
            <a:r>
              <a:rPr lang="en-GB" sz="1800" smtClean="0">
                <a:solidFill>
                  <a:srgbClr val="0066CC"/>
                </a:solidFill>
                <a:latin typeface="Courier New" pitchFamily="49" charset="0"/>
              </a:rPr>
              <a:t>def condition context entity </a:t>
            </a:r>
            <a:br>
              <a:rPr lang="en-GB" sz="1800" smtClean="0">
                <a:solidFill>
                  <a:srgbClr val="0066CC"/>
                </a:solidFill>
                <a:latin typeface="Courier New" pitchFamily="49" charset="0"/>
              </a:rPr>
            </a:br>
            <a:r>
              <a:rPr lang="en-GB" sz="1800" smtClean="0">
                <a:solidFill>
                  <a:srgbClr val="0066CC"/>
                </a:solidFill>
                <a:latin typeface="Courier New" pitchFamily="49" charset="0"/>
              </a:rPr>
              <a:t>           event value units word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800" smtClean="0"/>
              <a:t>TP grouping:	</a:t>
            </a:r>
            <a:r>
              <a:rPr lang="en-GB" sz="1800" smtClean="0">
                <a:solidFill>
                  <a:srgbClr val="0066CC"/>
                </a:solidFill>
                <a:latin typeface="Courier New" pitchFamily="49" charset="0"/>
              </a:rPr>
              <a:t>group end objective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800" smtClean="0"/>
              <a:t>TP header:	</a:t>
            </a:r>
            <a:r>
              <a:rPr lang="en-GB" sz="1800" smtClean="0">
                <a:solidFill>
                  <a:srgbClr val="0066CC"/>
                </a:solidFill>
                <a:latin typeface="Courier New" pitchFamily="49" charset="0"/>
              </a:rPr>
              <a:t>TP id summary config ref role </a:t>
            </a:r>
            <a:br>
              <a:rPr lang="en-GB" sz="1800" smtClean="0">
                <a:solidFill>
                  <a:srgbClr val="0066CC"/>
                </a:solidFill>
                <a:latin typeface="Courier New" pitchFamily="49" charset="0"/>
              </a:rPr>
            </a:br>
            <a:r>
              <a:rPr lang="en-GB" sz="1800" smtClean="0">
                <a:solidFill>
                  <a:srgbClr val="0066CC"/>
                </a:solidFill>
                <a:latin typeface="Courier New" pitchFamily="49" charset="0"/>
              </a:rPr>
              <a:t>           RQ TC TD</a:t>
            </a:r>
            <a:r>
              <a:rPr lang="en-GB" sz="18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800" smtClean="0"/>
              <a:t>TP body:	</a:t>
            </a:r>
            <a:r>
              <a:rPr lang="en-GB" sz="1800" smtClean="0">
                <a:solidFill>
                  <a:srgbClr val="0066CC"/>
                </a:solidFill>
                <a:latin typeface="Courier New" pitchFamily="49" charset="0"/>
              </a:rPr>
              <a:t>ensure that with when then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800" smtClean="0"/>
              <a:t>Test entity:	</a:t>
            </a:r>
            <a:r>
              <a:rPr lang="en-GB" sz="1800" smtClean="0">
                <a:solidFill>
                  <a:srgbClr val="0066CC"/>
                </a:solidFill>
                <a:latin typeface="Courier New" pitchFamily="49" charset="0"/>
              </a:rPr>
              <a:t>IUT TESTER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800" smtClean="0"/>
              <a:t>"Glue":		</a:t>
            </a:r>
            <a:r>
              <a:rPr lang="en-GB" sz="1800" smtClean="0">
                <a:solidFill>
                  <a:srgbClr val="0066CC"/>
                </a:solidFill>
                <a:latin typeface="Courier New" pitchFamily="49" charset="0"/>
              </a:rPr>
              <a:t>a an as in is no of the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800" smtClean="0"/>
              <a:t>Logical:		</a:t>
            </a:r>
            <a:r>
              <a:rPr lang="en-GB" sz="1800" smtClean="0">
                <a:solidFill>
                  <a:srgbClr val="0066CC"/>
                </a:solidFill>
                <a:latin typeface="Courier New" pitchFamily="49" charset="0"/>
              </a:rPr>
              <a:t>and not 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800" smtClean="0"/>
              <a:t>Actions:	</a:t>
            </a:r>
            <a:r>
              <a:rPr lang="en-GB" sz="1800" smtClean="0">
                <a:solidFill>
                  <a:srgbClr val="0066CC"/>
                </a:solidFill>
                <a:latin typeface="Courier New" pitchFamily="49" charset="0"/>
              </a:rPr>
              <a:t>receives sends</a:t>
            </a:r>
            <a:r>
              <a:rPr lang="en-GB" sz="18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800" smtClean="0"/>
              <a:t>Data related:	</a:t>
            </a:r>
            <a:r>
              <a:rPr lang="en-GB" sz="1800" smtClean="0">
                <a:solidFill>
                  <a:srgbClr val="0066CC"/>
                </a:solidFill>
                <a:latin typeface="Courier New" pitchFamily="49" charset="0"/>
              </a:rPr>
              <a:t>containing indicating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800" smtClean="0"/>
              <a:t>Direction:	</a:t>
            </a:r>
            <a:r>
              <a:rPr lang="en-GB" sz="1800" smtClean="0">
                <a:solidFill>
                  <a:srgbClr val="0066CC"/>
                </a:solidFill>
                <a:latin typeface="Courier New" pitchFamily="49" charset="0"/>
              </a:rPr>
              <a:t>from to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800" smtClean="0"/>
              <a:t>Time &amp; order:	</a:t>
            </a:r>
            <a:r>
              <a:rPr lang="en-GB" sz="1800" smtClean="0">
                <a:solidFill>
                  <a:srgbClr val="0066CC"/>
                </a:solidFill>
                <a:latin typeface="Courier New" pitchFamily="49" charset="0"/>
              </a:rPr>
              <a:t>after before ordered within</a:t>
            </a:r>
            <a:r>
              <a:rPr lang="en-GB" sz="18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800" smtClean="0"/>
              <a:t>Condition:	</a:t>
            </a:r>
            <a:r>
              <a:rPr lang="en-GB" sz="1800" smtClean="0">
                <a:solidFill>
                  <a:srgbClr val="0066CC"/>
                </a:solidFill>
                <a:latin typeface="Courier New" pitchFamily="49" charset="0"/>
              </a:rPr>
              <a:t>state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366105-BB87-4D84-B810-366499E5CF14}" type="slidenum">
              <a:rPr lang="en-GB"/>
              <a:pPr>
                <a:defRPr/>
              </a:pPr>
              <a:t>6</a:t>
            </a:fld>
            <a:endParaRPr lang="en-GB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A Basic Structure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TSS Header</a:t>
            </a:r>
          </a:p>
          <a:p>
            <a:pPr eaLnBrk="1" hangingPunct="1"/>
            <a:r>
              <a:rPr lang="en-GB" smtClean="0"/>
              <a:t>TPs</a:t>
            </a:r>
          </a:p>
          <a:p>
            <a:pPr lvl="1" eaLnBrk="1" hangingPunct="1"/>
            <a:r>
              <a:rPr lang="en-GB" smtClean="0"/>
              <a:t>TP Header</a:t>
            </a:r>
          </a:p>
          <a:p>
            <a:pPr lvl="1" eaLnBrk="1" hangingPunct="1"/>
            <a:r>
              <a:rPr lang="en-GB" smtClean="0"/>
              <a:t>TP Body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GB" smtClean="0">
                <a:solidFill>
                  <a:schemeClr val="accent2"/>
                </a:solidFill>
                <a:latin typeface="Courier New" pitchFamily="49" charset="0"/>
              </a:rPr>
              <a:t>with { . . }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GB" smtClean="0">
                <a:solidFill>
                  <a:schemeClr val="accent2"/>
                </a:solidFill>
                <a:latin typeface="Courier New" pitchFamily="49" charset="0"/>
              </a:rPr>
              <a:t>ensure that {</a:t>
            </a:r>
          </a:p>
          <a:p>
            <a:pPr lvl="3" eaLnBrk="1" hangingPunct="1">
              <a:buFont typeface="Wingdings" pitchFamily="2" charset="2"/>
              <a:buNone/>
            </a:pPr>
            <a:r>
              <a:rPr lang="en-GB" smtClean="0">
                <a:solidFill>
                  <a:schemeClr val="accent2"/>
                </a:solidFill>
                <a:latin typeface="Courier New" pitchFamily="49" charset="0"/>
              </a:rPr>
              <a:t>            when { . . }</a:t>
            </a:r>
          </a:p>
          <a:p>
            <a:pPr lvl="3" eaLnBrk="1" hangingPunct="1">
              <a:buFont typeface="Wingdings" pitchFamily="2" charset="2"/>
              <a:buNone/>
            </a:pPr>
            <a:r>
              <a:rPr lang="en-GB" smtClean="0">
                <a:solidFill>
                  <a:schemeClr val="accent2"/>
                </a:solidFill>
                <a:latin typeface="Courier New" pitchFamily="49" charset="0"/>
              </a:rPr>
              <a:t>            then { . . }</a:t>
            </a:r>
          </a:p>
          <a:p>
            <a:pPr lvl="3" eaLnBrk="1" hangingPunct="1">
              <a:buFont typeface="Wingdings" pitchFamily="2" charset="2"/>
              <a:buNone/>
            </a:pPr>
            <a:r>
              <a:rPr lang="en-GB" smtClean="0">
                <a:solidFill>
                  <a:schemeClr val="accent2"/>
                </a:solidFill>
                <a:latin typeface="Courier New" pitchFamily="49" charset="0"/>
              </a:rPr>
              <a:t>         {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0C344-845A-4854-A114-773E08D7D2ED}" type="slidenum">
              <a:rPr lang="en-GB"/>
              <a:pPr>
                <a:defRPr/>
              </a:pPr>
              <a:t>7</a:t>
            </a:fld>
            <a:endParaRPr lang="en-GB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407988"/>
            <a:ext cx="6858000" cy="950912"/>
          </a:xfrm>
        </p:spPr>
        <p:txBody>
          <a:bodyPr/>
          <a:lstStyle/>
          <a:p>
            <a:pPr eaLnBrk="1" hangingPunct="1"/>
            <a:r>
              <a:rPr lang="en-GB" dirty="0" smtClean="0"/>
              <a:t>User-defined extensions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Enables the user to extend the notation by adding:</a:t>
            </a:r>
          </a:p>
          <a:p>
            <a:pPr lvl="1" eaLnBrk="1" hangingPunct="1"/>
            <a:r>
              <a:rPr lang="en-GB" smtClean="0"/>
              <a:t>Entities</a:t>
            </a:r>
          </a:p>
          <a:p>
            <a:pPr lvl="1" eaLnBrk="1" hangingPunct="1"/>
            <a:r>
              <a:rPr lang="en-GB" smtClean="0"/>
              <a:t>Events</a:t>
            </a:r>
          </a:p>
          <a:p>
            <a:pPr lvl="1" eaLnBrk="1" hangingPunct="1"/>
            <a:r>
              <a:rPr lang="en-GB" smtClean="0"/>
              <a:t>Conditions</a:t>
            </a:r>
          </a:p>
          <a:p>
            <a:pPr lvl="1" eaLnBrk="1" hangingPunct="1"/>
            <a:r>
              <a:rPr lang="en-GB" smtClean="0"/>
              <a:t>Values</a:t>
            </a:r>
          </a:p>
          <a:p>
            <a:pPr lvl="1" eaLnBrk="1" hangingPunct="1"/>
            <a:r>
              <a:rPr lang="en-GB" smtClean="0"/>
              <a:t>Units</a:t>
            </a:r>
          </a:p>
          <a:p>
            <a:pPr lvl="1" eaLnBrk="1" hangingPunct="1"/>
            <a:r>
              <a:rPr lang="en-GB" smtClean="0"/>
              <a:t>Keywords</a:t>
            </a:r>
          </a:p>
          <a:p>
            <a:pPr lvl="1" eaLnBrk="1" hangingPunct="1"/>
            <a:r>
              <a:rPr lang="en-GB" smtClean="0"/>
              <a:t>Syntactical context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68432-A10F-48A2-9021-12D3EA9C78C8}" type="slidenum">
              <a:rPr lang="en-GB"/>
              <a:pPr>
                <a:defRPr/>
              </a:pPr>
              <a:t>8</a:t>
            </a:fld>
            <a:endParaRPr lang="en-GB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 TP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5730" y="1189771"/>
            <a:ext cx="7352020" cy="5497631"/>
          </a:xfrm>
        </p:spPr>
        <p:txBody>
          <a:bodyPr/>
          <a:lstStyle/>
          <a:p>
            <a:pPr lvl="1">
              <a:buNone/>
            </a:pPr>
            <a:r>
              <a:rPr lang="en-GB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TP id   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GB" sz="14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TP_COR_1097_01 </a:t>
            </a:r>
          </a:p>
          <a:p>
            <a:pPr lvl="1">
              <a:buNone/>
            </a:pPr>
            <a:r>
              <a:rPr lang="en-GB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Summary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</a:t>
            </a:r>
            <a:r>
              <a:rPr lang="en-GB" sz="14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'EUT processes a packet with its size equals to </a:t>
            </a:r>
            <a:br>
              <a:rPr lang="en-GB" sz="14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14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       its link MTU'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>
              <a:buNone/>
            </a:pPr>
            <a:r>
              <a:rPr lang="en-GB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RQ ref  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GB" sz="14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RQ_001_1097 </a:t>
            </a:r>
          </a:p>
          <a:p>
            <a:pPr lvl="1">
              <a:buNone/>
            </a:pPr>
            <a:r>
              <a:rPr lang="en-GB" sz="14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Config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: </a:t>
            </a:r>
            <a:r>
              <a:rPr lang="en-GB" sz="14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CF_COR_11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>
              <a:buNone/>
            </a:pPr>
            <a:r>
              <a:rPr lang="en-GB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TD ref  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GB" sz="14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TD_COR_1097_01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>
              <a:buNone/>
            </a:pP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>
              <a:buNone/>
            </a:pPr>
            <a:r>
              <a:rPr lang="en-GB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with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0" dirty="0" smtClean="0">
                <a:solidFill>
                  <a:srgbClr val="A50021"/>
                </a:solidFill>
                <a:latin typeface="Courier New" pitchFamily="49" charset="0"/>
                <a:cs typeface="Courier New" pitchFamily="49" charset="0"/>
              </a:rPr>
              <a:t>QE1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configured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'with a unique global </a:t>
            </a:r>
            <a:r>
              <a:rPr lang="en-GB" sz="14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unicast</a:t>
            </a:r>
            <a:r>
              <a:rPr lang="en-GB" sz="14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address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>
              <a:buNone/>
            </a:pP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0" dirty="0" smtClean="0">
                <a:solidFill>
                  <a:srgbClr val="A50021"/>
                </a:solidFill>
                <a:latin typeface="Courier New" pitchFamily="49" charset="0"/>
                <a:cs typeface="Courier New" pitchFamily="49" charset="0"/>
              </a:rPr>
              <a:t>EUT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configured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'with a unique global </a:t>
            </a:r>
            <a:r>
              <a:rPr lang="en-GB" sz="14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unicast</a:t>
            </a:r>
            <a:r>
              <a:rPr lang="en-GB" sz="14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address' </a:t>
            </a:r>
          </a:p>
          <a:p>
            <a:pPr lvl="1">
              <a:buNone/>
            </a:pP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0" dirty="0" smtClean="0">
                <a:solidFill>
                  <a:srgbClr val="A50021"/>
                </a:solidFill>
                <a:latin typeface="Courier New" pitchFamily="49" charset="0"/>
                <a:cs typeface="Courier New" pitchFamily="49" charset="0"/>
              </a:rPr>
              <a:t>EUT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'having a link MTU smaller than the link MTU of QE1' </a:t>
            </a:r>
          </a:p>
          <a:p>
            <a:pPr lvl="1">
              <a:buNone/>
            </a:pP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GB" sz="14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>
              <a:buNone/>
            </a:pPr>
            <a:r>
              <a:rPr lang="en-GB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ensure that </a:t>
            </a:r>
            <a:r>
              <a:rPr lang="en-GB" sz="14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>
              <a:buNone/>
            </a:pP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when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0" dirty="0" smtClean="0">
                <a:solidFill>
                  <a:srgbClr val="A50021"/>
                </a:solidFill>
                <a:latin typeface="Courier New" pitchFamily="49" charset="0"/>
                <a:cs typeface="Courier New" pitchFamily="49" charset="0"/>
              </a:rPr>
              <a:t>EUT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receives a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0" dirty="0" smtClean="0">
                <a:solidFill>
                  <a:srgbClr val="A50021"/>
                </a:solidFill>
                <a:latin typeface="Courier New" pitchFamily="49" charset="0"/>
                <a:cs typeface="Courier New" pitchFamily="49" charset="0"/>
              </a:rPr>
              <a:t>packet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b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GB" sz="14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'with its size equal to link MTU of EUT'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GB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containing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0" dirty="0" smtClean="0">
                <a:solidFill>
                  <a:srgbClr val="A50021"/>
                </a:solidFill>
                <a:latin typeface="Courier New" pitchFamily="49" charset="0"/>
                <a:cs typeface="Courier New" pitchFamily="49" charset="0"/>
              </a:rPr>
              <a:t>QE1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as the </a:t>
            </a:r>
            <a:r>
              <a:rPr lang="en-GB" sz="1400" b="0" dirty="0" err="1" smtClean="0">
                <a:solidFill>
                  <a:srgbClr val="A50021"/>
                </a:solidFill>
                <a:latin typeface="Courier New" pitchFamily="49" charset="0"/>
                <a:cs typeface="Courier New" pitchFamily="49" charset="0"/>
              </a:rPr>
              <a:t>source_address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>
              <a:buNone/>
            </a:pPr>
            <a:r>
              <a:rPr lang="en-GB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and containing </a:t>
            </a:r>
            <a:r>
              <a:rPr lang="en-GB" sz="1400" b="0" dirty="0" smtClean="0">
                <a:solidFill>
                  <a:srgbClr val="A50021"/>
                </a:solidFill>
                <a:latin typeface="Courier New" pitchFamily="49" charset="0"/>
                <a:cs typeface="Courier New" pitchFamily="49" charset="0"/>
              </a:rPr>
              <a:t>EUT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as the </a:t>
            </a:r>
            <a:r>
              <a:rPr lang="en-GB" sz="1400" b="0" dirty="0" err="1" smtClean="0">
                <a:solidFill>
                  <a:srgbClr val="A50021"/>
                </a:solidFill>
                <a:latin typeface="Courier New" pitchFamily="49" charset="0"/>
                <a:cs typeface="Courier New" pitchFamily="49" charset="0"/>
              </a:rPr>
              <a:t>destination_address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>
              <a:buNone/>
            </a:pP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GB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and containing a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0" dirty="0" err="1" smtClean="0">
                <a:solidFill>
                  <a:srgbClr val="A50021"/>
                </a:solidFill>
                <a:latin typeface="Courier New" pitchFamily="49" charset="0"/>
                <a:cs typeface="Courier New" pitchFamily="49" charset="0"/>
              </a:rPr>
              <a:t>request_for_response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>
              <a:buNone/>
            </a:pP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then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0" dirty="0" smtClean="0">
                <a:solidFill>
                  <a:srgbClr val="A50021"/>
                </a:solidFill>
                <a:latin typeface="Courier New" pitchFamily="49" charset="0"/>
                <a:cs typeface="Courier New" pitchFamily="49" charset="0"/>
              </a:rPr>
              <a:t>EUT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sends a valid </a:t>
            </a:r>
            <a:r>
              <a:rPr lang="en-GB" sz="1400" b="0" dirty="0" smtClean="0">
                <a:solidFill>
                  <a:srgbClr val="A50021"/>
                </a:solidFill>
                <a:latin typeface="Courier New" pitchFamily="49" charset="0"/>
                <a:cs typeface="Courier New" pitchFamily="49" charset="0"/>
              </a:rPr>
              <a:t>response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to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0" dirty="0" smtClean="0">
                <a:solidFill>
                  <a:srgbClr val="A50021"/>
                </a:solidFill>
                <a:latin typeface="Courier New" pitchFamily="49" charset="0"/>
                <a:cs typeface="Courier New" pitchFamily="49" charset="0"/>
              </a:rPr>
              <a:t>QE1</a:t>
            </a:r>
            <a:r>
              <a:rPr lang="en-GB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</a:t>
            </a:r>
          </a:p>
          <a:p>
            <a:pPr lvl="1">
              <a:buNone/>
            </a:pPr>
            <a:r>
              <a:rPr lang="en-GB" sz="14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}</a:t>
            </a:r>
          </a:p>
        </p:txBody>
      </p:sp>
    </p:spTree>
  </p:cSld>
  <p:clrMapOvr>
    <a:masterClrMapping/>
  </p:clrMapOvr>
  <p:transition>
    <p:cover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Pros and Cons of </a:t>
            </a:r>
            <a:r>
              <a:rPr lang="en-GB" dirty="0" err="1" smtClean="0"/>
              <a:t>TPLan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Pros</a:t>
            </a:r>
          </a:p>
          <a:p>
            <a:pPr lvl="1"/>
            <a:r>
              <a:rPr lang="en-GB" dirty="0" smtClean="0"/>
              <a:t>Provides a structure and framework for</a:t>
            </a:r>
            <a:r>
              <a:rPr lang="en-GB" baseline="0" dirty="0" smtClean="0"/>
              <a:t> developing TPs</a:t>
            </a:r>
          </a:p>
          <a:p>
            <a:pPr lvl="1"/>
            <a:r>
              <a:rPr lang="en-GB" baseline="0" dirty="0" smtClean="0"/>
              <a:t>Is extensible to </a:t>
            </a:r>
            <a:r>
              <a:rPr lang="en-GB" baseline="0" dirty="0" smtClean="0"/>
              <a:t>suit </a:t>
            </a:r>
            <a:r>
              <a:rPr lang="en-GB" baseline="0" dirty="0" smtClean="0"/>
              <a:t>user’s environment and needs</a:t>
            </a:r>
          </a:p>
          <a:p>
            <a:pPr lvl="1"/>
            <a:r>
              <a:rPr lang="en-GB" baseline="0" dirty="0" smtClean="0"/>
              <a:t>Is reasonably readable in “English”</a:t>
            </a:r>
          </a:p>
          <a:p>
            <a:pPr lvl="1"/>
            <a:r>
              <a:rPr lang="en-GB" baseline="0" dirty="0" smtClean="0"/>
              <a:t>Simplifies search and identification of behaviour patterns at a fairly abstract level</a:t>
            </a:r>
          </a:p>
          <a:p>
            <a:pPr lvl="1"/>
            <a:r>
              <a:rPr lang="en-GB" dirty="0" smtClean="0"/>
              <a:t>Standardized</a:t>
            </a:r>
            <a:endParaRPr lang="en-GB" baseline="0" dirty="0" smtClean="0"/>
          </a:p>
          <a:p>
            <a:r>
              <a:rPr lang="en-GB" dirty="0" smtClean="0"/>
              <a:t>Cons</a:t>
            </a:r>
          </a:p>
          <a:p>
            <a:pPr lvl="1"/>
            <a:r>
              <a:rPr lang="en-GB" dirty="0" smtClean="0"/>
              <a:t>Requires discipline within a project to ensure flexibility is not abused</a:t>
            </a:r>
          </a:p>
          <a:p>
            <a:pPr lvl="1"/>
            <a:r>
              <a:rPr lang="en-GB" dirty="0" smtClean="0"/>
              <a:t>The use of curly braces within the notation can be distracting</a:t>
            </a:r>
          </a:p>
          <a:p>
            <a:pPr lvl="1"/>
            <a:r>
              <a:rPr lang="en-GB" dirty="0" smtClean="0"/>
              <a:t>It is easy to view it as a programming language which can be “hacked”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686D51-A70C-46A7-9564-31213AF92282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  <p:transition>
    <p:cover dir="r"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19A0D"/>
      </a:hlink>
      <a:folHlink>
        <a:srgbClr val="C19A0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2801</TotalTime>
  <Words>498</Words>
  <Application>Microsoft Office PowerPoint</Application>
  <PresentationFormat>On-screen Show (4:3)</PresentationFormat>
  <Paragraphs>123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TPLan A Notation for Specifying Test Purposes</vt:lpstr>
      <vt:lpstr>Why define a Test Purpose Notation?</vt:lpstr>
      <vt:lpstr>Requirements for a TP Notation</vt:lpstr>
      <vt:lpstr>What is TPLan</vt:lpstr>
      <vt:lpstr>TPLan keywords</vt:lpstr>
      <vt:lpstr>A Basic Structure</vt:lpstr>
      <vt:lpstr>User-defined extensions</vt:lpstr>
      <vt:lpstr>Example TP</vt:lpstr>
      <vt:lpstr>Pros and Cons of TPLan</vt:lpstr>
      <vt:lpstr>Why is it not “Mainstream”?</vt:lpstr>
      <vt:lpstr>Possible Extensions to TPLan</vt:lpstr>
    </vt:vector>
  </TitlesOfParts>
  <Company>ETSI Secretariat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ETSI PowerPoint Presentation Template</dc:title>
  <dc:creator>Steve</dc:creator>
  <cp:lastModifiedBy>Steve Randall</cp:lastModifiedBy>
  <cp:revision>66</cp:revision>
  <dcterms:created xsi:type="dcterms:W3CDTF">2001-09-27T13:56:58Z</dcterms:created>
  <dcterms:modified xsi:type="dcterms:W3CDTF">2011-12-14T10:41:19Z</dcterms:modified>
</cp:coreProperties>
</file>