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7" r:id="rId2"/>
    <p:sldId id="351" r:id="rId3"/>
    <p:sldId id="350" r:id="rId4"/>
    <p:sldId id="352" r:id="rId5"/>
    <p:sldId id="353" r:id="rId6"/>
    <p:sldId id="354" r:id="rId7"/>
    <p:sldId id="355" r:id="rId8"/>
    <p:sldId id="356" r:id="rId9"/>
    <p:sldId id="359" r:id="rId10"/>
    <p:sldId id="360" r:id="rId11"/>
    <p:sldId id="357" r:id="rId12"/>
    <p:sldId id="358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4" autoAdjust="0"/>
    <p:restoredTop sz="93667" autoAdjust="0"/>
  </p:normalViewPr>
  <p:slideViewPr>
    <p:cSldViewPr snapToGrid="0">
      <p:cViewPr varScale="1">
        <p:scale>
          <a:sx n="120" d="100"/>
          <a:sy n="120" d="100"/>
        </p:scale>
        <p:origin x="-168" y="-96"/>
      </p:cViewPr>
      <p:guideLst>
        <p:guide orient="horz" pos="3239"/>
        <p:guide pos="57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58278-836F-4203-95B1-1103A7EE2736}" type="datetimeFigureOut">
              <a:rPr lang="fi-FI" smtClean="0"/>
              <a:pPr/>
              <a:t>14.12.2011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465FE-36E1-43F7-A293-25965B84D90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4555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3E742-4750-482F-8295-8A1554EB91AE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855" y="2385617"/>
            <a:ext cx="5759816" cy="1102519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506" y="3543300"/>
            <a:ext cx="5106521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729877"/>
            <a:ext cx="556260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29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337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9267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52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3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2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172200" cy="85725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61722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-19050"/>
            <a:ext cx="2286984" cy="4953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7187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015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0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0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973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32" y="-19050"/>
            <a:ext cx="9144000" cy="5162550"/>
          </a:xfrm>
          <a:prstGeom prst="rect">
            <a:avLst/>
          </a:prstGeom>
          <a:gradFill flip="none" rotWithShape="1">
            <a:gsLst>
              <a:gs pos="0">
                <a:srgbClr val="DDDDDD"/>
              </a:gs>
              <a:gs pos="12000">
                <a:srgbClr val="EAEAEA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80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2"/>
            <a:ext cx="9144000" cy="5143501"/>
          </a:xfrm>
          <a:prstGeom prst="rect">
            <a:avLst/>
          </a:prstGeom>
          <a:gradFill flip="none" rotWithShape="1">
            <a:gsLst>
              <a:gs pos="0">
                <a:srgbClr val="DDDDDD"/>
              </a:gs>
              <a:gs pos="12000">
                <a:srgbClr val="EAEAEA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Box 50"/>
          <p:cNvSpPr txBox="1">
            <a:spLocks noChangeArrowheads="1"/>
          </p:cNvSpPr>
          <p:nvPr userDrawn="1"/>
        </p:nvSpPr>
        <p:spPr bwMode="auto">
          <a:xfrm>
            <a:off x="-32" y="4935102"/>
            <a:ext cx="9144032" cy="214296"/>
          </a:xfrm>
          <a:prstGeom prst="rect">
            <a:avLst/>
          </a:prstGeom>
          <a:solidFill>
            <a:srgbClr val="DCDCD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288536" algn="ctr"/>
                <a:tab pos="9034272" algn="r"/>
              </a:tabLst>
              <a:defRPr/>
            </a:pPr>
            <a:r>
              <a:rPr lang="en-GB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1000" b="0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624436" y="4912661"/>
            <a:ext cx="18950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accent1"/>
                </a:solidFill>
              </a:rPr>
              <a:t>Automated Test Design</a:t>
            </a:r>
            <a:r>
              <a:rPr lang="en-GB" sz="1000" b="1" dirty="0" smtClean="0">
                <a:solidFill>
                  <a:schemeClr val="accent1"/>
                </a:solidFill>
              </a:rPr>
              <a:t>™</a:t>
            </a:r>
            <a:endParaRPr lang="en-US" sz="110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7675969" y="4922868"/>
            <a:ext cx="14975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288536" algn="ctr"/>
                <a:tab pos="9034272" algn="r"/>
              </a:tabLst>
              <a:defRPr/>
            </a:pP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© 2011 Conformiq, Inc.</a:t>
            </a:r>
            <a:endParaRPr lang="en-US" sz="1000" b="0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6" y="4980256"/>
            <a:ext cx="1143000" cy="15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56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987217" y="838134"/>
            <a:ext cx="2910016" cy="3304735"/>
            <a:chOff x="6400800" y="1143000"/>
            <a:chExt cx="2514600" cy="3199703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00800" y="1143000"/>
              <a:ext cx="2514600" cy="319970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7" name="Rounded Rectangle 6"/>
            <p:cNvSpPr/>
            <p:nvPr/>
          </p:nvSpPr>
          <p:spPr>
            <a:xfrm>
              <a:off x="7729152" y="2173565"/>
              <a:ext cx="838200" cy="168837"/>
            </a:xfrm>
            <a:prstGeom prst="roundRect">
              <a:avLst>
                <a:gd name="adj" fmla="val 38666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600" dirty="0" smtClean="0">
                  <a:solidFill>
                    <a:schemeClr val="tx1"/>
                  </a:solidFill>
                </a:rPr>
                <a:t>CONFORMIQ</a:t>
              </a:r>
              <a:br>
                <a:rPr lang="fi-FI" sz="600" dirty="0" smtClean="0">
                  <a:solidFill>
                    <a:schemeClr val="tx1"/>
                  </a:solidFill>
                </a:rPr>
              </a:br>
              <a:r>
                <a:rPr lang="fi-FI" sz="600" dirty="0" smtClean="0">
                  <a:solidFill>
                    <a:schemeClr val="tx1"/>
                  </a:solidFill>
                </a:rPr>
                <a:t>DESIGNER</a:t>
              </a:r>
              <a:endParaRPr lang="fi-FI" sz="7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02650" y="2383632"/>
            <a:ext cx="5700226" cy="18168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Thoughts on TDL</a:t>
            </a:r>
            <a:br>
              <a:rPr lang="en-US" dirty="0" smtClean="0"/>
            </a:b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3100" dirty="0" smtClean="0"/>
              <a:t>Stephan Schulz</a:t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2700" dirty="0" smtClean="0"/>
              <a:t>Rapporteur Meeting, Munich, Dec 2010</a:t>
            </a:r>
            <a:endParaRPr lang="fi-FI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for Inspiration: OMA</a:t>
            </a:r>
          </a:p>
        </p:txBody>
      </p:sp>
      <p:pic>
        <p:nvPicPr>
          <p:cNvPr id="2050" name="Picture 2" descr="C:\Users\Stephan\Desktop\OM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991" y="870621"/>
            <a:ext cx="4533979" cy="414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07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for Inspiration: MSC + Data</a:t>
            </a:r>
          </a:p>
        </p:txBody>
      </p:sp>
      <p:pic>
        <p:nvPicPr>
          <p:cNvPr id="5" name="Picture 2" descr="C:\Users\Stephan\Desktop\MSC with da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120" y="1099194"/>
            <a:ext cx="5123196" cy="375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611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for Inspiration: Tabular</a:t>
            </a:r>
          </a:p>
        </p:txBody>
      </p:sp>
      <p:pic>
        <p:nvPicPr>
          <p:cNvPr id="1027" name="Picture 3" descr="C:\Users\Stephan\Desktop\tabl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57"/>
          <a:stretch/>
        </p:blipFill>
        <p:spPr bwMode="auto">
          <a:xfrm>
            <a:off x="128787" y="1311476"/>
            <a:ext cx="8601746" cy="3091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996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TDL - What’s </a:t>
            </a:r>
            <a:r>
              <a:rPr lang="en-US" dirty="0" smtClean="0"/>
              <a:t>New? 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200151"/>
            <a:ext cx="8229600" cy="3576130"/>
          </a:xfrm>
        </p:spPr>
        <p:txBody>
          <a:bodyPr wrap="square">
            <a:normAutofit/>
          </a:bodyPr>
          <a:lstStyle/>
          <a:p>
            <a:r>
              <a:rPr lang="en-US" sz="2000" dirty="0" smtClean="0"/>
              <a:t>A number of efforts have been undertaken in the past to standardize ways how to describe tests at ETSI</a:t>
            </a:r>
          </a:p>
          <a:p>
            <a:r>
              <a:rPr lang="en-US" sz="2000" dirty="0" smtClean="0"/>
              <a:t>Somehow they all fell through for one reason or another – why? </a:t>
            </a:r>
          </a:p>
          <a:p>
            <a:r>
              <a:rPr lang="en-US" sz="2000" dirty="0" smtClean="0"/>
              <a:t>This is one view on them but there is likely to be more</a:t>
            </a:r>
          </a:p>
          <a:p>
            <a:r>
              <a:rPr lang="en-US" sz="2000" dirty="0" smtClean="0"/>
              <a:t>The work on TDL should learn from them an avoid to repeat the “same mistakes”</a:t>
            </a:r>
          </a:p>
          <a:p>
            <a:r>
              <a:rPr lang="en-US" sz="2000" dirty="0" smtClean="0"/>
              <a:t>Similar as with </a:t>
            </a:r>
            <a:r>
              <a:rPr lang="en-US" sz="2000" dirty="0" smtClean="0"/>
              <a:t>(other) model-based testing related </a:t>
            </a:r>
            <a:r>
              <a:rPr lang="en-US" sz="2000" dirty="0" smtClean="0"/>
              <a:t>work the </a:t>
            </a:r>
            <a:r>
              <a:rPr lang="en-US" sz="2000" i="1" dirty="0" smtClean="0"/>
              <a:t>general</a:t>
            </a:r>
            <a:r>
              <a:rPr lang="en-US" sz="2000" dirty="0" smtClean="0"/>
              <a:t> situation </a:t>
            </a:r>
            <a:r>
              <a:rPr lang="en-US" sz="2000" dirty="0" smtClean="0"/>
              <a:t>has </a:t>
            </a:r>
            <a:r>
              <a:rPr lang="en-US" sz="2000" dirty="0" smtClean="0"/>
              <a:t>changed and it is time to try </a:t>
            </a:r>
            <a:r>
              <a:rPr lang="en-US" sz="2000" dirty="0" smtClean="0"/>
              <a:t>again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13333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Attempts: TTCN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200151"/>
            <a:ext cx="8229600" cy="3576130"/>
          </a:xfrm>
        </p:spPr>
        <p:txBody>
          <a:bodyPr wrap="square">
            <a:normAutofit/>
          </a:bodyPr>
          <a:lstStyle/>
          <a:p>
            <a:r>
              <a:rPr lang="en-US" sz="2000" dirty="0" smtClean="0"/>
              <a:t>Earliest attempt we know of to standardize a </a:t>
            </a:r>
            <a:r>
              <a:rPr lang="en-US" sz="2000" dirty="0" smtClean="0"/>
              <a:t>way </a:t>
            </a:r>
            <a:r>
              <a:rPr lang="en-US" sz="2000" dirty="0" smtClean="0"/>
              <a:t>on how </a:t>
            </a:r>
            <a:r>
              <a:rPr lang="en-US" sz="2000" dirty="0" smtClean="0"/>
              <a:t>to describe tests at ETSI was (the birth of) </a:t>
            </a:r>
            <a:r>
              <a:rPr lang="en-US" sz="2000" dirty="0" smtClean="0"/>
              <a:t>TTCN</a:t>
            </a:r>
          </a:p>
          <a:p>
            <a:pPr lvl="1"/>
            <a:r>
              <a:rPr lang="en-US" sz="1800" dirty="0" smtClean="0"/>
              <a:t>Initial g</a:t>
            </a:r>
            <a:r>
              <a:rPr lang="en-US" sz="1800" dirty="0" smtClean="0"/>
              <a:t>oal </a:t>
            </a:r>
            <a:r>
              <a:rPr lang="en-US" sz="1800" dirty="0" smtClean="0"/>
              <a:t>when starting to design TTCN-2</a:t>
            </a:r>
          </a:p>
          <a:p>
            <a:r>
              <a:rPr lang="en-US" sz="2000" dirty="0" smtClean="0"/>
              <a:t>We know how it ended … in a programming language</a:t>
            </a:r>
          </a:p>
          <a:p>
            <a:r>
              <a:rPr lang="en-US" sz="2000" dirty="0" smtClean="0"/>
              <a:t>Why? </a:t>
            </a:r>
          </a:p>
          <a:p>
            <a:pPr lvl="1"/>
            <a:r>
              <a:rPr lang="en-US" sz="1800" dirty="0" smtClean="0"/>
              <a:t>Because the fundament </a:t>
            </a:r>
            <a:r>
              <a:rPr lang="en-US" sz="1800" dirty="0" smtClean="0"/>
              <a:t>(clearly defined test execution) </a:t>
            </a:r>
            <a:r>
              <a:rPr lang="en-US" sz="1800" dirty="0" smtClean="0"/>
              <a:t>was missing</a:t>
            </a:r>
            <a:r>
              <a:rPr lang="en-US" sz="1800" dirty="0" smtClean="0"/>
              <a:t>?</a:t>
            </a:r>
            <a:endParaRPr lang="en-US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Attempts: TTCN-3 GFT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200151"/>
            <a:ext cx="8229600" cy="3576130"/>
          </a:xfrm>
        </p:spPr>
        <p:txBody>
          <a:bodyPr wrap="square">
            <a:normAutofit fontScale="92500"/>
          </a:bodyPr>
          <a:lstStyle/>
          <a:p>
            <a:r>
              <a:rPr lang="en-US" sz="2000" dirty="0" smtClean="0"/>
              <a:t>In 2000 ETSI releases the first edition of TTCN-3</a:t>
            </a:r>
          </a:p>
          <a:p>
            <a:pPr lvl="1"/>
            <a:r>
              <a:rPr lang="en-US" sz="1800" dirty="0" smtClean="0"/>
              <a:t>At its core a textual test scripting language</a:t>
            </a:r>
          </a:p>
          <a:p>
            <a:pPr lvl="1"/>
            <a:r>
              <a:rPr lang="en-US" sz="1800" dirty="0" smtClean="0"/>
              <a:t>But with also offering alternative “presentation formats” – one being the so called graphical format “GFT” (build on a MSC like notation)</a:t>
            </a:r>
            <a:endParaRPr lang="en-US" sz="1600" dirty="0" smtClean="0"/>
          </a:p>
          <a:p>
            <a:r>
              <a:rPr lang="en-US" sz="2000" dirty="0" smtClean="0"/>
              <a:t>In 2009 ETSI TC MTS declare the GFT part to be “historical” because </a:t>
            </a:r>
            <a:r>
              <a:rPr lang="en-US" sz="2000" dirty="0" smtClean="0"/>
              <a:t>this </a:t>
            </a:r>
            <a:r>
              <a:rPr lang="en-US" sz="2000" dirty="0" smtClean="0"/>
              <a:t>presentation format </a:t>
            </a:r>
            <a:r>
              <a:rPr lang="en-US" sz="2000" dirty="0" smtClean="0"/>
              <a:t>(as well as others</a:t>
            </a:r>
            <a:r>
              <a:rPr lang="en-US" sz="2000" dirty="0"/>
              <a:t>) was </a:t>
            </a:r>
            <a:r>
              <a:rPr lang="en-US" sz="2000" dirty="0" smtClean="0"/>
              <a:t>not </a:t>
            </a:r>
            <a:r>
              <a:rPr lang="en-US" sz="2000" dirty="0" smtClean="0"/>
              <a:t>really adopted</a:t>
            </a:r>
            <a:endParaRPr lang="en-US" sz="2000" dirty="0" smtClean="0"/>
          </a:p>
          <a:p>
            <a:r>
              <a:rPr lang="en-US" sz="2000" dirty="0" smtClean="0"/>
              <a:t>Why? </a:t>
            </a:r>
          </a:p>
          <a:p>
            <a:pPr lvl="1"/>
            <a:r>
              <a:rPr lang="en-US" sz="1800" dirty="0" smtClean="0"/>
              <a:t>Because it was driven </a:t>
            </a:r>
            <a:r>
              <a:rPr lang="en-US" sz="1800" dirty="0" smtClean="0"/>
              <a:t>only by a single </a:t>
            </a:r>
            <a:r>
              <a:rPr lang="en-US" sz="1800" dirty="0" smtClean="0"/>
              <a:t>tool vendor?</a:t>
            </a:r>
          </a:p>
          <a:p>
            <a:pPr lvl="1"/>
            <a:r>
              <a:rPr lang="en-US" sz="1800" dirty="0" smtClean="0"/>
              <a:t>Because it tried to express too much graphically ? (GFT was “100%” compatible to core </a:t>
            </a:r>
            <a:r>
              <a:rPr lang="en-US" sz="1800" dirty="0" smtClean="0"/>
              <a:t>notation, i.e., 100s </a:t>
            </a:r>
            <a:r>
              <a:rPr lang="en-US" sz="1800" dirty="0" smtClean="0"/>
              <a:t>of pages of </a:t>
            </a:r>
            <a:r>
              <a:rPr lang="en-US" sz="1800" dirty="0" smtClean="0"/>
              <a:t>standard)</a:t>
            </a:r>
            <a:endParaRPr lang="en-US" sz="1800" dirty="0" smtClean="0"/>
          </a:p>
          <a:p>
            <a:pPr lvl="1"/>
            <a:r>
              <a:rPr lang="en-US" sz="1800" dirty="0" smtClean="0"/>
              <a:t>Because it had no (graphical) way for expressing data?</a:t>
            </a:r>
          </a:p>
        </p:txBody>
      </p:sp>
    </p:spTree>
    <p:extLst>
      <p:ext uri="{BB962C8B-B14F-4D97-AF65-F5344CB8AC3E}">
        <p14:creationId xmlns:p14="http://schemas.microsoft.com/office/powerpoint/2010/main" val="1801926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Attempts: HLTD WI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200151"/>
            <a:ext cx="8229600" cy="3576130"/>
          </a:xfrm>
        </p:spPr>
        <p:txBody>
          <a:bodyPr wrap="square">
            <a:normAutofit/>
          </a:bodyPr>
          <a:lstStyle/>
          <a:p>
            <a:r>
              <a:rPr lang="en-US" sz="2000" dirty="0" smtClean="0"/>
              <a:t>In 2008 ETSI started a work item on “Requirements for High Level Test Descriptions”</a:t>
            </a:r>
          </a:p>
          <a:p>
            <a:pPr lvl="1"/>
            <a:r>
              <a:rPr lang="en-US" sz="1800" dirty="0" smtClean="0"/>
              <a:t>Created after a Siemens presentation and answering a concrete </a:t>
            </a:r>
            <a:r>
              <a:rPr lang="en-US" sz="1800" dirty="0" smtClean="0"/>
              <a:t>to a concrete need </a:t>
            </a:r>
            <a:r>
              <a:rPr lang="en-US" sz="1800" dirty="0" smtClean="0"/>
              <a:t>at ETSI</a:t>
            </a:r>
          </a:p>
          <a:p>
            <a:pPr lvl="1"/>
            <a:r>
              <a:rPr lang="en-US" sz="1800" dirty="0" smtClean="0"/>
              <a:t>Multiple rapporteurs meetings and standards drafts</a:t>
            </a:r>
          </a:p>
          <a:p>
            <a:r>
              <a:rPr lang="en-US" sz="2000" dirty="0" smtClean="0"/>
              <a:t>In 2010 ETSI TC stopped the work item due to lack of progress &amp; convergence</a:t>
            </a:r>
          </a:p>
          <a:p>
            <a:pPr lvl="1"/>
            <a:r>
              <a:rPr lang="en-US" sz="1800" dirty="0" smtClean="0"/>
              <a:t>Lots of work and analysis … no standard</a:t>
            </a:r>
          </a:p>
          <a:p>
            <a:r>
              <a:rPr lang="en-US" sz="2000" dirty="0" smtClean="0"/>
              <a:t>Why? </a:t>
            </a:r>
          </a:p>
          <a:p>
            <a:pPr lvl="1"/>
            <a:r>
              <a:rPr lang="en-US" sz="1800" dirty="0" smtClean="0"/>
              <a:t>Disinterest by wider MTS </a:t>
            </a:r>
            <a:r>
              <a:rPr lang="en-US" sz="1800" dirty="0" smtClean="0"/>
              <a:t>community? </a:t>
            </a:r>
            <a:r>
              <a:rPr lang="en-US" sz="1800" dirty="0" smtClean="0"/>
              <a:t>No tool vendors?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027301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Attempts: </a:t>
            </a:r>
            <a:r>
              <a:rPr lang="en-US" dirty="0" err="1" smtClean="0"/>
              <a:t>TPLan</a:t>
            </a:r>
            <a:endParaRPr lang="en-US" dirty="0" smtClean="0"/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200151"/>
            <a:ext cx="8229600" cy="3576130"/>
          </a:xfrm>
        </p:spPr>
        <p:txBody>
          <a:bodyPr wrap="square">
            <a:normAutofit lnSpcReduction="10000"/>
          </a:bodyPr>
          <a:lstStyle/>
          <a:p>
            <a:r>
              <a:rPr lang="en-US" sz="2000" dirty="0" smtClean="0"/>
              <a:t>In 2008 ETSI started an attempt to test specification further by defining a notation for expressing so call “test purposes”</a:t>
            </a:r>
          </a:p>
          <a:p>
            <a:pPr lvl="1"/>
            <a:r>
              <a:rPr lang="en-US" sz="1800" dirty="0" smtClean="0"/>
              <a:t>See presentation by Steve Randall</a:t>
            </a:r>
          </a:p>
          <a:p>
            <a:pPr lvl="1"/>
            <a:r>
              <a:rPr lang="en-US" sz="1800" dirty="0"/>
              <a:t>Intended for describing for “what” are we testing – not “how” </a:t>
            </a:r>
          </a:p>
          <a:p>
            <a:pPr lvl="1"/>
            <a:r>
              <a:rPr lang="en-US" sz="1800" dirty="0" smtClean="0"/>
              <a:t>Purely </a:t>
            </a:r>
            <a:r>
              <a:rPr lang="en-US" sz="1800" dirty="0" smtClean="0"/>
              <a:t>textual: “</a:t>
            </a:r>
            <a:r>
              <a:rPr lang="en-US" sz="1800" dirty="0" smtClean="0"/>
              <a:t>a way of writing structured English</a:t>
            </a:r>
            <a:r>
              <a:rPr lang="en-US" sz="1800" dirty="0" smtClean="0"/>
              <a:t>” via dictionary</a:t>
            </a:r>
            <a:endParaRPr lang="en-US" sz="1800" dirty="0" smtClean="0"/>
          </a:p>
          <a:p>
            <a:pPr lvl="2"/>
            <a:r>
              <a:rPr lang="en-US" sz="1600" dirty="0" smtClean="0"/>
              <a:t>Precondition, stimulus, response</a:t>
            </a:r>
          </a:p>
          <a:p>
            <a:r>
              <a:rPr lang="en-US" sz="2000" dirty="0" smtClean="0"/>
              <a:t>Reasonable success </a:t>
            </a:r>
            <a:r>
              <a:rPr lang="en-US" sz="2000" dirty="0" smtClean="0"/>
              <a:t>at ETSI</a:t>
            </a:r>
            <a:endParaRPr lang="en-US" sz="2000" dirty="0" smtClean="0"/>
          </a:p>
          <a:p>
            <a:pPr lvl="1"/>
            <a:r>
              <a:rPr lang="en-US" sz="1800" dirty="0" smtClean="0"/>
              <a:t>Used in a number of ETSI conformance test specification projects</a:t>
            </a:r>
          </a:p>
          <a:p>
            <a:pPr lvl="1"/>
            <a:r>
              <a:rPr lang="en-US" sz="1800" dirty="0" smtClean="0"/>
              <a:t>3GPP has adapted “a </a:t>
            </a:r>
            <a:r>
              <a:rPr lang="en-US" sz="1800" dirty="0" smtClean="0"/>
              <a:t>simplified </a:t>
            </a:r>
            <a:r>
              <a:rPr lang="en-US" sz="1800" dirty="0" smtClean="0"/>
              <a:t>version”</a:t>
            </a:r>
          </a:p>
          <a:p>
            <a:r>
              <a:rPr lang="en-US" sz="2000" dirty="0" smtClean="0"/>
              <a:t>No known use (</a:t>
            </a:r>
            <a:r>
              <a:rPr lang="en-US" sz="2000" dirty="0" smtClean="0"/>
              <a:t>beside in standardization) </a:t>
            </a:r>
            <a:r>
              <a:rPr lang="en-US" sz="2000" dirty="0" smtClean="0"/>
              <a:t>in industry</a:t>
            </a:r>
          </a:p>
          <a:p>
            <a:pPr lvl="1"/>
            <a:r>
              <a:rPr lang="en-US" sz="1800" dirty="0" smtClean="0"/>
              <a:t>Only </a:t>
            </a:r>
            <a:r>
              <a:rPr lang="en-US" sz="1800" dirty="0" smtClean="0"/>
              <a:t>very rudimentary tool support (no commercial tools)</a:t>
            </a:r>
          </a:p>
        </p:txBody>
      </p:sp>
    </p:spTree>
    <p:extLst>
      <p:ext uri="{BB962C8B-B14F-4D97-AF65-F5344CB8AC3E}">
        <p14:creationId xmlns:p14="http://schemas.microsoft.com/office/powerpoint/2010/main" val="4027301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TDL? Why Now?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200151"/>
            <a:ext cx="8229600" cy="3576130"/>
          </a:xfrm>
        </p:spPr>
        <p:txBody>
          <a:bodyPr wrap="square">
            <a:normAutofit fontScale="92500" lnSpcReduction="20000"/>
          </a:bodyPr>
          <a:lstStyle/>
          <a:p>
            <a:r>
              <a:rPr lang="en-US" sz="2000" dirty="0" smtClean="0"/>
              <a:t>It has become significantly easier to produce tools for domain specific languages</a:t>
            </a:r>
          </a:p>
          <a:p>
            <a:r>
              <a:rPr lang="en-US" sz="2000" dirty="0" smtClean="0"/>
              <a:t>The </a:t>
            </a:r>
            <a:r>
              <a:rPr lang="en-US" sz="2000" dirty="0" smtClean="0"/>
              <a:t>need in standardization is </a:t>
            </a:r>
            <a:r>
              <a:rPr lang="en-US" sz="2000" i="1" dirty="0" smtClean="0"/>
              <a:t>still</a:t>
            </a:r>
            <a:r>
              <a:rPr lang="en-US" sz="2000" dirty="0" smtClean="0"/>
              <a:t> there</a:t>
            </a:r>
            <a:endParaRPr lang="en-US" sz="2000" dirty="0" smtClean="0"/>
          </a:p>
          <a:p>
            <a:pPr lvl="1"/>
            <a:r>
              <a:rPr lang="en-US" sz="1800" dirty="0" smtClean="0"/>
              <a:t>TTCN-3 code can not be reviewed by committees</a:t>
            </a:r>
          </a:p>
          <a:p>
            <a:pPr lvl="1"/>
            <a:r>
              <a:rPr lang="en-US" sz="1800" dirty="0" smtClean="0"/>
              <a:t>3GPP and others (e.g., OMA) have been and are using heavily test descriptions with no agreed </a:t>
            </a:r>
            <a:r>
              <a:rPr lang="en-US" sz="1800" dirty="0" smtClean="0"/>
              <a:t>format to date</a:t>
            </a:r>
            <a:endParaRPr lang="en-US" sz="1600" dirty="0" smtClean="0"/>
          </a:p>
          <a:p>
            <a:r>
              <a:rPr lang="en-US" sz="2000" dirty="0" smtClean="0"/>
              <a:t>Industrial test specification seems to be moving up in abstraction</a:t>
            </a:r>
          </a:p>
          <a:p>
            <a:pPr lvl="1"/>
            <a:r>
              <a:rPr lang="en-US" sz="1800" dirty="0" smtClean="0"/>
              <a:t>TTCN-3 is “generally” used in industry (and ETSI) in conjunction with frameworks created by expert users ..  on top of which tests are specified</a:t>
            </a:r>
          </a:p>
          <a:p>
            <a:pPr lvl="1"/>
            <a:r>
              <a:rPr lang="en-US" sz="1800" dirty="0" smtClean="0"/>
              <a:t>New industry trend seems to replace TTCN-3 by keyword driven test tools </a:t>
            </a:r>
          </a:p>
          <a:p>
            <a:pPr lvl="1"/>
            <a:r>
              <a:rPr lang="en-US" sz="1800" dirty="0" smtClean="0"/>
              <a:t>Deployment of MBT is picking up</a:t>
            </a:r>
            <a:endParaRPr lang="en-US" sz="1800" dirty="0"/>
          </a:p>
          <a:p>
            <a:pPr lvl="1"/>
            <a:r>
              <a:rPr lang="en-US" sz="1800" dirty="0" smtClean="0"/>
              <a:t>In 2011 testers come </a:t>
            </a:r>
            <a:r>
              <a:rPr lang="en-US" sz="1800" dirty="0"/>
              <a:t>increasingly </a:t>
            </a:r>
            <a:r>
              <a:rPr lang="en-US" sz="1800" dirty="0" smtClean="0"/>
              <a:t>with little programming background and desire to pick it up </a:t>
            </a:r>
            <a:r>
              <a:rPr lang="en-US" sz="1800" dirty="0" smtClean="0"/>
              <a:t>(in part because </a:t>
            </a:r>
            <a:r>
              <a:rPr lang="en-US" sz="1800" dirty="0" smtClean="0"/>
              <a:t>there is alternatives)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24204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Conformiq</a:t>
            </a:r>
            <a:r>
              <a:rPr lang="en-US" dirty="0" smtClean="0"/>
              <a:t> Requirements on TDL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200151"/>
            <a:ext cx="8229600" cy="3576130"/>
          </a:xfrm>
        </p:spPr>
        <p:txBody>
          <a:bodyPr wrap="square">
            <a:normAutofit fontScale="92500" lnSpcReduction="10000"/>
          </a:bodyPr>
          <a:lstStyle/>
          <a:p>
            <a:r>
              <a:rPr lang="en-US" sz="2000" dirty="0" smtClean="0"/>
              <a:t>Should be suitable for </a:t>
            </a:r>
            <a:r>
              <a:rPr lang="en-US" sz="2000" dirty="0" smtClean="0"/>
              <a:t>test generation and should be </a:t>
            </a:r>
            <a:r>
              <a:rPr lang="en-US" sz="2000" dirty="0" smtClean="0"/>
              <a:t>able </a:t>
            </a:r>
            <a:r>
              <a:rPr lang="en-US" sz="2000" dirty="0" smtClean="0"/>
              <a:t>serve as basis for manual </a:t>
            </a:r>
            <a:r>
              <a:rPr lang="en-US" sz="2000" dirty="0" smtClean="0"/>
              <a:t>and automated test execution</a:t>
            </a:r>
          </a:p>
          <a:p>
            <a:r>
              <a:rPr lang="en-US" sz="2000" dirty="0" smtClean="0"/>
              <a:t>Should be suitable for </a:t>
            </a:r>
            <a:r>
              <a:rPr lang="en-US" sz="2000" i="1" dirty="0" smtClean="0"/>
              <a:t>standardization</a:t>
            </a:r>
            <a:r>
              <a:rPr lang="en-US" sz="2000" dirty="0" smtClean="0"/>
              <a:t> and industrial/internal use</a:t>
            </a:r>
          </a:p>
          <a:p>
            <a:r>
              <a:rPr lang="en-US" sz="2000" dirty="0" smtClean="0"/>
              <a:t>It </a:t>
            </a:r>
            <a:r>
              <a:rPr lang="en-US" sz="2000" dirty="0" smtClean="0"/>
              <a:t>should not require knowledge of programming syntax</a:t>
            </a:r>
          </a:p>
          <a:p>
            <a:pPr lvl="1"/>
            <a:r>
              <a:rPr lang="en-US" sz="1800" dirty="0" smtClean="0"/>
              <a:t>Graphical/MSC like </a:t>
            </a:r>
            <a:r>
              <a:rPr lang="en-US" sz="1800" dirty="0" smtClean="0"/>
              <a:t>vs. </a:t>
            </a:r>
            <a:r>
              <a:rPr lang="en-US" sz="1800" dirty="0" smtClean="0"/>
              <a:t>tabular </a:t>
            </a:r>
            <a:r>
              <a:rPr lang="en-US" sz="1800" dirty="0" smtClean="0"/>
              <a:t>vs. prose vs. transfer format </a:t>
            </a:r>
          </a:p>
          <a:p>
            <a:pPr lvl="1"/>
            <a:r>
              <a:rPr lang="en-US" sz="1800" dirty="0" smtClean="0"/>
              <a:t>Leave actual representation </a:t>
            </a:r>
            <a:r>
              <a:rPr lang="en-US" sz="1800" dirty="0" smtClean="0"/>
              <a:t>open?</a:t>
            </a:r>
          </a:p>
          <a:p>
            <a:r>
              <a:rPr lang="en-US" sz="2000" dirty="0" smtClean="0"/>
              <a:t>Representation must be suitable for printing and reading</a:t>
            </a:r>
          </a:p>
          <a:p>
            <a:pPr lvl="1"/>
            <a:r>
              <a:rPr lang="en-US" sz="1800" dirty="0" smtClean="0"/>
              <a:t>Ideally all in one place as it is done already today in informal approaches</a:t>
            </a:r>
          </a:p>
          <a:p>
            <a:r>
              <a:rPr lang="en-US" sz="2000" dirty="0" smtClean="0"/>
              <a:t>Should be based on a </a:t>
            </a:r>
            <a:r>
              <a:rPr lang="en-US" sz="2000" u="sng" dirty="0" smtClean="0"/>
              <a:t>limited</a:t>
            </a:r>
            <a:r>
              <a:rPr lang="en-US" sz="2000" dirty="0" smtClean="0"/>
              <a:t> number of concepts</a:t>
            </a:r>
          </a:p>
          <a:p>
            <a:pPr lvl="1"/>
            <a:r>
              <a:rPr lang="en-US" sz="1800" dirty="0" smtClean="0"/>
              <a:t>Must not attempt to replicate TTCN-3 in power of expression</a:t>
            </a:r>
          </a:p>
          <a:p>
            <a:r>
              <a:rPr lang="en-US" sz="2000" dirty="0" smtClean="0"/>
              <a:t>Data must finally appear as “equal citizen”</a:t>
            </a:r>
          </a:p>
        </p:txBody>
      </p:sp>
    </p:spTree>
    <p:extLst>
      <p:ext uri="{BB962C8B-B14F-4D97-AF65-F5344CB8AC3E}">
        <p14:creationId xmlns:p14="http://schemas.microsoft.com/office/powerpoint/2010/main" val="2874401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for Inspiration: ETSI IPv6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689" y="991893"/>
            <a:ext cx="5231267" cy="4151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7634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Q Theme">
      <a:dk1>
        <a:sysClr val="windowText" lastClr="000000"/>
      </a:dk1>
      <a:lt1>
        <a:sysClr val="window" lastClr="FFFFFF"/>
      </a:lt1>
      <a:dk2>
        <a:srgbClr val="1E1E1E"/>
      </a:dk2>
      <a:lt2>
        <a:srgbClr val="C8C8C8"/>
      </a:lt2>
      <a:accent1>
        <a:srgbClr val="009900"/>
      </a:accent1>
      <a:accent2>
        <a:srgbClr val="006699"/>
      </a:accent2>
      <a:accent3>
        <a:srgbClr val="FFAA00"/>
      </a:accent3>
      <a:accent4>
        <a:srgbClr val="999999"/>
      </a:accent4>
      <a:accent5>
        <a:srgbClr val="4D4D4D"/>
      </a:accent5>
      <a:accent6>
        <a:srgbClr val="990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729</Words>
  <Application>Microsoft Office PowerPoint</Application>
  <PresentationFormat>On-screen Show (16:9)</PresentationFormat>
  <Paragraphs>68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Thoughts on TDL  Stephan Schulz  Rapporteur Meeting, Munich, Dec 2010</vt:lpstr>
      <vt:lpstr>TDL - What’s New? </vt:lpstr>
      <vt:lpstr>Previous Attempts: TTCN</vt:lpstr>
      <vt:lpstr>Previous Attempts: TTCN-3 GFT</vt:lpstr>
      <vt:lpstr>Previous Attempts: HLTD WI</vt:lpstr>
      <vt:lpstr>Previous Attempts: TPLan</vt:lpstr>
      <vt:lpstr>Why TDL? Why Now?</vt:lpstr>
      <vt:lpstr>Conformiq Requirements on TDL</vt:lpstr>
      <vt:lpstr>Example for Inspiration: ETSI IPv6</vt:lpstr>
      <vt:lpstr>Example for Inspiration: OMA</vt:lpstr>
      <vt:lpstr>Example for Inspiration: MSC + Data</vt:lpstr>
      <vt:lpstr>Example for Inspiration: Tabular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Thoughts on TDL</dc:title>
  <dc:creator/>
  <cp:lastModifiedBy/>
  <cp:revision>1</cp:revision>
  <dcterms:created xsi:type="dcterms:W3CDTF">2010-07-15T17:05:57Z</dcterms:created>
  <dcterms:modified xsi:type="dcterms:W3CDTF">2011-12-14T05:23:32Z</dcterms:modified>
</cp:coreProperties>
</file>