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5" r:id="rId1"/>
  </p:sldMasterIdLst>
  <p:notesMasterIdLst>
    <p:notesMasterId r:id="rId18"/>
  </p:notesMasterIdLst>
  <p:handoutMasterIdLst>
    <p:handoutMasterId r:id="rId19"/>
  </p:handoutMasterIdLst>
  <p:sldIdLst>
    <p:sldId id="256" r:id="rId2"/>
    <p:sldId id="307" r:id="rId3"/>
    <p:sldId id="325" r:id="rId4"/>
    <p:sldId id="326" r:id="rId5"/>
    <p:sldId id="327" r:id="rId6"/>
    <p:sldId id="328" r:id="rId7"/>
    <p:sldId id="329" r:id="rId8"/>
    <p:sldId id="317" r:id="rId9"/>
    <p:sldId id="310" r:id="rId10"/>
    <p:sldId id="315" r:id="rId11"/>
    <p:sldId id="320" r:id="rId12"/>
    <p:sldId id="330" r:id="rId13"/>
    <p:sldId id="332" r:id="rId14"/>
    <p:sldId id="333" r:id="rId15"/>
    <p:sldId id="334" r:id="rId16"/>
    <p:sldId id="331"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FFDB6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5" autoAdjust="0"/>
    <p:restoredTop sz="93762" autoAdjust="0"/>
  </p:normalViewPr>
  <p:slideViewPr>
    <p:cSldViewPr showGuides="1">
      <p:cViewPr varScale="1">
        <p:scale>
          <a:sx n="40" d="100"/>
          <a:sy n="40" d="100"/>
        </p:scale>
        <p:origin x="-682" y="-82"/>
      </p:cViewPr>
      <p:guideLst>
        <p:guide orient="horz" pos="2160"/>
        <p:guide pos="2880"/>
      </p:guideLst>
    </p:cSldViewPr>
  </p:slideViewPr>
  <p:notesTextViewPr>
    <p:cViewPr>
      <p:scale>
        <a:sx n="1" d="1"/>
        <a:sy n="1" d="1"/>
      </p:scale>
      <p:origin x="0" y="0"/>
    </p:cViewPr>
  </p:notesTextViewPr>
  <p:sorterViewPr>
    <p:cViewPr>
      <p:scale>
        <a:sx n="100" d="100"/>
        <a:sy n="100" d="100"/>
      </p:scale>
      <p:origin x="0" y="4699"/>
    </p:cViewPr>
  </p:sorterViewPr>
  <p:notesViewPr>
    <p:cSldViewPr>
      <p:cViewPr varScale="1">
        <p:scale>
          <a:sx n="80" d="100"/>
          <a:sy n="80" d="100"/>
        </p:scale>
        <p:origin x="-2688"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170490" cy="4803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143002" y="0"/>
            <a:ext cx="3170490" cy="480367"/>
          </a:xfrm>
          <a:prstGeom prst="rect">
            <a:avLst/>
          </a:prstGeom>
        </p:spPr>
        <p:txBody>
          <a:bodyPr vert="horz" lIns="91440" tIns="45720" rIns="91440" bIns="45720" rtlCol="0"/>
          <a:lstStyle>
            <a:lvl1pPr algn="r">
              <a:defRPr sz="1200"/>
            </a:lvl1pPr>
          </a:lstStyle>
          <a:p>
            <a:fld id="{4D49A2AF-E294-4F02-A85C-198739FF1E8D}" type="datetimeFigureOut">
              <a:rPr lang="de-DE" smtClean="0"/>
              <a:pPr/>
              <a:t>15.12.2011</a:t>
            </a:fld>
            <a:endParaRPr lang="de-DE"/>
          </a:p>
        </p:txBody>
      </p:sp>
      <p:sp>
        <p:nvSpPr>
          <p:cNvPr id="4" name="Fußzeilenplatzhalter 3"/>
          <p:cNvSpPr>
            <a:spLocks noGrp="1"/>
          </p:cNvSpPr>
          <p:nvPr>
            <p:ph type="ftr" sz="quarter" idx="2"/>
          </p:nvPr>
        </p:nvSpPr>
        <p:spPr>
          <a:xfrm>
            <a:off x="1" y="9119299"/>
            <a:ext cx="3170490" cy="4803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143002" y="9119299"/>
            <a:ext cx="3170490" cy="480367"/>
          </a:xfrm>
          <a:prstGeom prst="rect">
            <a:avLst/>
          </a:prstGeom>
        </p:spPr>
        <p:txBody>
          <a:bodyPr vert="horz" lIns="91440" tIns="45720" rIns="91440" bIns="45720" rtlCol="0" anchor="b"/>
          <a:lstStyle>
            <a:lvl1pPr algn="r">
              <a:defRPr sz="1200"/>
            </a:lvl1pPr>
          </a:lstStyle>
          <a:p>
            <a:fld id="{E02C729D-4CC1-425F-A437-754866783A89}"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7523F357-4AAE-4A63-80A5-EED367A3DE2D}" type="datetimeFigureOut">
              <a:rPr lang="de-DE" smtClean="0"/>
              <a:pPr/>
              <a:t>15.12.2011</a:t>
            </a:fld>
            <a:endParaRPr lang="de-DE"/>
          </a:p>
        </p:txBody>
      </p:sp>
      <p:sp>
        <p:nvSpPr>
          <p:cNvPr id="4" name="Folienbildplatzhalt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1167BE1B-A5D2-44B1-A6AE-1F3685EAD402}" type="slidenum">
              <a:rPr lang="de-DE" smtClean="0"/>
              <a:pPr/>
              <a:t>‹Nr.›</a:t>
            </a:fld>
            <a:endParaRPr lang="de-DE"/>
          </a:p>
        </p:txBody>
      </p:sp>
    </p:spTree>
    <p:extLst>
      <p:ext uri="{BB962C8B-B14F-4D97-AF65-F5344CB8AC3E}">
        <p14:creationId xmlns="" xmlns:p14="http://schemas.microsoft.com/office/powerpoint/2010/main" val="37801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167BE1B-A5D2-44B1-A6AE-1F3685EAD402}" type="slidenum">
              <a:rPr lang="de-DE" smtClean="0"/>
              <a:pPr/>
              <a:t>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5" name="Title 1"/>
          <p:cNvSpPr>
            <a:spLocks noGrp="1"/>
          </p:cNvSpPr>
          <p:nvPr>
            <p:ph type="title"/>
          </p:nvPr>
        </p:nvSpPr>
        <p:spPr>
          <a:xfrm>
            <a:off x="4686300" y="4268723"/>
            <a:ext cx="4124325" cy="1141478"/>
          </a:xfrm>
        </p:spPr>
        <p:txBody>
          <a:bodyPr anchor="t"/>
          <a:lstStyle>
            <a:lvl1pPr algn="ctr">
              <a:defRPr sz="3200" b="1" cap="all"/>
            </a:lvl1pPr>
          </a:lstStyle>
          <a:p>
            <a:r>
              <a:rPr lang="en-US" dirty="0" smtClean="0"/>
              <a:t>Click to edit Master title style</a:t>
            </a:r>
            <a:endParaRPr lang="en-GB" dirty="0"/>
          </a:p>
        </p:txBody>
      </p:sp>
      <p:sp>
        <p:nvSpPr>
          <p:cNvPr id="6" name="Text Placeholder 2"/>
          <p:cNvSpPr>
            <a:spLocks noGrp="1"/>
          </p:cNvSpPr>
          <p:nvPr>
            <p:ph type="body" idx="1"/>
          </p:nvPr>
        </p:nvSpPr>
        <p:spPr>
          <a:xfrm>
            <a:off x="4686299" y="5457826"/>
            <a:ext cx="4124325" cy="990599"/>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32A03FD8-2AD1-454C-ACD6-B93B050F000E}" type="slidenum">
              <a:rPr lang="en-GB"/>
              <a:pPr>
                <a:defRPr/>
              </a:pPr>
              <a:t>‹Nr.›</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8" name="Slide Number Placeholder 5"/>
          <p:cNvSpPr>
            <a:spLocks noGrp="1"/>
          </p:cNvSpPr>
          <p:nvPr>
            <p:ph type="sldNum" sz="quarter" idx="11"/>
          </p:nvPr>
        </p:nvSpPr>
        <p:spPr/>
        <p:txBody>
          <a:bodyPr/>
          <a:lstStyle>
            <a:lvl1pPr>
              <a:defRPr/>
            </a:lvl1pPr>
          </a:lstStyle>
          <a:p>
            <a:pPr>
              <a:defRPr/>
            </a:pPr>
            <a:fld id="{ED406F06-8AF9-491A-B4BC-08834227DEB1}" type="slidenum">
              <a:rPr lang="en-GB"/>
              <a:pPr>
                <a:defRPr/>
              </a:pPr>
              <a:t>‹Nr.›</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4" name="Slide Number Placeholder 5"/>
          <p:cNvSpPr>
            <a:spLocks noGrp="1"/>
          </p:cNvSpPr>
          <p:nvPr>
            <p:ph type="sldNum" sz="quarter" idx="11"/>
          </p:nvPr>
        </p:nvSpPr>
        <p:spPr/>
        <p:txBody>
          <a:bodyPr/>
          <a:lstStyle>
            <a:lvl1pPr>
              <a:defRPr/>
            </a:lvl1pPr>
          </a:lstStyle>
          <a:p>
            <a:pPr>
              <a:defRPr/>
            </a:pPr>
            <a:fld id="{2348D70E-CE22-4A84-8391-03BF018843AF}" type="slidenum">
              <a:rPr lang="en-GB"/>
              <a:pPr>
                <a:defRPr/>
              </a:pPr>
              <a:t>‹Nr.›</a:t>
            </a:fld>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3" name="Slide Number Placeholder 5"/>
          <p:cNvSpPr>
            <a:spLocks noGrp="1"/>
          </p:cNvSpPr>
          <p:nvPr>
            <p:ph type="sldNum" sz="quarter" idx="11"/>
          </p:nvPr>
        </p:nvSpPr>
        <p:spPr/>
        <p:txBody>
          <a:bodyPr/>
          <a:lstStyle>
            <a:lvl1pPr>
              <a:defRPr/>
            </a:lvl1pPr>
          </a:lstStyle>
          <a:p>
            <a:pPr>
              <a:defRPr/>
            </a:pPr>
            <a:fld id="{7C932DF5-AE3C-4C74-8AB2-44FEC5470EE2}" type="slidenum">
              <a:rPr lang="en-GB"/>
              <a:pPr>
                <a:defRPr/>
              </a:pPr>
              <a:t>‹Nr.›</a:t>
            </a:fld>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CB47E68-A627-4BB9-B9CE-31D19D05467E}" type="slidenum">
              <a:rPr lang="en-GB"/>
              <a:pPr>
                <a:defRPr/>
              </a:pPr>
              <a:t>‹Nr.›</a:t>
            </a:fld>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3AA92BC-5073-4DE4-AB65-3D89414CF471}" type="slidenum">
              <a:rPr lang="en-GB"/>
              <a:pPr>
                <a:defRPr/>
              </a:pPr>
              <a:t>‹Nr.›</a:t>
            </a:fld>
            <a:endParaRPr lang="en-GB"/>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9CABC30A-B90E-4638-8E25-1099E0A09F24}" type="slidenum">
              <a:rPr lang="en-GB"/>
              <a:pPr>
                <a:defRPr/>
              </a:pPr>
              <a:t>‹Nr.›</a:t>
            </a:fld>
            <a:endParaRPr lang="en-GB"/>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BF451422-DED7-4881-9380-0DDF2E875A69}" type="slidenum">
              <a:rPr lang="en-GB"/>
              <a:pPr>
                <a:defRPr/>
              </a:pPr>
              <a:t>‹Nr.›</a:t>
            </a:fld>
            <a:endParaRPr lang="en-GB"/>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8" y="954088"/>
            <a:ext cx="8504237"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7975" y="1657350"/>
            <a:ext cx="418782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57350"/>
            <a:ext cx="4187825"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90988"/>
            <a:ext cx="4187825"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ftr" sz="quarter" idx="10"/>
          </p:nvPr>
        </p:nvSpPr>
        <p:spPr/>
        <p:txBody>
          <a:bodyPr/>
          <a:lstStyle>
            <a:lvl1pPr>
              <a:defRPr/>
            </a:lvl1pPr>
          </a:lstStyle>
          <a:p>
            <a:pPr>
              <a:defRPr/>
            </a:pPr>
            <a:r>
              <a:rPr lang="en-US" smtClean="0"/>
              <a:t>Security SIG in MTS, 4-5 October 2011</a:t>
            </a:r>
            <a:endParaRPr lang="en-GB"/>
          </a:p>
        </p:txBody>
      </p:sp>
      <p:sp>
        <p:nvSpPr>
          <p:cNvPr id="7" name="Rectangle 5"/>
          <p:cNvSpPr>
            <a:spLocks noGrp="1" noChangeArrowheads="1"/>
          </p:cNvSpPr>
          <p:nvPr>
            <p:ph type="sldNum" sz="quarter" idx="11"/>
          </p:nvPr>
        </p:nvSpPr>
        <p:spPr/>
        <p:txBody>
          <a:bodyPr/>
          <a:lstStyle>
            <a:lvl1pPr>
              <a:lnSpc>
                <a:spcPct val="100000"/>
              </a:lnSpc>
              <a:defRPr/>
            </a:lvl1pPr>
          </a:lstStyle>
          <a:p>
            <a:pPr>
              <a:defRPr/>
            </a:pPr>
            <a:fld id="{B8F1F291-BA53-4AAE-B861-06C19B45C1DA}" type="slidenum">
              <a:rPr lang="en-GB"/>
              <a:pPr>
                <a:defRPr/>
              </a:pPr>
              <a:t>‹Nr.›</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DC844172-90EA-4060-92D6-C38D53071E67}" type="slidenum">
              <a:rPr lang="en-GB"/>
              <a:pPr>
                <a:defRPr/>
              </a:pPr>
              <a:t>‹Nr.›</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A294D062-4D2A-4985-9667-13F0E85B196D}" type="slidenum">
              <a:rPr lang="en-GB"/>
              <a:pPr>
                <a:defRPr/>
              </a:pPr>
              <a:t>‹Nr.›</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517660DB-9B75-43B6-B447-817681AE2F99}" type="slidenum">
              <a:rPr lang="en-GB"/>
              <a:pPr>
                <a:defRPr/>
              </a:pPr>
              <a:t>‹Nr.›</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96958897-EDB7-4A64-9D96-FC712F685F74}" type="slidenum">
              <a:rPr lang="en-GB"/>
              <a:pPr>
                <a:defRPr/>
              </a:pPr>
              <a:t>‹Nr.›</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F2BD9D1-5E35-45B1-9BBF-CEE6E23A9697}" type="slidenum">
              <a:rPr lang="en-GB"/>
              <a:pPr>
                <a:defRPr/>
              </a:pPr>
              <a:t>‹Nr.›</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6336557-48B1-46F6-B2C9-EDF6E74B9FB8}" type="slidenum">
              <a:rPr lang="en-GB"/>
              <a:pPr>
                <a:defRPr/>
              </a:pPr>
              <a:t>‹Nr.›</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D7700916-0127-4CF6-967C-0BD2F82E0F1C}" type="slidenum">
              <a:rPr lang="en-GB"/>
              <a:pPr>
                <a:defRPr/>
              </a:pPr>
              <a:t>‹Nr.›</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AD44544-8FEC-44C3-99B7-9B7784A6E162}" type="slidenum">
              <a:rPr lang="en-GB"/>
              <a:pPr>
                <a:defRPr/>
              </a:pPr>
              <a:t>‹Nr.›</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תמונה 6" descr="content-slide.jpg"/>
          <p:cNvPicPr>
            <a:picLocks noChangeAspect="1"/>
          </p:cNvPicPr>
          <p:nvPr userDrawn="1"/>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ial" charset="0"/>
                <a:cs typeface="Arial" charset="0"/>
              </a:defRPr>
            </a:lvl1pPr>
          </a:lstStyle>
          <a:p>
            <a:pPr>
              <a:defRPr/>
            </a:pPr>
            <a:r>
              <a:rPr lang="en-US" smtClean="0"/>
              <a:t>Security SIG in MTS, 4-5 October 2011</a:t>
            </a:r>
            <a:endParaRPr lang="en-US"/>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lIns="91440" tIns="45720" rIns="91440" bIns="45720" rtlCol="0" anchor="ctr"/>
          <a:lstStyle>
            <a:lvl1pPr algn="r">
              <a:defRPr sz="900">
                <a:solidFill>
                  <a:schemeClr val="tx2">
                    <a:lumMod val="40000"/>
                    <a:lumOff val="60000"/>
                  </a:schemeClr>
                </a:solidFill>
                <a:latin typeface="Arial" charset="0"/>
                <a:cs typeface="+mn-cs"/>
              </a:defRPr>
            </a:lvl1pPr>
          </a:lstStyle>
          <a:p>
            <a:pPr>
              <a:defRPr/>
            </a:pPr>
            <a:fld id="{9F1E98D1-6F85-454C-AE0A-16BFA2A8358E}"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Lst>
  <p:transition>
    <p:wipe dir="r"/>
  </p:transition>
  <p:timing>
    <p:tnLst>
      <p:par>
        <p:cTn id="1" dur="indefinite" restart="never" nodeType="tmRoot"/>
      </p:par>
    </p:tnLst>
  </p:timing>
  <p:hf hdr="0" dt="0"/>
  <p:txStyles>
    <p:titleStyle>
      <a:lvl1pPr algn="l" rtl="0" eaLnBrk="0" fontAlgn="base" hangingPunct="0">
        <a:spcBef>
          <a:spcPct val="0"/>
        </a:spcBef>
        <a:spcAft>
          <a:spcPct val="0"/>
        </a:spcAft>
        <a:defRPr sz="3400" b="1" kern="1200">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Calibri" pitchFamily="34" charset="0"/>
        </a:defRPr>
      </a:lvl2pPr>
      <a:lvl3pPr algn="l" rtl="0" eaLnBrk="0" fontAlgn="base" hangingPunct="0">
        <a:spcBef>
          <a:spcPct val="0"/>
        </a:spcBef>
        <a:spcAft>
          <a:spcPct val="0"/>
        </a:spcAft>
        <a:defRPr sz="3400" b="1">
          <a:solidFill>
            <a:schemeClr val="tx2"/>
          </a:solidFill>
          <a:latin typeface="Calibri" pitchFamily="34" charset="0"/>
        </a:defRPr>
      </a:lvl3pPr>
      <a:lvl4pPr algn="l" rtl="0" eaLnBrk="0" fontAlgn="base" hangingPunct="0">
        <a:spcBef>
          <a:spcPct val="0"/>
        </a:spcBef>
        <a:spcAft>
          <a:spcPct val="0"/>
        </a:spcAft>
        <a:defRPr sz="3400" b="1">
          <a:solidFill>
            <a:schemeClr val="tx2"/>
          </a:solidFill>
          <a:latin typeface="Calibri" pitchFamily="34" charset="0"/>
        </a:defRPr>
      </a:lvl4pPr>
      <a:lvl5pPr algn="l" rtl="0" eaLnBrk="0" fontAlgn="base" hangingPunct="0">
        <a:spcBef>
          <a:spcPct val="0"/>
        </a:spcBef>
        <a:spcAft>
          <a:spcPct val="0"/>
        </a:spcAft>
        <a:defRPr sz="34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1"/>
        </a:buBlip>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ebapp.etsi.org/meetingcalendar/MeetingDetails.asp?mid=1346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27000.org/" TargetMode="External"/><Relationship Id="rId2" Type="http://schemas.openxmlformats.org/officeDocument/2006/relationships/hyperlink" Target="http://www.commoncriteriaportal.org/c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e.oulu.fi/research/ouspg/Glossary" TargetMode="External"/><Relationship Id="rId2" Type="http://schemas.openxmlformats.org/officeDocument/2006/relationships/hyperlink" Target="http://www.ietf.org/rfc/rfc2828.tx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xtsvnsrv.fokus.fraunhofer.de/cc/motion/diamonds/wiki/Gloss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Security SIG in MTS</a:t>
            </a:r>
            <a:endParaRPr lang="de-DE" dirty="0"/>
          </a:p>
        </p:txBody>
      </p:sp>
      <p:sp>
        <p:nvSpPr>
          <p:cNvPr id="3" name="Untertitel 2"/>
          <p:cNvSpPr>
            <a:spLocks noGrp="1"/>
          </p:cNvSpPr>
          <p:nvPr>
            <p:ph type="body" idx="1"/>
          </p:nvPr>
        </p:nvSpPr>
        <p:spPr/>
        <p:txBody>
          <a:bodyPr>
            <a:normAutofit fontScale="40000" lnSpcReduction="20000"/>
          </a:bodyPr>
          <a:lstStyle/>
          <a:p>
            <a:endParaRPr lang="de-DE" dirty="0" smtClean="0"/>
          </a:p>
          <a:p>
            <a:endParaRPr lang="de-DE" dirty="0" smtClean="0"/>
          </a:p>
          <a:p>
            <a:endParaRPr lang="de-DE" dirty="0" smtClean="0"/>
          </a:p>
          <a:p>
            <a:r>
              <a:rPr lang="de-DE" dirty="0" smtClean="0"/>
              <a:t>Fraunhofer FOKUS</a:t>
            </a:r>
          </a:p>
          <a:p>
            <a:endParaRPr lang="de-DE" dirty="0" smtClean="0"/>
          </a:p>
          <a:p>
            <a:r>
              <a:rPr lang="de-DE" sz="1700" dirty="0" smtClean="0"/>
              <a:t>Tallinn, 4-5 </a:t>
            </a:r>
            <a:r>
              <a:rPr lang="de-DE" sz="1700" dirty="0" err="1" smtClean="0"/>
              <a:t>October</a:t>
            </a:r>
            <a:r>
              <a:rPr lang="de-DE" sz="1700" dirty="0" smtClean="0"/>
              <a:t> </a:t>
            </a:r>
            <a:r>
              <a:rPr lang="de-DE" sz="1700" dirty="0" smtClean="0"/>
              <a:t>2011</a:t>
            </a:r>
          </a:p>
          <a:p>
            <a:r>
              <a:rPr lang="de-DE" sz="1700" dirty="0" smtClean="0"/>
              <a:t>Berlin, 15 </a:t>
            </a:r>
            <a:r>
              <a:rPr lang="de-DE" sz="1700" dirty="0" err="1" smtClean="0"/>
              <a:t>December</a:t>
            </a:r>
            <a:r>
              <a:rPr lang="de-DE" sz="1700" dirty="0" smtClean="0"/>
              <a:t> 2011 update</a:t>
            </a:r>
            <a:endParaRPr lang="de-DE" sz="1700" dirty="0"/>
          </a:p>
        </p:txBody>
      </p:sp>
    </p:spTree>
    <p:extLst>
      <p:ext uri="{BB962C8B-B14F-4D97-AF65-F5344CB8AC3E}">
        <p14:creationId xmlns="" xmlns:p14="http://schemas.microsoft.com/office/powerpoint/2010/main" val="221912694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Next </a:t>
            </a:r>
            <a:r>
              <a:rPr lang="de-DE" sz="2400" dirty="0" err="1" smtClean="0"/>
              <a:t>steps</a:t>
            </a:r>
            <a:endParaRPr lang="de-DE" sz="2400" dirty="0"/>
          </a:p>
        </p:txBody>
      </p:sp>
      <p:sp>
        <p:nvSpPr>
          <p:cNvPr id="3" name="Inhaltsplatzhalter 2"/>
          <p:cNvSpPr>
            <a:spLocks noGrp="1"/>
          </p:cNvSpPr>
          <p:nvPr>
            <p:ph idx="1"/>
          </p:nvPr>
        </p:nvSpPr>
        <p:spPr>
          <a:xfrm>
            <a:off x="457200" y="1600200"/>
            <a:ext cx="8229600" cy="4781128"/>
          </a:xfrm>
        </p:spPr>
        <p:txBody>
          <a:bodyPr>
            <a:normAutofit fontScale="62500" lnSpcReduction="20000"/>
          </a:bodyPr>
          <a:lstStyle/>
          <a:p>
            <a:r>
              <a:rPr lang="en-US" dirty="0" smtClean="0"/>
              <a:t>Contributions </a:t>
            </a:r>
            <a:r>
              <a:rPr lang="en-US" b="1" dirty="0" smtClean="0"/>
              <a:t>in MTS</a:t>
            </a:r>
          </a:p>
          <a:p>
            <a:pPr lvl="1"/>
            <a:r>
              <a:rPr lang="en-US" dirty="0" smtClean="0"/>
              <a:t>Start </a:t>
            </a:r>
            <a:r>
              <a:rPr lang="en-US" b="1" dirty="0" smtClean="0"/>
              <a:t>Special Interest Group (SIG) for “security [testing]”</a:t>
            </a:r>
          </a:p>
          <a:p>
            <a:pPr lvl="2"/>
            <a:r>
              <a:rPr lang="en-US" dirty="0" smtClean="0"/>
              <a:t>First meeting 15</a:t>
            </a:r>
            <a:r>
              <a:rPr lang="en-US" baseline="30000" dirty="0" smtClean="0"/>
              <a:t>th</a:t>
            </a:r>
            <a:r>
              <a:rPr lang="en-US" dirty="0" smtClean="0"/>
              <a:t> December 2011 in Berlin:</a:t>
            </a:r>
            <a:br>
              <a:rPr lang="en-US" dirty="0" smtClean="0"/>
            </a:br>
            <a:r>
              <a:rPr lang="en-US" dirty="0" smtClean="0">
                <a:hlinkClick r:id="rId2"/>
              </a:rPr>
              <a:t>http://webapp.etsi.org/meetingcalendar/MeetingDetails.asp?mid=13464</a:t>
            </a:r>
            <a:r>
              <a:rPr lang="en-US" dirty="0" smtClean="0"/>
              <a:t> </a:t>
            </a:r>
          </a:p>
          <a:p>
            <a:pPr lvl="1"/>
            <a:r>
              <a:rPr lang="en-US" b="1" dirty="0" smtClean="0">
                <a:solidFill>
                  <a:srgbClr val="FF0000"/>
                </a:solidFill>
              </a:rPr>
              <a:t>NWI TS focusing on security testing terminology (methodology etc.)?</a:t>
            </a:r>
          </a:p>
          <a:p>
            <a:pPr lvl="2"/>
            <a:r>
              <a:rPr lang="en-US" dirty="0" smtClean="0">
                <a:solidFill>
                  <a:srgbClr val="FF0000"/>
                </a:solidFill>
              </a:rPr>
              <a:t>Similar to ongoing performance testing work</a:t>
            </a:r>
          </a:p>
          <a:p>
            <a:pPr lvl="1"/>
            <a:r>
              <a:rPr lang="en-US" b="1" dirty="0" smtClean="0">
                <a:solidFill>
                  <a:srgbClr val="FF0000"/>
                </a:solidFill>
              </a:rPr>
              <a:t>NWI TR focusing on security including industrial case studies?</a:t>
            </a:r>
          </a:p>
          <a:p>
            <a:pPr lvl="2"/>
            <a:r>
              <a:rPr lang="en-US" dirty="0" smtClean="0">
                <a:solidFill>
                  <a:srgbClr val="FF0000"/>
                </a:solidFill>
              </a:rPr>
              <a:t>Similar to ETSI TR 103 168 </a:t>
            </a:r>
            <a:br>
              <a:rPr lang="en-US" dirty="0" smtClean="0">
                <a:solidFill>
                  <a:srgbClr val="FF0000"/>
                </a:solidFill>
              </a:rPr>
            </a:br>
            <a:r>
              <a:rPr lang="en-US" dirty="0" smtClean="0">
                <a:solidFill>
                  <a:srgbClr val="FF0000"/>
                </a:solidFill>
              </a:rPr>
              <a:t>(Application of Model-Based Testing in the </a:t>
            </a:r>
            <a:r>
              <a:rPr lang="en-US" i="1" dirty="0" smtClean="0">
                <a:solidFill>
                  <a:srgbClr val="FF0000"/>
                </a:solidFill>
              </a:rPr>
              <a:t>Telecoms</a:t>
            </a:r>
            <a:r>
              <a:rPr lang="en-US" dirty="0" smtClean="0">
                <a:solidFill>
                  <a:srgbClr val="FF0000"/>
                </a:solidFill>
              </a:rPr>
              <a:t> Domain)</a:t>
            </a:r>
          </a:p>
          <a:p>
            <a:pPr lvl="1"/>
            <a:endParaRPr lang="en-US" b="1" dirty="0" smtClean="0"/>
          </a:p>
          <a:p>
            <a:r>
              <a:rPr lang="en-US" dirty="0" smtClean="0"/>
              <a:t>Collaboration with</a:t>
            </a:r>
            <a:r>
              <a:rPr lang="en-US" b="1" dirty="0" smtClean="0"/>
              <a:t> INT new work item </a:t>
            </a:r>
            <a:br>
              <a:rPr lang="en-US" b="1" dirty="0" smtClean="0"/>
            </a:br>
            <a:r>
              <a:rPr lang="en-US" dirty="0" smtClean="0"/>
              <a:t>on Security/Benchmarking test plan (using MSF inputs)</a:t>
            </a:r>
            <a:r>
              <a:rPr lang="en-US" b="1" dirty="0" smtClean="0"/>
              <a:t> </a:t>
            </a:r>
          </a:p>
          <a:p>
            <a:endParaRPr lang="en-US" b="1" dirty="0" smtClean="0"/>
          </a:p>
          <a:p>
            <a:r>
              <a:rPr lang="en-US" dirty="0" smtClean="0"/>
              <a:t>Collaboration with </a:t>
            </a:r>
            <a:r>
              <a:rPr lang="en-US" b="1" dirty="0" smtClean="0"/>
              <a:t>TISPAN</a:t>
            </a:r>
          </a:p>
          <a:p>
            <a:pPr lvl="1"/>
            <a:r>
              <a:rPr lang="en-US" dirty="0" smtClean="0"/>
              <a:t>TVRA lacks on test methods</a:t>
            </a:r>
          </a:p>
          <a:p>
            <a:pPr lvl="1"/>
            <a:r>
              <a:rPr lang="en-US" dirty="0" smtClean="0"/>
              <a:t>Enrichment with (model-based) testing techniques?</a:t>
            </a:r>
          </a:p>
          <a:p>
            <a:pPr lvl="1"/>
            <a:r>
              <a:rPr lang="en-US" b="1" dirty="0" smtClean="0">
                <a:solidFill>
                  <a:srgbClr val="FF0000"/>
                </a:solidFill>
              </a:rPr>
              <a:t>Latest news: </a:t>
            </a:r>
            <a:br>
              <a:rPr lang="en-US" b="1" dirty="0" smtClean="0">
                <a:solidFill>
                  <a:srgbClr val="FF0000"/>
                </a:solidFill>
              </a:rPr>
            </a:br>
            <a:r>
              <a:rPr lang="en-US" dirty="0" smtClean="0">
                <a:solidFill>
                  <a:srgbClr val="FF0000"/>
                </a:solidFill>
              </a:rPr>
              <a:t>TC TISPAN final meeting planned for February 2012, new group planned</a:t>
            </a:r>
          </a:p>
          <a:p>
            <a:endParaRPr lang="en-US" sz="2800" dirty="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10</a:t>
            </a:fld>
            <a:endParaRPr lang="en-GB"/>
          </a:p>
        </p:txBody>
      </p:sp>
      <p:sp>
        <p:nvSpPr>
          <p:cNvPr id="5" name="Fußzeilenplatzhalter 4"/>
          <p:cNvSpPr>
            <a:spLocks noGrp="1"/>
          </p:cNvSpPr>
          <p:nvPr>
            <p:ph type="ftr" sz="quarter" idx="10"/>
          </p:nvPr>
        </p:nvSpPr>
        <p:spPr/>
        <p:txBody>
          <a:bodyPr/>
          <a:lstStyle/>
          <a:p>
            <a:pPr>
              <a:defRPr/>
            </a:pPr>
            <a:r>
              <a:rPr lang="en-US" dirty="0" smtClean="0"/>
              <a:t>Security SIG in MTS, 4-5 October </a:t>
            </a:r>
            <a:r>
              <a:rPr lang="en-US" dirty="0" smtClean="0"/>
              <a:t>2011, updated 15 December 2011</a:t>
            </a:r>
            <a:endParaRPr lang="en-GB" dirty="0"/>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More </a:t>
            </a:r>
            <a:r>
              <a:rPr lang="de-DE" sz="2400" dirty="0" err="1" smtClean="0"/>
              <a:t>Steps</a:t>
            </a:r>
            <a:r>
              <a:rPr lang="de-DE" sz="2400" dirty="0" smtClean="0"/>
              <a:t> &amp; </a:t>
            </a:r>
            <a:r>
              <a:rPr lang="de-DE" sz="2400" dirty="0" err="1" smtClean="0"/>
              <a:t>Perspectives</a:t>
            </a:r>
            <a:endParaRPr lang="de-DE" sz="2400" dirty="0"/>
          </a:p>
        </p:txBody>
      </p:sp>
      <p:sp>
        <p:nvSpPr>
          <p:cNvPr id="3" name="Inhaltsplatzhalter 2"/>
          <p:cNvSpPr>
            <a:spLocks noGrp="1"/>
          </p:cNvSpPr>
          <p:nvPr>
            <p:ph idx="1"/>
          </p:nvPr>
        </p:nvSpPr>
        <p:spPr/>
        <p:txBody>
          <a:bodyPr>
            <a:normAutofit fontScale="85000" lnSpcReduction="10000"/>
          </a:bodyPr>
          <a:lstStyle/>
          <a:p>
            <a:r>
              <a:rPr lang="en-US" dirty="0" smtClean="0"/>
              <a:t>Contribution to new </a:t>
            </a:r>
            <a:r>
              <a:rPr lang="en-US" b="1" dirty="0" smtClean="0"/>
              <a:t>ETSI Industrial Specification Group (ISG) </a:t>
            </a:r>
            <a:r>
              <a:rPr lang="en-US" dirty="0" smtClean="0"/>
              <a:t>on </a:t>
            </a:r>
            <a:r>
              <a:rPr lang="en-US" b="1" dirty="0" smtClean="0"/>
              <a:t>Information Security Indicators (ISI)</a:t>
            </a:r>
          </a:p>
          <a:p>
            <a:pPr>
              <a:buNone/>
            </a:pPr>
            <a:endParaRPr lang="en-US" b="1" dirty="0" smtClean="0"/>
          </a:p>
          <a:p>
            <a:r>
              <a:rPr lang="en-US" b="1" dirty="0" smtClean="0"/>
              <a:t>Transfer to other international committees (e.g. ISO)</a:t>
            </a:r>
          </a:p>
          <a:p>
            <a:pPr lvl="1">
              <a:buFont typeface="Wingdings" pitchFamily="2" charset="2"/>
              <a:buChar char="Ø"/>
            </a:pPr>
            <a:r>
              <a:rPr lang="en-US" dirty="0" smtClean="0"/>
              <a:t>using PAS (public available specification) criteria to </a:t>
            </a:r>
          </a:p>
          <a:p>
            <a:pPr lvl="1">
              <a:buFont typeface="Wingdings" pitchFamily="2" charset="2"/>
              <a:buChar char="Ø"/>
            </a:pPr>
            <a:r>
              <a:rPr lang="en-US" dirty="0" smtClean="0"/>
              <a:t>initiate further international NWI (e.g. via DIN)</a:t>
            </a:r>
          </a:p>
          <a:p>
            <a:pPr>
              <a:buNone/>
            </a:pPr>
            <a:endParaRPr lang="en-US" b="1" dirty="0" smtClean="0"/>
          </a:p>
          <a:p>
            <a:r>
              <a:rPr lang="en-US" b="1" dirty="0" smtClean="0"/>
              <a:t>ETSI members support: </a:t>
            </a:r>
            <a:r>
              <a:rPr lang="en-US" dirty="0" smtClean="0"/>
              <a:t>FOKUS, Conformiq, </a:t>
            </a:r>
            <a:r>
              <a:rPr lang="en-US" dirty="0" err="1" smtClean="0"/>
              <a:t>TestingTech</a:t>
            </a:r>
            <a:r>
              <a:rPr lang="en-US" dirty="0" smtClean="0"/>
              <a:t>, </a:t>
            </a:r>
            <a:r>
              <a:rPr lang="en-US" dirty="0" err="1" smtClean="0"/>
              <a:t>Codenomicon</a:t>
            </a:r>
            <a:r>
              <a:rPr lang="en-US" dirty="0" smtClean="0"/>
              <a:t>, FSCOM, …</a:t>
            </a:r>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11</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Discussion</a:t>
            </a:r>
            <a:endParaRPr lang="de-DE" sz="2400" dirty="0"/>
          </a:p>
        </p:txBody>
      </p:sp>
      <p:sp>
        <p:nvSpPr>
          <p:cNvPr id="3" name="Inhaltsplatzhalter 2"/>
          <p:cNvSpPr>
            <a:spLocks noGrp="1"/>
          </p:cNvSpPr>
          <p:nvPr>
            <p:ph idx="1"/>
          </p:nvPr>
        </p:nvSpPr>
        <p:spPr/>
        <p:txBody>
          <a:bodyPr>
            <a:normAutofit fontScale="92500" lnSpcReduction="10000"/>
          </a:bodyPr>
          <a:lstStyle/>
          <a:p>
            <a:pPr>
              <a:buNone/>
            </a:pPr>
            <a:r>
              <a:rPr lang="en-US" dirty="0" smtClean="0"/>
              <a:t>“security” scope in MTS:</a:t>
            </a:r>
          </a:p>
          <a:p>
            <a:r>
              <a:rPr lang="en-US" dirty="0" smtClean="0"/>
              <a:t>Model / </a:t>
            </a:r>
            <a:r>
              <a:rPr lang="en-US" b="1" dirty="0" smtClean="0"/>
              <a:t>S</a:t>
            </a:r>
            <a:r>
              <a:rPr lang="en-US" b="1" dirty="0" smtClean="0"/>
              <a:t>pecification</a:t>
            </a:r>
            <a:r>
              <a:rPr lang="en-US" dirty="0" smtClean="0"/>
              <a:t>, system risks</a:t>
            </a:r>
          </a:p>
          <a:p>
            <a:r>
              <a:rPr lang="en-US" dirty="0" smtClean="0"/>
              <a:t>Risk </a:t>
            </a:r>
            <a:r>
              <a:rPr lang="en-US" b="1" dirty="0" smtClean="0"/>
              <a:t>A</a:t>
            </a:r>
            <a:r>
              <a:rPr lang="en-US" b="1" dirty="0" smtClean="0"/>
              <a:t>nalysis</a:t>
            </a:r>
            <a:r>
              <a:rPr lang="en-US" dirty="0" smtClean="0"/>
              <a:t> (paper-based)</a:t>
            </a:r>
          </a:p>
          <a:p>
            <a:pPr lvl="1"/>
            <a:r>
              <a:rPr lang="en-US" dirty="0" smtClean="0"/>
              <a:t>guidance</a:t>
            </a:r>
          </a:p>
          <a:p>
            <a:r>
              <a:rPr lang="en-US" dirty="0" smtClean="0"/>
              <a:t>“</a:t>
            </a:r>
            <a:r>
              <a:rPr lang="en-US" b="1" dirty="0" smtClean="0"/>
              <a:t>Testing</a:t>
            </a:r>
            <a:r>
              <a:rPr lang="en-US" dirty="0" smtClean="0"/>
              <a:t>” (to break the system)</a:t>
            </a:r>
          </a:p>
          <a:p>
            <a:pPr lvl="1"/>
            <a:r>
              <a:rPr lang="en-US" dirty="0" smtClean="0"/>
              <a:t>Scanning (</a:t>
            </a:r>
            <a:r>
              <a:rPr lang="en-US" dirty="0" err="1" smtClean="0"/>
              <a:t>libs</a:t>
            </a:r>
            <a:r>
              <a:rPr lang="en-US" dirty="0" smtClean="0"/>
              <a:t>) “known attacks”</a:t>
            </a:r>
          </a:p>
          <a:p>
            <a:pPr lvl="1"/>
            <a:r>
              <a:rPr lang="en-US" dirty="0" smtClean="0"/>
              <a:t>Functional / traditional testing</a:t>
            </a:r>
          </a:p>
          <a:p>
            <a:pPr lvl="1"/>
            <a:r>
              <a:rPr lang="en-US" dirty="0" smtClean="0"/>
              <a:t>Neg. testing, unknown </a:t>
            </a:r>
            <a:r>
              <a:rPr lang="en-US" dirty="0" err="1" smtClean="0"/>
              <a:t>vul</a:t>
            </a:r>
            <a:r>
              <a:rPr lang="en-US" dirty="0" smtClean="0"/>
              <a:t>., </a:t>
            </a:r>
            <a:r>
              <a:rPr lang="en-US" dirty="0" err="1" smtClean="0"/>
              <a:t>config</a:t>
            </a:r>
            <a:r>
              <a:rPr lang="en-US" dirty="0" smtClean="0"/>
              <a:t> mistakes</a:t>
            </a:r>
          </a:p>
          <a:p>
            <a:pPr lvl="2"/>
            <a:r>
              <a:rPr lang="en-US" dirty="0" err="1" smtClean="0"/>
              <a:t>f</a:t>
            </a:r>
            <a:r>
              <a:rPr lang="en-US" dirty="0" err="1" smtClean="0"/>
              <a:t>uzzing</a:t>
            </a:r>
            <a:r>
              <a:rPr lang="en-US" dirty="0" smtClean="0"/>
              <a:t> -&gt; product (units,…)</a:t>
            </a:r>
          </a:p>
          <a:p>
            <a:pPr lvl="2"/>
            <a:r>
              <a:rPr lang="en-US" dirty="0" smtClean="0"/>
              <a:t>(light) penetration -&gt;  system (=deployed product)</a:t>
            </a:r>
            <a:endParaRPr lang="en-US"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12</a:t>
            </a:fld>
            <a:endParaRPr lang="en-GB"/>
          </a:p>
        </p:txBody>
      </p:sp>
      <p:sp>
        <p:nvSpPr>
          <p:cNvPr id="5" name="Fußzeilenplatzhalter 4"/>
          <p:cNvSpPr>
            <a:spLocks noGrp="1"/>
          </p:cNvSpPr>
          <p:nvPr>
            <p:ph type="ftr" sz="quarter" idx="10"/>
          </p:nvPr>
        </p:nvSpPr>
        <p:spPr/>
        <p:txBody>
          <a:bodyPr/>
          <a:lstStyle/>
          <a:p>
            <a:pPr>
              <a:defRPr/>
            </a:pPr>
            <a:r>
              <a:rPr lang="en-US" dirty="0" smtClean="0"/>
              <a:t>Security SIG in MTS, </a:t>
            </a:r>
            <a:r>
              <a:rPr lang="en-US" dirty="0" smtClean="0"/>
              <a:t>15 </a:t>
            </a:r>
            <a:r>
              <a:rPr lang="en-US" dirty="0" smtClean="0"/>
              <a:t>December 2011</a:t>
            </a:r>
            <a:endParaRPr lang="en-GB" dirty="0"/>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Discussion</a:t>
            </a:r>
            <a:r>
              <a:rPr lang="de-DE" sz="2400" dirty="0" smtClean="0"/>
              <a:t> (2)</a:t>
            </a:r>
            <a:endParaRPr lang="de-DE" sz="2400" dirty="0"/>
          </a:p>
        </p:txBody>
      </p:sp>
      <p:sp>
        <p:nvSpPr>
          <p:cNvPr id="3" name="Inhaltsplatzhalter 2"/>
          <p:cNvSpPr>
            <a:spLocks noGrp="1"/>
          </p:cNvSpPr>
          <p:nvPr>
            <p:ph idx="1"/>
          </p:nvPr>
        </p:nvSpPr>
        <p:spPr/>
        <p:txBody>
          <a:bodyPr>
            <a:normAutofit/>
          </a:bodyPr>
          <a:lstStyle/>
          <a:p>
            <a:pPr>
              <a:buNone/>
            </a:pPr>
            <a:r>
              <a:rPr lang="en-US" b="1" dirty="0" err="1" smtClean="0"/>
              <a:t>L</a:t>
            </a:r>
            <a:r>
              <a:rPr lang="en-US" b="1" dirty="0" err="1" smtClean="0"/>
              <a:t>ifeCycle</a:t>
            </a:r>
            <a:r>
              <a:rPr lang="en-US" b="1" dirty="0" smtClean="0"/>
              <a:t> Activity Mapping</a:t>
            </a:r>
          </a:p>
          <a:p>
            <a:pPr>
              <a:buNone/>
            </a:pPr>
            <a:r>
              <a:rPr lang="en-US" dirty="0" smtClean="0"/>
              <a:t>(Slides presented by Ian Bryant)</a:t>
            </a:r>
          </a:p>
          <a:p>
            <a:r>
              <a:rPr lang="en-US" dirty="0" smtClean="0"/>
              <a:t>Risk analysis (refer to e.g. ISO/IEC 27005)</a:t>
            </a:r>
          </a:p>
          <a:p>
            <a:r>
              <a:rPr lang="en-US" dirty="0" smtClean="0"/>
              <a:t>Specification (refer to ISO/IEC SAF SP)</a:t>
            </a:r>
          </a:p>
          <a:p>
            <a:r>
              <a:rPr lang="en-US" dirty="0" smtClean="0"/>
              <a:t>Assurance: what you want to achieve (refer to ISO/IEC 15026)</a:t>
            </a:r>
          </a:p>
          <a:p>
            <a:r>
              <a:rPr lang="en-US" dirty="0" smtClean="0"/>
              <a:t>Verification (refer to ISO/IEC 15408)</a:t>
            </a:r>
          </a:p>
          <a:p>
            <a:endParaRPr lang="en-US"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13</a:t>
            </a:fld>
            <a:endParaRPr lang="en-GB"/>
          </a:p>
        </p:txBody>
      </p:sp>
      <p:sp>
        <p:nvSpPr>
          <p:cNvPr id="5" name="Fußzeilenplatzhalter 4"/>
          <p:cNvSpPr>
            <a:spLocks noGrp="1"/>
          </p:cNvSpPr>
          <p:nvPr>
            <p:ph type="ftr" sz="quarter" idx="10"/>
          </p:nvPr>
        </p:nvSpPr>
        <p:spPr/>
        <p:txBody>
          <a:bodyPr/>
          <a:lstStyle/>
          <a:p>
            <a:pPr>
              <a:defRPr/>
            </a:pPr>
            <a:r>
              <a:rPr lang="en-US" dirty="0" smtClean="0"/>
              <a:t>Security SIG in MTS, </a:t>
            </a:r>
            <a:r>
              <a:rPr lang="en-US" dirty="0" smtClean="0"/>
              <a:t>15 </a:t>
            </a:r>
            <a:r>
              <a:rPr lang="en-US" dirty="0" smtClean="0"/>
              <a:t>December 2011</a:t>
            </a:r>
            <a:endParaRPr lang="en-GB" dirty="0"/>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Discussion</a:t>
            </a:r>
            <a:r>
              <a:rPr lang="de-DE" sz="2400" dirty="0" smtClean="0"/>
              <a:t> (3)</a:t>
            </a:r>
            <a:endParaRPr lang="de-DE" sz="2400" dirty="0"/>
          </a:p>
        </p:txBody>
      </p:sp>
      <p:sp>
        <p:nvSpPr>
          <p:cNvPr id="3" name="Inhaltsplatzhalter 2"/>
          <p:cNvSpPr>
            <a:spLocks noGrp="1"/>
          </p:cNvSpPr>
          <p:nvPr>
            <p:ph idx="1"/>
          </p:nvPr>
        </p:nvSpPr>
        <p:spPr/>
        <p:txBody>
          <a:bodyPr>
            <a:normAutofit/>
          </a:bodyPr>
          <a:lstStyle/>
          <a:p>
            <a:pPr>
              <a:buNone/>
            </a:pPr>
            <a:r>
              <a:rPr lang="en-US" dirty="0" smtClean="0"/>
              <a:t>L</a:t>
            </a:r>
            <a:r>
              <a:rPr lang="en-US" dirty="0" smtClean="0"/>
              <a:t>inks </a:t>
            </a:r>
            <a:r>
              <a:rPr lang="en-US" dirty="0" smtClean="0"/>
              <a:t>presented by </a:t>
            </a:r>
            <a:r>
              <a:rPr lang="en-US" dirty="0" smtClean="0"/>
              <a:t>Ari</a:t>
            </a:r>
            <a:r>
              <a:rPr lang="en-US" dirty="0" smtClean="0"/>
              <a:t>:</a:t>
            </a:r>
          </a:p>
          <a:p>
            <a:r>
              <a:rPr lang="en-US" dirty="0" smtClean="0"/>
              <a:t>Microsoft </a:t>
            </a:r>
            <a:r>
              <a:rPr lang="en-US" dirty="0" smtClean="0"/>
              <a:t>Security development lifecycle</a:t>
            </a:r>
          </a:p>
          <a:p>
            <a:pPr lvl="1"/>
            <a:r>
              <a:rPr lang="en-US" dirty="0" smtClean="0"/>
              <a:t>Microsoft.com/security/</a:t>
            </a:r>
            <a:r>
              <a:rPr lang="en-US" dirty="0" err="1" smtClean="0"/>
              <a:t>sdl</a:t>
            </a:r>
            <a:endParaRPr lang="en-US" b="1" dirty="0" smtClean="0"/>
          </a:p>
          <a:p>
            <a:r>
              <a:rPr lang="en-US" dirty="0" smtClean="0"/>
              <a:t>SSDL Security Testing</a:t>
            </a:r>
          </a:p>
          <a:p>
            <a:pPr lvl="1"/>
            <a:r>
              <a:rPr lang="en-US" dirty="0" smtClean="0"/>
              <a:t>bsimm.com/online/</a:t>
            </a:r>
            <a:r>
              <a:rPr lang="en-US" dirty="0" err="1" smtClean="0"/>
              <a:t>ssdl</a:t>
            </a:r>
            <a:r>
              <a:rPr lang="en-US" dirty="0" smtClean="0"/>
              <a:t>/</a:t>
            </a:r>
            <a:r>
              <a:rPr lang="en-US" dirty="0" err="1" smtClean="0"/>
              <a:t>st</a:t>
            </a:r>
            <a:endParaRPr lang="en-US" dirty="0" smtClean="0"/>
          </a:p>
          <a:p>
            <a:r>
              <a:rPr lang="en-US" dirty="0" smtClean="0"/>
              <a:t>Open Software security model</a:t>
            </a:r>
          </a:p>
          <a:p>
            <a:pPr lvl="1"/>
            <a:r>
              <a:rPr lang="en-US" dirty="0" smtClean="0"/>
              <a:t>Opensamm.org</a:t>
            </a:r>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14</a:t>
            </a:fld>
            <a:endParaRPr lang="en-GB"/>
          </a:p>
        </p:txBody>
      </p:sp>
      <p:sp>
        <p:nvSpPr>
          <p:cNvPr id="5" name="Fußzeilenplatzhalter 4"/>
          <p:cNvSpPr>
            <a:spLocks noGrp="1"/>
          </p:cNvSpPr>
          <p:nvPr>
            <p:ph type="ftr" sz="quarter" idx="10"/>
          </p:nvPr>
        </p:nvSpPr>
        <p:spPr/>
        <p:txBody>
          <a:bodyPr/>
          <a:lstStyle/>
          <a:p>
            <a:pPr>
              <a:defRPr/>
            </a:pPr>
            <a:r>
              <a:rPr lang="en-US" dirty="0" smtClean="0"/>
              <a:t>Security SIG in MTS, </a:t>
            </a:r>
            <a:r>
              <a:rPr lang="en-US" dirty="0" smtClean="0"/>
              <a:t>15 </a:t>
            </a:r>
            <a:r>
              <a:rPr lang="en-US" dirty="0" smtClean="0"/>
              <a:t>December 2011</a:t>
            </a:r>
            <a:endParaRPr lang="en-GB" dirty="0"/>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Discussion</a:t>
            </a:r>
            <a:r>
              <a:rPr lang="de-DE" sz="2400" dirty="0" smtClean="0"/>
              <a:t> (4)</a:t>
            </a:r>
            <a:endParaRPr lang="de-DE" sz="2400" dirty="0"/>
          </a:p>
        </p:txBody>
      </p:sp>
      <p:sp>
        <p:nvSpPr>
          <p:cNvPr id="3" name="Inhaltsplatzhalter 2"/>
          <p:cNvSpPr>
            <a:spLocks noGrp="1"/>
          </p:cNvSpPr>
          <p:nvPr>
            <p:ph idx="1"/>
          </p:nvPr>
        </p:nvSpPr>
        <p:spPr/>
        <p:txBody>
          <a:bodyPr>
            <a:normAutofit/>
          </a:bodyPr>
          <a:lstStyle/>
          <a:p>
            <a:pPr>
              <a:buNone/>
            </a:pPr>
            <a:r>
              <a:rPr lang="en-US" dirty="0" smtClean="0"/>
              <a:t>MTS(11)0091</a:t>
            </a:r>
          </a:p>
          <a:p>
            <a:pPr>
              <a:buNone/>
            </a:pPr>
            <a:r>
              <a:rPr lang="en-US" b="1" dirty="0" err="1" smtClean="0"/>
              <a:t>Modelling</a:t>
            </a:r>
            <a:r>
              <a:rPr lang="en-US" b="1" dirty="0" smtClean="0"/>
              <a:t> and design for security</a:t>
            </a:r>
          </a:p>
          <a:p>
            <a:pPr>
              <a:buNone/>
            </a:pPr>
            <a:r>
              <a:rPr lang="en-US" dirty="0" smtClean="0"/>
              <a:t>(Document presented </a:t>
            </a:r>
            <a:r>
              <a:rPr lang="en-US" dirty="0" smtClean="0"/>
              <a:t>by </a:t>
            </a:r>
            <a:r>
              <a:rPr lang="en-US" dirty="0" smtClean="0"/>
              <a:t>Scott)</a:t>
            </a:r>
          </a:p>
          <a:p>
            <a:pPr>
              <a:buFont typeface="Arial" pitchFamily="34" charset="0"/>
              <a:buChar char="•"/>
            </a:pPr>
            <a:r>
              <a:rPr lang="en-US" dirty="0" smtClean="0"/>
              <a:t>UML diagrams for basic </a:t>
            </a:r>
            <a:r>
              <a:rPr lang="en-US" dirty="0" smtClean="0"/>
              <a:t>terms (objectives, requirements)</a:t>
            </a:r>
            <a:endParaRPr lang="en-US" dirty="0" smtClean="0"/>
          </a:p>
          <a:p>
            <a:pPr>
              <a:buFont typeface="Arial" pitchFamily="34" charset="0"/>
              <a:buChar char="•"/>
            </a:pPr>
            <a:r>
              <a:rPr lang="en-US" dirty="0" smtClean="0"/>
              <a:t>Role for an </a:t>
            </a:r>
            <a:r>
              <a:rPr lang="en-US" dirty="0" err="1" smtClean="0"/>
              <a:t>extendd</a:t>
            </a:r>
            <a:r>
              <a:rPr lang="en-US" dirty="0" smtClean="0"/>
              <a:t> </a:t>
            </a:r>
            <a:r>
              <a:rPr lang="en-US" dirty="0" err="1" smtClean="0"/>
              <a:t>TPLan</a:t>
            </a:r>
            <a:endParaRPr lang="en-US"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15</a:t>
            </a:fld>
            <a:endParaRPr lang="en-GB"/>
          </a:p>
        </p:txBody>
      </p:sp>
      <p:sp>
        <p:nvSpPr>
          <p:cNvPr id="5" name="Fußzeilenplatzhalter 4"/>
          <p:cNvSpPr>
            <a:spLocks noGrp="1"/>
          </p:cNvSpPr>
          <p:nvPr>
            <p:ph type="ftr" sz="quarter" idx="10"/>
          </p:nvPr>
        </p:nvSpPr>
        <p:spPr/>
        <p:txBody>
          <a:bodyPr/>
          <a:lstStyle/>
          <a:p>
            <a:pPr>
              <a:defRPr/>
            </a:pPr>
            <a:r>
              <a:rPr lang="en-US" dirty="0" smtClean="0"/>
              <a:t>Security SIG in MTS, </a:t>
            </a:r>
            <a:r>
              <a:rPr lang="en-US" dirty="0" smtClean="0"/>
              <a:t>15 </a:t>
            </a:r>
            <a:r>
              <a:rPr lang="en-US" dirty="0" smtClean="0"/>
              <a:t>December 2011</a:t>
            </a:r>
            <a:endParaRPr lang="en-GB" dirty="0"/>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Results</a:t>
            </a:r>
            <a:endParaRPr lang="de-DE" sz="2400" dirty="0"/>
          </a:p>
        </p:txBody>
      </p:sp>
      <p:sp>
        <p:nvSpPr>
          <p:cNvPr id="3" name="Inhaltsplatzhalter 2"/>
          <p:cNvSpPr>
            <a:spLocks noGrp="1"/>
          </p:cNvSpPr>
          <p:nvPr>
            <p:ph idx="1"/>
          </p:nvPr>
        </p:nvSpPr>
        <p:spPr/>
        <p:txBody>
          <a:bodyPr>
            <a:normAutofit fontScale="92500" lnSpcReduction="20000"/>
          </a:bodyPr>
          <a:lstStyle/>
          <a:p>
            <a:pPr>
              <a:buNone/>
            </a:pPr>
            <a:r>
              <a:rPr lang="en-US" dirty="0" smtClean="0"/>
              <a:t>S</a:t>
            </a:r>
            <a:r>
              <a:rPr lang="en-US" dirty="0" smtClean="0"/>
              <a:t>ecurity “plan” in MTS: </a:t>
            </a:r>
          </a:p>
          <a:p>
            <a:pPr>
              <a:buNone/>
            </a:pPr>
            <a:endParaRPr lang="en-US" dirty="0" smtClean="0"/>
          </a:p>
          <a:p>
            <a:pPr>
              <a:buNone/>
            </a:pPr>
            <a:r>
              <a:rPr lang="en-US" dirty="0" smtClean="0"/>
              <a:t>T</a:t>
            </a:r>
            <a:r>
              <a:rPr lang="en-US" dirty="0" smtClean="0"/>
              <a:t>hree NWIs:</a:t>
            </a:r>
          </a:p>
          <a:p>
            <a:r>
              <a:rPr lang="en-US" dirty="0" smtClean="0"/>
              <a:t>T</a:t>
            </a:r>
            <a:r>
              <a:rPr lang="en-US" dirty="0" smtClean="0"/>
              <a:t>erminology</a:t>
            </a:r>
          </a:p>
          <a:p>
            <a:r>
              <a:rPr lang="en-US" dirty="0" smtClean="0"/>
              <a:t>“Educational” material</a:t>
            </a:r>
          </a:p>
          <a:p>
            <a:pPr lvl="1"/>
            <a:r>
              <a:rPr lang="en-US" dirty="0" smtClean="0"/>
              <a:t>Case study experiences</a:t>
            </a:r>
          </a:p>
          <a:p>
            <a:pPr lvl="1"/>
            <a:r>
              <a:rPr lang="en-US" dirty="0" smtClean="0"/>
              <a:t>Security </a:t>
            </a:r>
            <a:r>
              <a:rPr lang="en-US" dirty="0" smtClean="0"/>
              <a:t>d</a:t>
            </a:r>
            <a:r>
              <a:rPr lang="en-US" dirty="0" smtClean="0"/>
              <a:t>esign guide enabling test and assurance (V&amp;V)</a:t>
            </a:r>
          </a:p>
          <a:p>
            <a:pPr lvl="1"/>
            <a:endParaRPr lang="en-US" dirty="0" smtClean="0"/>
          </a:p>
          <a:p>
            <a:r>
              <a:rPr lang="en-US" dirty="0" smtClean="0"/>
              <a:t>To be uploaded online</a:t>
            </a:r>
            <a:endParaRPr lang="en-US"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16</a:t>
            </a:fld>
            <a:endParaRPr lang="en-GB"/>
          </a:p>
        </p:txBody>
      </p:sp>
      <p:sp>
        <p:nvSpPr>
          <p:cNvPr id="5" name="Fußzeilenplatzhalter 4"/>
          <p:cNvSpPr>
            <a:spLocks noGrp="1"/>
          </p:cNvSpPr>
          <p:nvPr>
            <p:ph type="ftr" sz="quarter" idx="10"/>
          </p:nvPr>
        </p:nvSpPr>
        <p:spPr/>
        <p:txBody>
          <a:bodyPr/>
          <a:lstStyle/>
          <a:p>
            <a:pPr>
              <a:defRPr/>
            </a:pPr>
            <a:r>
              <a:rPr lang="en-US" dirty="0" smtClean="0"/>
              <a:t>Security SIG in MTS, </a:t>
            </a:r>
            <a:r>
              <a:rPr lang="en-US" dirty="0" smtClean="0"/>
              <a:t>15 </a:t>
            </a:r>
            <a:r>
              <a:rPr lang="en-US" dirty="0" smtClean="0"/>
              <a:t>December 2011</a:t>
            </a:r>
            <a:endParaRPr lang="en-GB" dirty="0"/>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Agenda</a:t>
            </a:r>
            <a:endParaRPr lang="de-DE" sz="2400" dirty="0"/>
          </a:p>
        </p:txBody>
      </p:sp>
      <p:sp>
        <p:nvSpPr>
          <p:cNvPr id="3" name="Inhaltsplatzhalter 2"/>
          <p:cNvSpPr>
            <a:spLocks noGrp="1"/>
          </p:cNvSpPr>
          <p:nvPr>
            <p:ph idx="1"/>
          </p:nvPr>
        </p:nvSpPr>
        <p:spPr>
          <a:xfrm>
            <a:off x="457200" y="1600200"/>
            <a:ext cx="8229600" cy="4781128"/>
          </a:xfrm>
        </p:spPr>
        <p:txBody>
          <a:bodyPr>
            <a:normAutofit lnSpcReduction="10000"/>
          </a:bodyPr>
          <a:lstStyle/>
          <a:p>
            <a:endParaRPr lang="de-DE" dirty="0" smtClean="0"/>
          </a:p>
          <a:p>
            <a:r>
              <a:rPr lang="de-DE" dirty="0" err="1" smtClean="0"/>
              <a:t>Round</a:t>
            </a:r>
            <a:r>
              <a:rPr lang="de-DE" dirty="0" smtClean="0"/>
              <a:t> Call</a:t>
            </a:r>
          </a:p>
          <a:p>
            <a:r>
              <a:rPr lang="de-DE" dirty="0" err="1" smtClean="0"/>
              <a:t>Presentation</a:t>
            </a:r>
            <a:r>
              <a:rPr lang="de-DE" dirty="0" smtClean="0"/>
              <a:t> </a:t>
            </a:r>
            <a:r>
              <a:rPr lang="de-DE" dirty="0" err="1" smtClean="0"/>
              <a:t>Collection</a:t>
            </a:r>
            <a:endParaRPr lang="de-DE" dirty="0" smtClean="0"/>
          </a:p>
          <a:p>
            <a:r>
              <a:rPr lang="de-DE" dirty="0" err="1" smtClean="0"/>
              <a:t>Introductory</a:t>
            </a:r>
            <a:r>
              <a:rPr lang="de-DE" dirty="0" smtClean="0"/>
              <a:t> </a:t>
            </a:r>
            <a:r>
              <a:rPr lang="de-DE" dirty="0" err="1" smtClean="0"/>
              <a:t>Presentation</a:t>
            </a:r>
            <a:endParaRPr lang="de-DE" dirty="0" smtClean="0"/>
          </a:p>
          <a:p>
            <a:pPr lvl="1"/>
            <a:r>
              <a:rPr lang="de-DE" dirty="0" smtClean="0"/>
              <a:t>Motivation &amp; „</a:t>
            </a:r>
            <a:r>
              <a:rPr lang="de-DE" dirty="0" err="1" smtClean="0"/>
              <a:t>History</a:t>
            </a:r>
            <a:r>
              <a:rPr lang="de-DE" dirty="0" smtClean="0"/>
              <a:t>“ (Tallinn </a:t>
            </a:r>
            <a:r>
              <a:rPr lang="de-DE" dirty="0" err="1" smtClean="0"/>
              <a:t>meeting</a:t>
            </a:r>
            <a:r>
              <a:rPr lang="de-DE" dirty="0" smtClean="0"/>
              <a:t>)</a:t>
            </a:r>
          </a:p>
          <a:p>
            <a:pPr lvl="1"/>
            <a:endParaRPr lang="de-DE" dirty="0" smtClean="0"/>
          </a:p>
          <a:p>
            <a:pPr marL="342900" lvl="1" indent="-342900">
              <a:buSzPct val="90000"/>
              <a:buBlip>
                <a:blip r:embed="rId3"/>
              </a:buBlip>
            </a:pPr>
            <a:r>
              <a:rPr lang="de-DE" sz="3200" dirty="0" err="1" smtClean="0"/>
              <a:t>Contribution</a:t>
            </a:r>
            <a:r>
              <a:rPr lang="de-DE" sz="3200" dirty="0" smtClean="0"/>
              <a:t> </a:t>
            </a:r>
            <a:r>
              <a:rPr lang="de-DE" sz="3200" dirty="0" err="1" smtClean="0"/>
              <a:t>by</a:t>
            </a:r>
            <a:r>
              <a:rPr lang="de-DE" sz="3200" dirty="0" smtClean="0"/>
              <a:t> Scott</a:t>
            </a:r>
            <a:endParaRPr lang="de-DE" dirty="0" smtClean="0"/>
          </a:p>
          <a:p>
            <a:r>
              <a:rPr lang="de-DE" dirty="0" smtClean="0"/>
              <a:t>Next </a:t>
            </a:r>
            <a:r>
              <a:rPr lang="de-DE" dirty="0" err="1" smtClean="0"/>
              <a:t>steps</a:t>
            </a:r>
            <a:r>
              <a:rPr lang="de-DE" dirty="0" smtClean="0"/>
              <a:t>,</a:t>
            </a:r>
            <a:r>
              <a:rPr lang="de-DE" dirty="0" smtClean="0"/>
              <a:t> </a:t>
            </a:r>
            <a:r>
              <a:rPr lang="de-DE" dirty="0" err="1" smtClean="0"/>
              <a:t>perspectives</a:t>
            </a:r>
            <a:r>
              <a:rPr lang="de-DE" dirty="0" smtClean="0"/>
              <a:t>:</a:t>
            </a:r>
            <a:endParaRPr lang="de-DE" dirty="0" smtClean="0"/>
          </a:p>
          <a:p>
            <a:pPr lvl="1"/>
            <a:r>
              <a:rPr lang="de-DE" dirty="0" err="1" smtClean="0"/>
              <a:t>Discussion</a:t>
            </a:r>
            <a:r>
              <a:rPr lang="de-DE" dirty="0" smtClean="0"/>
              <a:t> </a:t>
            </a:r>
            <a:r>
              <a:rPr lang="de-DE" dirty="0" err="1" smtClean="0"/>
              <a:t>of</a:t>
            </a:r>
            <a:r>
              <a:rPr lang="de-DE" dirty="0" smtClean="0"/>
              <a:t> NWI </a:t>
            </a:r>
            <a:r>
              <a:rPr lang="de-DE" dirty="0" err="1" smtClean="0"/>
              <a:t>drafts</a:t>
            </a:r>
            <a:endParaRPr lang="de-DE"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2</a:t>
            </a:fld>
            <a:endParaRPr lang="en-GB"/>
          </a:p>
        </p:txBody>
      </p:sp>
      <p:sp>
        <p:nvSpPr>
          <p:cNvPr id="5" name="Fußzeilenplatzhalter 4"/>
          <p:cNvSpPr>
            <a:spLocks noGrp="1"/>
          </p:cNvSpPr>
          <p:nvPr>
            <p:ph type="ftr" sz="quarter" idx="10"/>
          </p:nvPr>
        </p:nvSpPr>
        <p:spPr/>
        <p:txBody>
          <a:bodyPr/>
          <a:lstStyle/>
          <a:p>
            <a:pPr>
              <a:defRPr/>
            </a:pPr>
            <a:r>
              <a:rPr lang="en-US" dirty="0" smtClean="0"/>
              <a:t>Security SIG in MTS, </a:t>
            </a:r>
            <a:r>
              <a:rPr lang="en-US" dirty="0" smtClean="0"/>
              <a:t>15 </a:t>
            </a:r>
            <a:r>
              <a:rPr lang="en-US" dirty="0" smtClean="0"/>
              <a:t>December 2011</a:t>
            </a:r>
            <a:endParaRPr lang="en-GB" dirty="0"/>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Security </a:t>
            </a:r>
            <a:r>
              <a:rPr lang="de-DE" dirty="0" err="1" smtClean="0"/>
              <a:t>Standardization</a:t>
            </a:r>
            <a:r>
              <a:rPr lang="de-DE" dirty="0" smtClean="0"/>
              <a:t> </a:t>
            </a:r>
            <a:r>
              <a:rPr lang="de-DE" dirty="0" err="1" smtClean="0"/>
              <a:t>bodies</a:t>
            </a:r>
            <a:endParaRPr lang="de-DE" dirty="0"/>
          </a:p>
        </p:txBody>
      </p:sp>
      <p:sp>
        <p:nvSpPr>
          <p:cNvPr id="6" name="Inhaltsplatzhalter 5"/>
          <p:cNvSpPr>
            <a:spLocks noGrp="1"/>
          </p:cNvSpPr>
          <p:nvPr>
            <p:ph idx="1"/>
          </p:nvPr>
        </p:nvSpPr>
        <p:spPr/>
        <p:txBody>
          <a:bodyPr/>
          <a:lstStyle/>
          <a:p>
            <a:endParaRPr lang="de-DE" dirty="0" smtClean="0"/>
          </a:p>
          <a:p>
            <a:r>
              <a:rPr lang="de-DE" dirty="0" smtClean="0"/>
              <a:t>International, e.g. ISO, ITU</a:t>
            </a:r>
          </a:p>
          <a:p>
            <a:r>
              <a:rPr lang="de-DE" dirty="0" smtClean="0"/>
              <a:t>European, e.g. ETSI, ENISA</a:t>
            </a:r>
          </a:p>
          <a:p>
            <a:r>
              <a:rPr lang="de-DE" dirty="0" smtClean="0"/>
              <a:t>National, e.g. NIST,  AFNOR, DIN</a:t>
            </a:r>
          </a:p>
          <a:p>
            <a:endParaRPr lang="de-DE" dirty="0" smtClean="0"/>
          </a:p>
          <a:p>
            <a:r>
              <a:rPr lang="de-DE" dirty="0" smtClean="0"/>
              <a:t>Industrial </a:t>
            </a:r>
            <a:r>
              <a:rPr lang="en-US" dirty="0" smtClean="0"/>
              <a:t>communities</a:t>
            </a:r>
            <a:r>
              <a:rPr lang="de-DE" dirty="0" smtClean="0"/>
              <a:t>, e.g. IEEE, OMG</a:t>
            </a:r>
            <a:endParaRPr lang="de-DE" dirty="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3</a:t>
            </a:fld>
            <a:endParaRPr lang="en-GB"/>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Terminology</a:t>
            </a:r>
            <a:r>
              <a:rPr lang="de-DE" dirty="0" smtClean="0"/>
              <a:t> (1): Standards </a:t>
            </a:r>
            <a:endParaRPr lang="de-DE" dirty="0"/>
          </a:p>
        </p:txBody>
      </p:sp>
      <p:sp>
        <p:nvSpPr>
          <p:cNvPr id="6" name="Inhaltsplatzhalter 5"/>
          <p:cNvSpPr>
            <a:spLocks noGrp="1"/>
          </p:cNvSpPr>
          <p:nvPr>
            <p:ph idx="1"/>
          </p:nvPr>
        </p:nvSpPr>
        <p:spPr/>
        <p:txBody>
          <a:bodyPr/>
          <a:lstStyle/>
          <a:p>
            <a:r>
              <a:rPr lang="en-US" sz="2400" dirty="0" smtClean="0"/>
              <a:t>The </a:t>
            </a:r>
            <a:r>
              <a:rPr lang="en-US" sz="2400" dirty="0" smtClean="0">
                <a:hlinkClick r:id="rId2"/>
              </a:rPr>
              <a:t>Common Criteria for Information Technology Security Evaluation (CC)</a:t>
            </a:r>
            <a:r>
              <a:rPr lang="en-US" sz="2400" dirty="0" smtClean="0"/>
              <a:t> is the driving force for the widest available mutual recognition of secure IT products. This web portal is available to support the information on the status of the CCRA, the CC and the certification schemes, licensed laboratories, certified products and related information, news and events. </a:t>
            </a:r>
          </a:p>
          <a:p>
            <a:r>
              <a:rPr lang="en-US" sz="2400" dirty="0" smtClean="0"/>
              <a:t>The </a:t>
            </a:r>
            <a:r>
              <a:rPr lang="en-US" sz="2400" dirty="0" smtClean="0">
                <a:hlinkClick r:id="rId3"/>
              </a:rPr>
              <a:t>ISO 27000 series</a:t>
            </a:r>
            <a:r>
              <a:rPr lang="en-US" sz="2400" dirty="0" smtClean="0"/>
              <a:t> of standards have been specifically reserved by ISO for information security matters. This of course, aligns with a number of other topics, including ISO 9000 (quality management) and ISO 14000 (environmental management). </a:t>
            </a:r>
            <a:endParaRPr lang="en-US" sz="2400" dirty="0"/>
          </a:p>
        </p:txBody>
      </p:sp>
      <p:sp>
        <p:nvSpPr>
          <p:cNvPr id="3" name="Fußzeilenplatzhalter 2"/>
          <p:cNvSpPr>
            <a:spLocks noGrp="1"/>
          </p:cNvSpPr>
          <p:nvPr>
            <p:ph type="ftr" sz="quarter" idx="10"/>
          </p:nvPr>
        </p:nvSpPr>
        <p:spPr/>
        <p:txBody>
          <a:bodyPr/>
          <a:lstStyle/>
          <a:p>
            <a:pPr>
              <a:defRPr/>
            </a:pPr>
            <a:r>
              <a:rPr lang="en-US" dirty="0" smtClean="0"/>
              <a:t>Security SIG in MTS, 4-5 October 2011</a:t>
            </a:r>
            <a:endParaRPr lang="en-GB" dirty="0"/>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4</a:t>
            </a:fld>
            <a:endParaRPr lang="en-GB"/>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Terminology</a:t>
            </a:r>
            <a:r>
              <a:rPr lang="de-DE" dirty="0" smtClean="0"/>
              <a:t> (2): </a:t>
            </a:r>
            <a:r>
              <a:rPr lang="en-US" dirty="0" err="1" smtClean="0"/>
              <a:t>Recommondations</a:t>
            </a:r>
            <a:r>
              <a:rPr lang="de-DE" dirty="0" smtClean="0"/>
              <a:t> </a:t>
            </a:r>
            <a:endParaRPr lang="de-DE" dirty="0"/>
          </a:p>
        </p:txBody>
      </p:sp>
      <p:sp>
        <p:nvSpPr>
          <p:cNvPr id="6" name="Inhaltsplatzhalter 5"/>
          <p:cNvSpPr>
            <a:spLocks noGrp="1"/>
          </p:cNvSpPr>
          <p:nvPr>
            <p:ph idx="1"/>
          </p:nvPr>
        </p:nvSpPr>
        <p:spPr/>
        <p:txBody>
          <a:bodyPr/>
          <a:lstStyle/>
          <a:p>
            <a:r>
              <a:rPr lang="en-US" sz="2400" dirty="0" smtClean="0">
                <a:hlinkClick r:id="rId2"/>
              </a:rPr>
              <a:t>RFC2828</a:t>
            </a:r>
            <a:r>
              <a:rPr lang="en-US" sz="2400" dirty="0" smtClean="0"/>
              <a:t> (191 pages of definitions and 13 pages of references) provides abbreviations, explanations, and recommendations for use of information system security terminology. </a:t>
            </a:r>
          </a:p>
          <a:p>
            <a:r>
              <a:rPr lang="en-US" sz="2400" dirty="0" smtClean="0">
                <a:hlinkClick r:id="rId3"/>
              </a:rPr>
              <a:t>OUSPG/</a:t>
            </a:r>
            <a:r>
              <a:rPr lang="en-US" sz="2400" dirty="0" err="1" smtClean="0">
                <a:hlinkClick r:id="rId3"/>
              </a:rPr>
              <a:t>Codenomicon</a:t>
            </a:r>
            <a:r>
              <a:rPr lang="en-US" sz="2400" dirty="0" smtClean="0"/>
              <a:t> Glossary of Vulnerability Testing</a:t>
            </a:r>
            <a:r>
              <a:rPr lang="en-US" sz="2400" dirty="0" smtClean="0">
                <a:hlinkClick r:id="rId3"/>
              </a:rPr>
              <a:t/>
            </a:r>
            <a:br>
              <a:rPr lang="en-US" sz="2400" dirty="0" smtClean="0">
                <a:hlinkClick r:id="rId3"/>
              </a:rPr>
            </a:br>
            <a:r>
              <a:rPr lang="en-US" sz="2400" dirty="0" smtClean="0"/>
              <a:t>https://www.ee.oulu.fi/research/ouspg/Glossary </a:t>
            </a:r>
          </a:p>
          <a:p>
            <a:r>
              <a:rPr lang="de-DE" sz="2400" dirty="0" err="1" smtClean="0">
                <a:hlinkClick r:id="rId3"/>
              </a:rPr>
              <a:t>Threat</a:t>
            </a:r>
            <a:r>
              <a:rPr lang="de-DE" sz="2400" dirty="0" smtClean="0">
                <a:hlinkClick r:id="rId3"/>
              </a:rPr>
              <a:t> modeling </a:t>
            </a:r>
            <a:r>
              <a:rPr lang="de-DE" sz="2400" dirty="0" err="1" smtClean="0">
                <a:hlinkClick r:id="rId3"/>
              </a:rPr>
              <a:t>framework</a:t>
            </a:r>
            <a:r>
              <a:rPr lang="de-DE" sz="2400" dirty="0" smtClean="0"/>
              <a:t> (</a:t>
            </a:r>
            <a:r>
              <a:rPr lang="en-US" sz="2400" dirty="0" err="1" smtClean="0"/>
              <a:t>Trike</a:t>
            </a:r>
            <a:r>
              <a:rPr lang="en-US" sz="2400" dirty="0" smtClean="0"/>
              <a:t>): http://www.net-security.org/dl/articles/Trike_v1_Methodology_Document-draft.pdf </a:t>
            </a:r>
          </a:p>
          <a:p>
            <a:r>
              <a:rPr lang="en-US" sz="2400" dirty="0" smtClean="0">
                <a:hlinkClick r:id="rId3"/>
              </a:rPr>
              <a:t>ETSI ISG on Security indicators </a:t>
            </a:r>
            <a:r>
              <a:rPr lang="en-US" sz="2400" dirty="0" smtClean="0"/>
              <a:t>(ISI) starting with R2GS Club terminology</a:t>
            </a:r>
          </a:p>
          <a:p>
            <a:r>
              <a:rPr lang="en-US" sz="2400" dirty="0" smtClean="0"/>
              <a:t>…</a:t>
            </a:r>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dirty="0"/>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5</a:t>
            </a:fld>
            <a:endParaRPr lang="en-GB"/>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Sample </a:t>
            </a:r>
            <a:r>
              <a:rPr lang="de-DE" dirty="0" err="1" smtClean="0"/>
              <a:t>terms</a:t>
            </a:r>
            <a:endParaRPr lang="de-DE" dirty="0"/>
          </a:p>
        </p:txBody>
      </p:sp>
      <p:sp>
        <p:nvSpPr>
          <p:cNvPr id="6" name="Inhaltsplatzhalter 5"/>
          <p:cNvSpPr>
            <a:spLocks noGrp="1"/>
          </p:cNvSpPr>
          <p:nvPr>
            <p:ph idx="1"/>
          </p:nvPr>
        </p:nvSpPr>
        <p:spPr/>
        <p:txBody>
          <a:bodyPr/>
          <a:lstStyle/>
          <a:p>
            <a:r>
              <a:rPr lang="en-US" sz="2400" i="1" dirty="0" smtClean="0"/>
              <a:t>Asset</a:t>
            </a:r>
            <a:r>
              <a:rPr lang="en-US" sz="2400" dirty="0" smtClean="0"/>
              <a:t>: </a:t>
            </a:r>
          </a:p>
          <a:p>
            <a:pPr lvl="1"/>
            <a:r>
              <a:rPr lang="en-US" sz="2000" dirty="0" smtClean="0"/>
              <a:t>Anything that has value to the organization (</a:t>
            </a:r>
            <a:r>
              <a:rPr lang="en-US" sz="2000" dirty="0" smtClean="0">
                <a:hlinkClick r:id="rId2" action="ppaction://hlinkfile"/>
              </a:rPr>
              <a:t>27000</a:t>
            </a:r>
            <a:r>
              <a:rPr lang="en-US" sz="2000" dirty="0" smtClean="0"/>
              <a:t>). </a:t>
            </a:r>
          </a:p>
          <a:p>
            <a:pPr lvl="1"/>
            <a:r>
              <a:rPr lang="en-US" sz="2000" dirty="0" smtClean="0"/>
              <a:t>Entities that the owner of the TOE presumably places value upon (</a:t>
            </a:r>
            <a:r>
              <a:rPr lang="en-US" sz="2000" dirty="0" smtClean="0">
                <a:hlinkClick r:id="rId2" action="ppaction://hlinkfile"/>
              </a:rPr>
              <a:t>CC</a:t>
            </a:r>
            <a:r>
              <a:rPr lang="en-US" sz="2000" dirty="0" smtClean="0"/>
              <a:t>). Data, or occasionally a physical object, which is featured in the business Rules of the System. </a:t>
            </a:r>
            <a:endParaRPr lang="de-DE" sz="2000" dirty="0" smtClean="0"/>
          </a:p>
          <a:p>
            <a:r>
              <a:rPr lang="de-DE" sz="2400" i="1" dirty="0" err="1" smtClean="0"/>
              <a:t>Attack</a:t>
            </a:r>
            <a:r>
              <a:rPr lang="de-DE" sz="2400" dirty="0" smtClean="0"/>
              <a:t>:</a:t>
            </a:r>
          </a:p>
          <a:p>
            <a:pPr lvl="1"/>
            <a:r>
              <a:rPr lang="en-US" sz="2000" dirty="0" smtClean="0"/>
              <a:t>Attempt to destroy, expose, alter, disable, steal or gain unauthorized access to or make unauthorized use of an asset (</a:t>
            </a:r>
            <a:r>
              <a:rPr lang="en-US" sz="2000" dirty="0" smtClean="0">
                <a:hlinkClick r:id="rId2" action="ppaction://hlinkfile"/>
              </a:rPr>
              <a:t>27000</a:t>
            </a:r>
            <a:r>
              <a:rPr lang="en-US" sz="2000" dirty="0" smtClean="0"/>
              <a:t>). </a:t>
            </a:r>
          </a:p>
          <a:p>
            <a:pPr lvl="1"/>
            <a:r>
              <a:rPr lang="en-US" sz="2000" dirty="0" smtClean="0"/>
              <a:t>A task which, if it worked, would help accomplish a threat (</a:t>
            </a:r>
            <a:r>
              <a:rPr lang="en-US" sz="2000" dirty="0" err="1" smtClean="0">
                <a:hlinkClick r:id="rId2" action="ppaction://hlinkfile"/>
              </a:rPr>
              <a:t>Trike</a:t>
            </a:r>
            <a:r>
              <a:rPr lang="en-US" sz="2000" dirty="0" smtClean="0"/>
              <a:t>).</a:t>
            </a:r>
            <a:endParaRPr lang="en-US" sz="2400" dirty="0" smtClean="0"/>
          </a:p>
          <a:p>
            <a:pPr>
              <a:buNone/>
            </a:pPr>
            <a:r>
              <a:rPr lang="en-US" sz="2400" dirty="0" smtClean="0"/>
              <a:t>…</a:t>
            </a:r>
          </a:p>
          <a:p>
            <a:r>
              <a:rPr lang="en-US" sz="2400" i="1" dirty="0" smtClean="0"/>
              <a:t>Control, Continuous Checking, Information Security Risk, Incident, Resilience, Security Event, </a:t>
            </a:r>
            <a:r>
              <a:rPr lang="de-DE" sz="2400" i="1" dirty="0" smtClean="0"/>
              <a:t>Security </a:t>
            </a:r>
            <a:r>
              <a:rPr lang="en-US" sz="2400" i="1" dirty="0" smtClean="0"/>
              <a:t>Objective</a:t>
            </a:r>
            <a:r>
              <a:rPr lang="de-DE" sz="2400" i="1" dirty="0" smtClean="0"/>
              <a:t>, Security </a:t>
            </a:r>
            <a:r>
              <a:rPr lang="de-DE" sz="2400" i="1" dirty="0" err="1" smtClean="0"/>
              <a:t>level</a:t>
            </a:r>
            <a:r>
              <a:rPr lang="de-DE" sz="2400" i="1" dirty="0" smtClean="0"/>
              <a:t>, …</a:t>
            </a:r>
            <a:endParaRPr lang="en-US" sz="2400" i="1" dirty="0" smtClean="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6</a:t>
            </a:fld>
            <a:endParaRPr lang="en-GB"/>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Case </a:t>
            </a:r>
            <a:r>
              <a:rPr lang="de-DE" dirty="0" err="1" smtClean="0"/>
              <a:t>studies</a:t>
            </a:r>
            <a:r>
              <a:rPr lang="de-DE" dirty="0" smtClean="0"/>
              <a:t> </a:t>
            </a:r>
            <a:r>
              <a:rPr lang="de-DE" dirty="0" err="1" smtClean="0"/>
              <a:t>experiences</a:t>
            </a:r>
            <a:endParaRPr lang="de-DE" dirty="0"/>
          </a:p>
        </p:txBody>
      </p:sp>
      <p:sp>
        <p:nvSpPr>
          <p:cNvPr id="6" name="Inhaltsplatzhalter 5"/>
          <p:cNvSpPr>
            <a:spLocks noGrp="1"/>
          </p:cNvSpPr>
          <p:nvPr>
            <p:ph idx="1"/>
          </p:nvPr>
        </p:nvSpPr>
        <p:spPr/>
        <p:txBody>
          <a:bodyPr/>
          <a:lstStyle/>
          <a:p>
            <a:pPr marL="0" indent="0">
              <a:buNone/>
            </a:pPr>
            <a:r>
              <a:rPr lang="en-US" sz="2800" dirty="0" smtClean="0"/>
              <a:t>Industrial</a:t>
            </a:r>
            <a:r>
              <a:rPr lang="de-DE" sz="2800" dirty="0" smtClean="0"/>
              <a:t> </a:t>
            </a:r>
            <a:r>
              <a:rPr lang="en-US" sz="2800" dirty="0" smtClean="0"/>
              <a:t>approaches validated in industry lead case studies, coming from ETSI members, e.g.: ITEA DIAMONDS project case studies:</a:t>
            </a:r>
          </a:p>
          <a:p>
            <a:r>
              <a:rPr lang="en-US" sz="2800" dirty="0" smtClean="0"/>
              <a:t>Smart Cards</a:t>
            </a:r>
          </a:p>
          <a:p>
            <a:r>
              <a:rPr lang="en-US" sz="2800" dirty="0" smtClean="0"/>
              <a:t>Industrial Automation</a:t>
            </a:r>
          </a:p>
          <a:p>
            <a:r>
              <a:rPr lang="en-US" sz="2800" dirty="0" smtClean="0"/>
              <a:t>Radio Protocols</a:t>
            </a:r>
          </a:p>
          <a:p>
            <a:r>
              <a:rPr lang="en-US" sz="2800" dirty="0" smtClean="0"/>
              <a:t>Transport/Automotive</a:t>
            </a:r>
          </a:p>
          <a:p>
            <a:r>
              <a:rPr lang="en-US" sz="2800" dirty="0" smtClean="0"/>
              <a:t>Telecommunication</a:t>
            </a:r>
          </a:p>
          <a:p>
            <a:pPr lvl="1"/>
            <a:endParaRPr lang="en-US" dirty="0" smtClean="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7</a:t>
            </a:fld>
            <a:endParaRPr lang="en-GB"/>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 TVRA </a:t>
            </a:r>
            <a:r>
              <a:rPr lang="de-DE" sz="2400" dirty="0" err="1" smtClean="0"/>
              <a:t>framework</a:t>
            </a:r>
            <a:r>
              <a:rPr lang="de-DE" sz="2400" dirty="0" smtClean="0"/>
              <a:t>  - </a:t>
            </a:r>
            <a:r>
              <a:rPr lang="de-DE" sz="2400" dirty="0" err="1" smtClean="0"/>
              <a:t>objectives</a:t>
            </a:r>
            <a:endParaRPr lang="de-DE" sz="2400" dirty="0"/>
          </a:p>
        </p:txBody>
      </p:sp>
      <p:sp>
        <p:nvSpPr>
          <p:cNvPr id="3" name="Inhaltsplatzhalter 2"/>
          <p:cNvSpPr>
            <a:spLocks noGrp="1"/>
          </p:cNvSpPr>
          <p:nvPr>
            <p:ph idx="1"/>
          </p:nvPr>
        </p:nvSpPr>
        <p:spPr/>
        <p:txBody>
          <a:bodyPr>
            <a:normAutofit lnSpcReduction="10000"/>
          </a:bodyPr>
          <a:lstStyle/>
          <a:p>
            <a:pPr lvl="0"/>
            <a:r>
              <a:rPr lang="en-US" dirty="0" smtClean="0"/>
              <a:t>TVRA is a method for </a:t>
            </a:r>
            <a:r>
              <a:rPr lang="en-US" b="1" dirty="0" smtClean="0">
                <a:solidFill>
                  <a:srgbClr val="FF0000"/>
                </a:solidFill>
              </a:rPr>
              <a:t>use by ETSI </a:t>
            </a:r>
            <a:r>
              <a:rPr lang="en-US" dirty="0" smtClean="0">
                <a:solidFill>
                  <a:srgbClr val="FF0000"/>
                </a:solidFill>
              </a:rPr>
              <a:t>standards developers</a:t>
            </a:r>
          </a:p>
          <a:p>
            <a:pPr lvl="0"/>
            <a:endParaRPr lang="en-US" dirty="0" smtClean="0"/>
          </a:p>
          <a:p>
            <a:pPr lvl="0"/>
            <a:r>
              <a:rPr lang="en-US" dirty="0" smtClean="0"/>
              <a:t>undertaking an </a:t>
            </a:r>
            <a:r>
              <a:rPr lang="en-US" b="1" dirty="0" smtClean="0">
                <a:solidFill>
                  <a:srgbClr val="FF0000"/>
                </a:solidFill>
              </a:rPr>
              <a:t>analysis</a:t>
            </a:r>
            <a:r>
              <a:rPr lang="en-US" dirty="0" smtClean="0"/>
              <a:t> of the threats, risks and vulnerabilities of a </a:t>
            </a:r>
            <a:r>
              <a:rPr lang="en-US" b="1" dirty="0" smtClean="0"/>
              <a:t>telecommunications system</a:t>
            </a:r>
            <a:r>
              <a:rPr lang="en-US" dirty="0" smtClean="0"/>
              <a:t>.</a:t>
            </a:r>
          </a:p>
          <a:p>
            <a:pPr lvl="0"/>
            <a:endParaRPr lang="en-US" dirty="0" smtClean="0"/>
          </a:p>
          <a:p>
            <a:pPr lvl="0"/>
            <a:r>
              <a:rPr lang="en-US" dirty="0" smtClean="0"/>
              <a:t>Builds from (and complements) the </a:t>
            </a:r>
            <a:r>
              <a:rPr lang="en-US" b="1" dirty="0" smtClean="0"/>
              <a:t>Common Criteria </a:t>
            </a:r>
            <a:r>
              <a:rPr lang="en-US" dirty="0" smtClean="0"/>
              <a:t>(ISO/IEC 15408).</a:t>
            </a:r>
          </a:p>
          <a:p>
            <a:pPr lvl="0"/>
            <a:endParaRPr lang="en-US"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8</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178418886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TVRA in ETSI </a:t>
            </a:r>
            <a:r>
              <a:rPr lang="de-DE" sz="2400" dirty="0" err="1" smtClean="0"/>
              <a:t>technical</a:t>
            </a:r>
            <a:r>
              <a:rPr lang="de-DE" sz="2400" dirty="0" smtClean="0"/>
              <a:t> </a:t>
            </a:r>
            <a:r>
              <a:rPr lang="de-DE" sz="2400" dirty="0" err="1" smtClean="0"/>
              <a:t>commitees</a:t>
            </a:r>
            <a:endParaRPr lang="de-DE" sz="2400" dirty="0"/>
          </a:p>
        </p:txBody>
      </p:sp>
      <p:sp>
        <p:nvSpPr>
          <p:cNvPr id="3" name="Inhaltsplatzhalter 2"/>
          <p:cNvSpPr>
            <a:spLocks noGrp="1"/>
          </p:cNvSpPr>
          <p:nvPr>
            <p:ph idx="1"/>
          </p:nvPr>
        </p:nvSpPr>
        <p:spPr/>
        <p:txBody>
          <a:bodyPr>
            <a:normAutofit fontScale="77500" lnSpcReduction="20000"/>
          </a:bodyPr>
          <a:lstStyle/>
          <a:p>
            <a:r>
              <a:rPr lang="en-US" b="1" dirty="0" smtClean="0">
                <a:solidFill>
                  <a:srgbClr val="FF0000"/>
                </a:solidFill>
              </a:rPr>
              <a:t>TISPAN</a:t>
            </a:r>
            <a:r>
              <a:rPr lang="en-US" dirty="0" smtClean="0"/>
              <a:t> WG7</a:t>
            </a:r>
            <a:br>
              <a:rPr lang="en-US" dirty="0" smtClean="0"/>
            </a:br>
            <a:r>
              <a:rPr lang="en-US" sz="1600" dirty="0" smtClean="0"/>
              <a:t>(future WG “Risk management” on Privacy and Security technologies?)</a:t>
            </a:r>
            <a:br>
              <a:rPr lang="en-US" sz="1600" dirty="0" smtClean="0"/>
            </a:br>
            <a:endParaRPr lang="en-US" sz="1500" dirty="0" smtClean="0"/>
          </a:p>
          <a:p>
            <a:pPr lvl="1"/>
            <a:r>
              <a:rPr lang="en-US" b="1" dirty="0" smtClean="0"/>
              <a:t>TR 102 165</a:t>
            </a:r>
          </a:p>
          <a:p>
            <a:pPr lvl="2"/>
            <a:r>
              <a:rPr lang="en-US" b="1" dirty="0" smtClean="0"/>
              <a:t>part 1</a:t>
            </a:r>
            <a:r>
              <a:rPr lang="en-US" dirty="0" smtClean="0"/>
              <a:t>, v4.2.3 (2011-03): method and </a:t>
            </a:r>
            <a:r>
              <a:rPr lang="en-US" dirty="0" err="1" smtClean="0"/>
              <a:t>proforma</a:t>
            </a:r>
            <a:r>
              <a:rPr lang="en-US" dirty="0" smtClean="0"/>
              <a:t> for TVRA</a:t>
            </a:r>
          </a:p>
          <a:p>
            <a:pPr lvl="2"/>
            <a:r>
              <a:rPr lang="en-US" b="1" dirty="0" smtClean="0"/>
              <a:t>part 2</a:t>
            </a:r>
            <a:r>
              <a:rPr lang="en-US" dirty="0" smtClean="0"/>
              <a:t>, v4.2.1 (2007-02): Protocol Framework Definition; Security Counter Measures </a:t>
            </a:r>
          </a:p>
          <a:p>
            <a:pPr lvl="1"/>
            <a:r>
              <a:rPr lang="en-US" b="1" dirty="0" smtClean="0"/>
              <a:t>TR 187 002 </a:t>
            </a:r>
            <a:r>
              <a:rPr lang="en-US" dirty="0" smtClean="0"/>
              <a:t>v3.1.1 (2011-04): NGN Security</a:t>
            </a:r>
          </a:p>
          <a:p>
            <a:pPr lvl="1"/>
            <a:r>
              <a:rPr lang="en-US" b="1" dirty="0" smtClean="0"/>
              <a:t>TR 187 014 </a:t>
            </a:r>
            <a:r>
              <a:rPr lang="en-US" dirty="0" smtClean="0"/>
              <a:t>v2.1.1 (2009-02): </a:t>
            </a:r>
            <a:r>
              <a:rPr lang="en-US" dirty="0" err="1" smtClean="0"/>
              <a:t>eSecurity</a:t>
            </a:r>
            <a:r>
              <a:rPr lang="en-US" dirty="0" smtClean="0"/>
              <a:t>, user guide to </a:t>
            </a:r>
            <a:r>
              <a:rPr lang="en-US" dirty="0" err="1" smtClean="0"/>
              <a:t>eTVRA</a:t>
            </a:r>
            <a:endParaRPr lang="en-US" dirty="0" smtClean="0"/>
          </a:p>
          <a:p>
            <a:pPr lvl="1"/>
            <a:endParaRPr lang="en-US" dirty="0" smtClean="0"/>
          </a:p>
          <a:p>
            <a:pPr marL="457200" lvl="2"/>
            <a:r>
              <a:rPr lang="en-US" b="1" dirty="0" smtClean="0"/>
              <a:t>STF 415 </a:t>
            </a:r>
            <a:r>
              <a:rPr lang="en-US" dirty="0" smtClean="0"/>
              <a:t>Security support to NGN: smart meter</a:t>
            </a:r>
          </a:p>
          <a:p>
            <a:pPr marL="182880" lvl="1"/>
            <a:endParaRPr lang="en-US" dirty="0" smtClean="0"/>
          </a:p>
          <a:p>
            <a:pPr marL="182880" lvl="1"/>
            <a:r>
              <a:rPr lang="en-US" dirty="0" smtClean="0"/>
              <a:t>ITS: </a:t>
            </a:r>
            <a:r>
              <a:rPr lang="en-US" b="1" dirty="0" smtClean="0"/>
              <a:t>TR 102 893 </a:t>
            </a:r>
            <a:r>
              <a:rPr lang="en-US" dirty="0" smtClean="0"/>
              <a:t>v1.1.1 (2010-03):</a:t>
            </a:r>
            <a:br>
              <a:rPr lang="en-US" dirty="0" smtClean="0"/>
            </a:br>
            <a:r>
              <a:rPr lang="en-US" dirty="0" smtClean="0"/>
              <a:t>Intelligent Transport Systems; Security: TVRA of </a:t>
            </a:r>
            <a:r>
              <a:rPr lang="en-US" b="1" i="1" dirty="0" smtClean="0"/>
              <a:t>5,9 GHz radio communication</a:t>
            </a:r>
            <a:r>
              <a:rPr lang="en-US" dirty="0" smtClean="0"/>
              <a:t> in an ITS (vehicle-to-vehicle and vehicle-to-roadside)</a:t>
            </a:r>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9</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 xmlns:p14="http://schemas.microsoft.com/office/powerpoint/2010/main" val="264587997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861</Words>
  <Application>Microsoft Office PowerPoint</Application>
  <PresentationFormat>Bildschirmpräsentation (4:3)</PresentationFormat>
  <Paragraphs>163</Paragraphs>
  <Slides>16</Slides>
  <Notes>1</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Office Theme</vt:lpstr>
      <vt:lpstr>Security SIG in MTS</vt:lpstr>
      <vt:lpstr>Agenda</vt:lpstr>
      <vt:lpstr>Security Standardization bodies</vt:lpstr>
      <vt:lpstr>Terminology (1): Standards </vt:lpstr>
      <vt:lpstr>Terminology (2): Recommondations </vt:lpstr>
      <vt:lpstr>Sample terms</vt:lpstr>
      <vt:lpstr>Case studies experiences</vt:lpstr>
      <vt:lpstr> TVRA framework  - objectives</vt:lpstr>
      <vt:lpstr>TVRA in ETSI technical commitees</vt:lpstr>
      <vt:lpstr>Next steps</vt:lpstr>
      <vt:lpstr>More Steps &amp; Perspectives</vt:lpstr>
      <vt:lpstr>Discussion</vt:lpstr>
      <vt:lpstr>Discussion (2)</vt:lpstr>
      <vt:lpstr>Discussion (3)</vt:lpstr>
      <vt:lpstr>Discussion (4)</vt:lpstr>
      <vt:lpstr>Results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dc:creator>
  <cp:lastModifiedBy>axr</cp:lastModifiedBy>
  <cp:revision>317</cp:revision>
  <dcterms:created xsi:type="dcterms:W3CDTF">2010-12-21T08:59:38Z</dcterms:created>
  <dcterms:modified xsi:type="dcterms:W3CDTF">2011-12-15T13:31:43Z</dcterms:modified>
</cp:coreProperties>
</file>