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556" r:id="rId3"/>
    <p:sldId id="547" r:id="rId4"/>
    <p:sldId id="548" r:id="rId5"/>
    <p:sldId id="559" r:id="rId6"/>
    <p:sldId id="552" r:id="rId7"/>
    <p:sldId id="560" r:id="rId8"/>
    <p:sldId id="551" r:id="rId9"/>
    <p:sldId id="553" r:id="rId10"/>
    <p:sldId id="554" r:id="rId11"/>
    <p:sldId id="555" r:id="rId12"/>
    <p:sldId id="569" r:id="rId13"/>
    <p:sldId id="563" r:id="rId14"/>
    <p:sldId id="564" r:id="rId15"/>
    <p:sldId id="565" r:id="rId16"/>
    <p:sldId id="566" r:id="rId17"/>
    <p:sldId id="567" r:id="rId18"/>
    <p:sldId id="568" r:id="rId19"/>
    <p:sldId id="561" r:id="rId20"/>
    <p:sldId id="549" r:id="rId21"/>
    <p:sldId id="550" r:id="rId22"/>
    <p:sldId id="570" r:id="rId23"/>
    <p:sldId id="571" r:id="rId24"/>
    <p:sldId id="572" r:id="rId25"/>
    <p:sldId id="573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777777"/>
    <a:srgbClr val="FF9900"/>
    <a:srgbClr val="000000"/>
    <a:srgbClr val="3399FF"/>
    <a:srgbClr val="FFFFFF"/>
    <a:srgbClr val="FFFF00"/>
    <a:srgbClr val="FF00FF"/>
    <a:srgbClr val="CC0099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86387" autoAdjust="0"/>
  </p:normalViewPr>
  <p:slideViewPr>
    <p:cSldViewPr>
      <p:cViewPr varScale="1">
        <p:scale>
          <a:sx n="78" d="100"/>
          <a:sy n="78" d="100"/>
        </p:scale>
        <p:origin x="-960" y="-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36" y="345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4025A-2960-4442-A43A-90797F59A714}" type="datetimeFigureOut">
              <a:rPr lang="fr-FR" smtClean="0"/>
              <a:pPr/>
              <a:t>14/12/2011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7941F-A6B0-4DFD-A914-92F24A2A25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14CAC-0333-445D-BC1B-5C1B5C18EB51}" type="datetimeFigureOut">
              <a:rPr lang="fr-FR" smtClean="0"/>
              <a:pPr/>
              <a:t>14/12/2011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54B4F-85E3-460E-BEE2-F5080FCD69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847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98644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2212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47466-5BEC-45AA-9222-CE7DD448C729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47466-5BEC-45AA-9222-CE7DD448C729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3" y="4714878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453" y="4714878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54B4F-85E3-460E-BEE2-F5080FCD691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493" y="4713956"/>
            <a:ext cx="5440690" cy="4469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395" tIns="42197" rIns="84395" bIns="42197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730956" cy="685800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hangingPunct="1"/>
            <a:endParaRPr lang="en-US" sz="1800" b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85714" y="4314828"/>
            <a:ext cx="2350911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pic>
        <p:nvPicPr>
          <p:cNvPr id="6" name="Picture 8" descr="logo_ALL4TEC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9545" y="179389"/>
            <a:ext cx="32639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730956" cy="685800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hangingPunct="1"/>
            <a:endParaRPr lang="en-US" sz="1800" b="0"/>
          </a:p>
        </p:txBody>
      </p:sp>
      <p:sp>
        <p:nvSpPr>
          <p:cNvPr id="53658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53658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951643202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01549710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1867" y="115889"/>
            <a:ext cx="2032000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95869" y="115889"/>
            <a:ext cx="5960533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3411420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867" y="115889"/>
            <a:ext cx="5760156" cy="5762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795869" y="1268415"/>
            <a:ext cx="3996267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27602" y="1268415"/>
            <a:ext cx="3996267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7125169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798" y="275012"/>
            <a:ext cx="4463401" cy="77751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472" y="1412492"/>
            <a:ext cx="4049369" cy="468094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37159" y="1412493"/>
            <a:ext cx="4049370" cy="22706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37159" y="3821359"/>
            <a:ext cx="4049370" cy="227208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798" y="275012"/>
            <a:ext cx="4463401" cy="77751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472" y="1412492"/>
            <a:ext cx="4049369" cy="468094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37159" y="1412492"/>
            <a:ext cx="4049370" cy="468094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3518904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765983839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5869" y="1268415"/>
            <a:ext cx="399626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27602" y="1268415"/>
            <a:ext cx="3996267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6311961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582223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0622064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8813301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48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24196805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245020057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0"/>
            <a:ext cx="730956" cy="685800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hangingPunct="1"/>
            <a:endParaRPr lang="en-US" sz="1800" b="0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385714" y="4314828"/>
            <a:ext cx="2350911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95867" y="115889"/>
            <a:ext cx="5760156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5867" y="1268415"/>
            <a:ext cx="8128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30" name="Picture 8" descr="logo_ALL4TEC_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1756" y="47626"/>
            <a:ext cx="185561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0"/>
            <a:ext cx="730956" cy="6858000"/>
          </a:xfrm>
          <a:prstGeom prst="rect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1" hangingPunct="1"/>
            <a:endParaRPr lang="en-US" sz="1800" b="0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155222" y="836613"/>
            <a:ext cx="8833556" cy="0"/>
          </a:xfrm>
          <a:prstGeom prst="line">
            <a:avLst/>
          </a:prstGeom>
          <a:noFill/>
          <a:ln w="76200">
            <a:solidFill>
              <a:srgbClr val="79B2F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B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B6E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B6E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B6E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B6E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B6E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B6E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B6E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B6E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39639B"/>
        </a:buClr>
        <a:buSzPct val="100000"/>
        <a:buFont typeface="Wingdings" pitchFamily="2" charset="2"/>
        <a:buChar char="q"/>
        <a:defRPr sz="2000" b="1">
          <a:solidFill>
            <a:srgbClr val="004B6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rgbClr val="39639B"/>
        </a:buClr>
        <a:buSzPct val="100000"/>
        <a:buFont typeface="Wingdings" pitchFamily="2" charset="2"/>
        <a:buChar char="ð"/>
        <a:defRPr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rgbClr val="39639B"/>
        </a:buClr>
        <a:buSzPct val="100000"/>
        <a:buFont typeface="Arial Unicode MS" pitchFamily="34" charset="-128"/>
        <a:buChar char="-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 Unicode MS" pitchFamily="34" charset="-128"/>
        <a:buChar char="‐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 Unicode MS" pitchFamily="34" charset="-128"/>
        <a:buChar char="‐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 Unicode MS" pitchFamily="34" charset="-128"/>
        <a:buChar char="‐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 Unicode MS" pitchFamily="34" charset="-128"/>
        <a:buChar char="‐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 Unicode MS" pitchFamily="34" charset="-128"/>
        <a:buChar char="‐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 Unicode MS" pitchFamily="34" charset="-128"/>
        <a:buChar char="‐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059832" y="116632"/>
            <a:ext cx="4032448" cy="1512168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0080" y="1670945"/>
            <a:ext cx="7628384" cy="677937"/>
          </a:xfrm>
        </p:spPr>
        <p:txBody>
          <a:bodyPr/>
          <a:lstStyle/>
          <a:p>
            <a:r>
              <a:rPr lang="en-US" sz="3600" dirty="0" smtClean="0"/>
              <a:t>Model-Based Black Box Testing</a:t>
            </a:r>
            <a:br>
              <a:rPr lang="en-US" sz="3600" dirty="0" smtClean="0"/>
            </a:br>
            <a:r>
              <a:rPr lang="en-US" sz="3600" dirty="0" smtClean="0"/>
              <a:t>in Automotive</a:t>
            </a:r>
            <a:br>
              <a:rPr lang="en-US" sz="3600" dirty="0" smtClean="0"/>
            </a:br>
            <a:r>
              <a:rPr lang="en-US" sz="3600" dirty="0" smtClean="0"/>
              <a:t>and its Standardization </a:t>
            </a:r>
            <a:r>
              <a:rPr lang="en-US" sz="3600" dirty="0" smtClean="0"/>
              <a:t>Layers</a:t>
            </a:r>
            <a:br>
              <a:rPr lang="en-US" sz="3600" dirty="0" smtClean="0"/>
            </a:br>
            <a:r>
              <a:rPr lang="en-US" sz="3600" dirty="0" smtClean="0"/>
              <a:t>(extract)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5301208"/>
            <a:ext cx="8388424" cy="1368152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folHlink"/>
                </a:solidFill>
                <a:latin typeface="Calibri" pitchFamily="34" charset="0"/>
              </a:rPr>
              <a:t>THE SOLUTION TO BOOST</a:t>
            </a:r>
          </a:p>
          <a:p>
            <a:r>
              <a:rPr lang="en-US" sz="3200" i="1" dirty="0" smtClean="0">
                <a:solidFill>
                  <a:schemeClr val="folHlink"/>
                </a:solidFill>
                <a:latin typeface="Calibri" pitchFamily="34" charset="0"/>
              </a:rPr>
              <a:t>YOUR </a:t>
            </a:r>
            <a:r>
              <a:rPr lang="en-US" sz="3200" i="1" u="sng" dirty="0" smtClean="0">
                <a:solidFill>
                  <a:schemeClr val="folHlink"/>
                </a:solidFill>
                <a:latin typeface="Calibri" pitchFamily="34" charset="0"/>
              </a:rPr>
              <a:t>TEST EFFICIENCY</a:t>
            </a:r>
          </a:p>
          <a:p>
            <a:endParaRPr lang="en-US" sz="3200" dirty="0"/>
          </a:p>
        </p:txBody>
      </p:sp>
      <p:pic>
        <p:nvPicPr>
          <p:cNvPr id="6" name="Image 10" descr="logo_ALL4TEC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7012" y="77242"/>
            <a:ext cx="33512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27"/>
          <p:cNvGrpSpPr/>
          <p:nvPr/>
        </p:nvGrpSpPr>
        <p:grpSpPr>
          <a:xfrm>
            <a:off x="3244100" y="3861048"/>
            <a:ext cx="3200108" cy="1296144"/>
            <a:chOff x="1322413" y="1921494"/>
            <a:chExt cx="2147792" cy="859433"/>
          </a:xfrm>
        </p:grpSpPr>
        <p:pic>
          <p:nvPicPr>
            <p:cNvPr id="9" name="Imag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413" y="1921494"/>
              <a:ext cx="859433" cy="859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2119164" y="2185701"/>
              <a:ext cx="1351041" cy="510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b="1" dirty="0" smtClean="0">
                  <a:solidFill>
                    <a:srgbClr val="39639B"/>
                  </a:solidFill>
                </a:rPr>
                <a:t>MaTeLo</a:t>
              </a:r>
              <a:endParaRPr lang="fr-FR" sz="4400" b="1" dirty="0">
                <a:solidFill>
                  <a:srgbClr val="39639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912317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866" y="-99392"/>
            <a:ext cx="6728461" cy="576263"/>
          </a:xfrm>
        </p:spPr>
        <p:txBody>
          <a:bodyPr/>
          <a:lstStyle/>
          <a:p>
            <a:r>
              <a:rPr lang="en-US" dirty="0" smtClean="0"/>
              <a:t>EXAM </a:t>
            </a:r>
            <a:r>
              <a:rPr lang="en-US" dirty="0" smtClean="0"/>
              <a:t>TEST </a:t>
            </a:r>
            <a:r>
              <a:rPr lang="en-US" dirty="0" smtClean="0"/>
              <a:t>SEQUENCE =</a:t>
            </a:r>
            <a:br>
              <a:rPr lang="en-US" dirty="0" smtClean="0"/>
            </a:br>
            <a:r>
              <a:rPr lang="en-US" dirty="0" smtClean="0"/>
              <a:t> TEST CASE IMPLEMENTATION (Abstract)</a:t>
            </a:r>
            <a:endParaRPr lang="en-US" noProof="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/>
          <a:stretch/>
        </p:blipFill>
        <p:spPr>
          <a:xfrm>
            <a:off x="971600" y="1052736"/>
            <a:ext cx="7287029" cy="4608512"/>
          </a:xfrm>
        </p:spPr>
      </p:pic>
      <p:pic>
        <p:nvPicPr>
          <p:cNvPr id="6" name="Espace réservé du contenu 4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 bwMode="auto">
          <a:xfrm>
            <a:off x="7308305" y="1052736"/>
            <a:ext cx="17281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411760" y="1331476"/>
            <a:ext cx="129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BEGINNING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71800" y="515719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187624" y="5445224"/>
            <a:ext cx="1564659" cy="1073673"/>
            <a:chOff x="5436096" y="1520848"/>
            <a:chExt cx="1564659" cy="1073673"/>
          </a:xfrm>
        </p:grpSpPr>
        <p:pic>
          <p:nvPicPr>
            <p:cNvPr id="14" name="Image 4" descr="C:\Program Files (x86)\MaTeLo\MaTeLo 4.7 B2\Usage Model Editor 4.7\data\icons\exam_interfac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520848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5436096" y="2132856"/>
              <a:ext cx="1564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333CC"/>
                  </a:solidFill>
                </a:rPr>
                <a:t>INTERFACE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015234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866" y="-99392"/>
            <a:ext cx="6584445" cy="576263"/>
          </a:xfrm>
        </p:spPr>
        <p:txBody>
          <a:bodyPr/>
          <a:lstStyle/>
          <a:p>
            <a:r>
              <a:rPr lang="fr-FR" dirty="0" smtClean="0"/>
              <a:t>EXAM </a:t>
            </a:r>
            <a:r>
              <a:rPr lang="fr-FR" dirty="0" err="1" smtClean="0"/>
              <a:t>GENERATED</a:t>
            </a:r>
            <a:r>
              <a:rPr lang="fr-FR" dirty="0" smtClean="0"/>
              <a:t> CODE =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/>
              <a:t>TEST IMPLEMENTATION SCRIPT (Concret)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5867" y="980729"/>
            <a:ext cx="8128000" cy="547246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Imag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44" t="15532" r="-446" b="36748"/>
          <a:stretch/>
        </p:blipFill>
        <p:spPr bwMode="auto">
          <a:xfrm>
            <a:off x="971600" y="1556792"/>
            <a:ext cx="777203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1331640" y="5157192"/>
            <a:ext cx="955710" cy="1109737"/>
            <a:chOff x="7166229" y="3212976"/>
            <a:chExt cx="955710" cy="1109737"/>
          </a:xfrm>
        </p:grpSpPr>
        <p:pic>
          <p:nvPicPr>
            <p:cNvPr id="7171" name="Image 3" descr="C:\Program Files (x86)\MaTeLo\MaTeLo 4.7 B2\Usage Model Editor 4.7\data\icons\exam_class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8585" y="3212976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7166229" y="3861048"/>
              <a:ext cx="955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rgbClr val="00B050"/>
                  </a:solidFill>
                </a:rPr>
                <a:t>CLASS</a:t>
              </a: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115616" y="980728"/>
            <a:ext cx="1407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Python Code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4123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691680" y="2132856"/>
            <a:ext cx="6838528" cy="1470025"/>
          </a:xfrm>
        </p:spPr>
        <p:txBody>
          <a:bodyPr/>
          <a:lstStyle/>
          <a:p>
            <a:r>
              <a:rPr lang="en-US" sz="4000" dirty="0" smtClean="0"/>
              <a:t>ALL4TEC MaTeLo</a:t>
            </a:r>
            <a:br>
              <a:rPr lang="en-US" sz="4000" dirty="0" smtClean="0"/>
            </a:br>
            <a:r>
              <a:rPr lang="en-US" sz="4000" dirty="0" smtClean="0"/>
              <a:t> and</a:t>
            </a:r>
            <a:br>
              <a:rPr lang="en-US" sz="4000" dirty="0" smtClean="0"/>
            </a:br>
            <a:r>
              <a:rPr lang="en-US" sz="4000" dirty="0" smtClean="0"/>
              <a:t> the “TEST MESS”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</a:t>
            </a:r>
            <a:r>
              <a:rPr lang="en-US" dirty="0" err="1" smtClean="0"/>
              <a:t>MBT</a:t>
            </a:r>
            <a:r>
              <a:rPr lang="en-US" dirty="0" smtClean="0"/>
              <a:t> WORKFLOW</a:t>
            </a:r>
            <a:endParaRPr lang="en-US" dirty="0"/>
          </a:p>
        </p:txBody>
      </p:sp>
      <p:grpSp>
        <p:nvGrpSpPr>
          <p:cNvPr id="3" name="Groupe 35"/>
          <p:cNvGrpSpPr/>
          <p:nvPr/>
        </p:nvGrpSpPr>
        <p:grpSpPr>
          <a:xfrm>
            <a:off x="4860032" y="980728"/>
            <a:ext cx="2016224" cy="5798024"/>
            <a:chOff x="4860032" y="980728"/>
            <a:chExt cx="2016224" cy="5798024"/>
          </a:xfrm>
        </p:grpSpPr>
        <p:grpSp>
          <p:nvGrpSpPr>
            <p:cNvPr id="4" name="Groupe 30"/>
            <p:cNvGrpSpPr/>
            <p:nvPr/>
          </p:nvGrpSpPr>
          <p:grpSpPr>
            <a:xfrm>
              <a:off x="4860032" y="980728"/>
              <a:ext cx="2016224" cy="5798024"/>
              <a:chOff x="4860032" y="980728"/>
              <a:chExt cx="2016224" cy="5798024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4860032" y="980728"/>
                <a:ext cx="2016224" cy="5798024"/>
              </a:xfrm>
              <a:prstGeom prst="rect">
                <a:avLst/>
              </a:prstGeom>
              <a:solidFill>
                <a:srgbClr val="7030A0"/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 smtClean="0">
                  <a:solidFill>
                    <a:schemeClr val="bg1"/>
                  </a:solidFill>
                  <a:latin typeface="Arial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</a:rPr>
                  <a:t>Automation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</a:rPr>
                  <a:t>Test Framework</a:t>
                </a:r>
              </a:p>
            </p:txBody>
          </p:sp>
          <p:sp>
            <p:nvSpPr>
              <p:cNvPr id="9" name="Organigramme : Document 8"/>
              <p:cNvSpPr/>
              <p:nvPr/>
            </p:nvSpPr>
            <p:spPr bwMode="auto">
              <a:xfrm rot="10800000">
                <a:off x="5220069" y="4005064"/>
                <a:ext cx="1307479" cy="936104"/>
              </a:xfrm>
              <a:prstGeom prst="flowChartDocument">
                <a:avLst/>
              </a:prstGeom>
              <a:solidFill>
                <a:srgbClr val="00B050"/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 smtClean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Rectangle à coins arrondis 32"/>
              <p:cNvSpPr/>
              <p:nvPr/>
            </p:nvSpPr>
            <p:spPr bwMode="auto">
              <a:xfrm>
                <a:off x="5004048" y="2060848"/>
                <a:ext cx="1728192" cy="1800200"/>
              </a:xfrm>
              <a:prstGeom prst="roundRect">
                <a:avLst/>
              </a:prstGeom>
              <a:solidFill>
                <a:srgbClr val="7030A0"/>
              </a:solidFill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1"/>
                    </a:solidFill>
                    <a:latin typeface="Arial" pitchFamily="34" charset="0"/>
                  </a:rPr>
                  <a:t>Test Scheduler</a:t>
                </a: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5292080" y="449982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Simulator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rapèze 12"/>
          <p:cNvSpPr/>
          <p:nvPr/>
        </p:nvSpPr>
        <p:spPr bwMode="auto">
          <a:xfrm>
            <a:off x="5076056" y="5661248"/>
            <a:ext cx="1584176" cy="936104"/>
          </a:xfrm>
          <a:prstGeom prst="trapezoid">
            <a:avLst>
              <a:gd name="adj" fmla="val 16534"/>
            </a:avLst>
          </a:prstGeom>
          <a:solidFill>
            <a:schemeClr val="bg2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System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Under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</p:txBody>
      </p:sp>
      <p:grpSp>
        <p:nvGrpSpPr>
          <p:cNvPr id="5" name="Groupe 36"/>
          <p:cNvGrpSpPr/>
          <p:nvPr/>
        </p:nvGrpSpPr>
        <p:grpSpPr>
          <a:xfrm>
            <a:off x="6527548" y="4473116"/>
            <a:ext cx="2220916" cy="1620180"/>
            <a:chOff x="6527548" y="4473116"/>
            <a:chExt cx="2220916" cy="1620180"/>
          </a:xfrm>
        </p:grpSpPr>
        <p:cxnSp>
          <p:nvCxnSpPr>
            <p:cNvPr id="59" name="Connecteur en angle 28"/>
            <p:cNvCxnSpPr>
              <a:stCxn id="9" idx="1"/>
            </p:cNvCxnSpPr>
            <p:nvPr/>
          </p:nvCxnSpPr>
          <p:spPr bwMode="auto">
            <a:xfrm>
              <a:off x="6527548" y="4473116"/>
              <a:ext cx="1068788" cy="75608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sp>
          <p:nvSpPr>
            <p:cNvPr id="14" name="Cylindre 13"/>
            <p:cNvSpPr/>
            <p:nvPr/>
          </p:nvSpPr>
          <p:spPr bwMode="auto">
            <a:xfrm>
              <a:off x="7596336" y="4797152"/>
              <a:ext cx="1152128" cy="1296144"/>
            </a:xfrm>
            <a:prstGeom prst="can">
              <a:avLst/>
            </a:prstGeom>
            <a:solidFill>
              <a:srgbClr val="7030A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Test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 Execution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Log</a:t>
              </a:r>
            </a:p>
          </p:txBody>
        </p:sp>
      </p:grpSp>
      <p:grpSp>
        <p:nvGrpSpPr>
          <p:cNvPr id="10" name="Groupe 27"/>
          <p:cNvGrpSpPr/>
          <p:nvPr/>
        </p:nvGrpSpPr>
        <p:grpSpPr>
          <a:xfrm>
            <a:off x="827584" y="2996952"/>
            <a:ext cx="1296144" cy="2302239"/>
            <a:chOff x="827584" y="2996952"/>
            <a:chExt cx="1296144" cy="2302239"/>
          </a:xfrm>
        </p:grpSpPr>
        <p:sp>
          <p:nvSpPr>
            <p:cNvPr id="6" name="Ellipse 5"/>
            <p:cNvSpPr/>
            <p:nvPr/>
          </p:nvSpPr>
          <p:spPr bwMode="auto">
            <a:xfrm>
              <a:off x="827584" y="2996952"/>
              <a:ext cx="1296144" cy="1224136"/>
            </a:xfrm>
            <a:prstGeom prst="ellipse">
              <a:avLst/>
            </a:prstGeom>
            <a:solidFill>
              <a:srgbClr val="FF99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Usage</a:t>
              </a:r>
            </a:p>
            <a:p>
              <a:pPr marR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Model</a:t>
              </a:r>
            </a:p>
          </p:txBody>
        </p:sp>
        <p:cxnSp>
          <p:nvCxnSpPr>
            <p:cNvPr id="25" name="Connecteur en angle 24"/>
            <p:cNvCxnSpPr>
              <a:stCxn id="22" idx="3"/>
              <a:endCxn id="6" idx="4"/>
            </p:cNvCxnSpPr>
            <p:nvPr/>
          </p:nvCxnSpPr>
          <p:spPr bwMode="auto">
            <a:xfrm rot="16200000" flipV="1">
              <a:off x="1170631" y="4526114"/>
              <a:ext cx="1078103" cy="46805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e 29"/>
          <p:cNvGrpSpPr/>
          <p:nvPr/>
        </p:nvGrpSpPr>
        <p:grpSpPr>
          <a:xfrm>
            <a:off x="2123728" y="2996952"/>
            <a:ext cx="1944216" cy="1188000"/>
            <a:chOff x="2123728" y="2996952"/>
            <a:chExt cx="1944216" cy="1188000"/>
          </a:xfrm>
        </p:grpSpPr>
        <p:sp>
          <p:nvSpPr>
            <p:cNvPr id="8" name="Organigramme : Multidocument 7"/>
            <p:cNvSpPr/>
            <p:nvPr/>
          </p:nvSpPr>
          <p:spPr bwMode="auto">
            <a:xfrm>
              <a:off x="2987824" y="2996952"/>
              <a:ext cx="1080120" cy="1188000"/>
            </a:xfrm>
            <a:prstGeom prst="flowChartMultidocument">
              <a:avLst/>
            </a:prstGeom>
            <a:solidFill>
              <a:srgbClr val="FF9900"/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Test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 Cases</a:t>
              </a:r>
            </a:p>
          </p:txBody>
        </p:sp>
        <p:cxnSp>
          <p:nvCxnSpPr>
            <p:cNvPr id="27" name="Connecteur en angle 26"/>
            <p:cNvCxnSpPr>
              <a:stCxn id="6" idx="6"/>
              <a:endCxn id="8" idx="1"/>
            </p:cNvCxnSpPr>
            <p:nvPr/>
          </p:nvCxnSpPr>
          <p:spPr bwMode="auto">
            <a:xfrm flipV="1">
              <a:off x="2123728" y="3590952"/>
              <a:ext cx="864096" cy="1806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</p:grpSp>
      <p:sp>
        <p:nvSpPr>
          <p:cNvPr id="22" name="Nuage 21"/>
          <p:cNvSpPr/>
          <p:nvPr/>
        </p:nvSpPr>
        <p:spPr bwMode="auto">
          <a:xfrm>
            <a:off x="827584" y="5229200"/>
            <a:ext cx="2232248" cy="1224136"/>
          </a:xfrm>
          <a:prstGeom prst="cloud">
            <a:avLst/>
          </a:prstGeom>
          <a:solidFill>
            <a:srgbClr val="3399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Functional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Requirements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16" name="Groupe 31"/>
          <p:cNvGrpSpPr/>
          <p:nvPr/>
        </p:nvGrpSpPr>
        <p:grpSpPr>
          <a:xfrm>
            <a:off x="1187624" y="1052736"/>
            <a:ext cx="4680520" cy="1944216"/>
            <a:chOff x="1187624" y="1052736"/>
            <a:chExt cx="4680520" cy="1944216"/>
          </a:xfrm>
        </p:grpSpPr>
        <p:cxnSp>
          <p:nvCxnSpPr>
            <p:cNvPr id="20" name="Forme 19"/>
            <p:cNvCxnSpPr>
              <a:stCxn id="33" idx="0"/>
              <a:endCxn id="26" idx="4"/>
            </p:cNvCxnSpPr>
            <p:nvPr/>
          </p:nvCxnSpPr>
          <p:spPr bwMode="auto">
            <a:xfrm rot="16200000" flipV="1">
              <a:off x="3923928" y="116632"/>
              <a:ext cx="360040" cy="3528392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cxnSp>
          <p:nvCxnSpPr>
            <p:cNvPr id="23" name="Connecteur en angle 22"/>
            <p:cNvCxnSpPr>
              <a:stCxn id="26" idx="3"/>
              <a:endCxn id="6" idx="0"/>
            </p:cNvCxnSpPr>
            <p:nvPr/>
          </p:nvCxnSpPr>
          <p:spPr bwMode="auto">
            <a:xfrm rot="5400000">
              <a:off x="1295636" y="2528900"/>
              <a:ext cx="648072" cy="28803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sp>
          <p:nvSpPr>
            <p:cNvPr id="26" name="Cylindre 25"/>
            <p:cNvSpPr/>
            <p:nvPr/>
          </p:nvSpPr>
          <p:spPr bwMode="auto">
            <a:xfrm>
              <a:off x="1187624" y="1052736"/>
              <a:ext cx="1152128" cy="1296144"/>
            </a:xfrm>
            <a:prstGeom prst="can">
              <a:avLst/>
            </a:prstGeom>
            <a:solidFill>
              <a:srgbClr val="7030A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Atomic</a:t>
              </a:r>
            </a:p>
            <a:p>
              <a:pPr marR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Test</a:t>
              </a:r>
            </a:p>
            <a:p>
              <a:pPr marR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Action</a:t>
              </a:r>
            </a:p>
          </p:txBody>
        </p:sp>
      </p:grpSp>
      <p:grpSp>
        <p:nvGrpSpPr>
          <p:cNvPr id="17" name="Groupe 37"/>
          <p:cNvGrpSpPr/>
          <p:nvPr/>
        </p:nvGrpSpPr>
        <p:grpSpPr>
          <a:xfrm>
            <a:off x="6660232" y="2996952"/>
            <a:ext cx="2088232" cy="1188000"/>
            <a:chOff x="6660232" y="2996952"/>
            <a:chExt cx="2088232" cy="1188000"/>
          </a:xfrm>
        </p:grpSpPr>
        <p:sp>
          <p:nvSpPr>
            <p:cNvPr id="15" name="Organigramme : Multidocument 14"/>
            <p:cNvSpPr/>
            <p:nvPr/>
          </p:nvSpPr>
          <p:spPr bwMode="auto">
            <a:xfrm>
              <a:off x="7668344" y="2996952"/>
              <a:ext cx="1080120" cy="1188000"/>
            </a:xfrm>
            <a:prstGeom prst="flowChartMultidocument">
              <a:avLst/>
            </a:prstGeom>
            <a:solidFill>
              <a:srgbClr val="FF9900"/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Test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 Cases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Verdicts</a:t>
              </a:r>
            </a:p>
          </p:txBody>
        </p:sp>
        <p:cxnSp>
          <p:nvCxnSpPr>
            <p:cNvPr id="56" name="Connecteur en angle 28"/>
            <p:cNvCxnSpPr>
              <a:stCxn id="7" idx="3"/>
              <a:endCxn id="15" idx="1"/>
            </p:cNvCxnSpPr>
            <p:nvPr/>
          </p:nvCxnSpPr>
          <p:spPr bwMode="auto">
            <a:xfrm>
              <a:off x="6660232" y="3051024"/>
              <a:ext cx="1008112" cy="53992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e 38"/>
          <p:cNvGrpSpPr/>
          <p:nvPr/>
        </p:nvGrpSpPr>
        <p:grpSpPr>
          <a:xfrm>
            <a:off x="7596336" y="1124744"/>
            <a:ext cx="1224136" cy="1872208"/>
            <a:chOff x="7596336" y="1124744"/>
            <a:chExt cx="1224136" cy="1872208"/>
          </a:xfrm>
        </p:grpSpPr>
        <p:sp>
          <p:nvSpPr>
            <p:cNvPr id="21" name="Organigramme : Document 20"/>
            <p:cNvSpPr/>
            <p:nvPr/>
          </p:nvSpPr>
          <p:spPr bwMode="auto">
            <a:xfrm>
              <a:off x="7596336" y="1124744"/>
              <a:ext cx="1224136" cy="1224136"/>
            </a:xfrm>
            <a:prstGeom prst="flowChartDocument">
              <a:avLst/>
            </a:prstGeom>
            <a:solidFill>
              <a:srgbClr val="FF9900"/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Confidence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&amp; Coverage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Reports</a:t>
              </a:r>
            </a:p>
          </p:txBody>
        </p:sp>
        <p:cxnSp>
          <p:nvCxnSpPr>
            <p:cNvPr id="62" name="Connecteur en angle 28"/>
            <p:cNvCxnSpPr>
              <a:stCxn id="15" idx="0"/>
              <a:endCxn id="21" idx="2"/>
            </p:cNvCxnSpPr>
            <p:nvPr/>
          </p:nvCxnSpPr>
          <p:spPr bwMode="auto">
            <a:xfrm rot="16200000" flipV="1">
              <a:off x="7881058" y="2595298"/>
              <a:ext cx="729001" cy="7430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e 33"/>
          <p:cNvGrpSpPr/>
          <p:nvPr/>
        </p:nvGrpSpPr>
        <p:grpSpPr>
          <a:xfrm>
            <a:off x="4067944" y="2457024"/>
            <a:ext cx="2592288" cy="1188000"/>
            <a:chOff x="4067944" y="2457024"/>
            <a:chExt cx="2592288" cy="1188000"/>
          </a:xfrm>
        </p:grpSpPr>
        <p:cxnSp>
          <p:nvCxnSpPr>
            <p:cNvPr id="29" name="Connecteur en angle 28"/>
            <p:cNvCxnSpPr>
              <a:stCxn id="8" idx="3"/>
              <a:endCxn id="7" idx="1"/>
            </p:cNvCxnSpPr>
            <p:nvPr/>
          </p:nvCxnSpPr>
          <p:spPr bwMode="auto">
            <a:xfrm flipV="1">
              <a:off x="4067944" y="3051024"/>
              <a:ext cx="1152128" cy="53992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sp>
          <p:nvSpPr>
            <p:cNvPr id="7" name="Organigramme : Multidocument 6"/>
            <p:cNvSpPr/>
            <p:nvPr/>
          </p:nvSpPr>
          <p:spPr bwMode="auto">
            <a:xfrm>
              <a:off x="5220072" y="2457024"/>
              <a:ext cx="1440160" cy="1188000"/>
            </a:xfrm>
            <a:prstGeom prst="flowChartMultidocument">
              <a:avLst/>
            </a:prstGeom>
            <a:solidFill>
              <a:srgbClr val="FF9900"/>
            </a:solidFill>
            <a:ln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Test </a:t>
              </a:r>
            </a:p>
            <a:p>
              <a:pPr marR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</a:rPr>
                <a:t>Scripts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Connecteur en angle 28"/>
          <p:cNvCxnSpPr>
            <a:stCxn id="9" idx="1"/>
          </p:cNvCxnSpPr>
          <p:nvPr/>
        </p:nvCxnSpPr>
        <p:spPr bwMode="auto">
          <a:xfrm>
            <a:off x="6527548" y="4473116"/>
            <a:ext cx="1068788" cy="75608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0" name="Forme 19"/>
          <p:cNvCxnSpPr>
            <a:stCxn id="33" idx="0"/>
            <a:endCxn id="26" idx="4"/>
          </p:cNvCxnSpPr>
          <p:nvPr/>
        </p:nvCxnSpPr>
        <p:spPr bwMode="auto">
          <a:xfrm rot="16200000" flipV="1">
            <a:off x="3923928" y="116632"/>
            <a:ext cx="360040" cy="352839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4860032" y="980728"/>
            <a:ext cx="2016224" cy="5798024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Automation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Framework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866" y="115889"/>
            <a:ext cx="6368421" cy="5762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1</a:t>
            </a:r>
            <a:r>
              <a:rPr lang="en-US" baseline="30000" dirty="0" err="1" smtClean="0"/>
              <a:t>ST</a:t>
            </a:r>
            <a:r>
              <a:rPr lang="en-US" dirty="0" smtClean="0"/>
              <a:t> INDUSTRIAL TOOLS INTEGRATION 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 bwMode="auto">
          <a:xfrm>
            <a:off x="827584" y="2996952"/>
            <a:ext cx="1296144" cy="1224136"/>
          </a:xfrm>
          <a:prstGeom prst="ellipse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Usage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Model</a:t>
            </a:r>
          </a:p>
        </p:txBody>
      </p:sp>
      <p:sp>
        <p:nvSpPr>
          <p:cNvPr id="8" name="Organigramme : Multidocument 7"/>
          <p:cNvSpPr/>
          <p:nvPr/>
        </p:nvSpPr>
        <p:spPr bwMode="auto">
          <a:xfrm>
            <a:off x="2987824" y="2996952"/>
            <a:ext cx="108012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Cases</a:t>
            </a:r>
          </a:p>
        </p:txBody>
      </p:sp>
      <p:sp>
        <p:nvSpPr>
          <p:cNvPr id="9" name="Organigramme : Document 8"/>
          <p:cNvSpPr/>
          <p:nvPr/>
        </p:nvSpPr>
        <p:spPr bwMode="auto">
          <a:xfrm rot="10800000">
            <a:off x="5220069" y="4005064"/>
            <a:ext cx="1307479" cy="936104"/>
          </a:xfrm>
          <a:prstGeom prst="flowChartDocumen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92080" y="44998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Simulator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rapèze 12"/>
          <p:cNvSpPr/>
          <p:nvPr/>
        </p:nvSpPr>
        <p:spPr bwMode="auto">
          <a:xfrm>
            <a:off x="5076056" y="5661248"/>
            <a:ext cx="1584176" cy="936104"/>
          </a:xfrm>
          <a:prstGeom prst="trapezoid">
            <a:avLst>
              <a:gd name="adj" fmla="val 16534"/>
            </a:avLst>
          </a:prstGeom>
          <a:solidFill>
            <a:schemeClr val="bg2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System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Under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</p:txBody>
      </p:sp>
      <p:sp>
        <p:nvSpPr>
          <p:cNvPr id="14" name="Cylindre 13"/>
          <p:cNvSpPr/>
          <p:nvPr/>
        </p:nvSpPr>
        <p:spPr bwMode="auto">
          <a:xfrm>
            <a:off x="7596336" y="4797152"/>
            <a:ext cx="1152128" cy="1296144"/>
          </a:xfrm>
          <a:prstGeom prst="can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Execution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Log</a:t>
            </a:r>
          </a:p>
        </p:txBody>
      </p:sp>
      <p:sp>
        <p:nvSpPr>
          <p:cNvPr id="15" name="Organigramme : Multidocument 14"/>
          <p:cNvSpPr/>
          <p:nvPr/>
        </p:nvSpPr>
        <p:spPr bwMode="auto">
          <a:xfrm>
            <a:off x="7668344" y="2996952"/>
            <a:ext cx="108012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Cases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Verdicts</a:t>
            </a:r>
          </a:p>
        </p:txBody>
      </p:sp>
      <p:sp>
        <p:nvSpPr>
          <p:cNvPr id="21" name="Organigramme : Document 20"/>
          <p:cNvSpPr/>
          <p:nvPr/>
        </p:nvSpPr>
        <p:spPr bwMode="auto">
          <a:xfrm>
            <a:off x="7596336" y="1124744"/>
            <a:ext cx="1224136" cy="1224136"/>
          </a:xfrm>
          <a:prstGeom prst="flowChart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Confidence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&amp; Coverage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Reports</a:t>
            </a:r>
          </a:p>
        </p:txBody>
      </p:sp>
      <p:cxnSp>
        <p:nvCxnSpPr>
          <p:cNvPr id="23" name="Connecteur en angle 22"/>
          <p:cNvCxnSpPr>
            <a:stCxn id="26" idx="3"/>
            <a:endCxn id="6" idx="0"/>
          </p:cNvCxnSpPr>
          <p:nvPr/>
        </p:nvCxnSpPr>
        <p:spPr bwMode="auto">
          <a:xfrm rot="5400000">
            <a:off x="1295636" y="2528900"/>
            <a:ext cx="648072" cy="2880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5" name="Connecteur en angle 24"/>
          <p:cNvCxnSpPr>
            <a:stCxn id="22" idx="3"/>
            <a:endCxn id="6" idx="4"/>
          </p:cNvCxnSpPr>
          <p:nvPr/>
        </p:nvCxnSpPr>
        <p:spPr bwMode="auto">
          <a:xfrm rot="16200000" flipV="1">
            <a:off x="1170631" y="4526114"/>
            <a:ext cx="1078103" cy="4680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7" name="Connecteur en angle 26"/>
          <p:cNvCxnSpPr>
            <a:stCxn id="6" idx="6"/>
            <a:endCxn id="8" idx="1"/>
          </p:cNvCxnSpPr>
          <p:nvPr/>
        </p:nvCxnSpPr>
        <p:spPr bwMode="auto">
          <a:xfrm flipV="1">
            <a:off x="2123728" y="3590952"/>
            <a:ext cx="864096" cy="1806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9" name="Connecteur en angle 28"/>
          <p:cNvCxnSpPr>
            <a:stCxn id="8" idx="3"/>
            <a:endCxn id="7" idx="1"/>
          </p:cNvCxnSpPr>
          <p:nvPr/>
        </p:nvCxnSpPr>
        <p:spPr bwMode="auto">
          <a:xfrm flipV="1">
            <a:off x="4067944" y="3051024"/>
            <a:ext cx="1152128" cy="5399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22" name="Nuage 21"/>
          <p:cNvSpPr/>
          <p:nvPr/>
        </p:nvSpPr>
        <p:spPr bwMode="auto">
          <a:xfrm>
            <a:off x="827584" y="5229200"/>
            <a:ext cx="2232248" cy="1224136"/>
          </a:xfrm>
          <a:prstGeom prst="cloud">
            <a:avLst/>
          </a:prstGeom>
          <a:solidFill>
            <a:srgbClr val="3399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Functional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Requirements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6" name="Cylindre 25"/>
          <p:cNvSpPr/>
          <p:nvPr/>
        </p:nvSpPr>
        <p:spPr bwMode="auto">
          <a:xfrm>
            <a:off x="1187624" y="1052736"/>
            <a:ext cx="1152128" cy="1296144"/>
          </a:xfrm>
          <a:prstGeom prst="can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Atomic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Action</a:t>
            </a: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5004048" y="2060848"/>
            <a:ext cx="1728192" cy="18002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Scheduler</a:t>
            </a:r>
          </a:p>
        </p:txBody>
      </p:sp>
      <p:cxnSp>
        <p:nvCxnSpPr>
          <p:cNvPr id="56" name="Connecteur en angle 28"/>
          <p:cNvCxnSpPr>
            <a:stCxn id="7" idx="3"/>
            <a:endCxn id="15" idx="1"/>
          </p:cNvCxnSpPr>
          <p:nvPr/>
        </p:nvCxnSpPr>
        <p:spPr bwMode="auto">
          <a:xfrm>
            <a:off x="6660232" y="3051024"/>
            <a:ext cx="1008112" cy="5399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62" name="Connecteur en angle 28"/>
          <p:cNvCxnSpPr>
            <a:stCxn id="15" idx="0"/>
            <a:endCxn id="21" idx="2"/>
          </p:cNvCxnSpPr>
          <p:nvPr/>
        </p:nvCxnSpPr>
        <p:spPr bwMode="auto">
          <a:xfrm rot="16200000" flipV="1">
            <a:off x="7881058" y="2595298"/>
            <a:ext cx="729001" cy="7430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7" name="Organigramme : Multidocument 6"/>
          <p:cNvSpPr/>
          <p:nvPr/>
        </p:nvSpPr>
        <p:spPr bwMode="auto">
          <a:xfrm>
            <a:off x="5220072" y="2457024"/>
            <a:ext cx="144016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Scripts</a:t>
            </a:r>
          </a:p>
        </p:txBody>
      </p:sp>
      <p:cxnSp>
        <p:nvCxnSpPr>
          <p:cNvPr id="35" name="Connecteur en angle 28"/>
          <p:cNvCxnSpPr/>
          <p:nvPr/>
        </p:nvCxnSpPr>
        <p:spPr bwMode="auto">
          <a:xfrm>
            <a:off x="6588224" y="3374928"/>
            <a:ext cx="1008112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grpSp>
        <p:nvGrpSpPr>
          <p:cNvPr id="3" name="Groupe 68"/>
          <p:cNvGrpSpPr/>
          <p:nvPr/>
        </p:nvGrpSpPr>
        <p:grpSpPr>
          <a:xfrm>
            <a:off x="899592" y="908720"/>
            <a:ext cx="6624736" cy="5616624"/>
            <a:chOff x="899592" y="908720"/>
            <a:chExt cx="6624736" cy="5616624"/>
          </a:xfrm>
        </p:grpSpPr>
        <p:sp>
          <p:nvSpPr>
            <p:cNvPr id="24" name="Rectangle à coins arrondis 23"/>
            <p:cNvSpPr/>
            <p:nvPr/>
          </p:nvSpPr>
          <p:spPr bwMode="auto">
            <a:xfrm>
              <a:off x="4716016" y="908720"/>
              <a:ext cx="1080120" cy="288032"/>
            </a:xfrm>
            <a:prstGeom prst="roundRect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EXAM</a:t>
              </a:r>
            </a:p>
          </p:txBody>
        </p:sp>
        <p:sp>
          <p:nvSpPr>
            <p:cNvPr id="36" name="Rectangle à coins arrondis 35"/>
            <p:cNvSpPr/>
            <p:nvPr/>
          </p:nvSpPr>
          <p:spPr bwMode="auto">
            <a:xfrm>
              <a:off x="4716016" y="2420888"/>
              <a:ext cx="1080120" cy="288032"/>
            </a:xfrm>
            <a:prstGeom prst="roundRect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UML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Rectangle à coins arrondis 37"/>
            <p:cNvSpPr/>
            <p:nvPr/>
          </p:nvSpPr>
          <p:spPr bwMode="auto">
            <a:xfrm>
              <a:off x="4355976" y="2780928"/>
              <a:ext cx="1080120" cy="288032"/>
            </a:xfrm>
            <a:prstGeom prst="roundRect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Python</a:t>
              </a:r>
            </a:p>
          </p:txBody>
        </p:sp>
        <p:sp>
          <p:nvSpPr>
            <p:cNvPr id="44" name="Rectangle à coins arrondis 43"/>
            <p:cNvSpPr/>
            <p:nvPr/>
          </p:nvSpPr>
          <p:spPr bwMode="auto">
            <a:xfrm>
              <a:off x="4716016" y="4005064"/>
              <a:ext cx="1080120" cy="288032"/>
            </a:xfrm>
            <a:prstGeom prst="roundRect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dSpace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Rectangle à coins arrondis 45"/>
            <p:cNvSpPr/>
            <p:nvPr/>
          </p:nvSpPr>
          <p:spPr bwMode="auto">
            <a:xfrm>
              <a:off x="6444208" y="4365104"/>
              <a:ext cx="1080120" cy="288032"/>
            </a:xfrm>
            <a:prstGeom prst="roundRect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MicroNova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 bwMode="auto">
            <a:xfrm>
              <a:off x="6444208" y="4725144"/>
              <a:ext cx="1080120" cy="288032"/>
            </a:xfrm>
            <a:prstGeom prst="roundRect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Carts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Rectangle à coins arrondis 51"/>
            <p:cNvSpPr/>
            <p:nvPr/>
          </p:nvSpPr>
          <p:spPr bwMode="auto">
            <a:xfrm>
              <a:off x="4716016" y="5517232"/>
              <a:ext cx="1080120" cy="288032"/>
            </a:xfrm>
            <a:prstGeom prst="roundRect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Vision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Rectangle à coins arrondis 54"/>
            <p:cNvSpPr/>
            <p:nvPr/>
          </p:nvSpPr>
          <p:spPr bwMode="auto">
            <a:xfrm>
              <a:off x="5940152" y="5517232"/>
              <a:ext cx="1080120" cy="288032"/>
            </a:xfrm>
            <a:prstGeom prst="roundRect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CAN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Rectangle à coins arrondis 57"/>
            <p:cNvSpPr/>
            <p:nvPr/>
          </p:nvSpPr>
          <p:spPr bwMode="auto">
            <a:xfrm>
              <a:off x="6300192" y="6237312"/>
              <a:ext cx="1080120" cy="288032"/>
            </a:xfrm>
            <a:prstGeom prst="roundRect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IOs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à coins arrondis 62"/>
            <p:cNvSpPr/>
            <p:nvPr/>
          </p:nvSpPr>
          <p:spPr bwMode="auto">
            <a:xfrm>
              <a:off x="899592" y="5301208"/>
              <a:ext cx="1080120" cy="288032"/>
            </a:xfrm>
            <a:prstGeom prst="roundRect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Doors</a:t>
              </a:r>
            </a:p>
          </p:txBody>
        </p:sp>
      </p:grpSp>
      <p:sp>
        <p:nvSpPr>
          <p:cNvPr id="37" name="Rectangle à coins arrondis 36"/>
          <p:cNvSpPr/>
          <p:nvPr/>
        </p:nvSpPr>
        <p:spPr bwMode="auto">
          <a:xfrm>
            <a:off x="971600" y="3861048"/>
            <a:ext cx="1080120" cy="288032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MaTeLo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Connecteur en angle 28"/>
          <p:cNvCxnSpPr>
            <a:stCxn id="9" idx="1"/>
          </p:cNvCxnSpPr>
          <p:nvPr/>
        </p:nvCxnSpPr>
        <p:spPr bwMode="auto">
          <a:xfrm>
            <a:off x="6527548" y="4473116"/>
            <a:ext cx="1068788" cy="75608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0" name="Forme 19"/>
          <p:cNvCxnSpPr>
            <a:stCxn id="33" idx="0"/>
            <a:endCxn id="26" idx="4"/>
          </p:cNvCxnSpPr>
          <p:nvPr/>
        </p:nvCxnSpPr>
        <p:spPr bwMode="auto">
          <a:xfrm rot="16200000" flipV="1">
            <a:off x="3896892" y="89596"/>
            <a:ext cx="414112" cy="352839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4860032" y="980728"/>
            <a:ext cx="2016224" cy="5798024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Automation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Framework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866" y="115889"/>
            <a:ext cx="7088501" cy="576263"/>
          </a:xfrm>
        </p:spPr>
        <p:txBody>
          <a:bodyPr/>
          <a:lstStyle/>
          <a:p>
            <a:r>
              <a:rPr lang="en-US" dirty="0" smtClean="0"/>
              <a:t>A 2</a:t>
            </a:r>
            <a:r>
              <a:rPr lang="en-US" baseline="30000" dirty="0" smtClean="0"/>
              <a:t>nd</a:t>
            </a:r>
            <a:r>
              <a:rPr lang="en-US" dirty="0" smtClean="0"/>
              <a:t> INDUSTRIAL TOOLS INTEGRATION 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 bwMode="auto">
          <a:xfrm>
            <a:off x="827584" y="2996952"/>
            <a:ext cx="1296144" cy="1224136"/>
          </a:xfrm>
          <a:prstGeom prst="ellipse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Usage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Model</a:t>
            </a:r>
          </a:p>
        </p:txBody>
      </p:sp>
      <p:sp>
        <p:nvSpPr>
          <p:cNvPr id="8" name="Organigramme : Multidocument 7"/>
          <p:cNvSpPr/>
          <p:nvPr/>
        </p:nvSpPr>
        <p:spPr bwMode="auto">
          <a:xfrm>
            <a:off x="2987824" y="2996952"/>
            <a:ext cx="108012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Cases</a:t>
            </a:r>
          </a:p>
        </p:txBody>
      </p:sp>
      <p:sp>
        <p:nvSpPr>
          <p:cNvPr id="9" name="Organigramme : Document 8"/>
          <p:cNvSpPr/>
          <p:nvPr/>
        </p:nvSpPr>
        <p:spPr bwMode="auto">
          <a:xfrm rot="10800000">
            <a:off x="5220069" y="4005064"/>
            <a:ext cx="1307479" cy="936104"/>
          </a:xfrm>
          <a:prstGeom prst="flowChartDocumen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92080" y="44998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Simulator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rapèze 12"/>
          <p:cNvSpPr/>
          <p:nvPr/>
        </p:nvSpPr>
        <p:spPr bwMode="auto">
          <a:xfrm>
            <a:off x="5076056" y="5661248"/>
            <a:ext cx="1584176" cy="936104"/>
          </a:xfrm>
          <a:prstGeom prst="trapezoid">
            <a:avLst>
              <a:gd name="adj" fmla="val 16534"/>
            </a:avLst>
          </a:prstGeom>
          <a:solidFill>
            <a:schemeClr val="bg2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System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Under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</p:txBody>
      </p:sp>
      <p:sp>
        <p:nvSpPr>
          <p:cNvPr id="14" name="Cylindre 13"/>
          <p:cNvSpPr/>
          <p:nvPr/>
        </p:nvSpPr>
        <p:spPr bwMode="auto">
          <a:xfrm>
            <a:off x="7596336" y="4797152"/>
            <a:ext cx="1152128" cy="1296144"/>
          </a:xfrm>
          <a:prstGeom prst="can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Execution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Log</a:t>
            </a:r>
          </a:p>
        </p:txBody>
      </p:sp>
      <p:sp>
        <p:nvSpPr>
          <p:cNvPr id="15" name="Organigramme : Multidocument 14"/>
          <p:cNvSpPr/>
          <p:nvPr/>
        </p:nvSpPr>
        <p:spPr bwMode="auto">
          <a:xfrm>
            <a:off x="7668344" y="2996952"/>
            <a:ext cx="108012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Cases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Verdicts</a:t>
            </a:r>
          </a:p>
        </p:txBody>
      </p:sp>
      <p:sp>
        <p:nvSpPr>
          <p:cNvPr id="21" name="Organigramme : Document 20"/>
          <p:cNvSpPr/>
          <p:nvPr/>
        </p:nvSpPr>
        <p:spPr bwMode="auto">
          <a:xfrm>
            <a:off x="7596336" y="1124744"/>
            <a:ext cx="1224136" cy="1224136"/>
          </a:xfrm>
          <a:prstGeom prst="flowChart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Confidence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&amp; Coverage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Reports</a:t>
            </a:r>
          </a:p>
        </p:txBody>
      </p:sp>
      <p:cxnSp>
        <p:nvCxnSpPr>
          <p:cNvPr id="23" name="Connecteur en angle 22"/>
          <p:cNvCxnSpPr>
            <a:stCxn id="26" idx="3"/>
            <a:endCxn id="6" idx="0"/>
          </p:cNvCxnSpPr>
          <p:nvPr/>
        </p:nvCxnSpPr>
        <p:spPr bwMode="auto">
          <a:xfrm rot="5400000">
            <a:off x="1241564" y="2474828"/>
            <a:ext cx="756216" cy="2880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5" name="Connecteur en angle 24"/>
          <p:cNvCxnSpPr>
            <a:stCxn id="22" idx="3"/>
            <a:endCxn id="6" idx="4"/>
          </p:cNvCxnSpPr>
          <p:nvPr/>
        </p:nvCxnSpPr>
        <p:spPr bwMode="auto">
          <a:xfrm rot="16200000" flipV="1">
            <a:off x="1170631" y="4526114"/>
            <a:ext cx="1078103" cy="4680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7" name="Connecteur en angle 26"/>
          <p:cNvCxnSpPr>
            <a:stCxn id="6" idx="6"/>
            <a:endCxn id="8" idx="1"/>
          </p:cNvCxnSpPr>
          <p:nvPr/>
        </p:nvCxnSpPr>
        <p:spPr bwMode="auto">
          <a:xfrm flipV="1">
            <a:off x="2123728" y="3590952"/>
            <a:ext cx="864096" cy="1806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9" name="Connecteur en angle 28"/>
          <p:cNvCxnSpPr>
            <a:stCxn id="8" idx="3"/>
            <a:endCxn id="7" idx="1"/>
          </p:cNvCxnSpPr>
          <p:nvPr/>
        </p:nvCxnSpPr>
        <p:spPr bwMode="auto">
          <a:xfrm flipV="1">
            <a:off x="4067944" y="3051024"/>
            <a:ext cx="1152128" cy="5399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22" name="Nuage 21"/>
          <p:cNvSpPr/>
          <p:nvPr/>
        </p:nvSpPr>
        <p:spPr bwMode="auto">
          <a:xfrm>
            <a:off x="827584" y="5229200"/>
            <a:ext cx="2232248" cy="1224136"/>
          </a:xfrm>
          <a:prstGeom prst="cloud">
            <a:avLst/>
          </a:prstGeom>
          <a:solidFill>
            <a:srgbClr val="3399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Functional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Requirements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6" name="Cylindre 25"/>
          <p:cNvSpPr/>
          <p:nvPr/>
        </p:nvSpPr>
        <p:spPr bwMode="auto">
          <a:xfrm>
            <a:off x="1187624" y="1052736"/>
            <a:ext cx="1152128" cy="1188000"/>
          </a:xfrm>
          <a:prstGeom prst="can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Atomic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Action</a:t>
            </a: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5004048" y="2060848"/>
            <a:ext cx="1728192" cy="18002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Scheduler</a:t>
            </a:r>
          </a:p>
        </p:txBody>
      </p:sp>
      <p:cxnSp>
        <p:nvCxnSpPr>
          <p:cNvPr id="56" name="Connecteur en angle 28"/>
          <p:cNvCxnSpPr>
            <a:stCxn id="7" idx="3"/>
            <a:endCxn id="15" idx="1"/>
          </p:cNvCxnSpPr>
          <p:nvPr/>
        </p:nvCxnSpPr>
        <p:spPr bwMode="auto">
          <a:xfrm>
            <a:off x="6660232" y="3051024"/>
            <a:ext cx="1008112" cy="5399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62" name="Connecteur en angle 28"/>
          <p:cNvCxnSpPr>
            <a:stCxn id="15" idx="0"/>
            <a:endCxn id="21" idx="2"/>
          </p:cNvCxnSpPr>
          <p:nvPr/>
        </p:nvCxnSpPr>
        <p:spPr bwMode="auto">
          <a:xfrm rot="16200000" flipV="1">
            <a:off x="7881058" y="2595298"/>
            <a:ext cx="729001" cy="7430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7" name="Organigramme : Multidocument 6"/>
          <p:cNvSpPr/>
          <p:nvPr/>
        </p:nvSpPr>
        <p:spPr bwMode="auto">
          <a:xfrm>
            <a:off x="5220072" y="2457024"/>
            <a:ext cx="144016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Scripts</a:t>
            </a:r>
          </a:p>
        </p:txBody>
      </p:sp>
      <p:cxnSp>
        <p:nvCxnSpPr>
          <p:cNvPr id="35" name="Connecteur en angle 28"/>
          <p:cNvCxnSpPr/>
          <p:nvPr/>
        </p:nvCxnSpPr>
        <p:spPr bwMode="auto">
          <a:xfrm>
            <a:off x="6588224" y="3374928"/>
            <a:ext cx="1008112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44" name="Rectangle à coins arrondis 43"/>
          <p:cNvSpPr/>
          <p:nvPr/>
        </p:nvSpPr>
        <p:spPr bwMode="auto">
          <a:xfrm>
            <a:off x="4716016" y="4005064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err="1" smtClean="0">
                <a:solidFill>
                  <a:schemeClr val="bg2"/>
                </a:solidFill>
                <a:latin typeface="Arial" pitchFamily="34" charset="0"/>
              </a:rPr>
              <a:t>dSpace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 bwMode="auto">
          <a:xfrm>
            <a:off x="6444208" y="4365104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MicroNova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49" name="Rectangle à coins arrondis 48"/>
          <p:cNvSpPr/>
          <p:nvPr/>
        </p:nvSpPr>
        <p:spPr bwMode="auto">
          <a:xfrm>
            <a:off x="6444208" y="4725144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Carts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52" name="Rectangle à coins arrondis 51"/>
          <p:cNvSpPr/>
          <p:nvPr/>
        </p:nvSpPr>
        <p:spPr bwMode="auto">
          <a:xfrm>
            <a:off x="4716016" y="5517232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Vision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à coins arrondis 54"/>
          <p:cNvSpPr/>
          <p:nvPr/>
        </p:nvSpPr>
        <p:spPr bwMode="auto">
          <a:xfrm>
            <a:off x="5940152" y="5517232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CAN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58" name="Rectangle à coins arrondis 57"/>
          <p:cNvSpPr/>
          <p:nvPr/>
        </p:nvSpPr>
        <p:spPr bwMode="auto">
          <a:xfrm>
            <a:off x="6300192" y="6237312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err="1" smtClean="0">
                <a:solidFill>
                  <a:schemeClr val="bg2"/>
                </a:solidFill>
                <a:latin typeface="Arial" pitchFamily="34" charset="0"/>
              </a:rPr>
              <a:t>IOs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63" name="Rectangle à coins arrondis 62"/>
          <p:cNvSpPr/>
          <p:nvPr/>
        </p:nvSpPr>
        <p:spPr bwMode="auto">
          <a:xfrm>
            <a:off x="899592" y="5301208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Doors</a:t>
            </a:r>
          </a:p>
        </p:txBody>
      </p:sp>
      <p:grpSp>
        <p:nvGrpSpPr>
          <p:cNvPr id="3" name="Groupe 71"/>
          <p:cNvGrpSpPr/>
          <p:nvPr/>
        </p:nvGrpSpPr>
        <p:grpSpPr>
          <a:xfrm>
            <a:off x="899592" y="908720"/>
            <a:ext cx="6480720" cy="5949280"/>
            <a:chOff x="899592" y="908720"/>
            <a:chExt cx="6480720" cy="5949280"/>
          </a:xfrm>
        </p:grpSpPr>
        <p:sp>
          <p:nvSpPr>
            <p:cNvPr id="28" name="Rectangle à coins arrondis 27"/>
            <p:cNvSpPr/>
            <p:nvPr/>
          </p:nvSpPr>
          <p:spPr bwMode="auto">
            <a:xfrm>
              <a:off x="5940152" y="908720"/>
              <a:ext cx="1080120" cy="288032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TestStand</a:t>
              </a:r>
            </a:p>
          </p:txBody>
        </p:sp>
        <p:sp>
          <p:nvSpPr>
            <p:cNvPr id="39" name="Rectangle à coins arrondis 38"/>
            <p:cNvSpPr/>
            <p:nvPr/>
          </p:nvSpPr>
          <p:spPr bwMode="auto">
            <a:xfrm>
              <a:off x="4716016" y="3501008"/>
              <a:ext cx="1080120" cy="288032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Proprietary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Rectangle à coins arrondis 44"/>
            <p:cNvSpPr/>
            <p:nvPr/>
          </p:nvSpPr>
          <p:spPr bwMode="auto">
            <a:xfrm>
              <a:off x="4283968" y="4365104"/>
              <a:ext cx="1080120" cy="288032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Opal-</a:t>
              </a: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RT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Rectangle à coins arrondis 46"/>
            <p:cNvSpPr/>
            <p:nvPr/>
          </p:nvSpPr>
          <p:spPr bwMode="auto">
            <a:xfrm>
              <a:off x="5940152" y="4005064"/>
              <a:ext cx="1080120" cy="288032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NI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Rectangle à coins arrondis 47"/>
            <p:cNvSpPr/>
            <p:nvPr/>
          </p:nvSpPr>
          <p:spPr bwMode="auto">
            <a:xfrm>
              <a:off x="4283968" y="4725144"/>
              <a:ext cx="1080120" cy="288032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Clemessy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Rectangle à coins arrondis 52"/>
            <p:cNvSpPr/>
            <p:nvPr/>
          </p:nvSpPr>
          <p:spPr bwMode="auto">
            <a:xfrm>
              <a:off x="4355976" y="5877272"/>
              <a:ext cx="1080120" cy="288032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Diagnostic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 bwMode="auto">
            <a:xfrm>
              <a:off x="6300192" y="5877272"/>
              <a:ext cx="1080120" cy="288032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Calibration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Rectangle à coins arrondis 59"/>
            <p:cNvSpPr/>
            <p:nvPr/>
          </p:nvSpPr>
          <p:spPr bwMode="auto">
            <a:xfrm>
              <a:off x="4716016" y="6569968"/>
              <a:ext cx="1080120" cy="288032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Radio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Rectangle à coins arrondis 63"/>
            <p:cNvSpPr/>
            <p:nvPr/>
          </p:nvSpPr>
          <p:spPr bwMode="auto">
            <a:xfrm>
              <a:off x="2123728" y="5301208"/>
              <a:ext cx="1080120" cy="288032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Reqtify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ectangle à coins arrondis 64"/>
            <p:cNvSpPr/>
            <p:nvPr/>
          </p:nvSpPr>
          <p:spPr bwMode="auto">
            <a:xfrm>
              <a:off x="899592" y="6093296"/>
              <a:ext cx="1080120" cy="288032"/>
            </a:xfrm>
            <a:prstGeom prst="roundRect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MS Excel</a:t>
              </a:r>
            </a:p>
          </p:txBody>
        </p:sp>
        <p:sp>
          <p:nvSpPr>
            <p:cNvPr id="50" name="Rectangle à coins arrondis 49"/>
            <p:cNvSpPr/>
            <p:nvPr/>
          </p:nvSpPr>
          <p:spPr bwMode="auto">
            <a:xfrm>
              <a:off x="971600" y="3861048"/>
              <a:ext cx="1080120" cy="288032"/>
            </a:xfrm>
            <a:prstGeom prst="round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MaTeLo</a:t>
              </a:r>
            </a:p>
          </p:txBody>
        </p:sp>
      </p:grpSp>
      <p:sp>
        <p:nvSpPr>
          <p:cNvPr id="69" name="Rectangle à coins arrondis 68"/>
          <p:cNvSpPr/>
          <p:nvPr/>
        </p:nvSpPr>
        <p:spPr bwMode="auto">
          <a:xfrm>
            <a:off x="4716016" y="908720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EXAM</a:t>
            </a: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4716016" y="2420888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UML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71" name="Rectangle à coins arrondis 70"/>
          <p:cNvSpPr/>
          <p:nvPr/>
        </p:nvSpPr>
        <p:spPr bwMode="auto">
          <a:xfrm>
            <a:off x="4355976" y="2780928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Python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Connecteur en angle 28"/>
          <p:cNvCxnSpPr>
            <a:stCxn id="9" idx="1"/>
          </p:cNvCxnSpPr>
          <p:nvPr/>
        </p:nvCxnSpPr>
        <p:spPr bwMode="auto">
          <a:xfrm>
            <a:off x="6527548" y="4473116"/>
            <a:ext cx="1068788" cy="75608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0" name="Forme 19"/>
          <p:cNvCxnSpPr>
            <a:stCxn id="33" idx="0"/>
            <a:endCxn id="26" idx="4"/>
          </p:cNvCxnSpPr>
          <p:nvPr/>
        </p:nvCxnSpPr>
        <p:spPr bwMode="auto">
          <a:xfrm rot="16200000" flipV="1">
            <a:off x="3887892" y="80596"/>
            <a:ext cx="432112" cy="352839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4860032" y="980728"/>
            <a:ext cx="2016224" cy="5798024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Automation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Framework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TOOLS INTEGRATION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 bwMode="auto">
          <a:xfrm>
            <a:off x="827584" y="2996952"/>
            <a:ext cx="1296144" cy="1224136"/>
          </a:xfrm>
          <a:prstGeom prst="ellipse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Usage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Model</a:t>
            </a:r>
          </a:p>
        </p:txBody>
      </p:sp>
      <p:sp>
        <p:nvSpPr>
          <p:cNvPr id="8" name="Organigramme : Multidocument 7"/>
          <p:cNvSpPr/>
          <p:nvPr/>
        </p:nvSpPr>
        <p:spPr bwMode="auto">
          <a:xfrm>
            <a:off x="2987824" y="2996952"/>
            <a:ext cx="108012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Cases</a:t>
            </a:r>
          </a:p>
        </p:txBody>
      </p:sp>
      <p:sp>
        <p:nvSpPr>
          <p:cNvPr id="9" name="Organigramme : Document 8"/>
          <p:cNvSpPr/>
          <p:nvPr/>
        </p:nvSpPr>
        <p:spPr bwMode="auto">
          <a:xfrm rot="10800000">
            <a:off x="5220069" y="4005064"/>
            <a:ext cx="1307479" cy="936104"/>
          </a:xfrm>
          <a:prstGeom prst="flowChartDocumen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92080" y="44998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Simulator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rapèze 12"/>
          <p:cNvSpPr/>
          <p:nvPr/>
        </p:nvSpPr>
        <p:spPr bwMode="auto">
          <a:xfrm>
            <a:off x="5076056" y="5661248"/>
            <a:ext cx="1584176" cy="936104"/>
          </a:xfrm>
          <a:prstGeom prst="trapezoid">
            <a:avLst>
              <a:gd name="adj" fmla="val 16534"/>
            </a:avLst>
          </a:prstGeom>
          <a:solidFill>
            <a:schemeClr val="bg2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System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Under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</p:txBody>
      </p:sp>
      <p:sp>
        <p:nvSpPr>
          <p:cNvPr id="14" name="Cylindre 13"/>
          <p:cNvSpPr/>
          <p:nvPr/>
        </p:nvSpPr>
        <p:spPr bwMode="auto">
          <a:xfrm>
            <a:off x="7596336" y="4797152"/>
            <a:ext cx="1152128" cy="1296144"/>
          </a:xfrm>
          <a:prstGeom prst="can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Execution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Log</a:t>
            </a:r>
          </a:p>
        </p:txBody>
      </p:sp>
      <p:sp>
        <p:nvSpPr>
          <p:cNvPr id="15" name="Organigramme : Multidocument 14"/>
          <p:cNvSpPr/>
          <p:nvPr/>
        </p:nvSpPr>
        <p:spPr bwMode="auto">
          <a:xfrm>
            <a:off x="7668344" y="2996952"/>
            <a:ext cx="108012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Cases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Verdicts</a:t>
            </a:r>
          </a:p>
        </p:txBody>
      </p:sp>
      <p:sp>
        <p:nvSpPr>
          <p:cNvPr id="21" name="Organigramme : Document 20"/>
          <p:cNvSpPr/>
          <p:nvPr/>
        </p:nvSpPr>
        <p:spPr bwMode="auto">
          <a:xfrm>
            <a:off x="7596336" y="1124744"/>
            <a:ext cx="1224136" cy="1224136"/>
          </a:xfrm>
          <a:prstGeom prst="flowChart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Confidence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&amp; Coverage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Reports</a:t>
            </a:r>
          </a:p>
        </p:txBody>
      </p:sp>
      <p:cxnSp>
        <p:nvCxnSpPr>
          <p:cNvPr id="23" name="Connecteur en angle 22"/>
          <p:cNvCxnSpPr>
            <a:stCxn id="26" idx="3"/>
            <a:endCxn id="6" idx="0"/>
          </p:cNvCxnSpPr>
          <p:nvPr/>
        </p:nvCxnSpPr>
        <p:spPr bwMode="auto">
          <a:xfrm rot="5400000">
            <a:off x="1223564" y="2456828"/>
            <a:ext cx="792216" cy="2880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5" name="Connecteur en angle 24"/>
          <p:cNvCxnSpPr>
            <a:stCxn id="22" idx="3"/>
            <a:endCxn id="6" idx="4"/>
          </p:cNvCxnSpPr>
          <p:nvPr/>
        </p:nvCxnSpPr>
        <p:spPr bwMode="auto">
          <a:xfrm rot="16200000" flipV="1">
            <a:off x="1170631" y="4526114"/>
            <a:ext cx="1078103" cy="4680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7" name="Connecteur en angle 26"/>
          <p:cNvCxnSpPr>
            <a:stCxn id="6" idx="6"/>
            <a:endCxn id="8" idx="1"/>
          </p:cNvCxnSpPr>
          <p:nvPr/>
        </p:nvCxnSpPr>
        <p:spPr bwMode="auto">
          <a:xfrm flipV="1">
            <a:off x="2123728" y="3590952"/>
            <a:ext cx="864096" cy="1806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9" name="Connecteur en angle 28"/>
          <p:cNvCxnSpPr>
            <a:stCxn id="8" idx="3"/>
            <a:endCxn id="7" idx="1"/>
          </p:cNvCxnSpPr>
          <p:nvPr/>
        </p:nvCxnSpPr>
        <p:spPr bwMode="auto">
          <a:xfrm flipV="1">
            <a:off x="4067944" y="3051024"/>
            <a:ext cx="1152128" cy="5399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22" name="Nuage 21"/>
          <p:cNvSpPr/>
          <p:nvPr/>
        </p:nvSpPr>
        <p:spPr bwMode="auto">
          <a:xfrm>
            <a:off x="827584" y="5229200"/>
            <a:ext cx="2232248" cy="1224136"/>
          </a:xfrm>
          <a:prstGeom prst="cloud">
            <a:avLst/>
          </a:prstGeom>
          <a:solidFill>
            <a:srgbClr val="3399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Functional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Requirements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6" name="Cylindre 25"/>
          <p:cNvSpPr/>
          <p:nvPr/>
        </p:nvSpPr>
        <p:spPr bwMode="auto">
          <a:xfrm>
            <a:off x="1187624" y="1052736"/>
            <a:ext cx="1152128" cy="1152000"/>
          </a:xfrm>
          <a:prstGeom prst="can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Atomic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Action</a:t>
            </a: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5004048" y="2060848"/>
            <a:ext cx="1728192" cy="18002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Scheduler</a:t>
            </a:r>
          </a:p>
        </p:txBody>
      </p:sp>
      <p:cxnSp>
        <p:nvCxnSpPr>
          <p:cNvPr id="56" name="Connecteur en angle 28"/>
          <p:cNvCxnSpPr>
            <a:stCxn id="7" idx="3"/>
            <a:endCxn id="15" idx="1"/>
          </p:cNvCxnSpPr>
          <p:nvPr/>
        </p:nvCxnSpPr>
        <p:spPr bwMode="auto">
          <a:xfrm>
            <a:off x="6660232" y="3051024"/>
            <a:ext cx="1008112" cy="5399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62" name="Connecteur en angle 28"/>
          <p:cNvCxnSpPr>
            <a:stCxn id="15" idx="0"/>
            <a:endCxn id="21" idx="2"/>
          </p:cNvCxnSpPr>
          <p:nvPr/>
        </p:nvCxnSpPr>
        <p:spPr bwMode="auto">
          <a:xfrm rot="16200000" flipV="1">
            <a:off x="7881058" y="2595298"/>
            <a:ext cx="729001" cy="7430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7" name="Organigramme : Multidocument 6"/>
          <p:cNvSpPr/>
          <p:nvPr/>
        </p:nvSpPr>
        <p:spPr bwMode="auto">
          <a:xfrm>
            <a:off x="5220072" y="2457024"/>
            <a:ext cx="144016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Scripts</a:t>
            </a: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5940152" y="908720"/>
            <a:ext cx="1080120" cy="288032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TestStand</a:t>
            </a:r>
          </a:p>
        </p:txBody>
      </p:sp>
      <p:cxnSp>
        <p:nvCxnSpPr>
          <p:cNvPr id="35" name="Connecteur en angle 28"/>
          <p:cNvCxnSpPr/>
          <p:nvPr/>
        </p:nvCxnSpPr>
        <p:spPr bwMode="auto">
          <a:xfrm>
            <a:off x="6588224" y="3374928"/>
            <a:ext cx="1008112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39" name="Rectangle à coins arrondis 38"/>
          <p:cNvSpPr/>
          <p:nvPr/>
        </p:nvSpPr>
        <p:spPr bwMode="auto">
          <a:xfrm>
            <a:off x="4716016" y="3501008"/>
            <a:ext cx="1080120" cy="288032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Proprietary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44" name="Rectangle à coins arrondis 43"/>
          <p:cNvSpPr/>
          <p:nvPr/>
        </p:nvSpPr>
        <p:spPr bwMode="auto">
          <a:xfrm>
            <a:off x="4716016" y="4005064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err="1" smtClean="0">
                <a:solidFill>
                  <a:schemeClr val="bg2"/>
                </a:solidFill>
                <a:latin typeface="Arial" pitchFamily="34" charset="0"/>
              </a:rPr>
              <a:t>dSpace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à coins arrondis 44"/>
          <p:cNvSpPr/>
          <p:nvPr/>
        </p:nvSpPr>
        <p:spPr bwMode="auto">
          <a:xfrm>
            <a:off x="4283968" y="4365104"/>
            <a:ext cx="1080120" cy="288032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Opal-</a:t>
            </a:r>
            <a:r>
              <a:rPr lang="en-US" sz="1400" b="1" dirty="0" err="1" smtClean="0">
                <a:solidFill>
                  <a:schemeClr val="bg2"/>
                </a:solidFill>
                <a:latin typeface="Arial" pitchFamily="34" charset="0"/>
              </a:rPr>
              <a:t>RT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 bwMode="auto">
          <a:xfrm>
            <a:off x="6444208" y="4365104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MicroNova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à coins arrondis 46"/>
          <p:cNvSpPr/>
          <p:nvPr/>
        </p:nvSpPr>
        <p:spPr bwMode="auto">
          <a:xfrm>
            <a:off x="5940152" y="4005064"/>
            <a:ext cx="1080120" cy="288032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NI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 bwMode="auto">
          <a:xfrm>
            <a:off x="4283968" y="4725144"/>
            <a:ext cx="1080120" cy="288032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err="1" smtClean="0">
                <a:solidFill>
                  <a:schemeClr val="bg2"/>
                </a:solidFill>
                <a:latin typeface="Arial" pitchFamily="34" charset="0"/>
              </a:rPr>
              <a:t>Clemessy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49" name="Rectangle à coins arrondis 48"/>
          <p:cNvSpPr/>
          <p:nvPr/>
        </p:nvSpPr>
        <p:spPr bwMode="auto">
          <a:xfrm>
            <a:off x="6444208" y="4725144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Carts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52" name="Rectangle à coins arrondis 51"/>
          <p:cNvSpPr/>
          <p:nvPr/>
        </p:nvSpPr>
        <p:spPr bwMode="auto">
          <a:xfrm>
            <a:off x="4716016" y="5517232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Vision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53" name="Rectangle à coins arrondis 52"/>
          <p:cNvSpPr/>
          <p:nvPr/>
        </p:nvSpPr>
        <p:spPr bwMode="auto">
          <a:xfrm>
            <a:off x="4355976" y="5877272"/>
            <a:ext cx="1080120" cy="288032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Diagnostic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54" name="Rectangle à coins arrondis 53"/>
          <p:cNvSpPr/>
          <p:nvPr/>
        </p:nvSpPr>
        <p:spPr bwMode="auto">
          <a:xfrm>
            <a:off x="6300192" y="5877272"/>
            <a:ext cx="1080120" cy="288032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Calibration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à coins arrondis 54"/>
          <p:cNvSpPr/>
          <p:nvPr/>
        </p:nvSpPr>
        <p:spPr bwMode="auto">
          <a:xfrm>
            <a:off x="5940152" y="5517232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CAN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58" name="Rectangle à coins arrondis 57"/>
          <p:cNvSpPr/>
          <p:nvPr/>
        </p:nvSpPr>
        <p:spPr bwMode="auto">
          <a:xfrm>
            <a:off x="6300192" y="6237312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err="1" smtClean="0">
                <a:solidFill>
                  <a:schemeClr val="bg2"/>
                </a:solidFill>
                <a:latin typeface="Arial" pitchFamily="34" charset="0"/>
              </a:rPr>
              <a:t>IOs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60" name="Rectangle à coins arrondis 59"/>
          <p:cNvSpPr/>
          <p:nvPr/>
        </p:nvSpPr>
        <p:spPr bwMode="auto">
          <a:xfrm>
            <a:off x="4716016" y="6569968"/>
            <a:ext cx="1080120" cy="288032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Radio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63" name="Rectangle à coins arrondis 62"/>
          <p:cNvSpPr/>
          <p:nvPr/>
        </p:nvSpPr>
        <p:spPr bwMode="auto">
          <a:xfrm>
            <a:off x="899592" y="5301208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Doors</a:t>
            </a:r>
          </a:p>
        </p:txBody>
      </p:sp>
      <p:sp>
        <p:nvSpPr>
          <p:cNvPr id="64" name="Rectangle à coins arrondis 63"/>
          <p:cNvSpPr/>
          <p:nvPr/>
        </p:nvSpPr>
        <p:spPr bwMode="auto">
          <a:xfrm>
            <a:off x="2123728" y="5301208"/>
            <a:ext cx="1080120" cy="288032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Reqtify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899592" y="6093296"/>
            <a:ext cx="1080120" cy="288032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MS Excel</a:t>
            </a:r>
          </a:p>
        </p:txBody>
      </p:sp>
      <p:sp>
        <p:nvSpPr>
          <p:cNvPr id="69" name="Rectangle à coins arrondis 68"/>
          <p:cNvSpPr/>
          <p:nvPr/>
        </p:nvSpPr>
        <p:spPr bwMode="auto">
          <a:xfrm>
            <a:off x="4716016" y="908720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EXAM</a:t>
            </a: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4716016" y="2420888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UML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71" name="Rectangle à coins arrondis 70"/>
          <p:cNvSpPr/>
          <p:nvPr/>
        </p:nvSpPr>
        <p:spPr bwMode="auto">
          <a:xfrm>
            <a:off x="4355976" y="2780928"/>
            <a:ext cx="1080120" cy="28803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Python</a:t>
            </a:r>
          </a:p>
        </p:txBody>
      </p:sp>
      <p:grpSp>
        <p:nvGrpSpPr>
          <p:cNvPr id="3" name="Groupe 80"/>
          <p:cNvGrpSpPr/>
          <p:nvPr/>
        </p:nvGrpSpPr>
        <p:grpSpPr>
          <a:xfrm>
            <a:off x="107504" y="1340768"/>
            <a:ext cx="7632848" cy="5517232"/>
            <a:chOff x="107504" y="1340768"/>
            <a:chExt cx="7632848" cy="5517232"/>
          </a:xfrm>
        </p:grpSpPr>
        <p:sp>
          <p:nvSpPr>
            <p:cNvPr id="50" name="Rectangle à coins arrondis 49"/>
            <p:cNvSpPr/>
            <p:nvPr/>
          </p:nvSpPr>
          <p:spPr bwMode="auto">
            <a:xfrm>
              <a:off x="4716016" y="1772816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PROVEtech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Rectangle à coins arrondis 50"/>
            <p:cNvSpPr/>
            <p:nvPr/>
          </p:nvSpPr>
          <p:spPr bwMode="auto">
            <a:xfrm>
              <a:off x="5940152" y="1772816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Proprietary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à coins arrondis 56"/>
            <p:cNvSpPr/>
            <p:nvPr/>
          </p:nvSpPr>
          <p:spPr bwMode="auto">
            <a:xfrm>
              <a:off x="4067944" y="1340768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CANoe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Rectangle à coins arrondis 60"/>
            <p:cNvSpPr/>
            <p:nvPr/>
          </p:nvSpPr>
          <p:spPr bwMode="auto">
            <a:xfrm>
              <a:off x="6660232" y="1340768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EXACT</a:t>
              </a:r>
            </a:p>
          </p:txBody>
        </p:sp>
        <p:sp>
          <p:nvSpPr>
            <p:cNvPr id="66" name="Rectangle à coins arrondis 65"/>
            <p:cNvSpPr/>
            <p:nvPr/>
          </p:nvSpPr>
          <p:spPr bwMode="auto">
            <a:xfrm>
              <a:off x="5940152" y="2420888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TTCN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-3</a:t>
              </a:r>
            </a:p>
          </p:txBody>
        </p:sp>
        <p:sp>
          <p:nvSpPr>
            <p:cNvPr id="67" name="Rectangle à coins arrondis 66"/>
            <p:cNvSpPr/>
            <p:nvPr/>
          </p:nvSpPr>
          <p:spPr bwMode="auto">
            <a:xfrm>
              <a:off x="6300192" y="2780928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VB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à coins arrondis 67"/>
            <p:cNvSpPr/>
            <p:nvPr/>
          </p:nvSpPr>
          <p:spPr bwMode="auto">
            <a:xfrm>
              <a:off x="6300192" y="3140968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C, C#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Rectangle à coins arrondis 71"/>
            <p:cNvSpPr/>
            <p:nvPr/>
          </p:nvSpPr>
          <p:spPr bwMode="auto">
            <a:xfrm>
              <a:off x="4355976" y="3140968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CSV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Rectangle à coins arrondis 72"/>
            <p:cNvSpPr/>
            <p:nvPr/>
          </p:nvSpPr>
          <p:spPr bwMode="auto">
            <a:xfrm>
              <a:off x="5940152" y="3501008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Java</a:t>
              </a:r>
            </a:p>
          </p:txBody>
        </p:sp>
        <p:sp>
          <p:nvSpPr>
            <p:cNvPr id="74" name="Rectangle à coins arrondis 73"/>
            <p:cNvSpPr/>
            <p:nvPr/>
          </p:nvSpPr>
          <p:spPr bwMode="auto">
            <a:xfrm>
              <a:off x="4716016" y="5085184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Simulink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Rectangle à coins arrondis 74"/>
            <p:cNvSpPr/>
            <p:nvPr/>
          </p:nvSpPr>
          <p:spPr bwMode="auto">
            <a:xfrm>
              <a:off x="5940152" y="5085184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CANoe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Rectangle à coins arrondis 75"/>
            <p:cNvSpPr/>
            <p:nvPr/>
          </p:nvSpPr>
          <p:spPr bwMode="auto">
            <a:xfrm>
              <a:off x="4355976" y="6237312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Flexray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7" name="Rectangle à coins arrondis 76"/>
            <p:cNvSpPr/>
            <p:nvPr/>
          </p:nvSpPr>
          <p:spPr bwMode="auto">
            <a:xfrm>
              <a:off x="5940152" y="6569968"/>
              <a:ext cx="1224136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Temperature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à coins arrondis 77"/>
            <p:cNvSpPr/>
            <p:nvPr/>
          </p:nvSpPr>
          <p:spPr bwMode="auto">
            <a:xfrm>
              <a:off x="2123728" y="6093296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XML</a:t>
              </a:r>
            </a:p>
          </p:txBody>
        </p:sp>
        <p:sp>
          <p:nvSpPr>
            <p:cNvPr id="79" name="Rectangle à coins arrondis 78"/>
            <p:cNvSpPr/>
            <p:nvPr/>
          </p:nvSpPr>
          <p:spPr bwMode="auto">
            <a:xfrm>
              <a:off x="2586240" y="5705856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CSV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" name="Rectangle à coins arrondis 79"/>
            <p:cNvSpPr/>
            <p:nvPr/>
          </p:nvSpPr>
          <p:spPr bwMode="auto">
            <a:xfrm>
              <a:off x="107504" y="5705856"/>
              <a:ext cx="1080120" cy="288032"/>
            </a:xfrm>
            <a:prstGeom prst="roundRect">
              <a:avLst/>
            </a:prstGeom>
            <a:solidFill>
              <a:srgbClr val="777777"/>
            </a:soli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HP QC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82" name="Rectangle à coins arrondis 81"/>
          <p:cNvSpPr/>
          <p:nvPr/>
        </p:nvSpPr>
        <p:spPr bwMode="auto">
          <a:xfrm>
            <a:off x="971600" y="3861048"/>
            <a:ext cx="1080120" cy="288032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MaTeLo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Connecteur en angle 28"/>
          <p:cNvCxnSpPr>
            <a:stCxn id="9" idx="1"/>
          </p:cNvCxnSpPr>
          <p:nvPr/>
        </p:nvCxnSpPr>
        <p:spPr bwMode="auto">
          <a:xfrm>
            <a:off x="6527548" y="4473116"/>
            <a:ext cx="1068788" cy="75608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0" name="Forme 19"/>
          <p:cNvCxnSpPr>
            <a:stCxn id="33" idx="0"/>
            <a:endCxn id="26" idx="4"/>
          </p:cNvCxnSpPr>
          <p:nvPr/>
        </p:nvCxnSpPr>
        <p:spPr bwMode="auto">
          <a:xfrm rot="16200000" flipV="1">
            <a:off x="3887892" y="80596"/>
            <a:ext cx="432112" cy="352839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4860032" y="980728"/>
            <a:ext cx="2016224" cy="5798024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Automation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Framework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TOOLS INTEGRATION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 bwMode="auto">
          <a:xfrm>
            <a:off x="827584" y="2996952"/>
            <a:ext cx="1296144" cy="1224136"/>
          </a:xfrm>
          <a:prstGeom prst="ellipse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Usage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Model</a:t>
            </a:r>
          </a:p>
        </p:txBody>
      </p:sp>
      <p:sp>
        <p:nvSpPr>
          <p:cNvPr id="8" name="Organigramme : Multidocument 7"/>
          <p:cNvSpPr/>
          <p:nvPr/>
        </p:nvSpPr>
        <p:spPr bwMode="auto">
          <a:xfrm>
            <a:off x="2987824" y="2996952"/>
            <a:ext cx="108012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Cases</a:t>
            </a:r>
          </a:p>
        </p:txBody>
      </p:sp>
      <p:sp>
        <p:nvSpPr>
          <p:cNvPr id="9" name="Organigramme : Document 8"/>
          <p:cNvSpPr/>
          <p:nvPr/>
        </p:nvSpPr>
        <p:spPr bwMode="auto">
          <a:xfrm rot="10800000">
            <a:off x="5220069" y="4005064"/>
            <a:ext cx="1307479" cy="936104"/>
          </a:xfrm>
          <a:prstGeom prst="flowChartDocumen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92080" y="44998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Simulator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rapèze 12"/>
          <p:cNvSpPr/>
          <p:nvPr/>
        </p:nvSpPr>
        <p:spPr bwMode="auto">
          <a:xfrm>
            <a:off x="5076056" y="5661248"/>
            <a:ext cx="1584176" cy="936104"/>
          </a:xfrm>
          <a:prstGeom prst="trapezoid">
            <a:avLst>
              <a:gd name="adj" fmla="val 16534"/>
            </a:avLst>
          </a:prstGeom>
          <a:solidFill>
            <a:schemeClr val="bg2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System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Under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</p:txBody>
      </p:sp>
      <p:sp>
        <p:nvSpPr>
          <p:cNvPr id="14" name="Cylindre 13"/>
          <p:cNvSpPr/>
          <p:nvPr/>
        </p:nvSpPr>
        <p:spPr bwMode="auto">
          <a:xfrm>
            <a:off x="7596336" y="4797152"/>
            <a:ext cx="1152128" cy="1296144"/>
          </a:xfrm>
          <a:prstGeom prst="can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Execution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Log</a:t>
            </a:r>
          </a:p>
        </p:txBody>
      </p:sp>
      <p:sp>
        <p:nvSpPr>
          <p:cNvPr id="15" name="Organigramme : Multidocument 14"/>
          <p:cNvSpPr/>
          <p:nvPr/>
        </p:nvSpPr>
        <p:spPr bwMode="auto">
          <a:xfrm>
            <a:off x="7668344" y="2996952"/>
            <a:ext cx="108012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Cases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Verdicts</a:t>
            </a:r>
          </a:p>
        </p:txBody>
      </p:sp>
      <p:sp>
        <p:nvSpPr>
          <p:cNvPr id="21" name="Organigramme : Document 20"/>
          <p:cNvSpPr/>
          <p:nvPr/>
        </p:nvSpPr>
        <p:spPr bwMode="auto">
          <a:xfrm>
            <a:off x="7596336" y="1124744"/>
            <a:ext cx="1224136" cy="1224136"/>
          </a:xfrm>
          <a:prstGeom prst="flowChart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Confidence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&amp; Coverage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Reports</a:t>
            </a:r>
          </a:p>
        </p:txBody>
      </p:sp>
      <p:cxnSp>
        <p:nvCxnSpPr>
          <p:cNvPr id="23" name="Connecteur en angle 22"/>
          <p:cNvCxnSpPr>
            <a:stCxn id="26" idx="3"/>
            <a:endCxn id="6" idx="0"/>
          </p:cNvCxnSpPr>
          <p:nvPr/>
        </p:nvCxnSpPr>
        <p:spPr bwMode="auto">
          <a:xfrm rot="5400000">
            <a:off x="1223564" y="2456828"/>
            <a:ext cx="792216" cy="2880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5" name="Connecteur en angle 24"/>
          <p:cNvCxnSpPr>
            <a:stCxn id="22" idx="3"/>
            <a:endCxn id="6" idx="4"/>
          </p:cNvCxnSpPr>
          <p:nvPr/>
        </p:nvCxnSpPr>
        <p:spPr bwMode="auto">
          <a:xfrm rot="16200000" flipV="1">
            <a:off x="1170631" y="4526114"/>
            <a:ext cx="1078103" cy="4680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7" name="Connecteur en angle 26"/>
          <p:cNvCxnSpPr>
            <a:stCxn id="6" idx="6"/>
            <a:endCxn id="8" idx="1"/>
          </p:cNvCxnSpPr>
          <p:nvPr/>
        </p:nvCxnSpPr>
        <p:spPr bwMode="auto">
          <a:xfrm flipV="1">
            <a:off x="2123728" y="3590952"/>
            <a:ext cx="864096" cy="1806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9" name="Connecteur en angle 28"/>
          <p:cNvCxnSpPr>
            <a:stCxn id="8" idx="3"/>
            <a:endCxn id="7" idx="1"/>
          </p:cNvCxnSpPr>
          <p:nvPr/>
        </p:nvCxnSpPr>
        <p:spPr bwMode="auto">
          <a:xfrm flipV="1">
            <a:off x="4067944" y="3051024"/>
            <a:ext cx="1152128" cy="5399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22" name="Nuage 21"/>
          <p:cNvSpPr/>
          <p:nvPr/>
        </p:nvSpPr>
        <p:spPr bwMode="auto">
          <a:xfrm>
            <a:off x="827584" y="5229200"/>
            <a:ext cx="2232248" cy="1224136"/>
          </a:xfrm>
          <a:prstGeom prst="cloud">
            <a:avLst/>
          </a:prstGeom>
          <a:solidFill>
            <a:srgbClr val="3399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Functional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Requirements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6" name="Cylindre 25"/>
          <p:cNvSpPr/>
          <p:nvPr/>
        </p:nvSpPr>
        <p:spPr bwMode="auto">
          <a:xfrm>
            <a:off x="1187624" y="1052736"/>
            <a:ext cx="1152128" cy="1152000"/>
          </a:xfrm>
          <a:prstGeom prst="can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Atomic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Action</a:t>
            </a: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5004048" y="2060848"/>
            <a:ext cx="1728192" cy="18002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Scheduler</a:t>
            </a:r>
          </a:p>
        </p:txBody>
      </p:sp>
      <p:cxnSp>
        <p:nvCxnSpPr>
          <p:cNvPr id="56" name="Connecteur en angle 28"/>
          <p:cNvCxnSpPr>
            <a:stCxn id="7" idx="3"/>
            <a:endCxn id="15" idx="1"/>
          </p:cNvCxnSpPr>
          <p:nvPr/>
        </p:nvCxnSpPr>
        <p:spPr bwMode="auto">
          <a:xfrm>
            <a:off x="6660232" y="3051024"/>
            <a:ext cx="1008112" cy="5399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62" name="Connecteur en angle 28"/>
          <p:cNvCxnSpPr>
            <a:stCxn id="15" idx="0"/>
            <a:endCxn id="21" idx="2"/>
          </p:cNvCxnSpPr>
          <p:nvPr/>
        </p:nvCxnSpPr>
        <p:spPr bwMode="auto">
          <a:xfrm rot="16200000" flipV="1">
            <a:off x="7881058" y="2595298"/>
            <a:ext cx="729001" cy="7430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7" name="Organigramme : Multidocument 6"/>
          <p:cNvSpPr/>
          <p:nvPr/>
        </p:nvSpPr>
        <p:spPr bwMode="auto">
          <a:xfrm>
            <a:off x="5220072" y="2457024"/>
            <a:ext cx="144016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Scripts</a:t>
            </a:r>
          </a:p>
        </p:txBody>
      </p:sp>
      <p:cxnSp>
        <p:nvCxnSpPr>
          <p:cNvPr id="35" name="Connecteur en angle 28"/>
          <p:cNvCxnSpPr/>
          <p:nvPr/>
        </p:nvCxnSpPr>
        <p:spPr bwMode="auto">
          <a:xfrm>
            <a:off x="6588224" y="3374928"/>
            <a:ext cx="1008112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grpSp>
        <p:nvGrpSpPr>
          <p:cNvPr id="3" name="Groupe 80"/>
          <p:cNvGrpSpPr/>
          <p:nvPr/>
        </p:nvGrpSpPr>
        <p:grpSpPr>
          <a:xfrm>
            <a:off x="107504" y="908720"/>
            <a:ext cx="7632848" cy="5949280"/>
            <a:chOff x="107504" y="908720"/>
            <a:chExt cx="7632848" cy="5949280"/>
          </a:xfrm>
          <a:solidFill>
            <a:schemeClr val="accent1">
              <a:alpha val="43000"/>
            </a:schemeClr>
          </a:solidFill>
        </p:grpSpPr>
        <p:sp>
          <p:nvSpPr>
            <p:cNvPr id="28" name="Rectangle à coins arrondis 27"/>
            <p:cNvSpPr/>
            <p:nvPr/>
          </p:nvSpPr>
          <p:spPr bwMode="auto">
            <a:xfrm>
              <a:off x="5940152" y="908720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TestStand</a:t>
              </a:r>
            </a:p>
          </p:txBody>
        </p:sp>
        <p:sp>
          <p:nvSpPr>
            <p:cNvPr id="39" name="Rectangle à coins arrondis 38"/>
            <p:cNvSpPr/>
            <p:nvPr/>
          </p:nvSpPr>
          <p:spPr bwMode="auto">
            <a:xfrm>
              <a:off x="4716016" y="3501008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Proprietary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Rectangle à coins arrondis 43"/>
            <p:cNvSpPr/>
            <p:nvPr/>
          </p:nvSpPr>
          <p:spPr bwMode="auto">
            <a:xfrm>
              <a:off x="4716016" y="4005064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dSpace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Rectangle à coins arrondis 44"/>
            <p:cNvSpPr/>
            <p:nvPr/>
          </p:nvSpPr>
          <p:spPr bwMode="auto">
            <a:xfrm>
              <a:off x="4283968" y="4365104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Opal-</a:t>
              </a: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RT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Rectangle à coins arrondis 45"/>
            <p:cNvSpPr/>
            <p:nvPr/>
          </p:nvSpPr>
          <p:spPr bwMode="auto">
            <a:xfrm>
              <a:off x="6444208" y="4365104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MicroNova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Rectangle à coins arrondis 46"/>
            <p:cNvSpPr/>
            <p:nvPr/>
          </p:nvSpPr>
          <p:spPr bwMode="auto">
            <a:xfrm>
              <a:off x="5940152" y="4005064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NI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Rectangle à coins arrondis 47"/>
            <p:cNvSpPr/>
            <p:nvPr/>
          </p:nvSpPr>
          <p:spPr bwMode="auto">
            <a:xfrm>
              <a:off x="4283968" y="4725144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Clemessy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 bwMode="auto">
            <a:xfrm>
              <a:off x="6444208" y="4725144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Carts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Rectangle à coins arrondis 51"/>
            <p:cNvSpPr/>
            <p:nvPr/>
          </p:nvSpPr>
          <p:spPr bwMode="auto">
            <a:xfrm>
              <a:off x="4716016" y="5517232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Vision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Rectangle à coins arrondis 52"/>
            <p:cNvSpPr/>
            <p:nvPr/>
          </p:nvSpPr>
          <p:spPr bwMode="auto">
            <a:xfrm>
              <a:off x="4355976" y="5877272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Diagnostic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 bwMode="auto">
            <a:xfrm>
              <a:off x="6300192" y="5877272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Calibration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Rectangle à coins arrondis 54"/>
            <p:cNvSpPr/>
            <p:nvPr/>
          </p:nvSpPr>
          <p:spPr bwMode="auto">
            <a:xfrm>
              <a:off x="5940152" y="5517232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CAN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Rectangle à coins arrondis 57"/>
            <p:cNvSpPr/>
            <p:nvPr/>
          </p:nvSpPr>
          <p:spPr bwMode="auto">
            <a:xfrm>
              <a:off x="6300192" y="6237312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IOs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Rectangle à coins arrondis 59"/>
            <p:cNvSpPr/>
            <p:nvPr/>
          </p:nvSpPr>
          <p:spPr bwMode="auto">
            <a:xfrm>
              <a:off x="4716016" y="6569968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Radio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à coins arrondis 62"/>
            <p:cNvSpPr/>
            <p:nvPr/>
          </p:nvSpPr>
          <p:spPr bwMode="auto">
            <a:xfrm>
              <a:off x="899592" y="5301208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Doors</a:t>
              </a:r>
            </a:p>
          </p:txBody>
        </p:sp>
        <p:sp>
          <p:nvSpPr>
            <p:cNvPr id="64" name="Rectangle à coins arrondis 63"/>
            <p:cNvSpPr/>
            <p:nvPr/>
          </p:nvSpPr>
          <p:spPr bwMode="auto">
            <a:xfrm>
              <a:off x="2123728" y="5301208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Reqtify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ectangle à coins arrondis 64"/>
            <p:cNvSpPr/>
            <p:nvPr/>
          </p:nvSpPr>
          <p:spPr bwMode="auto">
            <a:xfrm>
              <a:off x="899592" y="6093296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MS Excel</a:t>
              </a:r>
            </a:p>
          </p:txBody>
        </p:sp>
        <p:sp>
          <p:nvSpPr>
            <p:cNvPr id="69" name="Rectangle à coins arrondis 68"/>
            <p:cNvSpPr/>
            <p:nvPr/>
          </p:nvSpPr>
          <p:spPr bwMode="auto">
            <a:xfrm>
              <a:off x="4716016" y="908720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EXAM</a:t>
              </a:r>
            </a:p>
          </p:txBody>
        </p:sp>
        <p:sp>
          <p:nvSpPr>
            <p:cNvPr id="70" name="Rectangle à coins arrondis 69"/>
            <p:cNvSpPr/>
            <p:nvPr/>
          </p:nvSpPr>
          <p:spPr bwMode="auto">
            <a:xfrm>
              <a:off x="4716016" y="2420888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UML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Rectangle à coins arrondis 70"/>
            <p:cNvSpPr/>
            <p:nvPr/>
          </p:nvSpPr>
          <p:spPr bwMode="auto">
            <a:xfrm>
              <a:off x="4355976" y="2780928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Python</a:t>
              </a:r>
            </a:p>
          </p:txBody>
        </p:sp>
        <p:grpSp>
          <p:nvGrpSpPr>
            <p:cNvPr id="4" name="Groupe 80"/>
            <p:cNvGrpSpPr/>
            <p:nvPr/>
          </p:nvGrpSpPr>
          <p:grpSpPr>
            <a:xfrm>
              <a:off x="107504" y="1340768"/>
              <a:ext cx="7632848" cy="5517232"/>
              <a:chOff x="107504" y="1340768"/>
              <a:chExt cx="7632848" cy="5517232"/>
            </a:xfrm>
            <a:grpFill/>
          </p:grpSpPr>
          <p:sp>
            <p:nvSpPr>
              <p:cNvPr id="50" name="Rectangle à coins arrondis 49"/>
              <p:cNvSpPr/>
              <p:nvPr/>
            </p:nvSpPr>
            <p:spPr bwMode="auto">
              <a:xfrm>
                <a:off x="4716016" y="1772816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err="1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PROVEtech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" name="Rectangle à coins arrondis 50"/>
              <p:cNvSpPr/>
              <p:nvPr/>
            </p:nvSpPr>
            <p:spPr bwMode="auto">
              <a:xfrm>
                <a:off x="5940152" y="1772816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Proprietary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" name="Rectangle à coins arrondis 56"/>
              <p:cNvSpPr/>
              <p:nvPr/>
            </p:nvSpPr>
            <p:spPr bwMode="auto">
              <a:xfrm>
                <a:off x="4067944" y="134076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err="1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CANoe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1" name="Rectangle à coins arrondis 60"/>
              <p:cNvSpPr/>
              <p:nvPr/>
            </p:nvSpPr>
            <p:spPr bwMode="auto">
              <a:xfrm>
                <a:off x="6660232" y="134076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EXACT</a:t>
                </a:r>
              </a:p>
            </p:txBody>
          </p:sp>
          <p:sp>
            <p:nvSpPr>
              <p:cNvPr id="66" name="Rectangle à coins arrondis 65"/>
              <p:cNvSpPr/>
              <p:nvPr/>
            </p:nvSpPr>
            <p:spPr bwMode="auto">
              <a:xfrm>
                <a:off x="5940152" y="242088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err="1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TTCN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-3</a:t>
                </a:r>
              </a:p>
            </p:txBody>
          </p:sp>
          <p:sp>
            <p:nvSpPr>
              <p:cNvPr id="67" name="Rectangle à coins arrondis 66"/>
              <p:cNvSpPr/>
              <p:nvPr/>
            </p:nvSpPr>
            <p:spPr bwMode="auto">
              <a:xfrm>
                <a:off x="6300192" y="278092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VB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8" name="Rectangle à coins arrondis 67"/>
              <p:cNvSpPr/>
              <p:nvPr/>
            </p:nvSpPr>
            <p:spPr bwMode="auto">
              <a:xfrm>
                <a:off x="6300192" y="314096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C, C#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2" name="Rectangle à coins arrondis 71"/>
              <p:cNvSpPr/>
              <p:nvPr/>
            </p:nvSpPr>
            <p:spPr bwMode="auto">
              <a:xfrm>
                <a:off x="4355976" y="314096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CSV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3" name="Rectangle à coins arrondis 72"/>
              <p:cNvSpPr/>
              <p:nvPr/>
            </p:nvSpPr>
            <p:spPr bwMode="auto">
              <a:xfrm>
                <a:off x="5940152" y="350100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Java</a:t>
                </a:r>
              </a:p>
            </p:txBody>
          </p:sp>
          <p:sp>
            <p:nvSpPr>
              <p:cNvPr id="74" name="Rectangle à coins arrondis 73"/>
              <p:cNvSpPr/>
              <p:nvPr/>
            </p:nvSpPr>
            <p:spPr bwMode="auto">
              <a:xfrm>
                <a:off x="4716016" y="5085184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err="1" smtClean="0">
                    <a:solidFill>
                      <a:schemeClr val="bg2"/>
                    </a:solidFill>
                    <a:latin typeface="Arial" pitchFamily="34" charset="0"/>
                  </a:rPr>
                  <a:t>Simulink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5" name="Rectangle à coins arrondis 74"/>
              <p:cNvSpPr/>
              <p:nvPr/>
            </p:nvSpPr>
            <p:spPr bwMode="auto">
              <a:xfrm>
                <a:off x="5940152" y="5085184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err="1" smtClean="0">
                    <a:solidFill>
                      <a:schemeClr val="bg2"/>
                    </a:solidFill>
                    <a:latin typeface="Arial" pitchFamily="34" charset="0"/>
                  </a:rPr>
                  <a:t>CANoe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Rectangle à coins arrondis 75"/>
              <p:cNvSpPr/>
              <p:nvPr/>
            </p:nvSpPr>
            <p:spPr bwMode="auto">
              <a:xfrm>
                <a:off x="4355976" y="6237312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err="1" smtClean="0">
                    <a:solidFill>
                      <a:schemeClr val="bg2"/>
                    </a:solidFill>
                    <a:latin typeface="Arial" pitchFamily="34" charset="0"/>
                  </a:rPr>
                  <a:t>Flexray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Rectangle à coins arrondis 76"/>
              <p:cNvSpPr/>
              <p:nvPr/>
            </p:nvSpPr>
            <p:spPr bwMode="auto">
              <a:xfrm>
                <a:off x="5940152" y="6569968"/>
                <a:ext cx="1224136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Temperature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" name="Rectangle à coins arrondis 77"/>
              <p:cNvSpPr/>
              <p:nvPr/>
            </p:nvSpPr>
            <p:spPr bwMode="auto">
              <a:xfrm>
                <a:off x="2123728" y="6093296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XML</a:t>
                </a:r>
              </a:p>
            </p:txBody>
          </p:sp>
          <p:sp>
            <p:nvSpPr>
              <p:cNvPr id="79" name="Rectangle à coins arrondis 78"/>
              <p:cNvSpPr/>
              <p:nvPr/>
            </p:nvSpPr>
            <p:spPr bwMode="auto">
              <a:xfrm>
                <a:off x="2586240" y="5705856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CSV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0" name="Rectangle à coins arrondis 79"/>
              <p:cNvSpPr/>
              <p:nvPr/>
            </p:nvSpPr>
            <p:spPr bwMode="auto">
              <a:xfrm>
                <a:off x="107504" y="5705856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HP QC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82" name="Rectangle à coins arrondis 81"/>
          <p:cNvSpPr/>
          <p:nvPr/>
        </p:nvSpPr>
        <p:spPr bwMode="auto">
          <a:xfrm>
            <a:off x="971600" y="3861048"/>
            <a:ext cx="1080120" cy="288032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MaTeLo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Connecteur en angle 28"/>
          <p:cNvCxnSpPr>
            <a:stCxn id="9" idx="1"/>
          </p:cNvCxnSpPr>
          <p:nvPr/>
        </p:nvCxnSpPr>
        <p:spPr bwMode="auto">
          <a:xfrm>
            <a:off x="6527548" y="4473116"/>
            <a:ext cx="1068788" cy="75608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0" name="Forme 19"/>
          <p:cNvCxnSpPr>
            <a:stCxn id="33" idx="0"/>
            <a:endCxn id="26" idx="4"/>
          </p:cNvCxnSpPr>
          <p:nvPr/>
        </p:nvCxnSpPr>
        <p:spPr bwMode="auto">
          <a:xfrm rot="16200000" flipV="1">
            <a:off x="3887892" y="80596"/>
            <a:ext cx="432112" cy="352839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4860032" y="980728"/>
            <a:ext cx="2016224" cy="5798024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Automation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Framework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MBT</a:t>
            </a:r>
            <a:r>
              <a:rPr lang="en-US" dirty="0" smtClean="0"/>
              <a:t> AND ITS STANDARDS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 bwMode="auto">
          <a:xfrm>
            <a:off x="827584" y="2996952"/>
            <a:ext cx="1296144" cy="1224136"/>
          </a:xfrm>
          <a:prstGeom prst="ellipse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Usage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Model</a:t>
            </a:r>
          </a:p>
        </p:txBody>
      </p:sp>
      <p:sp>
        <p:nvSpPr>
          <p:cNvPr id="8" name="Organigramme : Multidocument 7"/>
          <p:cNvSpPr/>
          <p:nvPr/>
        </p:nvSpPr>
        <p:spPr bwMode="auto">
          <a:xfrm>
            <a:off x="2987824" y="2996952"/>
            <a:ext cx="108012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Cases</a:t>
            </a:r>
          </a:p>
        </p:txBody>
      </p:sp>
      <p:sp>
        <p:nvSpPr>
          <p:cNvPr id="9" name="Organigramme : Document 8"/>
          <p:cNvSpPr/>
          <p:nvPr/>
        </p:nvSpPr>
        <p:spPr bwMode="auto">
          <a:xfrm rot="10800000">
            <a:off x="5220069" y="4005064"/>
            <a:ext cx="1307479" cy="936104"/>
          </a:xfrm>
          <a:prstGeom prst="flowChartDocumen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92080" y="44998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Simulator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rapèze 12"/>
          <p:cNvSpPr/>
          <p:nvPr/>
        </p:nvSpPr>
        <p:spPr bwMode="auto">
          <a:xfrm>
            <a:off x="5076056" y="5661248"/>
            <a:ext cx="1584176" cy="936104"/>
          </a:xfrm>
          <a:prstGeom prst="trapezoid">
            <a:avLst>
              <a:gd name="adj" fmla="val 16534"/>
            </a:avLst>
          </a:prstGeom>
          <a:solidFill>
            <a:schemeClr val="bg2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System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Under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</p:txBody>
      </p:sp>
      <p:sp>
        <p:nvSpPr>
          <p:cNvPr id="14" name="Cylindre 13"/>
          <p:cNvSpPr/>
          <p:nvPr/>
        </p:nvSpPr>
        <p:spPr bwMode="auto">
          <a:xfrm>
            <a:off x="7596336" y="4797152"/>
            <a:ext cx="1152128" cy="1296144"/>
          </a:xfrm>
          <a:prstGeom prst="can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Execution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Log</a:t>
            </a:r>
          </a:p>
        </p:txBody>
      </p:sp>
      <p:sp>
        <p:nvSpPr>
          <p:cNvPr id="15" name="Organigramme : Multidocument 14"/>
          <p:cNvSpPr/>
          <p:nvPr/>
        </p:nvSpPr>
        <p:spPr bwMode="auto">
          <a:xfrm>
            <a:off x="7668344" y="2996952"/>
            <a:ext cx="108012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Cases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Verdicts</a:t>
            </a:r>
          </a:p>
        </p:txBody>
      </p:sp>
      <p:sp>
        <p:nvSpPr>
          <p:cNvPr id="21" name="Organigramme : Document 20"/>
          <p:cNvSpPr/>
          <p:nvPr/>
        </p:nvSpPr>
        <p:spPr bwMode="auto">
          <a:xfrm>
            <a:off x="7596336" y="1124744"/>
            <a:ext cx="1224136" cy="1224136"/>
          </a:xfrm>
          <a:prstGeom prst="flowChart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Confidence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&amp; Coverage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Reports</a:t>
            </a:r>
          </a:p>
        </p:txBody>
      </p:sp>
      <p:cxnSp>
        <p:nvCxnSpPr>
          <p:cNvPr id="23" name="Connecteur en angle 22"/>
          <p:cNvCxnSpPr>
            <a:stCxn id="26" idx="3"/>
            <a:endCxn id="6" idx="0"/>
          </p:cNvCxnSpPr>
          <p:nvPr/>
        </p:nvCxnSpPr>
        <p:spPr bwMode="auto">
          <a:xfrm rot="5400000">
            <a:off x="1223564" y="2456828"/>
            <a:ext cx="792216" cy="2880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5" name="Connecteur en angle 24"/>
          <p:cNvCxnSpPr>
            <a:stCxn id="22" idx="3"/>
            <a:endCxn id="6" idx="4"/>
          </p:cNvCxnSpPr>
          <p:nvPr/>
        </p:nvCxnSpPr>
        <p:spPr bwMode="auto">
          <a:xfrm rot="16200000" flipV="1">
            <a:off x="1170631" y="4526114"/>
            <a:ext cx="1078103" cy="4680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7" name="Connecteur en angle 26"/>
          <p:cNvCxnSpPr>
            <a:stCxn id="6" idx="6"/>
            <a:endCxn id="8" idx="1"/>
          </p:cNvCxnSpPr>
          <p:nvPr/>
        </p:nvCxnSpPr>
        <p:spPr bwMode="auto">
          <a:xfrm flipV="1">
            <a:off x="2123728" y="3590952"/>
            <a:ext cx="864096" cy="1806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9" name="Connecteur en angle 28"/>
          <p:cNvCxnSpPr>
            <a:stCxn id="8" idx="3"/>
            <a:endCxn id="7" idx="1"/>
          </p:cNvCxnSpPr>
          <p:nvPr/>
        </p:nvCxnSpPr>
        <p:spPr bwMode="auto">
          <a:xfrm flipV="1">
            <a:off x="4067944" y="3051024"/>
            <a:ext cx="1152128" cy="5399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22" name="Nuage 21"/>
          <p:cNvSpPr/>
          <p:nvPr/>
        </p:nvSpPr>
        <p:spPr bwMode="auto">
          <a:xfrm>
            <a:off x="827584" y="5229200"/>
            <a:ext cx="2232248" cy="1224136"/>
          </a:xfrm>
          <a:prstGeom prst="cloud">
            <a:avLst/>
          </a:prstGeom>
          <a:solidFill>
            <a:srgbClr val="3399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Functional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Requirements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6" name="Cylindre 25"/>
          <p:cNvSpPr/>
          <p:nvPr/>
        </p:nvSpPr>
        <p:spPr bwMode="auto">
          <a:xfrm>
            <a:off x="1187624" y="1052736"/>
            <a:ext cx="1152128" cy="1152000"/>
          </a:xfrm>
          <a:prstGeom prst="can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Atomic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Action</a:t>
            </a: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5004048" y="2060848"/>
            <a:ext cx="1728192" cy="18002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Scheduler</a:t>
            </a:r>
          </a:p>
        </p:txBody>
      </p:sp>
      <p:cxnSp>
        <p:nvCxnSpPr>
          <p:cNvPr id="56" name="Connecteur en angle 28"/>
          <p:cNvCxnSpPr>
            <a:stCxn id="7" idx="3"/>
            <a:endCxn id="15" idx="1"/>
          </p:cNvCxnSpPr>
          <p:nvPr/>
        </p:nvCxnSpPr>
        <p:spPr bwMode="auto">
          <a:xfrm>
            <a:off x="6660232" y="3051024"/>
            <a:ext cx="1008112" cy="5399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62" name="Connecteur en angle 28"/>
          <p:cNvCxnSpPr>
            <a:stCxn id="15" idx="0"/>
            <a:endCxn id="21" idx="2"/>
          </p:cNvCxnSpPr>
          <p:nvPr/>
        </p:nvCxnSpPr>
        <p:spPr bwMode="auto">
          <a:xfrm rot="16200000" flipV="1">
            <a:off x="7881058" y="2595298"/>
            <a:ext cx="729001" cy="7430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7" name="Organigramme : Multidocument 6"/>
          <p:cNvSpPr/>
          <p:nvPr/>
        </p:nvSpPr>
        <p:spPr bwMode="auto">
          <a:xfrm>
            <a:off x="5220072" y="2457024"/>
            <a:ext cx="1440160" cy="1188000"/>
          </a:xfrm>
          <a:prstGeom prst="flowChartMultidocument">
            <a:avLst/>
          </a:prstGeom>
          <a:solidFill>
            <a:srgbClr val="FF9900"/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 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Scripts</a:t>
            </a:r>
          </a:p>
        </p:txBody>
      </p:sp>
      <p:cxnSp>
        <p:nvCxnSpPr>
          <p:cNvPr id="35" name="Connecteur en angle 28"/>
          <p:cNvCxnSpPr/>
          <p:nvPr/>
        </p:nvCxnSpPr>
        <p:spPr bwMode="auto">
          <a:xfrm>
            <a:off x="6588224" y="3374928"/>
            <a:ext cx="1008112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grpSp>
        <p:nvGrpSpPr>
          <p:cNvPr id="3" name="Groupe 80"/>
          <p:cNvGrpSpPr/>
          <p:nvPr/>
        </p:nvGrpSpPr>
        <p:grpSpPr>
          <a:xfrm>
            <a:off x="107504" y="908720"/>
            <a:ext cx="7632848" cy="5949280"/>
            <a:chOff x="107504" y="908720"/>
            <a:chExt cx="7632848" cy="5949280"/>
          </a:xfrm>
          <a:solidFill>
            <a:schemeClr val="accent1">
              <a:alpha val="43000"/>
            </a:schemeClr>
          </a:solidFill>
        </p:grpSpPr>
        <p:sp>
          <p:nvSpPr>
            <p:cNvPr id="28" name="Rectangle à coins arrondis 27"/>
            <p:cNvSpPr/>
            <p:nvPr/>
          </p:nvSpPr>
          <p:spPr bwMode="auto">
            <a:xfrm>
              <a:off x="5940152" y="908720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TestStand</a:t>
              </a:r>
            </a:p>
          </p:txBody>
        </p:sp>
        <p:sp>
          <p:nvSpPr>
            <p:cNvPr id="39" name="Rectangle à coins arrondis 38"/>
            <p:cNvSpPr/>
            <p:nvPr/>
          </p:nvSpPr>
          <p:spPr bwMode="auto">
            <a:xfrm>
              <a:off x="4716016" y="3501008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Proprietary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Rectangle à coins arrondis 43"/>
            <p:cNvSpPr/>
            <p:nvPr/>
          </p:nvSpPr>
          <p:spPr bwMode="auto">
            <a:xfrm>
              <a:off x="4716016" y="4005064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dSpace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Rectangle à coins arrondis 44"/>
            <p:cNvSpPr/>
            <p:nvPr/>
          </p:nvSpPr>
          <p:spPr bwMode="auto">
            <a:xfrm>
              <a:off x="4283968" y="4365104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Opal-</a:t>
              </a: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RT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Rectangle à coins arrondis 45"/>
            <p:cNvSpPr/>
            <p:nvPr/>
          </p:nvSpPr>
          <p:spPr bwMode="auto">
            <a:xfrm>
              <a:off x="6444208" y="4365104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MicroNova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Rectangle à coins arrondis 46"/>
            <p:cNvSpPr/>
            <p:nvPr/>
          </p:nvSpPr>
          <p:spPr bwMode="auto">
            <a:xfrm>
              <a:off x="5940152" y="4005064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NI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Rectangle à coins arrondis 47"/>
            <p:cNvSpPr/>
            <p:nvPr/>
          </p:nvSpPr>
          <p:spPr bwMode="auto">
            <a:xfrm>
              <a:off x="4283968" y="4725144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Clemessy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 bwMode="auto">
            <a:xfrm>
              <a:off x="6444208" y="4725144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Carts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Rectangle à coins arrondis 51"/>
            <p:cNvSpPr/>
            <p:nvPr/>
          </p:nvSpPr>
          <p:spPr bwMode="auto">
            <a:xfrm>
              <a:off x="4716016" y="5517232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Vision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Rectangle à coins arrondis 52"/>
            <p:cNvSpPr/>
            <p:nvPr/>
          </p:nvSpPr>
          <p:spPr bwMode="auto">
            <a:xfrm>
              <a:off x="4355976" y="5877272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Diagnostic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 bwMode="auto">
            <a:xfrm>
              <a:off x="6300192" y="5877272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Calibration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Rectangle à coins arrondis 54"/>
            <p:cNvSpPr/>
            <p:nvPr/>
          </p:nvSpPr>
          <p:spPr bwMode="auto">
            <a:xfrm>
              <a:off x="5940152" y="5517232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CAN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Rectangle à coins arrondis 57"/>
            <p:cNvSpPr/>
            <p:nvPr/>
          </p:nvSpPr>
          <p:spPr bwMode="auto">
            <a:xfrm>
              <a:off x="6300192" y="6237312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err="1" smtClean="0">
                  <a:solidFill>
                    <a:schemeClr val="bg2"/>
                  </a:solidFill>
                  <a:latin typeface="Arial" pitchFamily="34" charset="0"/>
                </a:rPr>
                <a:t>IOs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Rectangle à coins arrondis 59"/>
            <p:cNvSpPr/>
            <p:nvPr/>
          </p:nvSpPr>
          <p:spPr bwMode="auto">
            <a:xfrm>
              <a:off x="4716016" y="6569968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solidFill>
                    <a:schemeClr val="bg2"/>
                  </a:solidFill>
                  <a:latin typeface="Arial" pitchFamily="34" charset="0"/>
                </a:rPr>
                <a:t>Radio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à coins arrondis 62"/>
            <p:cNvSpPr/>
            <p:nvPr/>
          </p:nvSpPr>
          <p:spPr bwMode="auto">
            <a:xfrm>
              <a:off x="899592" y="5301208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Doors</a:t>
              </a:r>
            </a:p>
          </p:txBody>
        </p:sp>
        <p:sp>
          <p:nvSpPr>
            <p:cNvPr id="64" name="Rectangle à coins arrondis 63"/>
            <p:cNvSpPr/>
            <p:nvPr/>
          </p:nvSpPr>
          <p:spPr bwMode="auto">
            <a:xfrm>
              <a:off x="2123728" y="5301208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Reqtify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ectangle à coins arrondis 64"/>
            <p:cNvSpPr/>
            <p:nvPr/>
          </p:nvSpPr>
          <p:spPr bwMode="auto">
            <a:xfrm>
              <a:off x="899592" y="6093296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MS Excel</a:t>
              </a:r>
            </a:p>
          </p:txBody>
        </p:sp>
        <p:sp>
          <p:nvSpPr>
            <p:cNvPr id="69" name="Rectangle à coins arrondis 68"/>
            <p:cNvSpPr/>
            <p:nvPr/>
          </p:nvSpPr>
          <p:spPr bwMode="auto">
            <a:xfrm>
              <a:off x="4716016" y="908720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EXAM</a:t>
              </a:r>
            </a:p>
          </p:txBody>
        </p:sp>
        <p:sp>
          <p:nvSpPr>
            <p:cNvPr id="70" name="Rectangle à coins arrondis 69"/>
            <p:cNvSpPr/>
            <p:nvPr/>
          </p:nvSpPr>
          <p:spPr bwMode="auto">
            <a:xfrm>
              <a:off x="4716016" y="2420888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UML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Rectangle à coins arrondis 70"/>
            <p:cNvSpPr/>
            <p:nvPr/>
          </p:nvSpPr>
          <p:spPr bwMode="auto">
            <a:xfrm>
              <a:off x="4355976" y="2780928"/>
              <a:ext cx="1080120" cy="288032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rPr>
                <a:t>Python</a:t>
              </a:r>
            </a:p>
          </p:txBody>
        </p:sp>
        <p:grpSp>
          <p:nvGrpSpPr>
            <p:cNvPr id="4" name="Groupe 80"/>
            <p:cNvGrpSpPr/>
            <p:nvPr/>
          </p:nvGrpSpPr>
          <p:grpSpPr>
            <a:xfrm>
              <a:off x="107504" y="1340768"/>
              <a:ext cx="7632848" cy="5517232"/>
              <a:chOff x="107504" y="1340768"/>
              <a:chExt cx="7632848" cy="5517232"/>
            </a:xfrm>
            <a:grpFill/>
          </p:grpSpPr>
          <p:sp>
            <p:nvSpPr>
              <p:cNvPr id="50" name="Rectangle à coins arrondis 49"/>
              <p:cNvSpPr/>
              <p:nvPr/>
            </p:nvSpPr>
            <p:spPr bwMode="auto">
              <a:xfrm>
                <a:off x="4716016" y="1772816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err="1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PROVEtech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" name="Rectangle à coins arrondis 50"/>
              <p:cNvSpPr/>
              <p:nvPr/>
            </p:nvSpPr>
            <p:spPr bwMode="auto">
              <a:xfrm>
                <a:off x="5940152" y="1772816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Proprietary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" name="Rectangle à coins arrondis 56"/>
              <p:cNvSpPr/>
              <p:nvPr/>
            </p:nvSpPr>
            <p:spPr bwMode="auto">
              <a:xfrm>
                <a:off x="4067944" y="134076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err="1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CANoe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1" name="Rectangle à coins arrondis 60"/>
              <p:cNvSpPr/>
              <p:nvPr/>
            </p:nvSpPr>
            <p:spPr bwMode="auto">
              <a:xfrm>
                <a:off x="6660232" y="134076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EXACT</a:t>
                </a:r>
              </a:p>
            </p:txBody>
          </p:sp>
          <p:sp>
            <p:nvSpPr>
              <p:cNvPr id="66" name="Rectangle à coins arrondis 65"/>
              <p:cNvSpPr/>
              <p:nvPr/>
            </p:nvSpPr>
            <p:spPr bwMode="auto">
              <a:xfrm>
                <a:off x="5940152" y="242088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err="1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TTCN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-3</a:t>
                </a:r>
              </a:p>
            </p:txBody>
          </p:sp>
          <p:sp>
            <p:nvSpPr>
              <p:cNvPr id="67" name="Rectangle à coins arrondis 66"/>
              <p:cNvSpPr/>
              <p:nvPr/>
            </p:nvSpPr>
            <p:spPr bwMode="auto">
              <a:xfrm>
                <a:off x="6300192" y="278092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VB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8" name="Rectangle à coins arrondis 67"/>
              <p:cNvSpPr/>
              <p:nvPr/>
            </p:nvSpPr>
            <p:spPr bwMode="auto">
              <a:xfrm>
                <a:off x="6300192" y="314096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C, C#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2" name="Rectangle à coins arrondis 71"/>
              <p:cNvSpPr/>
              <p:nvPr/>
            </p:nvSpPr>
            <p:spPr bwMode="auto">
              <a:xfrm>
                <a:off x="4355976" y="314096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CSV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3" name="Rectangle à coins arrondis 72"/>
              <p:cNvSpPr/>
              <p:nvPr/>
            </p:nvSpPr>
            <p:spPr bwMode="auto">
              <a:xfrm>
                <a:off x="5940152" y="3501008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Java</a:t>
                </a:r>
              </a:p>
            </p:txBody>
          </p:sp>
          <p:sp>
            <p:nvSpPr>
              <p:cNvPr id="74" name="Rectangle à coins arrondis 73"/>
              <p:cNvSpPr/>
              <p:nvPr/>
            </p:nvSpPr>
            <p:spPr bwMode="auto">
              <a:xfrm>
                <a:off x="4716016" y="5085184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err="1" smtClean="0">
                    <a:solidFill>
                      <a:schemeClr val="bg2"/>
                    </a:solidFill>
                    <a:latin typeface="Arial" pitchFamily="34" charset="0"/>
                  </a:rPr>
                  <a:t>Simulink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5" name="Rectangle à coins arrondis 74"/>
              <p:cNvSpPr/>
              <p:nvPr/>
            </p:nvSpPr>
            <p:spPr bwMode="auto">
              <a:xfrm>
                <a:off x="5940152" y="5085184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err="1" smtClean="0">
                    <a:solidFill>
                      <a:schemeClr val="bg2"/>
                    </a:solidFill>
                    <a:latin typeface="Arial" pitchFamily="34" charset="0"/>
                  </a:rPr>
                  <a:t>CANoe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Rectangle à coins arrondis 75"/>
              <p:cNvSpPr/>
              <p:nvPr/>
            </p:nvSpPr>
            <p:spPr bwMode="auto">
              <a:xfrm>
                <a:off x="4355976" y="6237312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err="1" smtClean="0">
                    <a:solidFill>
                      <a:schemeClr val="bg2"/>
                    </a:solidFill>
                    <a:latin typeface="Arial" pitchFamily="34" charset="0"/>
                  </a:rPr>
                  <a:t>Flexray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Rectangle à coins arrondis 76"/>
              <p:cNvSpPr/>
              <p:nvPr/>
            </p:nvSpPr>
            <p:spPr bwMode="auto">
              <a:xfrm>
                <a:off x="5940152" y="6569968"/>
                <a:ext cx="1224136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Temperature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" name="Rectangle à coins arrondis 77"/>
              <p:cNvSpPr/>
              <p:nvPr/>
            </p:nvSpPr>
            <p:spPr bwMode="auto">
              <a:xfrm>
                <a:off x="2123728" y="6093296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rPr>
                  <a:t>XML</a:t>
                </a:r>
              </a:p>
            </p:txBody>
          </p:sp>
          <p:sp>
            <p:nvSpPr>
              <p:cNvPr id="79" name="Rectangle à coins arrondis 78"/>
              <p:cNvSpPr/>
              <p:nvPr/>
            </p:nvSpPr>
            <p:spPr bwMode="auto">
              <a:xfrm>
                <a:off x="2586240" y="5705856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CSV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0" name="Rectangle à coins arrondis 79"/>
              <p:cNvSpPr/>
              <p:nvPr/>
            </p:nvSpPr>
            <p:spPr bwMode="auto">
              <a:xfrm>
                <a:off x="107504" y="5705856"/>
                <a:ext cx="1080120" cy="288032"/>
              </a:xfrm>
              <a:prstGeom prst="roundRect">
                <a:avLst/>
              </a:prstGeom>
              <a:grpFill/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>
                    <a:solidFill>
                      <a:schemeClr val="bg2"/>
                    </a:solidFill>
                    <a:latin typeface="Arial" pitchFamily="34" charset="0"/>
                  </a:rPr>
                  <a:t>HP QC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81" name="Rectangle à coins arrondis 80"/>
          <p:cNvSpPr/>
          <p:nvPr/>
        </p:nvSpPr>
        <p:spPr bwMode="auto">
          <a:xfrm>
            <a:off x="1259632" y="4509120"/>
            <a:ext cx="720080" cy="432048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RIF</a:t>
            </a:r>
          </a:p>
        </p:txBody>
      </p:sp>
      <p:sp>
        <p:nvSpPr>
          <p:cNvPr id="82" name="Rectangle à coins arrondis 81"/>
          <p:cNvSpPr/>
          <p:nvPr/>
        </p:nvSpPr>
        <p:spPr bwMode="auto">
          <a:xfrm>
            <a:off x="1259632" y="2420888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ATX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83" name="Rectangle à coins arrondis 82"/>
          <p:cNvSpPr/>
          <p:nvPr/>
        </p:nvSpPr>
        <p:spPr bwMode="auto">
          <a:xfrm>
            <a:off x="4283968" y="3140968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ATX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84" name="Rectangle à coins arrondis 83"/>
          <p:cNvSpPr/>
          <p:nvPr/>
        </p:nvSpPr>
        <p:spPr bwMode="auto">
          <a:xfrm>
            <a:off x="6804248" y="3068960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ATX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85" name="Rectangle à coins arrondis 84"/>
          <p:cNvSpPr/>
          <p:nvPr/>
        </p:nvSpPr>
        <p:spPr bwMode="auto">
          <a:xfrm>
            <a:off x="6876256" y="4581128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ODS</a:t>
            </a:r>
          </a:p>
        </p:txBody>
      </p:sp>
      <p:sp>
        <p:nvSpPr>
          <p:cNvPr id="86" name="Rectangle à coins arrondis 85"/>
          <p:cNvSpPr/>
          <p:nvPr/>
        </p:nvSpPr>
        <p:spPr bwMode="auto">
          <a:xfrm>
            <a:off x="5148064" y="3717032"/>
            <a:ext cx="720080" cy="432048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OTX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87" name="Rectangle à coins arrondis 86"/>
          <p:cNvSpPr/>
          <p:nvPr/>
        </p:nvSpPr>
        <p:spPr bwMode="auto">
          <a:xfrm>
            <a:off x="5940152" y="3717032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HIL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 API</a:t>
            </a:r>
          </a:p>
        </p:txBody>
      </p:sp>
      <p:sp>
        <p:nvSpPr>
          <p:cNvPr id="88" name="Rectangle à coins arrondis 87"/>
          <p:cNvSpPr/>
          <p:nvPr/>
        </p:nvSpPr>
        <p:spPr bwMode="auto">
          <a:xfrm>
            <a:off x="5148064" y="5733256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ODX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89" name="Rectangle à coins arrondis 88"/>
          <p:cNvSpPr/>
          <p:nvPr/>
        </p:nvSpPr>
        <p:spPr bwMode="auto">
          <a:xfrm>
            <a:off x="5148064" y="5229200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FIBEX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0" name="Rectangle à coins arrondis 89"/>
          <p:cNvSpPr/>
          <p:nvPr/>
        </p:nvSpPr>
        <p:spPr bwMode="auto">
          <a:xfrm>
            <a:off x="5940152" y="5229200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XCP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1" name="Rectangle à coins arrondis 90"/>
          <p:cNvSpPr/>
          <p:nvPr/>
        </p:nvSpPr>
        <p:spPr bwMode="auto">
          <a:xfrm>
            <a:off x="5940152" y="5733256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GDI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2" name="Rectangle à coins arrondis 91"/>
          <p:cNvSpPr/>
          <p:nvPr/>
        </p:nvSpPr>
        <p:spPr bwMode="auto">
          <a:xfrm>
            <a:off x="7884368" y="2420888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ATX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93" name="Rectangle à coins arrondis 92"/>
          <p:cNvSpPr/>
          <p:nvPr/>
        </p:nvSpPr>
        <p:spPr bwMode="auto">
          <a:xfrm>
            <a:off x="971600" y="3861048"/>
            <a:ext cx="1080120" cy="288032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MaTeLo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691680" y="2132856"/>
            <a:ext cx="6838528" cy="1470025"/>
          </a:xfrm>
        </p:spPr>
        <p:txBody>
          <a:bodyPr/>
          <a:lstStyle/>
          <a:p>
            <a:r>
              <a:rPr lang="en-US" sz="4000" dirty="0" smtClean="0"/>
              <a:t>ALL4TEC </a:t>
            </a:r>
            <a:br>
              <a:rPr lang="en-US" sz="4000" dirty="0" smtClean="0"/>
            </a:br>
            <a:r>
              <a:rPr lang="en-US" sz="4000" dirty="0" smtClean="0"/>
              <a:t>VIEW WITH STANDARDS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691680" y="2132856"/>
            <a:ext cx="6838528" cy="1470025"/>
          </a:xfrm>
        </p:spPr>
        <p:txBody>
          <a:bodyPr/>
          <a:lstStyle/>
          <a:p>
            <a:r>
              <a:rPr lang="en-US" sz="4000" dirty="0" smtClean="0"/>
              <a:t>AUTOMOTIVE USE CASE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ABSTRACTION LAYERS</a:t>
            </a:r>
            <a:endParaRPr lang="en-US" noProof="0" dirty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819278" y="1340768"/>
            <a:ext cx="2110823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39639B"/>
                </a:solidFill>
              </a:rPr>
              <a:t>Usage Scenario Description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3819278" y="3981063"/>
            <a:ext cx="2110823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39639B"/>
                </a:solidFill>
              </a:rPr>
              <a:t>Test Flow Control</a:t>
            </a:r>
          </a:p>
          <a:p>
            <a:pPr algn="ctr"/>
            <a:r>
              <a:rPr lang="en-US" dirty="0" smtClean="0">
                <a:solidFill>
                  <a:srgbClr val="39639B"/>
                </a:solidFill>
              </a:rPr>
              <a:t>Device Driver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3819278" y="2660915"/>
            <a:ext cx="2110823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solidFill>
                  <a:srgbClr val="39639B"/>
                </a:solidFill>
              </a:rPr>
              <a:t>Test Case Specification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819278" y="5301208"/>
            <a:ext cx="2110823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39639B"/>
                </a:solidFill>
              </a:rPr>
              <a:t>System Under Test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621641" y="5301208"/>
            <a:ext cx="2110823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solidFill>
                  <a:srgbClr val="39639B"/>
                </a:solidFill>
              </a:rPr>
              <a:t>Hardware In the Loop Test Bench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6621641" y="3981063"/>
            <a:ext cx="2110823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39639B"/>
                </a:solidFill>
              </a:rPr>
              <a:t>Python</a:t>
            </a:r>
          </a:p>
          <a:p>
            <a:pPr algn="ctr"/>
            <a:r>
              <a:rPr lang="en-US" dirty="0" smtClean="0">
                <a:solidFill>
                  <a:srgbClr val="39639B"/>
                </a:solidFill>
              </a:rPr>
              <a:t>Precompiled Application</a:t>
            </a: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6621641" y="2660915"/>
            <a:ext cx="2110823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39639B"/>
                </a:solidFill>
              </a:rPr>
              <a:t>UML</a:t>
            </a:r>
            <a:r>
              <a:rPr lang="en-US" dirty="0" smtClean="0">
                <a:solidFill>
                  <a:srgbClr val="39639B"/>
                </a:solidFill>
              </a:rPr>
              <a:t> Sequence Diagram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6621641" y="1340768"/>
            <a:ext cx="2110823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39639B"/>
                </a:solidFill>
              </a:rPr>
              <a:t>Markov-Chain Usage Model</a:t>
            </a:r>
          </a:p>
        </p:txBody>
      </p:sp>
      <p:cxnSp>
        <p:nvCxnSpPr>
          <p:cNvPr id="13" name="Connecteur en arc 12"/>
          <p:cNvCxnSpPr>
            <a:stCxn id="4" idx="3"/>
            <a:endCxn id="7" idx="3"/>
          </p:cNvCxnSpPr>
          <p:nvPr/>
        </p:nvCxnSpPr>
        <p:spPr bwMode="auto">
          <a:xfrm>
            <a:off x="5930098" y="1772817"/>
            <a:ext cx="1412" cy="1320147"/>
          </a:xfrm>
          <a:prstGeom prst="curvedConnector3">
            <a:avLst>
              <a:gd name="adj1" fmla="val 14395466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Connecteur en arc 14"/>
          <p:cNvCxnSpPr>
            <a:stCxn id="7" idx="3"/>
            <a:endCxn id="6" idx="3"/>
          </p:cNvCxnSpPr>
          <p:nvPr/>
        </p:nvCxnSpPr>
        <p:spPr bwMode="auto">
          <a:xfrm>
            <a:off x="5930098" y="3092965"/>
            <a:ext cx="1412" cy="1320147"/>
          </a:xfrm>
          <a:prstGeom prst="curvedConnector3">
            <a:avLst>
              <a:gd name="adj1" fmla="val 14395466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Connecteur en arc 16"/>
          <p:cNvCxnSpPr>
            <a:stCxn id="6" idx="3"/>
            <a:endCxn id="8" idx="3"/>
          </p:cNvCxnSpPr>
          <p:nvPr/>
        </p:nvCxnSpPr>
        <p:spPr bwMode="auto">
          <a:xfrm>
            <a:off x="5930098" y="4413109"/>
            <a:ext cx="1412" cy="1320147"/>
          </a:xfrm>
          <a:prstGeom prst="curvedConnector3">
            <a:avLst>
              <a:gd name="adj1" fmla="val 14395466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4248255" y="2253208"/>
            <a:ext cx="1339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9639B"/>
                </a:solidFill>
                <a:latin typeface="Calibri"/>
              </a:rPr>
              <a:t>&lt;&lt; </a:t>
            </a:r>
            <a:r>
              <a:rPr lang="fr-FR" dirty="0" err="1" smtClean="0">
                <a:solidFill>
                  <a:srgbClr val="39639B"/>
                </a:solidFill>
                <a:latin typeface="Calibri"/>
              </a:rPr>
              <a:t>derive</a:t>
            </a:r>
            <a:r>
              <a:rPr lang="fr-FR" dirty="0" smtClean="0">
                <a:solidFill>
                  <a:srgbClr val="39639B"/>
                </a:solidFill>
                <a:latin typeface="Calibri"/>
              </a:rPr>
              <a:t> &gt;&gt;</a:t>
            </a:r>
            <a:endParaRPr lang="fr-FR" dirty="0">
              <a:solidFill>
                <a:srgbClr val="39639B"/>
              </a:solidFill>
              <a:latin typeface="Calibri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48258" y="3568369"/>
            <a:ext cx="15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9639B"/>
                </a:solidFill>
                <a:latin typeface="Calibri"/>
              </a:rPr>
              <a:t>&lt;&lt; </a:t>
            </a:r>
            <a:r>
              <a:rPr lang="fr-FR" dirty="0" err="1" smtClean="0">
                <a:solidFill>
                  <a:srgbClr val="39639B"/>
                </a:solidFill>
                <a:latin typeface="Calibri"/>
              </a:rPr>
              <a:t>generate</a:t>
            </a:r>
            <a:r>
              <a:rPr lang="fr-FR" dirty="0" smtClean="0">
                <a:solidFill>
                  <a:srgbClr val="39639B"/>
                </a:solidFill>
                <a:latin typeface="Calibri"/>
              </a:rPr>
              <a:t> &gt;&gt;</a:t>
            </a:r>
            <a:endParaRPr lang="fr-FR" dirty="0">
              <a:solidFill>
                <a:srgbClr val="39639B"/>
              </a:solidFill>
              <a:latin typeface="Calibr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70002" y="4888517"/>
            <a:ext cx="14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9639B"/>
                </a:solidFill>
                <a:latin typeface="Calibri"/>
              </a:rPr>
              <a:t>&lt;&lt; control &gt;&gt;</a:t>
            </a:r>
            <a:endParaRPr lang="fr-FR" dirty="0">
              <a:solidFill>
                <a:srgbClr val="39639B"/>
              </a:solidFill>
              <a:latin typeface="Calibri"/>
            </a:endParaRPr>
          </a:p>
        </p:txBody>
      </p:sp>
      <p:pic>
        <p:nvPicPr>
          <p:cNvPr id="954371" name="Imag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637" y="3138539"/>
            <a:ext cx="2058811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7"/>
          <p:cNvGrpSpPr/>
          <p:nvPr/>
        </p:nvGrpSpPr>
        <p:grpSpPr>
          <a:xfrm>
            <a:off x="1043608" y="1527637"/>
            <a:ext cx="2057695" cy="859433"/>
            <a:chOff x="1322413" y="1921494"/>
            <a:chExt cx="2314907" cy="859433"/>
          </a:xfrm>
        </p:grpSpPr>
        <p:pic>
          <p:nvPicPr>
            <p:cNvPr id="954372" name="Imag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413" y="1921494"/>
              <a:ext cx="859433" cy="859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119164" y="2185701"/>
              <a:ext cx="15181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39639B"/>
                  </a:solidFill>
                </a:rPr>
                <a:t>MaTeLo</a:t>
              </a:r>
              <a:endParaRPr lang="fr-FR" sz="2800" b="1" dirty="0">
                <a:solidFill>
                  <a:srgbClr val="39639B"/>
                </a:solidFill>
              </a:endParaRPr>
            </a:p>
          </p:txBody>
        </p:sp>
      </p:grpSp>
      <p:cxnSp>
        <p:nvCxnSpPr>
          <p:cNvPr id="30" name="Connecteur droit 29"/>
          <p:cNvCxnSpPr/>
          <p:nvPr/>
        </p:nvCxnSpPr>
        <p:spPr bwMode="auto">
          <a:xfrm>
            <a:off x="859588" y="2437875"/>
            <a:ext cx="29596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cteur droit 33"/>
          <p:cNvCxnSpPr/>
          <p:nvPr/>
        </p:nvCxnSpPr>
        <p:spPr bwMode="auto">
          <a:xfrm>
            <a:off x="859588" y="5073183"/>
            <a:ext cx="29596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ZoneTexte 34"/>
          <p:cNvSpPr txBox="1"/>
          <p:nvPr/>
        </p:nvSpPr>
        <p:spPr>
          <a:xfrm>
            <a:off x="1499659" y="5472045"/>
            <a:ext cx="1401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39639B"/>
                </a:solidFill>
              </a:rPr>
              <a:t>Third</a:t>
            </a:r>
            <a:r>
              <a:rPr lang="fr-FR" sz="2000" b="1" dirty="0" smtClean="0">
                <a:solidFill>
                  <a:srgbClr val="39639B"/>
                </a:solidFill>
              </a:rPr>
              <a:t> Party</a:t>
            </a:r>
          </a:p>
          <a:p>
            <a:r>
              <a:rPr lang="fr-FR" sz="2000" b="1" dirty="0" smtClean="0">
                <a:solidFill>
                  <a:srgbClr val="39639B"/>
                </a:solidFill>
              </a:rPr>
              <a:t> Equipment</a:t>
            </a:r>
            <a:endParaRPr lang="fr-FR" sz="2000" b="1" dirty="0">
              <a:solidFill>
                <a:srgbClr val="39639B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5940152" y="2204864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ATX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5940152" y="3573016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HIL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 API</a:t>
            </a: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5292080" y="4869160"/>
            <a:ext cx="2016224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ODX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,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FIBEX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,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XCP</a:t>
            </a: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…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5793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867" y="-99392"/>
            <a:ext cx="5760156" cy="576263"/>
          </a:xfrm>
        </p:spPr>
        <p:txBody>
          <a:bodyPr/>
          <a:lstStyle/>
          <a:p>
            <a:r>
              <a:rPr lang="en-US" dirty="0" smtClean="0"/>
              <a:t>ABSTRACTION MANAGEMENT &amp; STANDARDIZATION</a:t>
            </a:r>
            <a:endParaRPr lang="en-US" dirty="0"/>
          </a:p>
        </p:txBody>
      </p:sp>
      <p:grpSp>
        <p:nvGrpSpPr>
          <p:cNvPr id="3" name="Groupe 109"/>
          <p:cNvGrpSpPr/>
          <p:nvPr/>
        </p:nvGrpSpPr>
        <p:grpSpPr>
          <a:xfrm>
            <a:off x="3741948" y="1306286"/>
            <a:ext cx="2520280" cy="1402634"/>
            <a:chOff x="3741948" y="1268760"/>
            <a:chExt cx="2520280" cy="1440160"/>
          </a:xfrm>
        </p:grpSpPr>
        <p:sp>
          <p:nvSpPr>
            <p:cNvPr id="13" name="Rectangle à coins arrondis 12"/>
            <p:cNvSpPr/>
            <p:nvPr/>
          </p:nvSpPr>
          <p:spPr bwMode="auto">
            <a:xfrm>
              <a:off x="3741948" y="1268760"/>
              <a:ext cx="2520280" cy="1440160"/>
            </a:xfrm>
            <a:prstGeom prst="round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121" t="15548" r="2321" b="6121"/>
            <a:stretch/>
          </p:blipFill>
          <p:spPr>
            <a:xfrm>
              <a:off x="3923071" y="1347212"/>
              <a:ext cx="2195141" cy="1283256"/>
            </a:xfrm>
            <a:prstGeom prst="rect">
              <a:avLst/>
            </a:prstGeom>
          </p:spPr>
        </p:pic>
      </p:grpSp>
      <p:grpSp>
        <p:nvGrpSpPr>
          <p:cNvPr id="4" name="Groupe 108"/>
          <p:cNvGrpSpPr/>
          <p:nvPr/>
        </p:nvGrpSpPr>
        <p:grpSpPr>
          <a:xfrm>
            <a:off x="895672" y="4217859"/>
            <a:ext cx="8140824" cy="2595517"/>
            <a:chOff x="895672" y="4145851"/>
            <a:chExt cx="8140824" cy="2595517"/>
          </a:xfrm>
        </p:grpSpPr>
        <p:grpSp>
          <p:nvGrpSpPr>
            <p:cNvPr id="5" name="Groupe 95"/>
            <p:cNvGrpSpPr/>
            <p:nvPr/>
          </p:nvGrpSpPr>
          <p:grpSpPr>
            <a:xfrm>
              <a:off x="967680" y="4420743"/>
              <a:ext cx="1493648" cy="2176609"/>
              <a:chOff x="971600" y="4492751"/>
              <a:chExt cx="1493648" cy="2176609"/>
            </a:xfrm>
          </p:grpSpPr>
          <p:sp>
            <p:nvSpPr>
              <p:cNvPr id="49" name="ZoneTexte 48"/>
              <p:cNvSpPr txBox="1"/>
              <p:nvPr/>
            </p:nvSpPr>
            <p:spPr>
              <a:xfrm>
                <a:off x="971600" y="4492751"/>
                <a:ext cx="1487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HIL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Plateform</a:t>
                </a:r>
                <a:endParaRPr lang="en-US" b="1" dirty="0"/>
              </a:p>
            </p:txBody>
          </p:sp>
          <p:grpSp>
            <p:nvGrpSpPr>
              <p:cNvPr id="6" name="Groupe 58"/>
              <p:cNvGrpSpPr/>
              <p:nvPr/>
            </p:nvGrpSpPr>
            <p:grpSpPr>
              <a:xfrm>
                <a:off x="971601" y="4869160"/>
                <a:ext cx="1493647" cy="1800200"/>
                <a:chOff x="1272684" y="4797152"/>
                <a:chExt cx="1493647" cy="1800200"/>
              </a:xfrm>
            </p:grpSpPr>
            <p:sp>
              <p:nvSpPr>
                <p:cNvPr id="48" name="Rectangle à coins arrondis 47"/>
                <p:cNvSpPr/>
                <p:nvPr/>
              </p:nvSpPr>
              <p:spPr bwMode="auto">
                <a:xfrm>
                  <a:off x="1272684" y="4797152"/>
                  <a:ext cx="1457130" cy="1800200"/>
                </a:xfrm>
                <a:prstGeom prst="roundRect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rgbClr xmlns:mc="http://schemas.openxmlformats.org/markup-compatibility/2006" val="000000" mc:Ignorable="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3" name="ZoneTexte 52"/>
                <p:cNvSpPr txBox="1"/>
                <p:nvPr/>
              </p:nvSpPr>
              <p:spPr>
                <a:xfrm>
                  <a:off x="1603865" y="4864514"/>
                  <a:ext cx="857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dSpace</a:t>
                  </a:r>
                  <a:endParaRPr lang="en-US" dirty="0"/>
                </a:p>
              </p:txBody>
            </p:sp>
            <p:sp>
              <p:nvSpPr>
                <p:cNvPr id="54" name="ZoneTexte 53"/>
                <p:cNvSpPr txBox="1"/>
                <p:nvPr/>
              </p:nvSpPr>
              <p:spPr>
                <a:xfrm>
                  <a:off x="1528331" y="5133068"/>
                  <a:ext cx="10089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NovaSim</a:t>
                  </a:r>
                  <a:endParaRPr lang="en-US" dirty="0"/>
                </a:p>
              </p:txBody>
            </p:sp>
            <p:sp>
              <p:nvSpPr>
                <p:cNvPr id="55" name="ZoneTexte 54"/>
                <p:cNvSpPr txBox="1"/>
                <p:nvPr/>
              </p:nvSpPr>
              <p:spPr>
                <a:xfrm>
                  <a:off x="1700045" y="5401622"/>
                  <a:ext cx="6655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Carts</a:t>
                  </a:r>
                  <a:endParaRPr lang="en-US" dirty="0"/>
                </a:p>
              </p:txBody>
            </p:sp>
            <p:sp>
              <p:nvSpPr>
                <p:cNvPr id="56" name="ZoneTexte 55"/>
                <p:cNvSpPr txBox="1"/>
                <p:nvPr/>
              </p:nvSpPr>
              <p:spPr>
                <a:xfrm>
                  <a:off x="1299326" y="5670176"/>
                  <a:ext cx="14670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ASAM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HIL</a:t>
                  </a:r>
                  <a:r>
                    <a:rPr lang="en-US" dirty="0" smtClean="0"/>
                    <a:t> API</a:t>
                  </a:r>
                  <a:endParaRPr lang="en-US" dirty="0"/>
                </a:p>
              </p:txBody>
            </p:sp>
            <p:sp>
              <p:nvSpPr>
                <p:cNvPr id="57" name="ZoneTexte 56"/>
                <p:cNvSpPr txBox="1"/>
                <p:nvPr/>
              </p:nvSpPr>
              <p:spPr>
                <a:xfrm>
                  <a:off x="1861146" y="6207286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58" name="ZoneTexte 57"/>
                <p:cNvSpPr txBox="1"/>
                <p:nvPr/>
              </p:nvSpPr>
              <p:spPr>
                <a:xfrm>
                  <a:off x="1458939" y="5938730"/>
                  <a:ext cx="12408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Proprietary</a:t>
                  </a:r>
                  <a:endParaRPr lang="en-US" dirty="0"/>
                </a:p>
              </p:txBody>
            </p:sp>
          </p:grpSp>
        </p:grpSp>
        <p:grpSp>
          <p:nvGrpSpPr>
            <p:cNvPr id="7" name="Groupe 99"/>
            <p:cNvGrpSpPr/>
            <p:nvPr/>
          </p:nvGrpSpPr>
          <p:grpSpPr>
            <a:xfrm>
              <a:off x="2601277" y="4420743"/>
              <a:ext cx="1457130" cy="2176609"/>
              <a:chOff x="2657807" y="4492751"/>
              <a:chExt cx="1457130" cy="2176609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2889345" y="4492751"/>
                <a:ext cx="1016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Network</a:t>
                </a:r>
                <a:endParaRPr lang="en-US" b="1" dirty="0"/>
              </a:p>
            </p:txBody>
          </p:sp>
          <p:grpSp>
            <p:nvGrpSpPr>
              <p:cNvPr id="8" name="Groupe 60"/>
              <p:cNvGrpSpPr/>
              <p:nvPr/>
            </p:nvGrpSpPr>
            <p:grpSpPr>
              <a:xfrm>
                <a:off x="2657807" y="4869160"/>
                <a:ext cx="1457130" cy="1800200"/>
                <a:chOff x="1272684" y="4797152"/>
                <a:chExt cx="1457130" cy="1800200"/>
              </a:xfrm>
            </p:grpSpPr>
            <p:sp>
              <p:nvSpPr>
                <p:cNvPr id="62" name="Rectangle à coins arrondis 61"/>
                <p:cNvSpPr/>
                <p:nvPr/>
              </p:nvSpPr>
              <p:spPr bwMode="auto">
                <a:xfrm>
                  <a:off x="1272684" y="4797152"/>
                  <a:ext cx="1457130" cy="1800200"/>
                </a:xfrm>
                <a:prstGeom prst="roundRect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rgbClr xmlns:mc="http://schemas.openxmlformats.org/markup-compatibility/2006" val="000000" mc:Ignorable="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3" name="ZoneTexte 62"/>
                <p:cNvSpPr txBox="1"/>
                <p:nvPr/>
              </p:nvSpPr>
              <p:spPr>
                <a:xfrm>
                  <a:off x="1621499" y="4864514"/>
                  <a:ext cx="822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CAN_1</a:t>
                  </a:r>
                  <a:endParaRPr lang="en-US" dirty="0"/>
                </a:p>
              </p:txBody>
            </p:sp>
            <p:sp>
              <p:nvSpPr>
                <p:cNvPr id="64" name="ZoneTexte 63"/>
                <p:cNvSpPr txBox="1"/>
                <p:nvPr/>
              </p:nvSpPr>
              <p:spPr>
                <a:xfrm>
                  <a:off x="1621498" y="5133068"/>
                  <a:ext cx="822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CAN_2</a:t>
                  </a:r>
                  <a:endParaRPr lang="en-US" dirty="0"/>
                </a:p>
              </p:txBody>
            </p:sp>
            <p:sp>
              <p:nvSpPr>
                <p:cNvPr id="65" name="ZoneTexte 64"/>
                <p:cNvSpPr txBox="1"/>
                <p:nvPr/>
              </p:nvSpPr>
              <p:spPr>
                <a:xfrm>
                  <a:off x="1670390" y="5401622"/>
                  <a:ext cx="7248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LIN_X</a:t>
                  </a:r>
                  <a:endParaRPr lang="en-US" dirty="0"/>
                </a:p>
              </p:txBody>
            </p:sp>
            <p:sp>
              <p:nvSpPr>
                <p:cNvPr id="66" name="ZoneTexte 65"/>
                <p:cNvSpPr txBox="1"/>
                <p:nvPr/>
              </p:nvSpPr>
              <p:spPr>
                <a:xfrm>
                  <a:off x="1471489" y="5670176"/>
                  <a:ext cx="1122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FlexRay_1</a:t>
                  </a:r>
                  <a:endParaRPr lang="en-US" dirty="0"/>
                </a:p>
              </p:txBody>
            </p:sp>
            <p:sp>
              <p:nvSpPr>
                <p:cNvPr id="67" name="ZoneTexte 66"/>
                <p:cNvSpPr txBox="1"/>
                <p:nvPr/>
              </p:nvSpPr>
              <p:spPr>
                <a:xfrm>
                  <a:off x="1861146" y="6207286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68" name="ZoneTexte 67"/>
                <p:cNvSpPr txBox="1"/>
                <p:nvPr/>
              </p:nvSpPr>
              <p:spPr>
                <a:xfrm>
                  <a:off x="1518027" y="5938730"/>
                  <a:ext cx="1122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FlexRay_2</a:t>
                  </a:r>
                  <a:endParaRPr lang="en-US" dirty="0"/>
                </a:p>
              </p:txBody>
            </p:sp>
          </p:grpSp>
        </p:grpSp>
        <p:grpSp>
          <p:nvGrpSpPr>
            <p:cNvPr id="9" name="Groupe 98"/>
            <p:cNvGrpSpPr/>
            <p:nvPr/>
          </p:nvGrpSpPr>
          <p:grpSpPr>
            <a:xfrm>
              <a:off x="4234873" y="4420743"/>
              <a:ext cx="1462422" cy="2176609"/>
              <a:chOff x="4267626" y="4492751"/>
              <a:chExt cx="1462422" cy="2176609"/>
            </a:xfrm>
          </p:grpSpPr>
          <p:sp>
            <p:nvSpPr>
              <p:cNvPr id="69" name="ZoneTexte 68"/>
              <p:cNvSpPr txBox="1"/>
              <p:nvPr/>
            </p:nvSpPr>
            <p:spPr>
              <a:xfrm>
                <a:off x="4451251" y="4492751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Functions</a:t>
                </a:r>
                <a:endParaRPr lang="en-US" b="1" dirty="0"/>
              </a:p>
            </p:txBody>
          </p:sp>
          <p:grpSp>
            <p:nvGrpSpPr>
              <p:cNvPr id="10" name="Groupe 69"/>
              <p:cNvGrpSpPr/>
              <p:nvPr/>
            </p:nvGrpSpPr>
            <p:grpSpPr>
              <a:xfrm>
                <a:off x="4267626" y="4869160"/>
                <a:ext cx="1462422" cy="1800200"/>
                <a:chOff x="1272684" y="4797152"/>
                <a:chExt cx="1462422" cy="1800200"/>
              </a:xfrm>
            </p:grpSpPr>
            <p:sp>
              <p:nvSpPr>
                <p:cNvPr id="71" name="Rectangle à coins arrondis 70"/>
                <p:cNvSpPr/>
                <p:nvPr/>
              </p:nvSpPr>
              <p:spPr bwMode="auto">
                <a:xfrm>
                  <a:off x="1272684" y="4797152"/>
                  <a:ext cx="1457130" cy="1800200"/>
                </a:xfrm>
                <a:prstGeom prst="roundRect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rgbClr xmlns:mc="http://schemas.openxmlformats.org/markup-compatibility/2006" val="000000" mc:Ignorable="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72" name="ZoneTexte 71"/>
                <p:cNvSpPr txBox="1"/>
                <p:nvPr/>
              </p:nvSpPr>
              <p:spPr>
                <a:xfrm>
                  <a:off x="1330554" y="4864514"/>
                  <a:ext cx="14045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Manual Gear</a:t>
                  </a:r>
                  <a:endParaRPr lang="en-US" dirty="0"/>
                </a:p>
              </p:txBody>
            </p:sp>
            <p:sp>
              <p:nvSpPr>
                <p:cNvPr id="73" name="ZoneTexte 72"/>
                <p:cNvSpPr txBox="1"/>
                <p:nvPr/>
              </p:nvSpPr>
              <p:spPr>
                <a:xfrm>
                  <a:off x="1462320" y="5133068"/>
                  <a:ext cx="11410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Auto Gear</a:t>
                  </a:r>
                  <a:endParaRPr lang="en-US" dirty="0"/>
                </a:p>
              </p:txBody>
            </p:sp>
            <p:sp>
              <p:nvSpPr>
                <p:cNvPr id="74" name="ZoneTexte 73"/>
                <p:cNvSpPr txBox="1"/>
                <p:nvPr/>
              </p:nvSpPr>
              <p:spPr>
                <a:xfrm>
                  <a:off x="1457897" y="5401622"/>
                  <a:ext cx="11498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Hand Free</a:t>
                  </a:r>
                  <a:endParaRPr lang="en-US" dirty="0"/>
                </a:p>
              </p:txBody>
            </p:sp>
            <p:sp>
              <p:nvSpPr>
                <p:cNvPr id="75" name="ZoneTexte 74"/>
                <p:cNvSpPr txBox="1"/>
                <p:nvPr/>
              </p:nvSpPr>
              <p:spPr>
                <a:xfrm>
                  <a:off x="1751373" y="5670176"/>
                  <a:ext cx="5629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ACC</a:t>
                  </a:r>
                  <a:endParaRPr lang="en-US" dirty="0"/>
                </a:p>
              </p:txBody>
            </p:sp>
            <p:sp>
              <p:nvSpPr>
                <p:cNvPr id="76" name="ZoneTexte 75"/>
                <p:cNvSpPr txBox="1"/>
                <p:nvPr/>
              </p:nvSpPr>
              <p:spPr>
                <a:xfrm>
                  <a:off x="1861146" y="6207286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77" name="ZoneTexte 76"/>
                <p:cNvSpPr txBox="1"/>
                <p:nvPr/>
              </p:nvSpPr>
              <p:spPr>
                <a:xfrm>
                  <a:off x="1551144" y="5938730"/>
                  <a:ext cx="10564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StartStop</a:t>
                  </a:r>
                  <a:endParaRPr lang="en-US" dirty="0"/>
                </a:p>
              </p:txBody>
            </p:sp>
          </p:grpSp>
        </p:grpSp>
        <p:grpSp>
          <p:nvGrpSpPr>
            <p:cNvPr id="11" name="Groupe 97"/>
            <p:cNvGrpSpPr/>
            <p:nvPr/>
          </p:nvGrpSpPr>
          <p:grpSpPr>
            <a:xfrm>
              <a:off x="5873761" y="4420743"/>
              <a:ext cx="1457130" cy="2176609"/>
              <a:chOff x="5873445" y="4492751"/>
              <a:chExt cx="1457130" cy="2176609"/>
            </a:xfrm>
          </p:grpSpPr>
          <p:sp>
            <p:nvSpPr>
              <p:cNvPr id="78" name="ZoneTexte 77"/>
              <p:cNvSpPr txBox="1"/>
              <p:nvPr/>
            </p:nvSpPr>
            <p:spPr>
              <a:xfrm>
                <a:off x="6058592" y="4492751"/>
                <a:ext cx="1104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Test Tools</a:t>
                </a:r>
                <a:endParaRPr lang="en-US" b="1" dirty="0"/>
              </a:p>
            </p:txBody>
          </p:sp>
          <p:grpSp>
            <p:nvGrpSpPr>
              <p:cNvPr id="12" name="Groupe 78"/>
              <p:cNvGrpSpPr/>
              <p:nvPr/>
            </p:nvGrpSpPr>
            <p:grpSpPr>
              <a:xfrm>
                <a:off x="5873445" y="4869160"/>
                <a:ext cx="1457130" cy="1800200"/>
                <a:chOff x="1272684" y="4797152"/>
                <a:chExt cx="1457130" cy="1800200"/>
              </a:xfrm>
            </p:grpSpPr>
            <p:sp>
              <p:nvSpPr>
                <p:cNvPr id="80" name="Rectangle à coins arrondis 79"/>
                <p:cNvSpPr/>
                <p:nvPr/>
              </p:nvSpPr>
              <p:spPr bwMode="auto">
                <a:xfrm>
                  <a:off x="1272684" y="4797152"/>
                  <a:ext cx="1457130" cy="1800200"/>
                </a:xfrm>
                <a:prstGeom prst="roundRect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rgbClr xmlns:mc="http://schemas.openxmlformats.org/markup-compatibility/2006" val="000000" mc:Ignorable="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81" name="ZoneTexte 80"/>
                <p:cNvSpPr txBox="1"/>
                <p:nvPr/>
              </p:nvSpPr>
              <p:spPr>
                <a:xfrm>
                  <a:off x="1619094" y="4864514"/>
                  <a:ext cx="827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CANoe</a:t>
                  </a:r>
                  <a:endParaRPr lang="en-US" dirty="0"/>
                </a:p>
              </p:txBody>
            </p:sp>
            <p:sp>
              <p:nvSpPr>
                <p:cNvPr id="82" name="ZoneTexte 81"/>
                <p:cNvSpPr txBox="1"/>
                <p:nvPr/>
              </p:nvSpPr>
              <p:spPr>
                <a:xfrm>
                  <a:off x="1563790" y="5133068"/>
                  <a:ext cx="9380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CANape</a:t>
                  </a:r>
                  <a:endParaRPr lang="en-US" dirty="0"/>
                </a:p>
              </p:txBody>
            </p:sp>
            <p:sp>
              <p:nvSpPr>
                <p:cNvPr id="83" name="ZoneTexte 82"/>
                <p:cNvSpPr txBox="1"/>
                <p:nvPr/>
              </p:nvSpPr>
              <p:spPr>
                <a:xfrm>
                  <a:off x="1708861" y="5401622"/>
                  <a:ext cx="647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INCA</a:t>
                  </a:r>
                  <a:endParaRPr lang="en-US" dirty="0"/>
                </a:p>
              </p:txBody>
            </p:sp>
            <p:sp>
              <p:nvSpPr>
                <p:cNvPr id="84" name="ZoneTexte 83"/>
                <p:cNvSpPr txBox="1"/>
                <p:nvPr/>
              </p:nvSpPr>
              <p:spPr>
                <a:xfrm>
                  <a:off x="1526311" y="5670176"/>
                  <a:ext cx="10130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MS Excel</a:t>
                  </a:r>
                  <a:endParaRPr lang="en-US" dirty="0"/>
                </a:p>
              </p:txBody>
            </p:sp>
            <p:sp>
              <p:nvSpPr>
                <p:cNvPr id="85" name="ZoneTexte 84"/>
                <p:cNvSpPr txBox="1"/>
                <p:nvPr/>
              </p:nvSpPr>
              <p:spPr>
                <a:xfrm>
                  <a:off x="1861146" y="6207286"/>
                  <a:ext cx="343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86" name="ZoneTexte 85"/>
                <p:cNvSpPr txBox="1"/>
                <p:nvPr/>
              </p:nvSpPr>
              <p:spPr>
                <a:xfrm>
                  <a:off x="1558870" y="5938730"/>
                  <a:ext cx="10409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err="1" smtClean="0"/>
                    <a:t>Diag</a:t>
                  </a:r>
                  <a:r>
                    <a:rPr lang="en-US" dirty="0" smtClean="0"/>
                    <a:t> Tool</a:t>
                  </a:r>
                  <a:endParaRPr lang="en-US" dirty="0"/>
                </a:p>
              </p:txBody>
            </p:sp>
          </p:grpSp>
        </p:grpSp>
        <p:grpSp>
          <p:nvGrpSpPr>
            <p:cNvPr id="16" name="Groupe 96"/>
            <p:cNvGrpSpPr/>
            <p:nvPr/>
          </p:nvGrpSpPr>
          <p:grpSpPr>
            <a:xfrm>
              <a:off x="7507358" y="4420743"/>
              <a:ext cx="1457130" cy="2176609"/>
              <a:chOff x="7511278" y="4492751"/>
              <a:chExt cx="1457130" cy="2176609"/>
            </a:xfrm>
          </p:grpSpPr>
          <p:sp>
            <p:nvSpPr>
              <p:cNvPr id="87" name="ZoneTexte 86"/>
              <p:cNvSpPr txBox="1"/>
              <p:nvPr/>
            </p:nvSpPr>
            <p:spPr>
              <a:xfrm>
                <a:off x="7629900" y="4492751"/>
                <a:ext cx="1243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Env</a:t>
                </a:r>
                <a:r>
                  <a:rPr lang="en-US" b="1" dirty="0" smtClean="0"/>
                  <a:t>. Model</a:t>
                </a:r>
                <a:endParaRPr lang="en-US" b="1" dirty="0"/>
              </a:p>
            </p:txBody>
          </p:sp>
          <p:grpSp>
            <p:nvGrpSpPr>
              <p:cNvPr id="17" name="Groupe 87"/>
              <p:cNvGrpSpPr/>
              <p:nvPr/>
            </p:nvGrpSpPr>
            <p:grpSpPr>
              <a:xfrm>
                <a:off x="7511278" y="4869160"/>
                <a:ext cx="1457130" cy="1800200"/>
                <a:chOff x="1272684" y="4797152"/>
                <a:chExt cx="1457130" cy="1800200"/>
              </a:xfrm>
            </p:grpSpPr>
            <p:sp>
              <p:nvSpPr>
                <p:cNvPr id="89" name="Rectangle à coins arrondis 88"/>
                <p:cNvSpPr/>
                <p:nvPr/>
              </p:nvSpPr>
              <p:spPr bwMode="auto">
                <a:xfrm>
                  <a:off x="1272684" y="4797152"/>
                  <a:ext cx="1457130" cy="1800200"/>
                </a:xfrm>
                <a:prstGeom prst="roundRect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rgbClr xmlns:mc="http://schemas.openxmlformats.org/markup-compatibility/2006" val="000000" mc:Ignorable="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1526924" y="4864514"/>
                  <a:ext cx="10118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Gasoline</a:t>
                  </a:r>
                  <a:endParaRPr lang="en-US" dirty="0"/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650351" y="5133068"/>
                  <a:ext cx="7649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Diesel</a:t>
                  </a:r>
                  <a:endParaRPr lang="en-US" dirty="0"/>
                </a:p>
              </p:txBody>
            </p:sp>
            <p:sp>
              <p:nvSpPr>
                <p:cNvPr id="92" name="ZoneTexte 91"/>
                <p:cNvSpPr txBox="1"/>
                <p:nvPr/>
              </p:nvSpPr>
              <p:spPr>
                <a:xfrm>
                  <a:off x="1663497" y="5401622"/>
                  <a:ext cx="7386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Turbo</a:t>
                  </a:r>
                  <a:endParaRPr lang="en-US" dirty="0"/>
                </a:p>
              </p:txBody>
            </p:sp>
            <p:sp>
              <p:nvSpPr>
                <p:cNvPr id="93" name="ZoneTexte 92"/>
                <p:cNvSpPr txBox="1"/>
                <p:nvPr/>
              </p:nvSpPr>
              <p:spPr>
                <a:xfrm>
                  <a:off x="1620696" y="5670176"/>
                  <a:ext cx="8242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Hybrid</a:t>
                  </a:r>
                  <a:endParaRPr lang="en-US" dirty="0"/>
                </a:p>
              </p:txBody>
            </p:sp>
            <p:sp>
              <p:nvSpPr>
                <p:cNvPr id="94" name="ZoneTexte 93"/>
                <p:cNvSpPr txBox="1"/>
                <p:nvPr/>
              </p:nvSpPr>
              <p:spPr>
                <a:xfrm>
                  <a:off x="1858742" y="6207286"/>
                  <a:ext cx="348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95" name="ZoneTexte 94"/>
                <p:cNvSpPr txBox="1"/>
                <p:nvPr/>
              </p:nvSpPr>
              <p:spPr>
                <a:xfrm>
                  <a:off x="1643991" y="5938730"/>
                  <a:ext cx="870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Electric</a:t>
                  </a:r>
                  <a:endParaRPr lang="en-US" dirty="0"/>
                </a:p>
              </p:txBody>
            </p:sp>
          </p:grpSp>
        </p:grpSp>
        <p:grpSp>
          <p:nvGrpSpPr>
            <p:cNvPr id="19" name="Groupe 102"/>
            <p:cNvGrpSpPr/>
            <p:nvPr/>
          </p:nvGrpSpPr>
          <p:grpSpPr>
            <a:xfrm>
              <a:off x="895672" y="4145851"/>
              <a:ext cx="8140824" cy="2595517"/>
              <a:chOff x="895672" y="4147154"/>
              <a:chExt cx="8140824" cy="2638838"/>
            </a:xfrm>
          </p:grpSpPr>
          <p:sp>
            <p:nvSpPr>
              <p:cNvPr id="101" name="Rectangle à coins arrondis 100"/>
              <p:cNvSpPr/>
              <p:nvPr/>
            </p:nvSpPr>
            <p:spPr bwMode="auto">
              <a:xfrm>
                <a:off x="895672" y="4426634"/>
                <a:ext cx="8140824" cy="2359358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2" name="ZoneTexte 101"/>
              <p:cNvSpPr txBox="1"/>
              <p:nvPr/>
            </p:nvSpPr>
            <p:spPr>
              <a:xfrm>
                <a:off x="3373368" y="4147154"/>
                <a:ext cx="2935547" cy="3754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Available Test Configurations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22" name="Groupe 107"/>
          <p:cNvGrpSpPr/>
          <p:nvPr/>
        </p:nvGrpSpPr>
        <p:grpSpPr>
          <a:xfrm>
            <a:off x="1170653" y="2789975"/>
            <a:ext cx="7590862" cy="1431113"/>
            <a:chOff x="1170653" y="2708920"/>
            <a:chExt cx="7590862" cy="1431113"/>
          </a:xfrm>
        </p:grpSpPr>
        <p:grpSp>
          <p:nvGrpSpPr>
            <p:cNvPr id="23" name="Groupe 42"/>
            <p:cNvGrpSpPr/>
            <p:nvPr/>
          </p:nvGrpSpPr>
          <p:grpSpPr>
            <a:xfrm>
              <a:off x="1272875" y="3140968"/>
              <a:ext cx="7403581" cy="864096"/>
              <a:chOff x="935596" y="3429000"/>
              <a:chExt cx="7403581" cy="864096"/>
            </a:xfrm>
          </p:grpSpPr>
          <p:grpSp>
            <p:nvGrpSpPr>
              <p:cNvPr id="24" name="Groupe 21"/>
              <p:cNvGrpSpPr/>
              <p:nvPr/>
            </p:nvGrpSpPr>
            <p:grpSpPr>
              <a:xfrm>
                <a:off x="935596" y="3429000"/>
                <a:ext cx="2124236" cy="864096"/>
                <a:chOff x="1223628" y="3429000"/>
                <a:chExt cx="2124236" cy="864096"/>
              </a:xfrm>
            </p:grpSpPr>
            <p:sp>
              <p:nvSpPr>
                <p:cNvPr id="18" name="Rectangle à coins arrondis 17"/>
                <p:cNvSpPr/>
                <p:nvPr/>
              </p:nvSpPr>
              <p:spPr bwMode="auto">
                <a:xfrm>
                  <a:off x="1223628" y="3429000"/>
                  <a:ext cx="2124236" cy="864096"/>
                </a:xfrm>
                <a:prstGeom prst="roundRect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rgbClr xmlns:mc="http://schemas.openxmlformats.org/markup-compatibility/2006" val="000000" mc:Ignorable="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pic>
              <p:nvPicPr>
                <p:cNvPr id="21" name="Espace réservé du contenu 4"/>
                <p:cNvPicPr>
                  <a:picLocks noChangeAspect="1"/>
                </p:cNvPicPr>
                <p:nvPr/>
              </p:nvPicPr>
              <p:blipFill rotWithShape="1">
                <a:blip r:embed="rId4" cstate="print"/>
                <a:srcRect l="19065" t="51688" r="1018" b="15255"/>
                <a:stretch/>
              </p:blipFill>
              <p:spPr bwMode="auto">
                <a:xfrm>
                  <a:off x="1331640" y="3606767"/>
                  <a:ext cx="1872208" cy="544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ZoneTexte 19"/>
                <p:cNvSpPr txBox="1"/>
                <p:nvPr/>
              </p:nvSpPr>
              <p:spPr>
                <a:xfrm>
                  <a:off x="1676765" y="3491716"/>
                  <a:ext cx="10063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pc="-150" dirty="0" smtClean="0"/>
                    <a:t>Test Case 1</a:t>
                  </a:r>
                  <a:endParaRPr lang="en-US" spc="-150" dirty="0"/>
                </a:p>
              </p:txBody>
            </p:sp>
          </p:grpSp>
          <p:grpSp>
            <p:nvGrpSpPr>
              <p:cNvPr id="25" name="Groupe 30"/>
              <p:cNvGrpSpPr/>
              <p:nvPr/>
            </p:nvGrpSpPr>
            <p:grpSpPr>
              <a:xfrm>
                <a:off x="3203848" y="3429000"/>
                <a:ext cx="2124236" cy="864096"/>
                <a:chOff x="1223628" y="3429000"/>
                <a:chExt cx="2124236" cy="864096"/>
              </a:xfrm>
            </p:grpSpPr>
            <p:sp>
              <p:nvSpPr>
                <p:cNvPr id="32" name="Rectangle à coins arrondis 31"/>
                <p:cNvSpPr/>
                <p:nvPr/>
              </p:nvSpPr>
              <p:spPr bwMode="auto">
                <a:xfrm>
                  <a:off x="1223628" y="3429000"/>
                  <a:ext cx="2124236" cy="864096"/>
                </a:xfrm>
                <a:prstGeom prst="roundRect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rgbClr xmlns:mc="http://schemas.openxmlformats.org/markup-compatibility/2006" val="000000" mc:Ignorable="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pic>
              <p:nvPicPr>
                <p:cNvPr id="34" name="Espace réservé du contenu 4"/>
                <p:cNvPicPr>
                  <a:picLocks noChangeAspect="1"/>
                </p:cNvPicPr>
                <p:nvPr/>
              </p:nvPicPr>
              <p:blipFill rotWithShape="1">
                <a:blip r:embed="rId4" cstate="print"/>
                <a:srcRect l="19065" t="51688" r="1018" b="15255"/>
                <a:stretch/>
              </p:blipFill>
              <p:spPr bwMode="auto">
                <a:xfrm>
                  <a:off x="1331640" y="3606767"/>
                  <a:ext cx="1872208" cy="544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ZoneTexte 32"/>
                <p:cNvSpPr txBox="1"/>
                <p:nvPr/>
              </p:nvSpPr>
              <p:spPr>
                <a:xfrm>
                  <a:off x="1676765" y="3491716"/>
                  <a:ext cx="10063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pc="-150" dirty="0" smtClean="0"/>
                    <a:t>Test Case 2</a:t>
                  </a:r>
                  <a:endParaRPr lang="en-US" spc="-150" dirty="0"/>
                </a:p>
              </p:txBody>
            </p:sp>
          </p:grpSp>
          <p:grpSp>
            <p:nvGrpSpPr>
              <p:cNvPr id="26" name="Groupe 34"/>
              <p:cNvGrpSpPr/>
              <p:nvPr/>
            </p:nvGrpSpPr>
            <p:grpSpPr>
              <a:xfrm>
                <a:off x="6214941" y="3429000"/>
                <a:ext cx="2124236" cy="864096"/>
                <a:chOff x="1223628" y="3429000"/>
                <a:chExt cx="2124236" cy="864096"/>
              </a:xfrm>
            </p:grpSpPr>
            <p:sp>
              <p:nvSpPr>
                <p:cNvPr id="36" name="Rectangle à coins arrondis 35"/>
                <p:cNvSpPr/>
                <p:nvPr/>
              </p:nvSpPr>
              <p:spPr bwMode="auto">
                <a:xfrm>
                  <a:off x="1223628" y="3429000"/>
                  <a:ext cx="2124236" cy="864096"/>
                </a:xfrm>
                <a:prstGeom prst="roundRect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53882" dir="2700000" algn="ctr" rotWithShape="0">
                          <a:srgbClr xmlns:mc="http://schemas.openxmlformats.org/markup-compatibility/2006" val="000000" mc:Ignorable="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pic>
              <p:nvPicPr>
                <p:cNvPr id="38" name="Espace réservé du contenu 4"/>
                <p:cNvPicPr>
                  <a:picLocks noChangeAspect="1"/>
                </p:cNvPicPr>
                <p:nvPr/>
              </p:nvPicPr>
              <p:blipFill rotWithShape="1">
                <a:blip r:embed="rId4" cstate="print"/>
                <a:srcRect l="19065" t="51688" r="1018" b="15255"/>
                <a:stretch/>
              </p:blipFill>
              <p:spPr bwMode="auto">
                <a:xfrm>
                  <a:off x="1331640" y="3606767"/>
                  <a:ext cx="1872208" cy="544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ZoneTexte 36"/>
                <p:cNvSpPr txBox="1"/>
                <p:nvPr/>
              </p:nvSpPr>
              <p:spPr>
                <a:xfrm>
                  <a:off x="1691680" y="3491716"/>
                  <a:ext cx="10111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pc="-150" dirty="0" smtClean="0"/>
                    <a:t>Test Case n</a:t>
                  </a:r>
                  <a:endParaRPr lang="en-US" spc="-150" dirty="0"/>
                </a:p>
              </p:txBody>
            </p:sp>
          </p:grpSp>
          <p:cxnSp>
            <p:nvCxnSpPr>
              <p:cNvPr id="42" name="Connecteur droit 41"/>
              <p:cNvCxnSpPr/>
              <p:nvPr/>
            </p:nvCxnSpPr>
            <p:spPr bwMode="auto">
              <a:xfrm>
                <a:off x="5557007" y="3861048"/>
                <a:ext cx="45515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53882" dir="2700000" algn="ctr" rotWithShape="0">
                        <a:srgbClr xmlns:mc="http://schemas.openxmlformats.org/markup-compatibility/2006" val="000000" mc:Ignorable="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5" name="Rectangle à coins arrondis 104"/>
            <p:cNvSpPr/>
            <p:nvPr/>
          </p:nvSpPr>
          <p:spPr bwMode="auto">
            <a:xfrm>
              <a:off x="1170653" y="2989942"/>
              <a:ext cx="7590862" cy="1150091"/>
            </a:xfrm>
            <a:prstGeom prst="round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3779912" y="2708920"/>
              <a:ext cx="20869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Strategic Test Cases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07" name="Rectangle à coins arrondis 106"/>
          <p:cNvSpPr/>
          <p:nvPr/>
        </p:nvSpPr>
        <p:spPr bwMode="auto">
          <a:xfrm>
            <a:off x="3379948" y="1189607"/>
            <a:ext cx="3172272" cy="159132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69940" y="899428"/>
            <a:ext cx="2555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Possible Usage Scenarios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9" name="Rectangle à coins arrondis 78"/>
          <p:cNvSpPr/>
          <p:nvPr/>
        </p:nvSpPr>
        <p:spPr bwMode="auto">
          <a:xfrm>
            <a:off x="5809112" y="2737872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ATX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88" name="Rectangle à coins arrondis 87"/>
          <p:cNvSpPr/>
          <p:nvPr/>
        </p:nvSpPr>
        <p:spPr bwMode="auto">
          <a:xfrm>
            <a:off x="7884368" y="4797152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HIL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 API</a:t>
            </a:r>
          </a:p>
        </p:txBody>
      </p:sp>
      <p:sp>
        <p:nvSpPr>
          <p:cNvPr id="96" name="Rectangle à coins arrondis 95"/>
          <p:cNvSpPr/>
          <p:nvPr/>
        </p:nvSpPr>
        <p:spPr bwMode="auto">
          <a:xfrm>
            <a:off x="1331640" y="4797152"/>
            <a:ext cx="720080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HIL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 API</a:t>
            </a:r>
          </a:p>
        </p:txBody>
      </p:sp>
      <p:sp>
        <p:nvSpPr>
          <p:cNvPr id="97" name="Rectangle à coins arrondis 96"/>
          <p:cNvSpPr/>
          <p:nvPr/>
        </p:nvSpPr>
        <p:spPr bwMode="auto">
          <a:xfrm>
            <a:off x="3851920" y="4797152"/>
            <a:ext cx="2304256" cy="4320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ODX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,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FIBEX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,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XCP</a:t>
            </a:r>
            <a:r>
              <a:rPr lang="en-US" sz="1400" b="1" dirty="0" smtClean="0">
                <a:solidFill>
                  <a:schemeClr val="bg2"/>
                </a:solidFill>
                <a:latin typeface="Arial" pitchFamily="34" charset="0"/>
              </a:rPr>
              <a:t>…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8234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8" grpId="0" animBg="1"/>
      <p:bldP spid="96" grpId="0" animBg="1"/>
      <p:bldP spid="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691680" y="2132856"/>
            <a:ext cx="6838528" cy="1470025"/>
          </a:xfrm>
        </p:spPr>
        <p:txBody>
          <a:bodyPr/>
          <a:lstStyle/>
          <a:p>
            <a:r>
              <a:rPr lang="en-US" sz="4000" dirty="0" smtClean="0"/>
              <a:t>OTHER STANDARD CONSIDERATION (</a:t>
            </a:r>
            <a:r>
              <a:rPr lang="en-US" sz="4000" dirty="0" err="1" smtClean="0"/>
              <a:t>ATX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„Related Work“</a:t>
            </a:r>
          </a:p>
        </p:txBody>
      </p:sp>
      <p:sp>
        <p:nvSpPr>
          <p:cNvPr id="14339" name="Datumsplatzhalter 3"/>
          <p:cNvSpPr>
            <a:spLocks noGrp="1"/>
          </p:cNvSpPr>
          <p:nvPr>
            <p:ph type="dt" sz="quarter" idx="4294967295"/>
          </p:nvPr>
        </p:nvSpPr>
        <p:spPr>
          <a:xfrm>
            <a:off x="490538" y="6592888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de-DE" smtClean="0"/>
              <a:t>© ASAM e. V.</a:t>
            </a:r>
          </a:p>
        </p:txBody>
      </p:sp>
      <p:sp>
        <p:nvSpPr>
          <p:cNvPr id="14340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92888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de-DE" smtClean="0"/>
              <a:t>ATX – Introduction, History, and Goals</a:t>
            </a:r>
          </a:p>
        </p:txBody>
      </p:sp>
      <p:sp>
        <p:nvSpPr>
          <p:cNvPr id="14341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991350" y="64960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E7561716-D7DB-4B1B-B5D5-73773FF3DC00}" type="slidenum">
              <a:rPr lang="de-DE" smtClean="0"/>
              <a:pPr/>
              <a:t>23</a:t>
            </a:fld>
            <a:endParaRPr lang="de-DE" smtClean="0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71525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691680" y="2132856"/>
            <a:ext cx="6838528" cy="1470025"/>
          </a:xfrm>
        </p:spPr>
        <p:txBody>
          <a:bodyPr/>
          <a:lstStyle/>
          <a:p>
            <a:r>
              <a:rPr lang="en-US" sz="4000" dirty="0" smtClean="0"/>
              <a:t>CONNECTION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ATX</a:t>
            </a:r>
            <a:r>
              <a:rPr lang="en-US" sz="4000" dirty="0" smtClean="0"/>
              <a:t> / (</a:t>
            </a:r>
            <a:r>
              <a:rPr lang="en-US" sz="4000" dirty="0" err="1" smtClean="0"/>
              <a:t>OTX</a:t>
            </a:r>
            <a:r>
              <a:rPr lang="en-US" sz="4000" dirty="0" smtClean="0"/>
              <a:t>, </a:t>
            </a:r>
            <a:r>
              <a:rPr lang="en-US" sz="4000" dirty="0" err="1" smtClean="0"/>
              <a:t>TTCN3</a:t>
            </a:r>
            <a:r>
              <a:rPr lang="en-US" sz="4000" dirty="0" smtClean="0"/>
              <a:t>, </a:t>
            </a:r>
            <a:r>
              <a:rPr lang="en-US" sz="4000" dirty="0" err="1" smtClean="0"/>
              <a:t>HIL</a:t>
            </a:r>
            <a:r>
              <a:rPr lang="en-US" sz="4000" dirty="0" smtClean="0"/>
              <a:t> API)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ATX – OTX cooperation model</a:t>
            </a:r>
          </a:p>
        </p:txBody>
      </p:sp>
      <p:sp>
        <p:nvSpPr>
          <p:cNvPr id="13315" name="Datumsplatzhalter 3"/>
          <p:cNvSpPr>
            <a:spLocks noGrp="1"/>
          </p:cNvSpPr>
          <p:nvPr>
            <p:ph type="dt" sz="quarter" idx="4294967295"/>
          </p:nvPr>
        </p:nvSpPr>
        <p:spPr>
          <a:xfrm>
            <a:off x="490538" y="6592888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de-DE" smtClean="0"/>
              <a:t>© ASAM e. V.</a:t>
            </a:r>
          </a:p>
        </p:txBody>
      </p:sp>
      <p:sp>
        <p:nvSpPr>
          <p:cNvPr id="1331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92888"/>
            <a:ext cx="2895600" cy="476250"/>
          </a:xfrm>
          <a:prstGeom prst="rect">
            <a:avLst/>
          </a:prstGeom>
          <a:noFill/>
        </p:spPr>
        <p:txBody>
          <a:bodyPr/>
          <a:lstStyle/>
          <a:p>
            <a:r>
              <a:rPr lang="de-DE" smtClean="0"/>
              <a:t>ATX – Introduction, History, and Goals</a:t>
            </a:r>
          </a:p>
        </p:txBody>
      </p:sp>
      <p:sp>
        <p:nvSpPr>
          <p:cNvPr id="133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991350" y="64960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D4C605F6-C4E7-4CF2-B7D9-61415E99546F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928688" y="2260600"/>
            <a:ext cx="7496175" cy="4200525"/>
          </a:xfrm>
          <a:prstGeom prst="rect">
            <a:avLst/>
          </a:prstGeom>
          <a:solidFill>
            <a:srgbClr val="D9E7F5"/>
          </a:solidFill>
          <a:ln w="57150" algn="ctr">
            <a:solidFill>
              <a:srgbClr val="1F15E9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r>
              <a:rPr lang="de-DE" sz="2000">
                <a:solidFill>
                  <a:srgbClr val="1F15E9"/>
                </a:solidFill>
              </a:rPr>
              <a:t>ASAM ATX Part 1 </a:t>
            </a:r>
          </a:p>
          <a:p>
            <a:r>
              <a:rPr lang="de-DE" sz="1400">
                <a:solidFill>
                  <a:srgbClr val="1F15E9"/>
                </a:solidFill>
              </a:rPr>
              <a:t>(TDX+TAF Folder, Result, Suites - TAF Core)</a:t>
            </a:r>
          </a:p>
        </p:txBody>
      </p:sp>
      <p:sp>
        <p:nvSpPr>
          <p:cNvPr id="13319" name="Rectangle 18"/>
          <p:cNvSpPr>
            <a:spLocks noChangeArrowheads="1"/>
          </p:cNvSpPr>
          <p:nvPr/>
        </p:nvSpPr>
        <p:spPr bwMode="auto">
          <a:xfrm>
            <a:off x="1270000" y="3141663"/>
            <a:ext cx="6786563" cy="2087562"/>
          </a:xfrm>
          <a:prstGeom prst="rect">
            <a:avLst/>
          </a:prstGeom>
          <a:solidFill>
            <a:srgbClr val="FFDCB9"/>
          </a:soli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de-DE" sz="2000">
                <a:solidFill>
                  <a:srgbClr val="FF0000"/>
                </a:solidFill>
              </a:rPr>
              <a:t>OTX Core</a:t>
            </a:r>
          </a:p>
          <a:p>
            <a:r>
              <a:rPr lang="de-DE" sz="2000">
                <a:solidFill>
                  <a:srgbClr val="FF0000"/>
                </a:solidFill>
              </a:rPr>
              <a:t>ISO WD/13209-2</a:t>
            </a:r>
          </a:p>
        </p:txBody>
      </p:sp>
      <p:sp>
        <p:nvSpPr>
          <p:cNvPr id="13320" name="Rectangle 19"/>
          <p:cNvSpPr>
            <a:spLocks noChangeArrowheads="1"/>
          </p:cNvSpPr>
          <p:nvPr/>
        </p:nvSpPr>
        <p:spPr bwMode="auto">
          <a:xfrm>
            <a:off x="1270000" y="5322888"/>
            <a:ext cx="3143250" cy="836612"/>
          </a:xfrm>
          <a:prstGeom prst="rect">
            <a:avLst/>
          </a:prstGeom>
          <a:solidFill>
            <a:srgbClr val="FFDCB9"/>
          </a:soli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80000"/>
              </a:lnSpc>
            </a:pPr>
            <a:r>
              <a:rPr lang="de-DE" sz="2000">
                <a:solidFill>
                  <a:srgbClr val="FF0000"/>
                </a:solidFill>
              </a:rPr>
              <a:t>OTX Standard Libraries</a:t>
            </a: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rgbClr val="FF0000"/>
                </a:solidFill>
              </a:rPr>
              <a:t>(Lib-Com, Lib-Mmi, …)</a:t>
            </a: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rgbClr val="FF0000"/>
                </a:solidFill>
              </a:rPr>
              <a:t>ISO WD/13209-3</a:t>
            </a:r>
          </a:p>
        </p:txBody>
      </p:sp>
      <p:sp>
        <p:nvSpPr>
          <p:cNvPr id="13321" name="Rectangle 20"/>
          <p:cNvSpPr>
            <a:spLocks noChangeArrowheads="1"/>
          </p:cNvSpPr>
          <p:nvPr/>
        </p:nvSpPr>
        <p:spPr bwMode="auto">
          <a:xfrm>
            <a:off x="4554538" y="5322888"/>
            <a:ext cx="3502025" cy="836612"/>
          </a:xfrm>
          <a:prstGeom prst="rect">
            <a:avLst/>
          </a:prstGeom>
          <a:solidFill>
            <a:srgbClr val="D9E7F5"/>
          </a:solidFill>
          <a:ln w="57150" algn="ctr">
            <a:solidFill>
              <a:srgbClr val="1F15E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de-DE" sz="2000">
                <a:solidFill>
                  <a:srgbClr val="1F15E9"/>
                </a:solidFill>
              </a:rPr>
              <a:t>ASAM ATX Part 2 </a:t>
            </a:r>
          </a:p>
          <a:p>
            <a:r>
              <a:rPr lang="de-DE" sz="1400">
                <a:solidFill>
                  <a:srgbClr val="1F15E9"/>
                </a:solidFill>
              </a:rPr>
              <a:t>Standard Libraries for ASAM HIL API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627813" y="942975"/>
            <a:ext cx="1868487" cy="1085850"/>
            <a:chOff x="3517" y="2160"/>
            <a:chExt cx="1812" cy="1006"/>
          </a:xfrm>
        </p:grpSpPr>
        <p:sp>
          <p:nvSpPr>
            <p:cNvPr id="13323" name="Rectangle 33"/>
            <p:cNvSpPr>
              <a:spLocks noChangeArrowheads="1"/>
            </p:cNvSpPr>
            <p:nvPr/>
          </p:nvSpPr>
          <p:spPr bwMode="auto">
            <a:xfrm>
              <a:off x="3517" y="2160"/>
              <a:ext cx="1812" cy="473"/>
            </a:xfrm>
            <a:prstGeom prst="rect">
              <a:avLst/>
            </a:prstGeom>
            <a:solidFill>
              <a:srgbClr val="E8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24" name="Rectangle 30"/>
            <p:cNvSpPr>
              <a:spLocks noChangeArrowheads="1"/>
            </p:cNvSpPr>
            <p:nvPr/>
          </p:nvSpPr>
          <p:spPr bwMode="auto">
            <a:xfrm>
              <a:off x="3517" y="2693"/>
              <a:ext cx="1812" cy="473"/>
            </a:xfrm>
            <a:prstGeom prst="rect">
              <a:avLst/>
            </a:prstGeom>
            <a:solidFill>
              <a:srgbClr val="E8E9E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25" name="Rectangle 22"/>
            <p:cNvSpPr>
              <a:spLocks noChangeArrowheads="1"/>
            </p:cNvSpPr>
            <p:nvPr/>
          </p:nvSpPr>
          <p:spPr bwMode="auto">
            <a:xfrm>
              <a:off x="3662" y="2315"/>
              <a:ext cx="196" cy="186"/>
            </a:xfrm>
            <a:prstGeom prst="rect">
              <a:avLst/>
            </a:prstGeom>
            <a:solidFill>
              <a:srgbClr val="D9E7F5"/>
            </a:solidFill>
            <a:ln w="28575" algn="ctr">
              <a:solidFill>
                <a:srgbClr val="1F15E9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 sz="2000">
                <a:solidFill>
                  <a:srgbClr val="1F15E9"/>
                </a:solidFill>
              </a:endParaRPr>
            </a:p>
          </p:txBody>
        </p:sp>
        <p:sp>
          <p:nvSpPr>
            <p:cNvPr id="13326" name="Rectangle 34"/>
            <p:cNvSpPr>
              <a:spLocks noChangeArrowheads="1"/>
            </p:cNvSpPr>
            <p:nvPr/>
          </p:nvSpPr>
          <p:spPr bwMode="auto">
            <a:xfrm>
              <a:off x="4030" y="2229"/>
              <a:ext cx="1239" cy="346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pic>
          <p:nvPicPr>
            <p:cNvPr id="13327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 l="1076" r="70842" b="26137"/>
            <a:stretch>
              <a:fillRect/>
            </a:stretch>
          </p:blipFill>
          <p:spPr bwMode="auto">
            <a:xfrm>
              <a:off x="4033" y="2253"/>
              <a:ext cx="1227" cy="30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</p:pic>
        <p:sp>
          <p:nvSpPr>
            <p:cNvPr id="13328" name="Rectangle 28"/>
            <p:cNvSpPr>
              <a:spLocks noChangeArrowheads="1"/>
            </p:cNvSpPr>
            <p:nvPr/>
          </p:nvSpPr>
          <p:spPr bwMode="auto">
            <a:xfrm>
              <a:off x="3668" y="2835"/>
              <a:ext cx="196" cy="186"/>
            </a:xfrm>
            <a:prstGeom prst="rect">
              <a:avLst/>
            </a:prstGeom>
            <a:solidFill>
              <a:srgbClr val="FFDCB9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 sz="2000">
                <a:solidFill>
                  <a:srgbClr val="1F15E9"/>
                </a:solidFill>
              </a:endParaRPr>
            </a:p>
          </p:txBody>
        </p:sp>
        <p:pic>
          <p:nvPicPr>
            <p:cNvPr id="13329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 r="2888" b="575"/>
            <a:stretch>
              <a:fillRect/>
            </a:stretch>
          </p:blipFill>
          <p:spPr bwMode="auto">
            <a:xfrm>
              <a:off x="4033" y="2762"/>
              <a:ext cx="1239" cy="346"/>
            </a:xfrm>
            <a:prstGeom prst="rect">
              <a:avLst/>
            </a:prstGeom>
            <a:no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0"/>
            <a:r>
              <a:rPr lang="en-GB" sz="2800" b="1" dirty="0" smtClean="0">
                <a:solidFill>
                  <a:srgbClr val="004B6E"/>
                </a:solidFill>
                <a:latin typeface="+mj-lt"/>
                <a:ea typeface="+mj-ea"/>
                <a:cs typeface="+mj-cs"/>
              </a:rPr>
              <a:t>“Test Object” Presentation</a:t>
            </a:r>
            <a:endParaRPr lang="fr-FR" sz="2800" b="1" dirty="0" smtClean="0">
              <a:solidFill>
                <a:srgbClr val="004B6E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pic>
        <p:nvPicPr>
          <p:cNvPr id="4" name="Imag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52" y="4797152"/>
            <a:ext cx="22545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2720687" cy="1689748"/>
          </a:xfrm>
          <a:prstGeom prst="rect">
            <a:avLst/>
          </a:prstGeom>
        </p:spPr>
      </p:pic>
      <p:grpSp>
        <p:nvGrpSpPr>
          <p:cNvPr id="3" name="Groupe 27"/>
          <p:cNvGrpSpPr/>
          <p:nvPr/>
        </p:nvGrpSpPr>
        <p:grpSpPr>
          <a:xfrm>
            <a:off x="5438623" y="927184"/>
            <a:ext cx="2895608" cy="4734064"/>
            <a:chOff x="5438623" y="927184"/>
            <a:chExt cx="2895608" cy="47340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935485">
              <a:off x="6429144" y="1462856"/>
              <a:ext cx="1108207" cy="464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865839">
              <a:off x="7778313" y="927184"/>
              <a:ext cx="555918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ylindre 7"/>
            <p:cNvSpPr/>
            <p:nvPr/>
          </p:nvSpPr>
          <p:spPr bwMode="auto">
            <a:xfrm>
              <a:off x="7092280" y="1844824"/>
              <a:ext cx="1080120" cy="1224136"/>
            </a:xfrm>
            <a:prstGeom prst="can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" name="Connecteur droit 9"/>
            <p:cNvCxnSpPr>
              <a:stCxn id="1026" idx="1"/>
            </p:cNvCxnSpPr>
            <p:nvPr/>
          </p:nvCxnSpPr>
          <p:spPr bwMode="auto">
            <a:xfrm flipH="1" flipV="1">
              <a:off x="5652120" y="1268760"/>
              <a:ext cx="967054" cy="84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cxnSp>
          <p:nvCxnSpPr>
            <p:cNvPr id="11" name="Connecteur droit 10"/>
            <p:cNvCxnSpPr/>
            <p:nvPr/>
          </p:nvCxnSpPr>
          <p:spPr bwMode="auto">
            <a:xfrm flipH="1" flipV="1">
              <a:off x="5508104" y="1124744"/>
              <a:ext cx="2767254" cy="84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935485">
              <a:off x="6429144" y="3551088"/>
              <a:ext cx="1108207" cy="464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865839">
              <a:off x="7778313" y="3015416"/>
              <a:ext cx="555918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ylindre 14"/>
            <p:cNvSpPr/>
            <p:nvPr/>
          </p:nvSpPr>
          <p:spPr bwMode="auto">
            <a:xfrm>
              <a:off x="7092280" y="3933056"/>
              <a:ext cx="1080120" cy="1224136"/>
            </a:xfrm>
            <a:prstGeom prst="can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" name="Connecteur droit 15"/>
            <p:cNvCxnSpPr>
              <a:stCxn id="13" idx="1"/>
            </p:cNvCxnSpPr>
            <p:nvPr/>
          </p:nvCxnSpPr>
          <p:spPr bwMode="auto">
            <a:xfrm flipH="1">
              <a:off x="5898356" y="3365475"/>
              <a:ext cx="72081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cxnSp>
          <p:nvCxnSpPr>
            <p:cNvPr id="17" name="Connecteur droit 16"/>
            <p:cNvCxnSpPr/>
            <p:nvPr/>
          </p:nvCxnSpPr>
          <p:spPr bwMode="auto">
            <a:xfrm flipH="1">
              <a:off x="5767388" y="3221460"/>
              <a:ext cx="250797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cxnSp>
          <p:nvCxnSpPr>
            <p:cNvPr id="21" name="Connecteur droit 20"/>
            <p:cNvCxnSpPr/>
            <p:nvPr/>
          </p:nvCxnSpPr>
          <p:spPr bwMode="auto">
            <a:xfrm flipV="1">
              <a:off x="5438623" y="1124744"/>
              <a:ext cx="69481" cy="39604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cxnSp>
          <p:nvCxnSpPr>
            <p:cNvPr id="24" name="Connecteur droit 23"/>
            <p:cNvCxnSpPr/>
            <p:nvPr/>
          </p:nvCxnSpPr>
          <p:spPr bwMode="auto">
            <a:xfrm flipV="1">
              <a:off x="5581375" y="1268760"/>
              <a:ext cx="70745" cy="39604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cxnSp>
          <p:nvCxnSpPr>
            <p:cNvPr id="25" name="Connecteur droit 24"/>
            <p:cNvCxnSpPr/>
            <p:nvPr/>
          </p:nvCxnSpPr>
          <p:spPr bwMode="auto">
            <a:xfrm flipV="1">
              <a:off x="5731708" y="3212976"/>
              <a:ext cx="39162" cy="22322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cxnSp>
          <p:nvCxnSpPr>
            <p:cNvPr id="26" name="Connecteur droit 25"/>
            <p:cNvCxnSpPr/>
            <p:nvPr/>
          </p:nvCxnSpPr>
          <p:spPr bwMode="auto">
            <a:xfrm flipV="1">
              <a:off x="5870671" y="3356992"/>
              <a:ext cx="40425" cy="23042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e 28"/>
          <p:cNvGrpSpPr/>
          <p:nvPr/>
        </p:nvGrpSpPr>
        <p:grpSpPr>
          <a:xfrm>
            <a:off x="971600" y="3212976"/>
            <a:ext cx="2848737" cy="2592288"/>
            <a:chOff x="971600" y="3212976"/>
            <a:chExt cx="2848737" cy="259228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71600" y="3212976"/>
              <a:ext cx="2282852" cy="1474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6" name="Connecteur droit 45"/>
            <p:cNvCxnSpPr/>
            <p:nvPr/>
          </p:nvCxnSpPr>
          <p:spPr bwMode="auto">
            <a:xfrm>
              <a:off x="3275856" y="3509491"/>
              <a:ext cx="53174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cxnSp>
          <p:nvCxnSpPr>
            <p:cNvPr id="47" name="Connecteur droit 46"/>
            <p:cNvCxnSpPr/>
            <p:nvPr/>
          </p:nvCxnSpPr>
          <p:spPr bwMode="auto">
            <a:xfrm flipV="1">
              <a:off x="3779912" y="3501008"/>
              <a:ext cx="40425" cy="23042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e 29"/>
          <p:cNvGrpSpPr/>
          <p:nvPr/>
        </p:nvGrpSpPr>
        <p:grpSpPr>
          <a:xfrm>
            <a:off x="971600" y="4777536"/>
            <a:ext cx="2880320" cy="1872717"/>
            <a:chOff x="971600" y="4777536"/>
            <a:chExt cx="2880320" cy="187271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71600" y="4777536"/>
              <a:ext cx="2304256" cy="1872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Connecteur droit 49"/>
            <p:cNvCxnSpPr/>
            <p:nvPr/>
          </p:nvCxnSpPr>
          <p:spPr bwMode="auto">
            <a:xfrm>
              <a:off x="3275856" y="5085184"/>
              <a:ext cx="36004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cxnSp>
          <p:nvCxnSpPr>
            <p:cNvPr id="51" name="Connecteur droit 50"/>
            <p:cNvCxnSpPr/>
            <p:nvPr/>
          </p:nvCxnSpPr>
          <p:spPr bwMode="auto">
            <a:xfrm flipV="1">
              <a:off x="3635896" y="5085184"/>
              <a:ext cx="0" cy="12241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  <p:cxnSp>
          <p:nvCxnSpPr>
            <p:cNvPr id="57" name="Connecteur droit 56"/>
            <p:cNvCxnSpPr/>
            <p:nvPr/>
          </p:nvCxnSpPr>
          <p:spPr bwMode="auto">
            <a:xfrm>
              <a:off x="3635896" y="6309320"/>
              <a:ext cx="2160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53882" dir="2700000" algn="ctr" rotWithShape="0">
                      <a:srgbClr xmlns:mc="http://schemas.openxmlformats.org/markup-compatibility/2006" val="000000" mc:Ignorable=""/>
                    </a:outerShdw>
                  </a:effectLst>
                </a14:hiddenEffects>
              </a:ext>
            </a:extLst>
          </p:spPr>
        </p:cxnSp>
      </p:grpSp>
      <p:sp>
        <p:nvSpPr>
          <p:cNvPr id="63" name="Flèche vers le bas 62"/>
          <p:cNvSpPr/>
          <p:nvPr/>
        </p:nvSpPr>
        <p:spPr bwMode="auto">
          <a:xfrm rot="21141994">
            <a:off x="4394269" y="2917076"/>
            <a:ext cx="504056" cy="2626126"/>
          </a:xfrm>
          <a:prstGeom prst="downArrow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763688" y="6237312"/>
            <a:ext cx="432048" cy="144016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866" y="115889"/>
            <a:ext cx="7952597" cy="576263"/>
          </a:xfrm>
        </p:spPr>
        <p:txBody>
          <a:bodyPr/>
          <a:lstStyle/>
          <a:p>
            <a:pPr rtl="0" eaLnBrk="1" fontAlgn="base" hangingPunct="0"/>
            <a:r>
              <a:rPr lang="en-GB" sz="2800" b="1" dirty="0" smtClean="0">
                <a:solidFill>
                  <a:srgbClr val="004B6E"/>
                </a:solidFill>
                <a:latin typeface="+mj-lt"/>
                <a:ea typeface="+mj-ea"/>
                <a:cs typeface="+mj-cs"/>
              </a:rPr>
              <a:t>“Test Framework” Presentation</a:t>
            </a:r>
            <a:endParaRPr lang="fr-FR" dirty="0"/>
          </a:p>
        </p:txBody>
      </p:sp>
      <p:pic>
        <p:nvPicPr>
          <p:cNvPr id="4" name="Imag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37112"/>
            <a:ext cx="22545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 bwMode="auto">
          <a:xfrm>
            <a:off x="1475656" y="4509120"/>
            <a:ext cx="1584176" cy="1800200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Inputs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6804248" y="4509120"/>
            <a:ext cx="1584176" cy="1800200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Out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puts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475656" y="3789040"/>
            <a:ext cx="6840760" cy="576064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Real -Time 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</a:rPr>
              <a:t>NovaSim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Environment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1475656" y="3068960"/>
            <a:ext cx="6840760" cy="576064"/>
          </a:xfrm>
          <a:prstGeom prst="round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</a:rPr>
              <a:t>Simulink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Plant Model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1475656" y="2348880"/>
            <a:ext cx="3240360" cy="576064"/>
          </a:xfrm>
          <a:prstGeom prst="roundRect">
            <a:avLst/>
          </a:prstGeom>
          <a:solidFill>
            <a:srgbClr val="3399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Automation API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5004048" y="2348880"/>
            <a:ext cx="3240360" cy="576064"/>
          </a:xfrm>
          <a:prstGeom prst="roundRect">
            <a:avLst/>
          </a:prstGeom>
          <a:solidFill>
            <a:srgbClr val="CC00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Control API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5004048" y="1628800"/>
            <a:ext cx="3240360" cy="576064"/>
          </a:xfrm>
          <a:prstGeom prst="roundRect">
            <a:avLst/>
          </a:prstGeom>
          <a:solidFill>
            <a:srgbClr val="7030A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</a:rPr>
              <a:t>LabVIEW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GUI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1475656" y="1628800"/>
            <a:ext cx="3240360" cy="576064"/>
          </a:xfrm>
          <a:prstGeom prst="roundRect">
            <a:avLst/>
          </a:prstGeom>
          <a:solidFill>
            <a:srgbClr val="3333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EXAM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691680" y="2132856"/>
            <a:ext cx="6838528" cy="1470025"/>
          </a:xfrm>
        </p:spPr>
        <p:txBody>
          <a:bodyPr/>
          <a:lstStyle/>
          <a:p>
            <a:r>
              <a:rPr lang="en-US" sz="4000" dirty="0" smtClean="0"/>
              <a:t>MODEL BASED TEST </a:t>
            </a:r>
            <a:br>
              <a:rPr lang="en-US" sz="4000" dirty="0" smtClean="0"/>
            </a:br>
            <a:r>
              <a:rPr lang="en-US" sz="4000" dirty="0" smtClean="0"/>
              <a:t>PROCESS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405608" y="4868495"/>
            <a:ext cx="2736304" cy="1512168"/>
          </a:xfrm>
          <a:prstGeom prst="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Test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Environment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051720" y="5085184"/>
            <a:ext cx="2088232" cy="1080120"/>
          </a:xfrm>
          <a:prstGeom prst="rec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MODEL-DRIVEN ENGINEERING</a:t>
            </a:r>
            <a:endParaRPr lang="en-US" dirty="0"/>
          </a:p>
        </p:txBody>
      </p:sp>
      <p:sp>
        <p:nvSpPr>
          <p:cNvPr id="4" name="Nuage 3"/>
          <p:cNvSpPr/>
          <p:nvPr/>
        </p:nvSpPr>
        <p:spPr bwMode="auto">
          <a:xfrm>
            <a:off x="3657636" y="985651"/>
            <a:ext cx="2232248" cy="1224136"/>
          </a:xfrm>
          <a:prstGeom prst="cloud">
            <a:avLst/>
          </a:prstGeom>
          <a:solidFill>
            <a:srgbClr val="3399FF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Functional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Requirements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6948264" y="2132856"/>
            <a:ext cx="1152128" cy="1080120"/>
          </a:xfrm>
          <a:prstGeom prst="ellipse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Usage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Model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475656" y="2132856"/>
            <a:ext cx="1152128" cy="1080120"/>
          </a:xfrm>
          <a:prstGeom prst="ellipse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Design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Model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6732240" y="3861048"/>
            <a:ext cx="1584176" cy="648072"/>
          </a:xfrm>
          <a:prstGeom prst="roundRect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Test Cases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1259632" y="3861048"/>
            <a:ext cx="1584176" cy="648072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Code</a:t>
            </a:r>
          </a:p>
        </p:txBody>
      </p:sp>
      <p:sp>
        <p:nvSpPr>
          <p:cNvPr id="10" name="Rogner un rectangle avec un coin diagonal 9"/>
          <p:cNvSpPr/>
          <p:nvPr/>
        </p:nvSpPr>
        <p:spPr bwMode="auto">
          <a:xfrm>
            <a:off x="5747951" y="5301208"/>
            <a:ext cx="1728192" cy="648072"/>
          </a:xfrm>
          <a:prstGeom prst="snip2DiagRect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Test Scripts</a:t>
            </a:r>
          </a:p>
        </p:txBody>
      </p:sp>
      <p:sp>
        <p:nvSpPr>
          <p:cNvPr id="11" name="Rogner un rectangle avec un coin diagonal 10"/>
          <p:cNvSpPr/>
          <p:nvPr/>
        </p:nvSpPr>
        <p:spPr bwMode="auto">
          <a:xfrm>
            <a:off x="2195736" y="5304702"/>
            <a:ext cx="1728192" cy="648072"/>
          </a:xfrm>
          <a:prstGeom prst="snip2Diag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EXE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43595" y="1056499"/>
            <a:ext cx="91018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DESIGN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64288" y="1056499"/>
            <a:ext cx="62324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TEST</a:t>
            </a:r>
          </a:p>
        </p:txBody>
      </p:sp>
      <p:cxnSp>
        <p:nvCxnSpPr>
          <p:cNvPr id="17" name="Connecteur en arc 16"/>
          <p:cNvCxnSpPr>
            <a:stCxn id="4" idx="2"/>
            <a:endCxn id="6" idx="0"/>
          </p:cNvCxnSpPr>
          <p:nvPr/>
        </p:nvCxnSpPr>
        <p:spPr bwMode="auto">
          <a:xfrm rot="10800000" flipV="1">
            <a:off x="2051720" y="1597718"/>
            <a:ext cx="1612840" cy="535137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19" name="Connecteur en arc 18"/>
          <p:cNvCxnSpPr>
            <a:endCxn id="9" idx="0"/>
          </p:cNvCxnSpPr>
          <p:nvPr/>
        </p:nvCxnSpPr>
        <p:spPr bwMode="auto">
          <a:xfrm rot="16200000" flipH="1">
            <a:off x="1727683" y="3537011"/>
            <a:ext cx="648072" cy="1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1" name="Connecteur en arc 20"/>
          <p:cNvCxnSpPr>
            <a:stCxn id="9" idx="2"/>
            <a:endCxn id="11" idx="3"/>
          </p:cNvCxnSpPr>
          <p:nvPr/>
        </p:nvCxnSpPr>
        <p:spPr bwMode="auto">
          <a:xfrm rot="16200000" flipH="1">
            <a:off x="2157985" y="4402855"/>
            <a:ext cx="795582" cy="1008112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3" name="Connecteur en arc 22"/>
          <p:cNvCxnSpPr>
            <a:stCxn id="4" idx="0"/>
            <a:endCxn id="5" idx="0"/>
          </p:cNvCxnSpPr>
          <p:nvPr/>
        </p:nvCxnSpPr>
        <p:spPr bwMode="auto">
          <a:xfrm>
            <a:off x="5888024" y="1597719"/>
            <a:ext cx="1636304" cy="535137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5" name="Connecteur en arc 24"/>
          <p:cNvCxnSpPr>
            <a:stCxn id="5" idx="4"/>
            <a:endCxn id="8" idx="0"/>
          </p:cNvCxnSpPr>
          <p:nvPr/>
        </p:nvCxnSpPr>
        <p:spPr bwMode="auto">
          <a:xfrm rot="5400000">
            <a:off x="7200292" y="3537012"/>
            <a:ext cx="648072" cy="1588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cxnSp>
        <p:nvCxnSpPr>
          <p:cNvPr id="27" name="Connecteur en arc 26"/>
          <p:cNvCxnSpPr>
            <a:stCxn id="8" idx="2"/>
            <a:endCxn id="10" idx="3"/>
          </p:cNvCxnSpPr>
          <p:nvPr/>
        </p:nvCxnSpPr>
        <p:spPr bwMode="auto">
          <a:xfrm rot="5400000">
            <a:off x="6672144" y="4449024"/>
            <a:ext cx="792088" cy="912281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xmlns:mc="http://schemas.openxmlformats.org/markup-compatibility/2006" val="000000" mc:Ignorable=""/>
                  </a:outerShdw>
                </a:effectLst>
              </a14:hiddenEffects>
            </a:ext>
          </a:extLst>
        </p:spPr>
      </p:cxnSp>
      <p:sp>
        <p:nvSpPr>
          <p:cNvPr id="28" name="ZoneTexte 27"/>
          <p:cNvSpPr txBox="1"/>
          <p:nvPr/>
        </p:nvSpPr>
        <p:spPr>
          <a:xfrm>
            <a:off x="7549272" y="3352345"/>
            <a:ext cx="105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</a:t>
            </a:r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947178" y="3352345"/>
            <a:ext cx="105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7549272" y="4722245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Derive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1154331" y="4722245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</a:t>
            </a:r>
            <a:endParaRPr lang="en-US" dirty="0"/>
          </a:p>
        </p:txBody>
      </p:sp>
      <p:sp>
        <p:nvSpPr>
          <p:cNvPr id="32" name="ZoneTexte 31"/>
          <p:cNvSpPr txBox="1"/>
          <p:nvPr/>
        </p:nvSpPr>
        <p:spPr>
          <a:xfrm>
            <a:off x="2422615" y="1797656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6084168" y="1797656"/>
            <a:ext cx="107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Scenarize</a:t>
            </a:r>
            <a:endParaRPr lang="en-US" dirty="0"/>
          </a:p>
        </p:txBody>
      </p:sp>
      <p:grpSp>
        <p:nvGrpSpPr>
          <p:cNvPr id="3" name="Groupe 27"/>
          <p:cNvGrpSpPr/>
          <p:nvPr/>
        </p:nvGrpSpPr>
        <p:grpSpPr>
          <a:xfrm>
            <a:off x="3666433" y="2924944"/>
            <a:ext cx="2057695" cy="773265"/>
            <a:chOff x="1322413" y="1921494"/>
            <a:chExt cx="2314907" cy="859433"/>
          </a:xfrm>
        </p:grpSpPr>
        <p:pic>
          <p:nvPicPr>
            <p:cNvPr id="36" name="Imag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413" y="1921494"/>
              <a:ext cx="859433" cy="859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ZoneTexte 36"/>
            <p:cNvSpPr txBox="1"/>
            <p:nvPr/>
          </p:nvSpPr>
          <p:spPr>
            <a:xfrm>
              <a:off x="2119164" y="2185701"/>
              <a:ext cx="15181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39639B"/>
                  </a:solidFill>
                </a:rPr>
                <a:t>MaTeLo</a:t>
              </a:r>
              <a:endParaRPr lang="fr-FR" sz="2800" b="1" dirty="0">
                <a:solidFill>
                  <a:srgbClr val="39639B"/>
                </a:solidFill>
              </a:endParaRPr>
            </a:p>
          </p:txBody>
        </p:sp>
      </p:grpSp>
      <p:sp>
        <p:nvSpPr>
          <p:cNvPr id="39" name="Rectangle à coins arrondis 38"/>
          <p:cNvSpPr/>
          <p:nvPr/>
        </p:nvSpPr>
        <p:spPr bwMode="auto">
          <a:xfrm>
            <a:off x="3581376" y="3789040"/>
            <a:ext cx="2358776" cy="432048"/>
          </a:xfrm>
          <a:prstGeom prst="roundRect">
            <a:avLst/>
          </a:prstGeom>
          <a:solidFill>
            <a:srgbClr val="FF99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Model Based Testing</a:t>
            </a:r>
          </a:p>
        </p:txBody>
      </p:sp>
    </p:spTree>
    <p:extLst>
      <p:ext uri="{BB962C8B-B14F-4D97-AF65-F5344CB8AC3E}">
        <p14:creationId xmlns:p14="http://schemas.microsoft.com/office/powerpoint/2010/main" xmlns="" val="2101929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28" grpId="0"/>
      <p:bldP spid="29" grpId="0"/>
      <p:bldP spid="30" grpId="0"/>
      <p:bldP spid="31" grpId="0"/>
      <p:bldP spid="32" grpId="0"/>
      <p:bldP spid="33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691680" y="2132856"/>
            <a:ext cx="6838528" cy="1470025"/>
          </a:xfrm>
        </p:spPr>
        <p:txBody>
          <a:bodyPr/>
          <a:lstStyle/>
          <a:p>
            <a:r>
              <a:rPr lang="en-US" sz="4000" dirty="0" smtClean="0"/>
              <a:t>MODEL BASED TEST </a:t>
            </a:r>
            <a:br>
              <a:rPr lang="en-US" sz="4000" dirty="0" smtClean="0"/>
            </a:br>
            <a:r>
              <a:rPr lang="en-US" sz="4000" dirty="0" smtClean="0"/>
              <a:t>PROCESS</a:t>
            </a:r>
            <a:br>
              <a:rPr lang="en-US" sz="4000" dirty="0" smtClean="0"/>
            </a:br>
            <a:r>
              <a:rPr lang="en-US" sz="4000" dirty="0" smtClean="0"/>
              <a:t>BY PICTURES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866" y="115889"/>
            <a:ext cx="7160509" cy="576263"/>
          </a:xfrm>
        </p:spPr>
        <p:txBody>
          <a:bodyPr/>
          <a:lstStyle/>
          <a:p>
            <a:r>
              <a:rPr lang="en-US" dirty="0" smtClean="0"/>
              <a:t>MaTeLo </a:t>
            </a:r>
            <a:r>
              <a:rPr lang="en-US" dirty="0" smtClean="0"/>
              <a:t>MODEL = TEST SPECIFICATION</a:t>
            </a:r>
            <a:endParaRPr lang="en-US" noProof="0" dirty="0"/>
          </a:p>
        </p:txBody>
      </p:sp>
      <p:grpSp>
        <p:nvGrpSpPr>
          <p:cNvPr id="3" name="Groupe 5"/>
          <p:cNvGrpSpPr/>
          <p:nvPr/>
        </p:nvGrpSpPr>
        <p:grpSpPr>
          <a:xfrm>
            <a:off x="987602" y="1138932"/>
            <a:ext cx="7660904" cy="5098380"/>
            <a:chOff x="987602" y="1138932"/>
            <a:chExt cx="7660904" cy="5098380"/>
          </a:xfrm>
        </p:grpSpPr>
        <p:pic>
          <p:nvPicPr>
            <p:cNvPr id="4" name="Imag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" b="1662"/>
            <a:stretch/>
          </p:blipFill>
          <p:spPr bwMode="auto">
            <a:xfrm>
              <a:off x="987602" y="1138932"/>
              <a:ext cx="7660904" cy="5098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Imag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8601" t="12555" r="17918" b="82750"/>
            <a:stretch/>
          </p:blipFill>
          <p:spPr bwMode="auto">
            <a:xfrm>
              <a:off x="2771800" y="1790699"/>
              <a:ext cx="4681190" cy="243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041690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faucogney\Pictures\SaveScreen\jeudi 10 février 11 - 151943.jpg"/>
          <p:cNvPicPr>
            <a:picLocks noChangeAspect="1" noChangeArrowheads="1"/>
          </p:cNvPicPr>
          <p:nvPr/>
        </p:nvPicPr>
        <p:blipFill>
          <a:blip r:embed="rId3" cstate="print"/>
          <a:srcRect l="1008" t="19576" r="2256" b="6018"/>
          <a:stretch>
            <a:fillRect/>
          </a:stretch>
        </p:blipFill>
        <p:spPr bwMode="auto">
          <a:xfrm>
            <a:off x="1071398" y="1196752"/>
            <a:ext cx="7533050" cy="3645024"/>
          </a:xfrm>
          <a:prstGeom prst="rect">
            <a:avLst/>
          </a:prstGeom>
          <a:noFill/>
        </p:spPr>
      </p:pic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5866" y="115889"/>
            <a:ext cx="6800469" cy="576263"/>
          </a:xfrm>
        </p:spPr>
        <p:txBody>
          <a:bodyPr/>
          <a:lstStyle/>
          <a:p>
            <a:r>
              <a:rPr lang="en-US" noProof="0" dirty="0" smtClean="0"/>
              <a:t>MaTeLo TEST CASE = TEST CASE SPEC</a:t>
            </a:r>
            <a:endParaRPr lang="en-US" noProof="0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68473" y="2852741"/>
            <a:ext cx="716844" cy="3279776"/>
            <a:chOff x="1576" y="879"/>
            <a:chExt cx="508" cy="2066"/>
          </a:xfrm>
        </p:grpSpPr>
        <p:sp>
          <p:nvSpPr>
            <p:cNvPr id="954389" name="Text Box 21"/>
            <p:cNvSpPr txBox="1">
              <a:spLocks noChangeArrowheads="1"/>
            </p:cNvSpPr>
            <p:nvPr/>
          </p:nvSpPr>
          <p:spPr bwMode="auto">
            <a:xfrm>
              <a:off x="1576" y="2727"/>
              <a:ext cx="508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8178" tIns="49089" rIns="98178" bIns="49089">
              <a:spAutoFit/>
            </a:bodyPr>
            <a:lstStyle/>
            <a:p>
              <a:pPr defTabSz="981075" eaLnBrk="1" hangingPunct="1">
                <a:spcBef>
                  <a:spcPct val="50000"/>
                </a:spcBef>
              </a:pPr>
              <a:r>
                <a:rPr lang="fr-FR" sz="1600" b="1" dirty="0">
                  <a:solidFill>
                    <a:schemeClr val="bg2"/>
                  </a:solidFill>
                </a:rPr>
                <a:t>Input</a:t>
              </a:r>
            </a:p>
          </p:txBody>
        </p:sp>
        <p:sp>
          <p:nvSpPr>
            <p:cNvPr id="954390" name="Freeform 22"/>
            <p:cNvSpPr>
              <a:spLocks/>
            </p:cNvSpPr>
            <p:nvPr/>
          </p:nvSpPr>
          <p:spPr bwMode="auto">
            <a:xfrm flipV="1">
              <a:off x="1756" y="879"/>
              <a:ext cx="83" cy="18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6" y="2"/>
                </a:cxn>
              </a:cxnLst>
              <a:rect l="0" t="0" r="r" b="b"/>
              <a:pathLst>
                <a:path w="956" h="2">
                  <a:moveTo>
                    <a:pt x="0" y="0"/>
                  </a:moveTo>
                  <a:lnTo>
                    <a:pt x="956" y="2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 b="1">
                <a:solidFill>
                  <a:schemeClr val="bg2"/>
                </a:solidFill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472268" y="2924176"/>
            <a:ext cx="2269069" cy="3136900"/>
            <a:chOff x="4013" y="2745"/>
            <a:chExt cx="1608" cy="1976"/>
          </a:xfrm>
        </p:grpSpPr>
        <p:sp>
          <p:nvSpPr>
            <p:cNvPr id="954392" name="Text Box 24"/>
            <p:cNvSpPr txBox="1">
              <a:spLocks noChangeArrowheads="1"/>
            </p:cNvSpPr>
            <p:nvPr/>
          </p:nvSpPr>
          <p:spPr bwMode="auto">
            <a:xfrm>
              <a:off x="4013" y="4503"/>
              <a:ext cx="1608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8178" tIns="49089" rIns="98178" bIns="49089">
              <a:spAutoFit/>
            </a:bodyPr>
            <a:lstStyle/>
            <a:p>
              <a:pPr algn="ctr" defTabSz="981075" eaLnBrk="1" hangingPunct="1">
                <a:spcBef>
                  <a:spcPct val="50000"/>
                </a:spcBef>
              </a:pPr>
              <a:r>
                <a:rPr lang="fr-FR" sz="1600" b="1" dirty="0" err="1">
                  <a:solidFill>
                    <a:schemeClr val="bg2"/>
                  </a:solidFill>
                </a:rPr>
                <a:t>Expected</a:t>
              </a:r>
              <a:r>
                <a:rPr lang="fr-FR" sz="1600" b="1" dirty="0">
                  <a:solidFill>
                    <a:schemeClr val="bg2"/>
                  </a:solidFill>
                </a:rPr>
                <a:t> </a:t>
              </a:r>
              <a:r>
                <a:rPr lang="fr-FR" sz="1600" b="1" dirty="0" err="1">
                  <a:solidFill>
                    <a:schemeClr val="bg2"/>
                  </a:solidFill>
                </a:rPr>
                <a:t>Result</a:t>
              </a:r>
              <a:endParaRPr lang="fr-FR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954393" name="Line 25"/>
            <p:cNvSpPr>
              <a:spLocks noChangeShapeType="1"/>
            </p:cNvSpPr>
            <p:nvPr/>
          </p:nvSpPr>
          <p:spPr bwMode="auto">
            <a:xfrm flipH="1" flipV="1">
              <a:off x="4243" y="2745"/>
              <a:ext cx="572" cy="17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b="1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888975" y="4508500"/>
            <a:ext cx="670278" cy="909638"/>
            <a:chOff x="902" y="2376"/>
            <a:chExt cx="475" cy="573"/>
          </a:xfrm>
        </p:grpSpPr>
        <p:sp>
          <p:nvSpPr>
            <p:cNvPr id="954395" name="Text Box 27"/>
            <p:cNvSpPr txBox="1">
              <a:spLocks noChangeArrowheads="1"/>
            </p:cNvSpPr>
            <p:nvPr/>
          </p:nvSpPr>
          <p:spPr bwMode="auto">
            <a:xfrm>
              <a:off x="902" y="2731"/>
              <a:ext cx="475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8178" tIns="49089" rIns="98178" bIns="49089">
              <a:spAutoFit/>
            </a:bodyPr>
            <a:lstStyle/>
            <a:p>
              <a:pPr defTabSz="981075" eaLnBrk="1" hangingPunct="1">
                <a:spcBef>
                  <a:spcPct val="50000"/>
                </a:spcBef>
              </a:pPr>
              <a:r>
                <a:rPr lang="fr-FR" sz="1600" b="1" dirty="0">
                  <a:solidFill>
                    <a:schemeClr val="bg2"/>
                  </a:solidFill>
                </a:rPr>
                <a:t>State</a:t>
              </a:r>
            </a:p>
          </p:txBody>
        </p:sp>
        <p:sp>
          <p:nvSpPr>
            <p:cNvPr id="954396" name="Line 28"/>
            <p:cNvSpPr>
              <a:spLocks noChangeShapeType="1"/>
            </p:cNvSpPr>
            <p:nvPr/>
          </p:nvSpPr>
          <p:spPr bwMode="auto">
            <a:xfrm flipV="1">
              <a:off x="1172" y="2376"/>
              <a:ext cx="44" cy="3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b="1">
                <a:solidFill>
                  <a:schemeClr val="bg2"/>
                </a:solidFill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131230" y="3573463"/>
            <a:ext cx="2569633" cy="2289176"/>
            <a:chOff x="-2315" y="933"/>
            <a:chExt cx="1821" cy="1442"/>
          </a:xfrm>
        </p:grpSpPr>
        <p:sp>
          <p:nvSpPr>
            <p:cNvPr id="954398" name="Text Box 30"/>
            <p:cNvSpPr txBox="1">
              <a:spLocks noChangeArrowheads="1"/>
            </p:cNvSpPr>
            <p:nvPr/>
          </p:nvSpPr>
          <p:spPr bwMode="auto">
            <a:xfrm>
              <a:off x="-1447" y="2157"/>
              <a:ext cx="95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8178" tIns="49089" rIns="98178" bIns="49089">
              <a:spAutoFit/>
            </a:bodyPr>
            <a:lstStyle/>
            <a:p>
              <a:pPr defTabSz="981075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chemeClr val="bg2"/>
                  </a:solidFill>
                </a:rPr>
                <a:t>Requirement</a:t>
              </a:r>
            </a:p>
          </p:txBody>
        </p:sp>
        <p:sp>
          <p:nvSpPr>
            <p:cNvPr id="954399" name="Freeform 31"/>
            <p:cNvSpPr>
              <a:spLocks/>
            </p:cNvSpPr>
            <p:nvPr/>
          </p:nvSpPr>
          <p:spPr bwMode="auto">
            <a:xfrm flipH="1" flipV="1">
              <a:off x="-2315" y="933"/>
              <a:ext cx="1327" cy="11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5" y="13"/>
                </a:cxn>
              </a:cxnLst>
              <a:rect l="0" t="0" r="r" b="b"/>
              <a:pathLst>
                <a:path w="805" h="13">
                  <a:moveTo>
                    <a:pt x="0" y="0"/>
                  </a:moveTo>
                  <a:lnTo>
                    <a:pt x="805" y="13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b="1">
                <a:solidFill>
                  <a:schemeClr val="bg2"/>
                </a:solidFill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771965" y="4509889"/>
            <a:ext cx="1344789" cy="2001838"/>
            <a:chOff x="-2570" y="1296"/>
            <a:chExt cx="953" cy="1261"/>
          </a:xfrm>
        </p:grpSpPr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-2570" y="2339"/>
              <a:ext cx="95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8178" tIns="49089" rIns="98178" bIns="49089">
              <a:spAutoFit/>
            </a:bodyPr>
            <a:lstStyle/>
            <a:p>
              <a:pPr defTabSz="981075" eaLnBrk="1" hangingPunct="1"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bg2"/>
                  </a:solidFill>
                </a:rPr>
                <a:t>Test Function</a:t>
              </a:r>
              <a:endParaRPr lang="en-US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 flipH="1" flipV="1">
              <a:off x="-2570" y="1296"/>
              <a:ext cx="510" cy="10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5" y="13"/>
                </a:cxn>
              </a:cxnLst>
              <a:rect l="0" t="0" r="r" b="b"/>
              <a:pathLst>
                <a:path w="805" h="13">
                  <a:moveTo>
                    <a:pt x="0" y="0"/>
                  </a:moveTo>
                  <a:lnTo>
                    <a:pt x="805" y="13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b="1">
                <a:solidFill>
                  <a:schemeClr val="bg2"/>
                </a:solidFill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342008" y="4365625"/>
            <a:ext cx="1333501" cy="2200275"/>
            <a:chOff x="4344" y="3335"/>
            <a:chExt cx="945" cy="1386"/>
          </a:xfrm>
        </p:grpSpPr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4344" y="4503"/>
              <a:ext cx="945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8178" tIns="49089" rIns="98178" bIns="49089">
              <a:spAutoFit/>
            </a:bodyPr>
            <a:lstStyle/>
            <a:p>
              <a:pPr algn="ctr" defTabSz="981075" eaLnBrk="1" hangingPunct="1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bg2"/>
                  </a:solidFill>
                </a:rPr>
                <a:t>Verdict</a:t>
              </a:r>
              <a:endParaRPr lang="fr-FR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4815" y="3335"/>
              <a:ext cx="220" cy="112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 b="1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13233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2009-07-22 AUDI-EXAM-MATELO">
  <a:themeElements>
    <a:clrScheme name="1_2009-07-22 AUDI-EXAM-MATELO 8">
      <a:dk1>
        <a:srgbClr val="39639B"/>
      </a:dk1>
      <a:lt1>
        <a:srgbClr val="FFFFFF"/>
      </a:lt1>
      <a:dk2>
        <a:srgbClr val="FFCC00"/>
      </a:dk2>
      <a:lt2>
        <a:srgbClr val="000000"/>
      </a:lt2>
      <a:accent1>
        <a:srgbClr val="FFFFFF"/>
      </a:accent1>
      <a:accent2>
        <a:srgbClr val="39639B"/>
      </a:accent2>
      <a:accent3>
        <a:srgbClr val="FFFFFF"/>
      </a:accent3>
      <a:accent4>
        <a:srgbClr val="2F5384"/>
      </a:accent4>
      <a:accent5>
        <a:srgbClr val="FFFFFF"/>
      </a:accent5>
      <a:accent6>
        <a:srgbClr val="33598C"/>
      </a:accent6>
      <a:hlink>
        <a:srgbClr val="FFCC00"/>
      </a:hlink>
      <a:folHlink>
        <a:srgbClr val="FF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53882" dir="2700000" algn="ctr" rotWithShape="0">
                  <a:srgbClr xmlns:mc="http://schemas.openxmlformats.org/markup-compatibility/2006" val="000000" mc:Ignorable="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53882" dir="2700000" algn="ctr" rotWithShape="0">
                  <a:srgbClr xmlns:mc="http://schemas.openxmlformats.org/markup-compatibility/2006" val="000000" mc:Ignorable="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2009-07-22 AUDI-EXAM-MAT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9-07-22 AUDI-EXAM-MATEL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9-07-22 AUDI-EXAM-MATEL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9-07-22 AUDI-EXAM-MATEL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9-07-22 AUDI-EXAM-MATEL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9-07-22 AUDI-EXAM-MATEL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9-07-22 AUDI-EXAM-MATEL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9-07-22 AUDI-EXAM-MATELO 8">
        <a:dk1>
          <a:srgbClr val="39639B"/>
        </a:dk1>
        <a:lt1>
          <a:srgbClr val="FFFFFF"/>
        </a:lt1>
        <a:dk2>
          <a:srgbClr val="FFCC00"/>
        </a:dk2>
        <a:lt2>
          <a:srgbClr val="000000"/>
        </a:lt2>
        <a:accent1>
          <a:srgbClr val="FFFFFF"/>
        </a:accent1>
        <a:accent2>
          <a:srgbClr val="39639B"/>
        </a:accent2>
        <a:accent3>
          <a:srgbClr val="FFFFFF"/>
        </a:accent3>
        <a:accent4>
          <a:srgbClr val="2F5384"/>
        </a:accent4>
        <a:accent5>
          <a:srgbClr val="FFFFFF"/>
        </a:accent5>
        <a:accent6>
          <a:srgbClr val="33598C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Module4</Template>
  <TotalTime>6347</TotalTime>
  <Words>747</Words>
  <Application>Microsoft Office PowerPoint</Application>
  <PresentationFormat>Affichage à l'écran (4:3)</PresentationFormat>
  <Paragraphs>496</Paragraphs>
  <Slides>25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1_2009-07-22 AUDI-EXAM-MATELO</vt:lpstr>
      <vt:lpstr>Model-Based Black Box Testing in Automotive and its Standardization Layers (extract) </vt:lpstr>
      <vt:lpstr>AUTOMOTIVE USE CASE</vt:lpstr>
      <vt:lpstr>“Test Object” Presentation </vt:lpstr>
      <vt:lpstr>“Test Framework” Presentation</vt:lpstr>
      <vt:lpstr>MODEL BASED TEST  PROCESS</vt:lpstr>
      <vt:lpstr>MODEL-DRIVEN ENGINEERING</vt:lpstr>
      <vt:lpstr>MODEL BASED TEST  PROCESS BY PICTURES</vt:lpstr>
      <vt:lpstr>MaTeLo MODEL = TEST SPECIFICATION</vt:lpstr>
      <vt:lpstr>MaTeLo TEST CASE = TEST CASE SPEC</vt:lpstr>
      <vt:lpstr>EXAM TEST SEQUENCE =  TEST CASE IMPLEMENTATION (Abstract)</vt:lpstr>
      <vt:lpstr>EXAM GENERATED CODE =  TEST IMPLEMENTATION SCRIPT (Concret)</vt:lpstr>
      <vt:lpstr>ALL4TEC MaTeLo  and  the “TEST MESS”</vt:lpstr>
      <vt:lpstr>THEORETICAL MBT WORKFLOW</vt:lpstr>
      <vt:lpstr>A 1ST INDUSTRIAL TOOLS INTEGRATION </vt:lpstr>
      <vt:lpstr>A 2nd INDUSTRIAL TOOLS INTEGRATION </vt:lpstr>
      <vt:lpstr>VARIOUS TOOLS INTEGRATION</vt:lpstr>
      <vt:lpstr>VARIOUS TOOLS INTEGRATION</vt:lpstr>
      <vt:lpstr>MBT AND ITS STANDARDS</vt:lpstr>
      <vt:lpstr>ALL4TEC  VIEW WITH STANDARDS</vt:lpstr>
      <vt:lpstr>ABSTRACTION LAYERS</vt:lpstr>
      <vt:lpstr>ABSTRACTION MANAGEMENT &amp; STANDARDIZATION</vt:lpstr>
      <vt:lpstr>OTHER STANDARD CONSIDERATION (ATX)</vt:lpstr>
      <vt:lpstr>„Related Work“</vt:lpstr>
      <vt:lpstr>CONNECTION ATX / (OTX, TTCN3, HIL API)</vt:lpstr>
      <vt:lpstr>ATX – OTX cooperation model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USAGE MODEL BASED TESTING</dc:title>
  <dc:creator>afaucogney</dc:creator>
  <cp:lastModifiedBy>afaucogney</cp:lastModifiedBy>
  <cp:revision>176</cp:revision>
  <dcterms:created xsi:type="dcterms:W3CDTF">2010-06-04T08:50:59Z</dcterms:created>
  <dcterms:modified xsi:type="dcterms:W3CDTF">2011-12-14T12:26:33Z</dcterms:modified>
</cp:coreProperties>
</file>