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312" r:id="rId3"/>
    <p:sldId id="266" r:id="rId4"/>
    <p:sldId id="316" r:id="rId5"/>
    <p:sldId id="313" r:id="rId6"/>
    <p:sldId id="314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CC33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B4FF32-42AE-4D37-81E5-C19BB769D8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BE8399-1BBD-4086-89AF-A048EFAB1A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E8473-CE83-4CEB-A835-EA549C43A54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4D4F7-3DF3-4623-8A2E-437217E8160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4A6C8-7C72-44C9-BC10-D57924CEE64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F4DEC-82D2-4BD6-B4C5-D3D3C40F35B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7338" y="261938"/>
            <a:ext cx="8856662" cy="971550"/>
          </a:xfrm>
          <a:prstGeom prst="rect">
            <a:avLst/>
          </a:prstGeom>
          <a:solidFill>
            <a:srgbClr val="FE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000">
              <a:solidFill>
                <a:srgbClr val="FFFFFF"/>
              </a:solidFill>
              <a:latin typeface="Siemens Slab" pitchFamily="2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bg2"/>
                </a:solidFill>
              </a:rPr>
              <a:t>Copyright </a:t>
            </a:r>
            <a:r>
              <a:rPr lang="en-US" sz="1200" b="1" dirty="0">
                <a:solidFill>
                  <a:schemeClr val="bg2"/>
                </a:solidFill>
                <a:cs typeface="Arial" charset="0"/>
              </a:rPr>
              <a:t>© Siemens AG 2011. All rights reserved.</a:t>
            </a:r>
          </a:p>
        </p:txBody>
      </p:sp>
      <p:pic>
        <p:nvPicPr>
          <p:cNvPr id="6" name="Picture 6" descr="sie_logo_petrol_rgb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423863"/>
            <a:ext cx="1600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9275" y="260350"/>
            <a:ext cx="32400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>
              <a:defRPr/>
            </a:pPr>
            <a:r>
              <a:rPr lang="en-US" sz="2000" b="1"/>
              <a:t>Corporate Technology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147" name="Rectangle 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de-DE" sz="2000">
                <a:solidFill>
                  <a:srgbClr val="FFFFFF"/>
                </a:solidFill>
              </a:endParaRPr>
            </a:p>
          </p:txBody>
        </p:sp>
        <p:pic>
          <p:nvPicPr>
            <p:cNvPr id="2060" name="Picture 4" descr="sie_logo_petrol_rgb_S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69" y="295"/>
              <a:ext cx="94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852C5158-431B-4D8D-8D4F-4E9A0C943B2E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‹Nr.›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889125" y="6488113"/>
            <a:ext cx="965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fld id="{634CEFD4-B3DF-4186-B0F0-08546FB169EA}" type="datetime5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19-Dec-11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© Siemens AG, Corporate Technology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98863" y="6488113"/>
            <a:ext cx="2052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 dirty="0">
                <a:solidFill>
                  <a:srgbClr val="000000"/>
                </a:solidFill>
              </a:rPr>
              <a:t>Dr. A. Ulrich</a:t>
            </a:r>
          </a:p>
        </p:txBody>
      </p:sp>
      <p:pic>
        <p:nvPicPr>
          <p:cNvPr id="2058" name="Picture 12" descr="sie_logo_petrol_rgb_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00900" y="423863"/>
            <a:ext cx="1600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ulrich@siemen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ETSI Work Item on</a:t>
            </a:r>
            <a:br>
              <a:rPr lang="en-US" sz="3600" smtClean="0"/>
            </a:br>
            <a:r>
              <a:rPr lang="en-US" sz="3600" smtClean="0"/>
              <a:t>“Test Description Language”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70188"/>
            <a:ext cx="8208963" cy="2603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Bridging the gap between model-based testing and test execution languages such as TTCN-3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Dr. Andreas Ulrich</a:t>
            </a:r>
          </a:p>
          <a:p>
            <a:pPr eaLnBrk="1" hangingPunct="1"/>
            <a:r>
              <a:rPr lang="en-US" smtClean="0"/>
              <a:t>Siemens AG, Corporate Technology</a:t>
            </a:r>
          </a:p>
          <a:p>
            <a:pPr eaLnBrk="1" hangingPunct="1"/>
            <a:r>
              <a:rPr lang="en-US" smtClean="0">
                <a:hlinkClick r:id="rId3"/>
              </a:rPr>
              <a:t>andreas.ulrich@siemens.com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list</a:t>
            </a:r>
            <a:endParaRPr lang="en-US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467544" y="1556792"/>
          <a:ext cx="8183029" cy="4576485"/>
        </p:xfrm>
        <a:graphic>
          <a:graphicData uri="http://schemas.openxmlformats.org/drawingml/2006/table">
            <a:tbl>
              <a:tblPr/>
              <a:tblGrid>
                <a:gridCol w="1274243"/>
                <a:gridCol w="2249835"/>
                <a:gridCol w="1533074"/>
                <a:gridCol w="3125877"/>
              </a:tblGrid>
              <a:tr h="313583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Nr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Vorname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Organisation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Faucogney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Anthony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ALL4TEC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Götzfried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Stefanie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MBtech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Grabowski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Jens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Univ. Göttingen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Hu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Shicheng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ETSI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Kull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Andres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Elvior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Mlynarski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Michael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NorCom AG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Petrenko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Alex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CRIM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Pietsch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Stephan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Testing Technologies GmbH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Réthy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György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Ericsson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Satzinger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Thomas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MicroNova AG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Schulz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Stephan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Conformiq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Ulrich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Andreas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Siemens AG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Vouffo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Alain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Fraunhofer FOKUS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37">
                <a:tc>
                  <a:txBody>
                    <a:bodyPr/>
                    <a:lstStyle/>
                    <a:p>
                      <a:pPr algn="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Vreck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Laurent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ETSI</a:t>
                      </a:r>
                    </a:p>
                  </a:txBody>
                  <a:tcPr marL="14933" marR="14933" marT="14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Provide means to support the creation and (graphical) description of test suites and test cases for testing reactive systems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Following concepts of scenario-based testing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Simple, descriptive models, based on UML SD / (H-) MSC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Allow for automatic generation of executable tests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Covering testing needs of different application domains for embedded systems:</a:t>
            </a:r>
            <a:br>
              <a:rPr lang="en-US" smtClean="0"/>
            </a:br>
            <a:r>
              <a:rPr lang="en-US" smtClean="0"/>
              <a:t>	telecommunication – transportation – automation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endParaRPr lang="en-US" smtClean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endParaRPr lang="en-US" smtClean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Initial idea presented at ETSI MTS#54 meeting in Tallinn, Estonia,</a:t>
            </a:r>
            <a:br>
              <a:rPr lang="en-US" smtClean="0"/>
            </a:br>
            <a:r>
              <a:rPr lang="en-US" smtClean="0"/>
              <a:t>Oct. 2011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cenarioSTQE_Seite_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6675" y="1592263"/>
            <a:ext cx="5267325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scenario-based testing?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92263"/>
            <a:ext cx="4981575" cy="4681537"/>
          </a:xfrm>
        </p:spPr>
        <p:txBody>
          <a:bodyPr/>
          <a:lstStyle/>
          <a:p>
            <a:pPr marL="179388" lvl="1" indent="-177800" eaLnBrk="1" hangingPunct="1">
              <a:buFont typeface="Wingdings" pitchFamily="2" charset="2"/>
              <a:buNone/>
            </a:pPr>
            <a:r>
              <a:rPr lang="en-US" b="1" smtClean="0"/>
              <a:t>Cam Kaner on Scenario Testing,</a:t>
            </a:r>
            <a:br>
              <a:rPr lang="en-US" b="1" smtClean="0"/>
            </a:br>
            <a:r>
              <a:rPr lang="en-US" b="1" smtClean="0"/>
              <a:t>STQE Magazine, Sep./Oct. 2003</a:t>
            </a:r>
          </a:p>
          <a:p>
            <a:pPr marL="179388" lvl="1" indent="-177800" eaLnBrk="1" hangingPunct="1"/>
            <a:r>
              <a:rPr lang="en-US" sz="1800" smtClean="0"/>
              <a:t>The scenario is a story about someone trying to accomplish something with the product under test.</a:t>
            </a:r>
          </a:p>
          <a:p>
            <a:pPr marL="179388" lvl="1" indent="-177800" eaLnBrk="1" hangingPunct="1"/>
            <a:r>
              <a:rPr lang="en-US" sz="1800" smtClean="0"/>
              <a:t>Scenarios are useful to connect to documented software requirements, especially requirements modeled with use cases.</a:t>
            </a:r>
          </a:p>
          <a:p>
            <a:pPr marL="179388" lvl="1" indent="-177800" eaLnBrk="1" hangingPunct="1"/>
            <a:r>
              <a:rPr lang="en-US" sz="1800" smtClean="0"/>
              <a:t>A scenario test provides an end-to-end check on a benefit that the program is supposed to deliver.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374775" y="5273675"/>
            <a:ext cx="6770688" cy="762000"/>
          </a:xfrm>
          <a:prstGeom prst="rect">
            <a:avLst/>
          </a:prstGeom>
          <a:solidFill>
            <a:schemeClr val="bg2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sym typeface="Wingdings" pitchFamily="2" charset="2"/>
              </a:rPr>
              <a:t> Here we use scenarios to systematically test for the </a:t>
            </a:r>
            <a:br>
              <a:rPr lang="en-US" sz="2000" b="1">
                <a:solidFill>
                  <a:srgbClr val="CC0000"/>
                </a:solidFill>
                <a:sym typeface="Wingdings" pitchFamily="2" charset="2"/>
              </a:rPr>
            </a:br>
            <a:r>
              <a:rPr lang="en-US" sz="2000" b="1">
                <a:solidFill>
                  <a:srgbClr val="CC0000"/>
                </a:solidFill>
                <a:sym typeface="Wingdings" pitchFamily="2" charset="2"/>
              </a:rPr>
              <a:t>     fulfillment of requirements on the software system.</a:t>
            </a:r>
            <a:endParaRPr lang="en-US" sz="2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test scenarios with TDL fit into the MBT testing process</a:t>
            </a:r>
          </a:p>
        </p:txBody>
      </p:sp>
      <p:sp>
        <p:nvSpPr>
          <p:cNvPr id="9219" name="Rechteck 4"/>
          <p:cNvSpPr>
            <a:spLocks noChangeArrowheads="1"/>
          </p:cNvSpPr>
          <p:nvPr/>
        </p:nvSpPr>
        <p:spPr bwMode="auto">
          <a:xfrm>
            <a:off x="2484438" y="3284538"/>
            <a:ext cx="1727200" cy="86518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Test</a:t>
            </a:r>
            <a:br>
              <a:rPr lang="en-US" sz="2000"/>
            </a:br>
            <a:r>
              <a:rPr lang="en-US" sz="2000"/>
              <a:t>Scenarios</a:t>
            </a:r>
          </a:p>
        </p:txBody>
      </p:sp>
      <p:sp>
        <p:nvSpPr>
          <p:cNvPr id="9220" name="Abgerundetes Rechteck 5"/>
          <p:cNvSpPr>
            <a:spLocks noChangeArrowheads="1"/>
          </p:cNvSpPr>
          <p:nvPr/>
        </p:nvSpPr>
        <p:spPr bwMode="auto">
          <a:xfrm>
            <a:off x="395288" y="1628775"/>
            <a:ext cx="1944687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State-based</a:t>
            </a:r>
            <a:br>
              <a:rPr lang="en-US" sz="2000"/>
            </a:br>
            <a:r>
              <a:rPr lang="en-US" sz="2000"/>
              <a:t>Models</a:t>
            </a:r>
            <a:endParaRPr lang="en-US" sz="2400"/>
          </a:p>
        </p:txBody>
      </p:sp>
      <p:sp>
        <p:nvSpPr>
          <p:cNvPr id="9221" name="Abgerundetes Rechteck 6"/>
          <p:cNvSpPr>
            <a:spLocks noChangeArrowheads="1"/>
          </p:cNvSpPr>
          <p:nvPr/>
        </p:nvSpPr>
        <p:spPr bwMode="auto">
          <a:xfrm>
            <a:off x="2627313" y="1628775"/>
            <a:ext cx="18002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Interaction Models</a:t>
            </a:r>
          </a:p>
        </p:txBody>
      </p:sp>
      <p:pic>
        <p:nvPicPr>
          <p:cNvPr id="9222" name="Picture 4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1663"/>
            <a:ext cx="110331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Abgerundetes Rechteck 12"/>
          <p:cNvSpPr>
            <a:spLocks noChangeArrowheads="1"/>
          </p:cNvSpPr>
          <p:nvPr/>
        </p:nvSpPr>
        <p:spPr bwMode="auto">
          <a:xfrm>
            <a:off x="468313" y="5084763"/>
            <a:ext cx="1582737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JUnit</a:t>
            </a:r>
            <a:endParaRPr lang="en-US" sz="2400"/>
          </a:p>
        </p:txBody>
      </p:sp>
      <p:sp>
        <p:nvSpPr>
          <p:cNvPr id="9224" name="Abgerundetes Rechteck 13"/>
          <p:cNvSpPr>
            <a:spLocks noChangeArrowheads="1"/>
          </p:cNvSpPr>
          <p:nvPr/>
        </p:nvSpPr>
        <p:spPr bwMode="auto">
          <a:xfrm>
            <a:off x="2195513" y="5084763"/>
            <a:ext cx="158432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TTCN-3</a:t>
            </a:r>
            <a:endParaRPr lang="en-US" sz="2400"/>
          </a:p>
        </p:txBody>
      </p:sp>
      <p:sp>
        <p:nvSpPr>
          <p:cNvPr id="9225" name="Abgerundetes Rechteck 14"/>
          <p:cNvSpPr>
            <a:spLocks noChangeArrowheads="1"/>
          </p:cNvSpPr>
          <p:nvPr/>
        </p:nvSpPr>
        <p:spPr bwMode="auto">
          <a:xfrm>
            <a:off x="3924300" y="5084763"/>
            <a:ext cx="158432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. . .</a:t>
            </a:r>
            <a:endParaRPr lang="en-US" sz="2400"/>
          </a:p>
        </p:txBody>
      </p:sp>
      <p:sp>
        <p:nvSpPr>
          <p:cNvPr id="16" name="Textfeld 15"/>
          <p:cNvSpPr txBox="1"/>
          <p:nvPr/>
        </p:nvSpPr>
        <p:spPr>
          <a:xfrm>
            <a:off x="6948488" y="1557338"/>
            <a:ext cx="2049462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400" b="1" i="1">
                <a:solidFill>
                  <a:schemeClr val="folHlink"/>
                </a:solidFill>
                <a:latin typeface="+mn-lt"/>
              </a:rPr>
              <a:t>System</a:t>
            </a:r>
          </a:p>
          <a:p>
            <a:pPr algn="r">
              <a:defRPr/>
            </a:pPr>
            <a:r>
              <a:rPr lang="en-US" sz="2400" b="1" i="1">
                <a:solidFill>
                  <a:schemeClr val="folHlink"/>
                </a:solidFill>
                <a:latin typeface="+mn-lt"/>
              </a:rPr>
              <a:t>Descriptions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804025" y="3357563"/>
            <a:ext cx="2192338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400" b="1" i="1">
                <a:solidFill>
                  <a:schemeClr val="folHlink"/>
                </a:solidFill>
                <a:latin typeface="+mn-lt"/>
              </a:rPr>
              <a:t>Test Scenario</a:t>
            </a:r>
          </a:p>
          <a:p>
            <a:pPr algn="r">
              <a:defRPr/>
            </a:pPr>
            <a:r>
              <a:rPr lang="en-US" sz="2400" b="1" i="1">
                <a:solidFill>
                  <a:schemeClr val="folHlink"/>
                </a:solidFill>
                <a:latin typeface="+mn-lt"/>
              </a:rPr>
              <a:t>Descriptions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659563" y="5084763"/>
            <a:ext cx="236220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400" b="1" i="1" dirty="0">
                <a:solidFill>
                  <a:schemeClr val="folHlink"/>
                </a:solidFill>
                <a:latin typeface="+mn-lt"/>
              </a:rPr>
              <a:t>Test Execution</a:t>
            </a:r>
          </a:p>
          <a:p>
            <a:pPr algn="r">
              <a:defRPr/>
            </a:pPr>
            <a:r>
              <a:rPr lang="en-US" sz="2400" b="1" i="1" dirty="0">
                <a:solidFill>
                  <a:schemeClr val="folHlink"/>
                </a:solidFill>
                <a:latin typeface="+mn-lt"/>
              </a:rPr>
              <a:t>Frameworks</a:t>
            </a:r>
          </a:p>
        </p:txBody>
      </p:sp>
      <p:cxnSp>
        <p:nvCxnSpPr>
          <p:cNvPr id="9229" name="Gerade Verbindung mit Pfeil 19"/>
          <p:cNvCxnSpPr>
            <a:cxnSpLocks noChangeShapeType="1"/>
            <a:endCxn id="9219" idx="1"/>
          </p:cNvCxnSpPr>
          <p:nvPr/>
        </p:nvCxnSpPr>
        <p:spPr bwMode="auto">
          <a:xfrm>
            <a:off x="1354138" y="3708400"/>
            <a:ext cx="113030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230" name="Textfeld 20"/>
          <p:cNvSpPr txBox="1">
            <a:spLocks noChangeArrowheads="1"/>
          </p:cNvSpPr>
          <p:nvPr/>
        </p:nvSpPr>
        <p:spPr bwMode="auto">
          <a:xfrm>
            <a:off x="1509713" y="342900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Manual</a:t>
            </a:r>
          </a:p>
          <a:p>
            <a:r>
              <a:rPr lang="en-US" sz="1600" i="1"/>
              <a:t>creation</a:t>
            </a:r>
          </a:p>
        </p:txBody>
      </p:sp>
      <p:cxnSp>
        <p:nvCxnSpPr>
          <p:cNvPr id="9231" name="Gerade Verbindung mit Pfeil 22"/>
          <p:cNvCxnSpPr>
            <a:cxnSpLocks noChangeShapeType="1"/>
            <a:stCxn id="9220" idx="2"/>
            <a:endCxn id="9219" idx="0"/>
          </p:cNvCxnSpPr>
          <p:nvPr/>
        </p:nvCxnSpPr>
        <p:spPr bwMode="auto">
          <a:xfrm>
            <a:off x="1366838" y="2420938"/>
            <a:ext cx="1981200" cy="863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2" name="Gerade Verbindung mit Pfeil 24"/>
          <p:cNvCxnSpPr>
            <a:cxnSpLocks noChangeShapeType="1"/>
            <a:stCxn id="9221" idx="2"/>
            <a:endCxn id="9219" idx="0"/>
          </p:cNvCxnSpPr>
          <p:nvPr/>
        </p:nvCxnSpPr>
        <p:spPr bwMode="auto">
          <a:xfrm flipH="1">
            <a:off x="3348038" y="2420938"/>
            <a:ext cx="179387" cy="863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3" name="Gerade Verbindung mit Pfeil 26"/>
          <p:cNvCxnSpPr>
            <a:cxnSpLocks noChangeShapeType="1"/>
            <a:stCxn id="9219" idx="2"/>
            <a:endCxn id="9223" idx="0"/>
          </p:cNvCxnSpPr>
          <p:nvPr/>
        </p:nvCxnSpPr>
        <p:spPr bwMode="auto">
          <a:xfrm flipH="1">
            <a:off x="1258888" y="4149725"/>
            <a:ext cx="2089150" cy="935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4" name="Gerade Verbindung mit Pfeil 28"/>
          <p:cNvCxnSpPr>
            <a:cxnSpLocks noChangeShapeType="1"/>
            <a:stCxn id="9219" idx="2"/>
            <a:endCxn id="9224" idx="0"/>
          </p:cNvCxnSpPr>
          <p:nvPr/>
        </p:nvCxnSpPr>
        <p:spPr bwMode="auto">
          <a:xfrm flipH="1">
            <a:off x="2987675" y="4149725"/>
            <a:ext cx="360363" cy="935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5" name="Gerade Verbindung mit Pfeil 30"/>
          <p:cNvCxnSpPr>
            <a:cxnSpLocks noChangeShapeType="1"/>
            <a:stCxn id="9219" idx="2"/>
            <a:endCxn id="9225" idx="0"/>
          </p:cNvCxnSpPr>
          <p:nvPr/>
        </p:nvCxnSpPr>
        <p:spPr bwMode="auto">
          <a:xfrm>
            <a:off x="3348038" y="4149725"/>
            <a:ext cx="1368425" cy="935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236" name="Textfeld 31"/>
          <p:cNvSpPr txBox="1">
            <a:spLocks noChangeArrowheads="1"/>
          </p:cNvSpPr>
          <p:nvPr/>
        </p:nvSpPr>
        <p:spPr bwMode="auto">
          <a:xfrm>
            <a:off x="4643438" y="2700338"/>
            <a:ext cx="1450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Generation of</a:t>
            </a:r>
            <a:br>
              <a:rPr lang="en-US" sz="1600" i="1"/>
            </a:br>
            <a:r>
              <a:rPr lang="en-US" sz="1600" i="1"/>
              <a:t>test scenarios</a:t>
            </a:r>
          </a:p>
        </p:txBody>
      </p:sp>
      <p:sp>
        <p:nvSpPr>
          <p:cNvPr id="9237" name="Textfeld 32"/>
          <p:cNvSpPr txBox="1">
            <a:spLocks noChangeArrowheads="1"/>
          </p:cNvSpPr>
          <p:nvPr/>
        </p:nvSpPr>
        <p:spPr bwMode="auto">
          <a:xfrm>
            <a:off x="4356100" y="4292600"/>
            <a:ext cx="20669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Generation of</a:t>
            </a:r>
            <a:br>
              <a:rPr lang="en-US" sz="1600" i="1"/>
            </a:br>
            <a:r>
              <a:rPr lang="en-US" sz="1600" i="1"/>
              <a:t>test implementations</a:t>
            </a:r>
          </a:p>
        </p:txBody>
      </p:sp>
      <p:sp>
        <p:nvSpPr>
          <p:cNvPr id="9238" name="Abgerundetes Rechteck 6"/>
          <p:cNvSpPr>
            <a:spLocks noChangeArrowheads="1"/>
          </p:cNvSpPr>
          <p:nvPr/>
        </p:nvSpPr>
        <p:spPr bwMode="auto">
          <a:xfrm>
            <a:off x="4716463" y="1628775"/>
            <a:ext cx="18002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/>
              <a:t>Requirement</a:t>
            </a:r>
            <a:br>
              <a:rPr lang="en-US" sz="2000"/>
            </a:br>
            <a:r>
              <a:rPr lang="en-US" sz="2000"/>
              <a:t>Specs</a:t>
            </a:r>
          </a:p>
        </p:txBody>
      </p:sp>
      <p:cxnSp>
        <p:nvCxnSpPr>
          <p:cNvPr id="9239" name="Gerade Verbindung mit Pfeil 24"/>
          <p:cNvCxnSpPr>
            <a:cxnSpLocks noChangeShapeType="1"/>
            <a:stCxn id="9238" idx="2"/>
            <a:endCxn id="9219" idx="0"/>
          </p:cNvCxnSpPr>
          <p:nvPr/>
        </p:nvCxnSpPr>
        <p:spPr bwMode="auto">
          <a:xfrm flipH="1">
            <a:off x="3348038" y="2420938"/>
            <a:ext cx="2268537" cy="863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Workshop goal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750" y="1592263"/>
            <a:ext cx="8208963" cy="4681537"/>
          </a:xfrm>
          <a:prstGeom prst="rect">
            <a:avLst/>
          </a:prstGeom>
        </p:spPr>
        <p:txBody>
          <a:bodyPr/>
          <a:lstStyle/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Expectations on a TDL</a:t>
            </a:r>
          </a:p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</a:endParaRPr>
          </a:p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Scope of a TDL</a:t>
            </a:r>
          </a:p>
          <a:p>
            <a:pPr marL="647700" lvl="2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Must requirements</a:t>
            </a:r>
          </a:p>
          <a:p>
            <a:pPr marL="647700" lvl="2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Exclusion</a:t>
            </a:r>
          </a:p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</a:endParaRPr>
          </a:p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List of potential features of a TDL</a:t>
            </a:r>
          </a:p>
          <a:p>
            <a:pPr marL="647700" lvl="2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Desired features</a:t>
            </a:r>
          </a:p>
          <a:p>
            <a:pPr marL="647700" lvl="2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Optional features</a:t>
            </a:r>
          </a:p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</a:endParaRPr>
          </a:p>
          <a:p>
            <a:pPr marL="190500" lvl="1" indent="-188913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</a:rPr>
              <a:t>Future work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23850" y="2032000"/>
          <a:ext cx="8603553" cy="4145280"/>
        </p:xfrm>
        <a:graphic>
          <a:graphicData uri="http://schemas.openxmlformats.org/drawingml/2006/table">
            <a:tbl>
              <a:tblPr/>
              <a:tblGrid>
                <a:gridCol w="1342573"/>
                <a:gridCol w="7260980"/>
              </a:tblGrid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9:00 – 9:30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Opening</a:t>
                      </a:r>
                      <a:endParaRPr lang="de-DE" sz="140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Welcome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, motivation of participants to join the meeting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9:30 – 12:00</a:t>
                      </a:r>
                      <a:endParaRPr lang="de-DE" sz="140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Expectation and scope of TDL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Opening statements from participants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  -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Calibri"/>
                        </a:rPr>
                        <a:t>Conformiq’s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view on TDL [Schulz]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 - Requirements from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TPLan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[Randall]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  - 3GPP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test prose specifications [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Calibri"/>
                        </a:rPr>
                        <a:t>Hu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]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  - Graphical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logging [Réthy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</a:rPr>
                        <a:t>Summary of discussion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12:00 – 13:00</a:t>
                      </a:r>
                      <a:endParaRPr lang="de-DE" sz="140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Lunch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13:00 – 15:30</a:t>
                      </a:r>
                      <a:endParaRPr lang="de-DE" sz="140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Potential feature list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Potential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features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for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msg.-based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systems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Other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features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for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systems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with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shared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memory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synchr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de-DE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calls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etc.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Modeling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options (graphical,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textual,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needed extensions)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</a:rPr>
                        <a:t>Summary of discussion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15:30 – 16:00</a:t>
                      </a:r>
                      <a:endParaRPr lang="de-DE" sz="140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Closing</a:t>
                      </a:r>
                      <a:endParaRPr lang="de-DE" sz="140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Wrapping up,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agree on work plan [Ulrich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]</a:t>
                      </a:r>
                      <a:endParaRPr lang="de-DE" sz="1400" dirty="0">
                        <a:latin typeface="Times New Roman"/>
                        <a:ea typeface="Times New Roman"/>
                      </a:endParaRPr>
                    </a:p>
                  </a:txBody>
                  <a:tcPr marL="95019" marR="950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_ppt_basic_gray_EN">
  <a:themeElements>
    <a:clrScheme name="sie_ppt_basic_gray_EN 1">
      <a:dk1>
        <a:srgbClr val="000000"/>
      </a:dk1>
      <a:lt1>
        <a:srgbClr val="D0D3DA"/>
      </a:lt1>
      <a:dk2>
        <a:srgbClr val="000000"/>
      </a:dk2>
      <a:lt2>
        <a:srgbClr val="FFFFFF"/>
      </a:lt2>
      <a:accent1>
        <a:srgbClr val="939DA9"/>
      </a:accent1>
      <a:accent2>
        <a:srgbClr val="FF9900"/>
      </a:accent2>
      <a:accent3>
        <a:srgbClr val="E4E6EA"/>
      </a:accent3>
      <a:accent4>
        <a:srgbClr val="000000"/>
      </a:accent4>
      <a:accent5>
        <a:srgbClr val="C8CCD1"/>
      </a:accent5>
      <a:accent6>
        <a:srgbClr val="E78A00"/>
      </a:accent6>
      <a:hlink>
        <a:srgbClr val="6699CC"/>
      </a:hlink>
      <a:folHlink>
        <a:srgbClr val="336699"/>
      </a:folHlink>
    </a:clrScheme>
    <a:fontScheme name="sie_ppt_basic_gray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e_ppt_basic_gray_EN 1">
        <a:dk1>
          <a:srgbClr val="000000"/>
        </a:dk1>
        <a:lt1>
          <a:srgbClr val="D0D3DA"/>
        </a:lt1>
        <a:dk2>
          <a:srgbClr val="000000"/>
        </a:dk2>
        <a:lt2>
          <a:srgbClr val="FFFFFF"/>
        </a:lt2>
        <a:accent1>
          <a:srgbClr val="939DA9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C8CCD1"/>
        </a:accent5>
        <a:accent6>
          <a:srgbClr val="E78A00"/>
        </a:accent6>
        <a:hlink>
          <a:srgbClr val="6699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CTSE1_ulrich_template</Template>
  <TotalTime>0</TotalTime>
  <Words>362</Words>
  <Application>Microsoft Office PowerPoint</Application>
  <PresentationFormat>Bildschirmpräsentation (4:3)</PresentationFormat>
  <Paragraphs>141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Wingdings</vt:lpstr>
      <vt:lpstr>Siemens Slab</vt:lpstr>
      <vt:lpstr>Calibri</vt:lpstr>
      <vt:lpstr>Times New Roman</vt:lpstr>
      <vt:lpstr>Siemens Sans</vt:lpstr>
      <vt:lpstr>sie_ppt_basic_gray_EN</vt:lpstr>
      <vt:lpstr>ETSI Work Item on “Test Description Language”</vt:lpstr>
      <vt:lpstr>Participant list</vt:lpstr>
      <vt:lpstr>Motivation</vt:lpstr>
      <vt:lpstr>What is scenario-based testing?</vt:lpstr>
      <vt:lpstr>How test scenarios with TDL fit into the MBT testing process</vt:lpstr>
      <vt:lpstr>Workshop goal</vt:lpstr>
      <vt:lpstr>Agenda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AU</dc:creator>
  <cp:lastModifiedBy>Andreas Ulrich</cp:lastModifiedBy>
  <cp:revision>74</cp:revision>
  <dcterms:created xsi:type="dcterms:W3CDTF">2010-09-16T15:03:42Z</dcterms:created>
  <dcterms:modified xsi:type="dcterms:W3CDTF">2011-12-19T15:11:50Z</dcterms:modified>
</cp:coreProperties>
</file>