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sldIdLst>
    <p:sldId id="257" r:id="rId2"/>
    <p:sldId id="290" r:id="rId3"/>
    <p:sldId id="353" r:id="rId4"/>
    <p:sldId id="354" r:id="rId5"/>
    <p:sldId id="356" r:id="rId6"/>
    <p:sldId id="355" r:id="rId7"/>
    <p:sldId id="357" r:id="rId8"/>
    <p:sldId id="358" r:id="rId9"/>
    <p:sldId id="359" r:id="rId10"/>
    <p:sldId id="360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4" autoAdjust="0"/>
    <p:restoredTop sz="89667" autoAdjust="0"/>
  </p:normalViewPr>
  <p:slideViewPr>
    <p:cSldViewPr snapToGrid="0">
      <p:cViewPr varScale="1">
        <p:scale>
          <a:sx n="123" d="100"/>
          <a:sy n="123" d="100"/>
        </p:scale>
        <p:origin x="-318" y="-60"/>
      </p:cViewPr>
      <p:guideLst>
        <p:guide orient="horz" pos="2010"/>
        <p:guide pos="28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58278-836F-4203-95B1-1103A7EE2736}" type="datetimeFigureOut">
              <a:rPr lang="fi-FI" smtClean="0"/>
              <a:pPr/>
              <a:t>24.1.2012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465FE-36E1-43F7-A293-25965B84D90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621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3E742-4750-482F-8295-8A1554EB91AE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854" y="2383635"/>
            <a:ext cx="6200775" cy="1102519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2981" y="3543300"/>
            <a:ext cx="5106521" cy="131445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33" y="723900"/>
            <a:ext cx="556260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297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4"/>
            <a:ext cx="5111750" cy="438983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3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3377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9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9267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52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34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427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6172200" cy="85725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61722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-19050"/>
            <a:ext cx="2286984" cy="495300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971878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Autofit/>
          </a:bodyPr>
          <a:lstStyle>
            <a:lvl1pPr algn="l">
              <a:defRPr sz="32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0156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00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38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606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9732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mplete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32" y="-19050"/>
            <a:ext cx="9144000" cy="5162550"/>
          </a:xfrm>
          <a:prstGeom prst="rect">
            <a:avLst/>
          </a:prstGeom>
          <a:gradFill flip="none" rotWithShape="1">
            <a:gsLst>
              <a:gs pos="0">
                <a:srgbClr val="DDDDDD"/>
              </a:gs>
              <a:gs pos="12000">
                <a:srgbClr val="EAEAEA"/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804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-32" y="-19048"/>
            <a:ext cx="9144000" cy="5143501"/>
          </a:xfrm>
          <a:prstGeom prst="rect">
            <a:avLst/>
          </a:prstGeom>
          <a:gradFill flip="none" rotWithShape="1">
            <a:gsLst>
              <a:gs pos="0">
                <a:srgbClr val="DDDDDD"/>
              </a:gs>
              <a:gs pos="12000">
                <a:srgbClr val="EAEAEA"/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Box 50"/>
          <p:cNvSpPr txBox="1">
            <a:spLocks noChangeArrowheads="1"/>
          </p:cNvSpPr>
          <p:nvPr userDrawn="1"/>
        </p:nvSpPr>
        <p:spPr bwMode="auto">
          <a:xfrm>
            <a:off x="-32" y="4935102"/>
            <a:ext cx="9144032" cy="214296"/>
          </a:xfrm>
          <a:prstGeom prst="rect">
            <a:avLst/>
          </a:prstGeom>
          <a:solidFill>
            <a:srgbClr val="DCDCD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288536" algn="ctr"/>
                <a:tab pos="9034272" algn="r"/>
              </a:tabLst>
              <a:defRPr/>
            </a:pPr>
            <a:r>
              <a:rPr lang="en-GB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en-US" sz="1200" b="0" dirty="0" smtClean="0">
                <a:latin typeface="Arial" pitchFamily="34" charset="0"/>
                <a:cs typeface="Arial" pitchFamily="34" charset="0"/>
              </a:rPr>
              <a:t>	</a:t>
            </a:r>
            <a:endParaRPr lang="en-US" sz="1000" b="0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3624440" y="4909353"/>
            <a:ext cx="188865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b="1" dirty="0" smtClean="0">
                <a:solidFill>
                  <a:schemeClr val="accent1"/>
                </a:solidFill>
              </a:rPr>
              <a:t>Automated Test Design</a:t>
            </a:r>
            <a:r>
              <a:rPr lang="en-GB" sz="1000" b="1" dirty="0" smtClean="0">
                <a:solidFill>
                  <a:schemeClr val="accent1"/>
                </a:solidFill>
              </a:rPr>
              <a:t>™</a:t>
            </a:r>
            <a:endParaRPr lang="en-US" sz="1100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7675969" y="4922870"/>
            <a:ext cx="149752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288536" algn="ctr"/>
                <a:tab pos="9034272" algn="r"/>
              </a:tabLst>
              <a:defRPr/>
            </a:pPr>
            <a:r>
              <a:rPr lang="en-US" sz="1000" b="0" dirty="0" smtClean="0">
                <a:latin typeface="Arial" pitchFamily="34" charset="0"/>
                <a:cs typeface="Arial" pitchFamily="34" charset="0"/>
              </a:rPr>
              <a:t>© 2011 Conformiq, Inc.</a:t>
            </a:r>
            <a:endParaRPr lang="en-US" sz="1000" b="0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62" y="4968304"/>
            <a:ext cx="1143000" cy="155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56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6005384" y="1037972"/>
            <a:ext cx="2910016" cy="3304735"/>
            <a:chOff x="6400800" y="1143000"/>
            <a:chExt cx="2514600" cy="3199703"/>
          </a:xfrm>
        </p:grpSpPr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00800" y="1143000"/>
              <a:ext cx="2514600" cy="319970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7" name="Rounded Rectangle 6"/>
            <p:cNvSpPr/>
            <p:nvPr/>
          </p:nvSpPr>
          <p:spPr>
            <a:xfrm>
              <a:off x="7729152" y="2173565"/>
              <a:ext cx="838200" cy="168837"/>
            </a:xfrm>
            <a:prstGeom prst="roundRect">
              <a:avLst>
                <a:gd name="adj" fmla="val 38666"/>
              </a:avLst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600" dirty="0" smtClean="0">
                  <a:solidFill>
                    <a:schemeClr val="tx1"/>
                  </a:solidFill>
                </a:rPr>
                <a:t>CONFORMIQ</a:t>
              </a:r>
              <a:br>
                <a:rPr lang="fi-FI" sz="600" dirty="0" smtClean="0">
                  <a:solidFill>
                    <a:schemeClr val="tx1"/>
                  </a:solidFill>
                </a:rPr>
              </a:br>
              <a:r>
                <a:rPr lang="fi-FI" sz="600" dirty="0" smtClean="0">
                  <a:solidFill>
                    <a:schemeClr val="tx1"/>
                  </a:solidFill>
                </a:rPr>
                <a:t>DESIGNER</a:t>
              </a:r>
              <a:endParaRPr lang="fi-FI" sz="700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33004" y="2391946"/>
            <a:ext cx="5782684" cy="2512561"/>
          </a:xfrm>
        </p:spPr>
        <p:txBody>
          <a:bodyPr>
            <a:normAutofit/>
          </a:bodyPr>
          <a:lstStyle/>
          <a:p>
            <a:r>
              <a:rPr lang="fi-FI" sz="3600" dirty="0" smtClean="0"/>
              <a:t>MBT@ETSI 2012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sz="2000" dirty="0" smtClean="0"/>
              <a:t>MTS #55 </a:t>
            </a:r>
            <a:r>
              <a:rPr lang="fi-FI" sz="2000" dirty="0" err="1" smtClean="0"/>
              <a:t>Meeting</a:t>
            </a:r>
            <a:endParaRPr lang="fi-FI" sz="27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7780492" cy="3394472"/>
          </a:xfrm>
        </p:spPr>
        <p:txBody>
          <a:bodyPr>
            <a:noAutofit/>
          </a:bodyPr>
          <a:lstStyle/>
          <a:p>
            <a:r>
              <a:rPr lang="en-US" dirty="0" smtClean="0"/>
              <a:t>Event organization</a:t>
            </a:r>
          </a:p>
          <a:p>
            <a:pPr lvl="1"/>
            <a:r>
              <a:rPr lang="en-US" dirty="0" smtClean="0"/>
              <a:t>Andrej Pietschker (</a:t>
            </a:r>
            <a:r>
              <a:rPr lang="en-US" dirty="0" err="1" smtClean="0"/>
              <a:t>Giesecke</a:t>
            </a:r>
            <a:r>
              <a:rPr lang="en-US" dirty="0" smtClean="0"/>
              <a:t> &amp; </a:t>
            </a:r>
            <a:r>
              <a:rPr lang="en-US" dirty="0" err="1" smtClean="0"/>
              <a:t>Devrient</a:t>
            </a:r>
            <a:r>
              <a:rPr lang="en-US" dirty="0" smtClean="0"/>
              <a:t>) as PC chair</a:t>
            </a:r>
          </a:p>
          <a:p>
            <a:pPr lvl="1"/>
            <a:r>
              <a:rPr lang="en-US" dirty="0" err="1" smtClean="0"/>
              <a:t>Elvior</a:t>
            </a:r>
            <a:r>
              <a:rPr lang="en-US" dirty="0" smtClean="0"/>
              <a:t> selected as host from 2 applications for hosting</a:t>
            </a:r>
          </a:p>
          <a:p>
            <a:pPr lvl="1"/>
            <a:r>
              <a:rPr lang="en-US" dirty="0"/>
              <a:t>Time &amp; place: Tallinn, 25-27.9.2012 </a:t>
            </a:r>
            <a:endParaRPr lang="en-US" dirty="0" smtClean="0"/>
          </a:p>
          <a:p>
            <a:r>
              <a:rPr lang="en-US" dirty="0" smtClean="0"/>
              <a:t>Rough time plan</a:t>
            </a:r>
          </a:p>
          <a:p>
            <a:pPr lvl="1"/>
            <a:r>
              <a:rPr lang="en-US" dirty="0" smtClean="0"/>
              <a:t>Building of MBT UC PC now</a:t>
            </a:r>
          </a:p>
          <a:p>
            <a:pPr lvl="1"/>
            <a:r>
              <a:rPr lang="en-US" dirty="0" err="1" smtClean="0"/>
              <a:t>CfP</a:t>
            </a:r>
            <a:r>
              <a:rPr lang="en-US" dirty="0" smtClean="0"/>
              <a:t> in March</a:t>
            </a:r>
          </a:p>
          <a:p>
            <a:pPr lvl="1"/>
            <a:r>
              <a:rPr lang="en-US" dirty="0" smtClean="0"/>
              <a:t>Submissions by end of May</a:t>
            </a:r>
          </a:p>
          <a:p>
            <a:pPr lvl="1"/>
            <a:r>
              <a:rPr lang="en-US" dirty="0" smtClean="0"/>
              <a:t>Notification by end of June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dirty="0" smtClean="0"/>
              <a:t>Conference Status – MBT UC 2012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31650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7780492" cy="3394472"/>
          </a:xfrm>
        </p:spPr>
        <p:txBody>
          <a:bodyPr>
            <a:noAutofit/>
          </a:bodyPr>
          <a:lstStyle/>
          <a:p>
            <a:r>
              <a:rPr lang="fi-FI" sz="2000" dirty="0"/>
              <a:t>ETSI MBT STF </a:t>
            </a:r>
            <a:r>
              <a:rPr lang="fi-FI" sz="2000" dirty="0" err="1"/>
              <a:t>preparatory</a:t>
            </a:r>
            <a:r>
              <a:rPr lang="fi-FI" sz="2000" dirty="0"/>
              <a:t> </a:t>
            </a:r>
            <a:r>
              <a:rPr lang="fi-FI" sz="2000" dirty="0" err="1"/>
              <a:t>meeting</a:t>
            </a:r>
            <a:r>
              <a:rPr lang="fi-FI" sz="2000" dirty="0"/>
              <a:t> </a:t>
            </a:r>
            <a:r>
              <a:rPr lang="fi-FI" sz="2000" dirty="0" err="1"/>
              <a:t>report</a:t>
            </a:r>
            <a:endParaRPr lang="fi-FI" sz="2000" dirty="0"/>
          </a:p>
          <a:p>
            <a:r>
              <a:rPr lang="fi-FI" sz="2000" dirty="0" smtClean="0"/>
              <a:t>Planning MBT </a:t>
            </a:r>
            <a:r>
              <a:rPr lang="fi-FI" sz="2000" dirty="0" err="1"/>
              <a:t>standards</a:t>
            </a:r>
            <a:r>
              <a:rPr lang="fi-FI" sz="2000" dirty="0"/>
              <a:t> </a:t>
            </a:r>
            <a:r>
              <a:rPr lang="fi-FI" sz="2000" dirty="0" err="1"/>
              <a:t>development</a:t>
            </a:r>
            <a:r>
              <a:rPr lang="fi-FI" sz="2000" dirty="0"/>
              <a:t> </a:t>
            </a:r>
            <a:r>
              <a:rPr lang="fi-FI" sz="2000" dirty="0" err="1"/>
              <a:t>work</a:t>
            </a:r>
            <a:r>
              <a:rPr lang="fi-FI" sz="2000" dirty="0"/>
              <a:t> </a:t>
            </a:r>
            <a:r>
              <a:rPr lang="fi-FI" sz="2000" dirty="0" smtClean="0"/>
              <a:t>2012</a:t>
            </a:r>
          </a:p>
          <a:p>
            <a:pPr lvl="1"/>
            <a:r>
              <a:rPr lang="fi-FI" sz="1800" dirty="0" err="1" smtClean="0"/>
              <a:t>Review</a:t>
            </a:r>
            <a:r>
              <a:rPr lang="fi-FI" sz="1800" dirty="0" smtClean="0"/>
              <a:t> of </a:t>
            </a:r>
            <a:r>
              <a:rPr lang="fi-FI" sz="1800" dirty="0" err="1" smtClean="0"/>
              <a:t>outstanding</a:t>
            </a:r>
            <a:r>
              <a:rPr lang="fi-FI" sz="1800" dirty="0" smtClean="0"/>
              <a:t> </a:t>
            </a:r>
            <a:r>
              <a:rPr lang="fi-FI" sz="1800" dirty="0" err="1" smtClean="0"/>
              <a:t>issues</a:t>
            </a:r>
            <a:endParaRPr lang="fi-FI" sz="1800" dirty="0"/>
          </a:p>
          <a:p>
            <a:r>
              <a:rPr lang="fi-FI" sz="2000" dirty="0" smtClean="0"/>
              <a:t>MBT </a:t>
            </a:r>
            <a:r>
              <a:rPr lang="fi-FI" sz="2000" dirty="0" err="1" smtClean="0"/>
              <a:t>related</a:t>
            </a:r>
            <a:r>
              <a:rPr lang="fi-FI" sz="2000" dirty="0" smtClean="0"/>
              <a:t> ETSI </a:t>
            </a:r>
            <a:r>
              <a:rPr lang="fi-FI" sz="2000" dirty="0" err="1" smtClean="0"/>
              <a:t>conference</a:t>
            </a:r>
            <a:r>
              <a:rPr lang="fi-FI" sz="2000" dirty="0" smtClean="0"/>
              <a:t> </a:t>
            </a:r>
            <a:r>
              <a:rPr lang="fi-FI" sz="2000" dirty="0" err="1" smtClean="0"/>
              <a:t>updates</a:t>
            </a:r>
            <a:endParaRPr lang="fi-FI" sz="2000" dirty="0" smtClean="0"/>
          </a:p>
          <a:p>
            <a:pPr lvl="1"/>
            <a:r>
              <a:rPr lang="fi-FI" sz="1800" dirty="0" smtClean="0"/>
              <a:t>MBT </a:t>
            </a:r>
            <a:r>
              <a:rPr lang="fi-FI" sz="1800" dirty="0"/>
              <a:t>workshop </a:t>
            </a:r>
            <a:r>
              <a:rPr lang="fi-FI" sz="1800" dirty="0" smtClean="0"/>
              <a:t>at ETSI </a:t>
            </a:r>
            <a:r>
              <a:rPr lang="fi-FI" sz="1800" dirty="0"/>
              <a:t>TTCN-3 User Conference in Bangalore </a:t>
            </a:r>
            <a:r>
              <a:rPr lang="fi-FI" sz="1800" dirty="0" err="1"/>
              <a:t>India</a:t>
            </a:r>
            <a:r>
              <a:rPr lang="fi-FI" sz="1800" dirty="0"/>
              <a:t> in </a:t>
            </a:r>
            <a:r>
              <a:rPr lang="fi-FI" sz="1800" dirty="0" err="1"/>
              <a:t>June</a:t>
            </a:r>
            <a:endParaRPr lang="fi-FI" sz="1800" dirty="0"/>
          </a:p>
          <a:p>
            <a:pPr lvl="1"/>
            <a:r>
              <a:rPr lang="fi-FI" sz="1800" dirty="0" smtClean="0"/>
              <a:t>Status </a:t>
            </a:r>
            <a:r>
              <a:rPr lang="fi-FI" sz="1800" dirty="0"/>
              <a:t>of MBT </a:t>
            </a:r>
            <a:r>
              <a:rPr lang="fi-FI" sz="1800" dirty="0" err="1"/>
              <a:t>user</a:t>
            </a:r>
            <a:r>
              <a:rPr lang="fi-FI" sz="1800" dirty="0"/>
              <a:t> </a:t>
            </a:r>
            <a:r>
              <a:rPr lang="fi-FI" sz="1800" dirty="0" err="1"/>
              <a:t>conference</a:t>
            </a:r>
            <a:r>
              <a:rPr lang="fi-FI" sz="1800" dirty="0"/>
              <a:t> </a:t>
            </a:r>
            <a:r>
              <a:rPr lang="fi-FI" sz="1800" dirty="0" err="1"/>
              <a:t>planning</a:t>
            </a:r>
            <a:r>
              <a:rPr lang="fi-FI" sz="1800" dirty="0"/>
              <a:t> for </a:t>
            </a:r>
            <a:r>
              <a:rPr lang="fi-FI" sz="1800" dirty="0" err="1"/>
              <a:t>Sep</a:t>
            </a:r>
            <a:r>
              <a:rPr lang="fi-FI" sz="1800" dirty="0"/>
              <a:t> 2012</a:t>
            </a:r>
          </a:p>
          <a:p>
            <a:endParaRPr lang="fi-FI" sz="2000" dirty="0" smtClean="0"/>
          </a:p>
          <a:p>
            <a:r>
              <a:rPr lang="fi-FI" sz="2000" dirty="0" err="1" smtClean="0"/>
              <a:t>First</a:t>
            </a:r>
            <a:r>
              <a:rPr lang="fi-FI" sz="2000" dirty="0" smtClean="0"/>
              <a:t> </a:t>
            </a:r>
            <a:r>
              <a:rPr lang="fi-FI" sz="2000" dirty="0" err="1"/>
              <a:t>Test</a:t>
            </a:r>
            <a:r>
              <a:rPr lang="fi-FI" sz="2000" dirty="0"/>
              <a:t> </a:t>
            </a:r>
            <a:r>
              <a:rPr lang="fi-FI" sz="2000" dirty="0" err="1"/>
              <a:t>Description</a:t>
            </a:r>
            <a:r>
              <a:rPr lang="fi-FI" sz="2000" dirty="0"/>
              <a:t> Language </a:t>
            </a:r>
            <a:r>
              <a:rPr lang="fi-FI" sz="2000" dirty="0" err="1"/>
              <a:t>standard</a:t>
            </a:r>
            <a:r>
              <a:rPr lang="fi-FI" sz="2000" dirty="0"/>
              <a:t> </a:t>
            </a:r>
            <a:r>
              <a:rPr lang="fi-FI" sz="2000" dirty="0" err="1"/>
              <a:t>outline</a:t>
            </a:r>
            <a:r>
              <a:rPr lang="fi-FI" sz="2000" dirty="0"/>
              <a:t> </a:t>
            </a:r>
            <a:r>
              <a:rPr lang="fi-FI" sz="2000" dirty="0" smtClean="0"/>
              <a:t>(</a:t>
            </a:r>
            <a:r>
              <a:rPr lang="fi-FI" sz="2000" dirty="0" err="1" smtClean="0"/>
              <a:t>tomorrow</a:t>
            </a:r>
            <a:r>
              <a:rPr lang="fi-FI" sz="2000" dirty="0" smtClean="0"/>
              <a:t>)</a:t>
            </a:r>
            <a:endParaRPr lang="fi-FI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dirty="0" err="1" smtClean="0"/>
              <a:t>Overview</a:t>
            </a:r>
            <a:endParaRPr lang="fi-FI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7780492" cy="3394472"/>
          </a:xfrm>
        </p:spPr>
        <p:txBody>
          <a:bodyPr>
            <a:noAutofit/>
          </a:bodyPr>
          <a:lstStyle/>
          <a:p>
            <a:r>
              <a:rPr lang="en-US" dirty="0" smtClean="0"/>
              <a:t>Preparatory meeting yesterday</a:t>
            </a:r>
          </a:p>
          <a:p>
            <a:r>
              <a:rPr lang="en-US" dirty="0" smtClean="0"/>
              <a:t>Selected candidates from 8 applications:</a:t>
            </a:r>
          </a:p>
          <a:p>
            <a:pPr lvl="1"/>
            <a:r>
              <a:rPr lang="en-US" sz="1800" dirty="0" smtClean="0"/>
              <a:t>Jens Grabowski (University of </a:t>
            </a:r>
            <a:r>
              <a:rPr lang="en-US" sz="1800" dirty="0" err="1" smtClean="0"/>
              <a:t>Goetting</a:t>
            </a:r>
            <a:r>
              <a:rPr lang="en-US" sz="1800" dirty="0" err="1" smtClean="0"/>
              <a:t>en</a:t>
            </a:r>
            <a:r>
              <a:rPr lang="en-US" sz="1800" dirty="0" smtClean="0"/>
              <a:t>) –&gt; STF Leader</a:t>
            </a:r>
          </a:p>
          <a:p>
            <a:pPr lvl="1"/>
            <a:r>
              <a:rPr lang="en-US" sz="1800" dirty="0" err="1" smtClean="0"/>
              <a:t>Antal</a:t>
            </a:r>
            <a:r>
              <a:rPr lang="en-US" sz="1800" dirty="0" smtClean="0"/>
              <a:t> Wu-Han-Chang (///)</a:t>
            </a:r>
          </a:p>
          <a:p>
            <a:pPr lvl="1"/>
            <a:r>
              <a:rPr lang="en-US" sz="1800" dirty="0" smtClean="0"/>
              <a:t>Alain </a:t>
            </a:r>
            <a:r>
              <a:rPr lang="en-US" sz="1800" dirty="0" err="1" smtClean="0"/>
              <a:t>Vouffo</a:t>
            </a:r>
            <a:r>
              <a:rPr lang="en-US" sz="1800" dirty="0" smtClean="0"/>
              <a:t> (FOKUS)</a:t>
            </a:r>
          </a:p>
          <a:p>
            <a:pPr lvl="1"/>
            <a:r>
              <a:rPr lang="en-US" sz="1800" dirty="0" smtClean="0"/>
              <a:t>Victor </a:t>
            </a:r>
            <a:r>
              <a:rPr lang="en-US" sz="1800" dirty="0" err="1" smtClean="0"/>
              <a:t>Kuliamin</a:t>
            </a:r>
            <a:r>
              <a:rPr lang="en-US" sz="1800" dirty="0" smtClean="0"/>
              <a:t> (ISPRAS)</a:t>
            </a:r>
          </a:p>
          <a:p>
            <a:pPr lvl="1"/>
            <a:r>
              <a:rPr lang="en-US" sz="1800" dirty="0" smtClean="0"/>
              <a:t>PLUS Milan Zoric (ETSI CTI)</a:t>
            </a:r>
          </a:p>
          <a:p>
            <a:r>
              <a:rPr lang="en-US" dirty="0" smtClean="0"/>
              <a:t>Tool introduction from 4 participating tools</a:t>
            </a:r>
            <a:endParaRPr lang="en-US" dirty="0"/>
          </a:p>
          <a:p>
            <a:pPr lvl="1"/>
            <a:r>
              <a:rPr lang="en-US" dirty="0" err="1" smtClean="0"/>
              <a:t>Conformiq</a:t>
            </a:r>
            <a:r>
              <a:rPr lang="en-US" dirty="0" smtClean="0"/>
              <a:t>, Microsoft, </a:t>
            </a:r>
            <a:r>
              <a:rPr lang="en-US" dirty="0" err="1" smtClean="0"/>
              <a:t>Sepp.med</a:t>
            </a:r>
            <a:r>
              <a:rPr lang="en-US" dirty="0" smtClean="0"/>
              <a:t>, FOKUS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dirty="0" smtClean="0"/>
              <a:t>STF WU/422 </a:t>
            </a:r>
            <a:r>
              <a:rPr lang="fi-FI" dirty="0" err="1" smtClean="0"/>
              <a:t>Preparatory</a:t>
            </a:r>
            <a:r>
              <a:rPr lang="fi-FI" dirty="0" smtClean="0"/>
              <a:t> </a:t>
            </a:r>
            <a:r>
              <a:rPr lang="fi-FI" dirty="0" err="1" smtClean="0"/>
              <a:t>Meeting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73241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7780492" cy="3394472"/>
          </a:xfrm>
        </p:spPr>
        <p:txBody>
          <a:bodyPr>
            <a:noAutofit/>
          </a:bodyPr>
          <a:lstStyle/>
          <a:p>
            <a:r>
              <a:rPr lang="en-US" sz="2000" dirty="0" smtClean="0"/>
              <a:t>Conduct case studies with all tools </a:t>
            </a:r>
          </a:p>
          <a:p>
            <a:pPr lvl="1"/>
            <a:r>
              <a:rPr lang="en-US" sz="1800" dirty="0" smtClean="0"/>
              <a:t>IMS and ITS standards for which ETSI has developed TTCN-3 tests; deliverable is technical report</a:t>
            </a:r>
          </a:p>
          <a:p>
            <a:r>
              <a:rPr lang="en-US" sz="2000" dirty="0" smtClean="0"/>
              <a:t>Goal is not complete coverage of standards but at least one “representative” feature or group of requirements</a:t>
            </a:r>
          </a:p>
          <a:p>
            <a:r>
              <a:rPr lang="en-US" sz="2000" dirty="0" smtClean="0"/>
              <a:t>Analyze MBT based development</a:t>
            </a:r>
          </a:p>
          <a:p>
            <a:pPr lvl="1"/>
            <a:r>
              <a:rPr lang="en-US" sz="1800" dirty="0" smtClean="0"/>
              <a:t>Measure modeling </a:t>
            </a:r>
            <a:r>
              <a:rPr lang="en-US" sz="1800" i="1" u="sng" dirty="0" smtClean="0"/>
              <a:t>and</a:t>
            </a:r>
            <a:r>
              <a:rPr lang="en-US" sz="1800" dirty="0" smtClean="0"/>
              <a:t> validation effort</a:t>
            </a:r>
          </a:p>
          <a:p>
            <a:pPr lvl="1"/>
            <a:r>
              <a:rPr lang="en-US" sz="1800" dirty="0" smtClean="0"/>
              <a:t>Quality of test suites</a:t>
            </a:r>
          </a:p>
          <a:p>
            <a:r>
              <a:rPr lang="en-US" sz="2000" dirty="0" smtClean="0"/>
              <a:t>Validate MBT ES 202 951</a:t>
            </a:r>
          </a:p>
          <a:p>
            <a:r>
              <a:rPr lang="en-US" sz="2000" dirty="0" smtClean="0"/>
              <a:t>Determine if any need for further standards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dirty="0" smtClean="0"/>
              <a:t>STF WU/422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94481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7780492" cy="3394472"/>
          </a:xfrm>
        </p:spPr>
        <p:txBody>
          <a:bodyPr>
            <a:noAutofit/>
          </a:bodyPr>
          <a:lstStyle/>
          <a:p>
            <a:r>
              <a:rPr lang="en-US" dirty="0" smtClean="0"/>
              <a:t>Define ETSI Guide on methodology</a:t>
            </a:r>
          </a:p>
          <a:p>
            <a:pPr lvl="1"/>
            <a:r>
              <a:rPr lang="en-US" dirty="0" smtClean="0"/>
              <a:t>Assume modeling purely for testing</a:t>
            </a:r>
          </a:p>
          <a:p>
            <a:pPr lvl="1"/>
            <a:r>
              <a:rPr lang="en-US" dirty="0" smtClean="0"/>
              <a:t>How to develop models for conformance standards regardless of a specific tool </a:t>
            </a:r>
            <a:br>
              <a:rPr lang="en-US" dirty="0" smtClean="0"/>
            </a:br>
            <a:r>
              <a:rPr lang="en-US" dirty="0" smtClean="0"/>
              <a:t>(ideally mainly based on ES 202 951)</a:t>
            </a:r>
          </a:p>
          <a:p>
            <a:r>
              <a:rPr lang="en-US" dirty="0" smtClean="0"/>
              <a:t>At least some first thoughts on how to involve ETSI TCs in MBT based test development process</a:t>
            </a:r>
          </a:p>
          <a:p>
            <a:pPr lvl="1"/>
            <a:r>
              <a:rPr lang="en-US" dirty="0" smtClean="0"/>
              <a:t>MBT is a change in paradigm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dirty="0" smtClean="0"/>
              <a:t>STF WU/422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43496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7780492" cy="3394472"/>
          </a:xfrm>
        </p:spPr>
        <p:txBody>
          <a:bodyPr>
            <a:noAutofit/>
          </a:bodyPr>
          <a:lstStyle/>
          <a:p>
            <a:r>
              <a:rPr lang="en-US" dirty="0" smtClean="0"/>
              <a:t>Session plan until next MTS meeting defined</a:t>
            </a:r>
            <a:endParaRPr lang="en-US" dirty="0" smtClean="0"/>
          </a:p>
          <a:p>
            <a:pPr lvl="1"/>
            <a:r>
              <a:rPr lang="en-US" dirty="0" smtClean="0"/>
              <a:t>Coordination meeting with MTS work </a:t>
            </a:r>
            <a:r>
              <a:rPr lang="en-US" dirty="0" smtClean="0"/>
              <a:t>on MBT before/after plenary planned </a:t>
            </a:r>
          </a:p>
          <a:p>
            <a:pPr lvl="1"/>
            <a:r>
              <a:rPr lang="en-US" dirty="0" smtClean="0"/>
              <a:t>First details</a:t>
            </a:r>
          </a:p>
          <a:p>
            <a:r>
              <a:rPr lang="en-US" dirty="0" smtClean="0"/>
              <a:t>Another coordination session planned in parallel to Sep/Oct plenary</a:t>
            </a:r>
          </a:p>
          <a:p>
            <a:r>
              <a:rPr lang="en-US" dirty="0" smtClean="0"/>
              <a:t>Final delivery by end of the year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dirty="0" smtClean="0"/>
              <a:t>Time </a:t>
            </a:r>
            <a:r>
              <a:rPr lang="fi-FI" dirty="0" err="1" smtClean="0"/>
              <a:t>Plan</a:t>
            </a:r>
            <a:r>
              <a:rPr lang="fi-FI" dirty="0" smtClean="0"/>
              <a:t> STF WU/422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47372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7780492" cy="3394472"/>
          </a:xfrm>
        </p:spPr>
        <p:txBody>
          <a:bodyPr>
            <a:noAutofit/>
          </a:bodyPr>
          <a:lstStyle/>
          <a:p>
            <a:r>
              <a:rPr lang="en-US" dirty="0" smtClean="0"/>
              <a:t>Work finished early 2011 – published by summer</a:t>
            </a:r>
          </a:p>
          <a:p>
            <a:r>
              <a:rPr lang="en-US" dirty="0" smtClean="0"/>
              <a:t>Comments received after finalization</a:t>
            </a:r>
            <a:endParaRPr lang="en-US" dirty="0" smtClean="0"/>
          </a:p>
          <a:p>
            <a:pPr lvl="1"/>
            <a:r>
              <a:rPr lang="en-US" dirty="0" smtClean="0"/>
              <a:t>Formalization of concepts (in UML diagram)</a:t>
            </a:r>
          </a:p>
          <a:p>
            <a:pPr lvl="1"/>
            <a:r>
              <a:rPr lang="en-US" dirty="0" smtClean="0"/>
              <a:t>Annex for flowchart/activity based modeling</a:t>
            </a:r>
          </a:p>
          <a:p>
            <a:pPr lvl="1"/>
            <a:r>
              <a:rPr lang="en-US" dirty="0" smtClean="0"/>
              <a:t>“weak point is missing relation of modeling to testing”</a:t>
            </a:r>
          </a:p>
          <a:p>
            <a:pPr lvl="1"/>
            <a:r>
              <a:rPr lang="en-US" dirty="0" smtClean="0"/>
              <a:t>Section on modeling from system </a:t>
            </a:r>
            <a:r>
              <a:rPr lang="en-US" dirty="0" err="1" smtClean="0"/>
              <a:t>vs</a:t>
            </a:r>
            <a:r>
              <a:rPr lang="en-US" dirty="0" smtClean="0"/>
              <a:t> test perspective</a:t>
            </a:r>
          </a:p>
          <a:p>
            <a:pPr lvl="1"/>
            <a:r>
              <a:rPr lang="en-US" dirty="0" smtClean="0"/>
              <a:t>“Missing terms”</a:t>
            </a:r>
          </a:p>
          <a:p>
            <a:pPr lvl="1"/>
            <a:r>
              <a:rPr lang="en-US" dirty="0" smtClean="0"/>
              <a:t>Missing modeling/coverage of specific test data</a:t>
            </a:r>
          </a:p>
          <a:p>
            <a:r>
              <a:rPr lang="en-US" dirty="0" smtClean="0"/>
              <a:t>Anything else?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dirty="0" smtClean="0"/>
              <a:t>Status ES 202 951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4517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7780492" cy="3394472"/>
          </a:xfrm>
        </p:spPr>
        <p:txBody>
          <a:bodyPr>
            <a:noAutofit/>
          </a:bodyPr>
          <a:lstStyle/>
          <a:p>
            <a:r>
              <a:rPr lang="en-US" dirty="0" smtClean="0"/>
              <a:t>At least 2 working meetings adjacent to upcoming MTS plenary meetings (Mo before?)</a:t>
            </a:r>
          </a:p>
          <a:p>
            <a:pPr lvl="1"/>
            <a:r>
              <a:rPr lang="en-US" dirty="0" smtClean="0"/>
              <a:t>May 14 </a:t>
            </a:r>
            <a:r>
              <a:rPr lang="en-US" dirty="0" err="1" smtClean="0"/>
              <a:t>Goettingen</a:t>
            </a:r>
            <a:endParaRPr lang="en-US" dirty="0" smtClean="0"/>
          </a:p>
          <a:p>
            <a:pPr lvl="1"/>
            <a:r>
              <a:rPr lang="en-US" dirty="0" smtClean="0"/>
              <a:t>Sep XX YYY</a:t>
            </a:r>
          </a:p>
          <a:p>
            <a:r>
              <a:rPr lang="en-US" dirty="0" smtClean="0"/>
              <a:t>Topics for discussion</a:t>
            </a:r>
          </a:p>
          <a:p>
            <a:pPr lvl="1"/>
            <a:r>
              <a:rPr lang="en-US" dirty="0" smtClean="0"/>
              <a:t>Active review, exchange of information with STF on methodology and shortcomings they find</a:t>
            </a:r>
          </a:p>
          <a:p>
            <a:pPr lvl="1"/>
            <a:r>
              <a:rPr lang="en-US" dirty="0" smtClean="0"/>
              <a:t>Revise and discuss updates to ES 202 951 (work starts now)</a:t>
            </a:r>
          </a:p>
          <a:p>
            <a:pPr lvl="1"/>
            <a:r>
              <a:rPr lang="en-US" dirty="0" smtClean="0"/>
              <a:t>Identify need for new standards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dirty="0" smtClean="0"/>
              <a:t>MBT 2012 </a:t>
            </a:r>
            <a:r>
              <a:rPr lang="fi-FI" dirty="0" err="1" smtClean="0"/>
              <a:t>Standardization</a:t>
            </a:r>
            <a:r>
              <a:rPr lang="fi-FI" dirty="0" smtClean="0"/>
              <a:t> </a:t>
            </a:r>
            <a:r>
              <a:rPr lang="fi-FI" dirty="0" err="1" smtClean="0"/>
              <a:t>Proposal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96076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7780492" cy="3394472"/>
          </a:xfrm>
        </p:spPr>
        <p:txBody>
          <a:bodyPr>
            <a:noAutofit/>
          </a:bodyPr>
          <a:lstStyle/>
          <a:p>
            <a:r>
              <a:rPr lang="en-US" dirty="0" smtClean="0"/>
              <a:t>T3UC to happen June in Bangalore India</a:t>
            </a:r>
          </a:p>
          <a:p>
            <a:r>
              <a:rPr lang="en-US" dirty="0" smtClean="0"/>
              <a:t>Currently planned half day workshop attached to TTCN-3 user conference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Not a replacement for MBT UC</a:t>
            </a:r>
          </a:p>
          <a:p>
            <a:r>
              <a:rPr lang="en-US" dirty="0" smtClean="0"/>
              <a:t>Idea was to handle this “by invitation” via MTS MBT community</a:t>
            </a:r>
          </a:p>
          <a:p>
            <a:pPr lvl="1"/>
            <a:r>
              <a:rPr lang="en-US" dirty="0" smtClean="0"/>
              <a:t>Currently a bit confusing on web site if T3UC like submission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dirty="0" smtClean="0"/>
              <a:t>Conference Status – T3UC 2012 MBT WS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91123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Q Theme">
      <a:dk1>
        <a:sysClr val="windowText" lastClr="000000"/>
      </a:dk1>
      <a:lt1>
        <a:sysClr val="window" lastClr="FFFFFF"/>
      </a:lt1>
      <a:dk2>
        <a:srgbClr val="1E1E1E"/>
      </a:dk2>
      <a:lt2>
        <a:srgbClr val="C8C8C8"/>
      </a:lt2>
      <a:accent1>
        <a:srgbClr val="009900"/>
      </a:accent1>
      <a:accent2>
        <a:srgbClr val="006699"/>
      </a:accent2>
      <a:accent3>
        <a:srgbClr val="FFAA00"/>
      </a:accent3>
      <a:accent4>
        <a:srgbClr val="999999"/>
      </a:accent4>
      <a:accent5>
        <a:srgbClr val="4D4D4D"/>
      </a:accent5>
      <a:accent6>
        <a:srgbClr val="99000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475</Words>
  <Application>Microsoft Office PowerPoint</Application>
  <PresentationFormat>On-screen Show (16:9)</PresentationFormat>
  <Paragraphs>77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MBT@ETSI 2012  MTS #55 Meeting</vt:lpstr>
      <vt:lpstr>Overview</vt:lpstr>
      <vt:lpstr>STF WU/422 Preparatory Meeting</vt:lpstr>
      <vt:lpstr>STF WU/422</vt:lpstr>
      <vt:lpstr>STF WU/422</vt:lpstr>
      <vt:lpstr>Time Plan STF WU/422</vt:lpstr>
      <vt:lpstr>Status ES 202 951</vt:lpstr>
      <vt:lpstr>MBT 2012 Standardization Proposal</vt:lpstr>
      <vt:lpstr>Conference Status – T3UC 2012 MBT WS</vt:lpstr>
      <vt:lpstr>Conference Status – MBT UC 2012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Automation of Test Design with Model-Based Testing</dc:title>
  <dc:creator/>
  <cp:keywords>MBT, ATD, Testing</cp:keywords>
  <cp:lastModifiedBy/>
  <cp:revision>1</cp:revision>
  <dcterms:created xsi:type="dcterms:W3CDTF">2010-07-15T17:05:57Z</dcterms:created>
  <dcterms:modified xsi:type="dcterms:W3CDTF">2012-01-24T07:36:22Z</dcterms:modified>
  <cp:category>Tutorial</cp:category>
</cp:coreProperties>
</file>