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71" r:id="rId3"/>
    <p:sldId id="260" r:id="rId4"/>
    <p:sldId id="265" r:id="rId5"/>
    <p:sldId id="266" r:id="rId6"/>
    <p:sldId id="267" r:id="rId7"/>
    <p:sldId id="274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314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285" r:id="rId38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AB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586" autoAdjust="0"/>
  </p:normalViewPr>
  <p:slideViewPr>
    <p:cSldViewPr>
      <p:cViewPr varScale="1">
        <p:scale>
          <a:sx n="136" d="100"/>
          <a:sy n="136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78101C-51CD-5543-8F37-7AA812BBD778}" type="datetimeFigureOut">
              <a:rPr lang="fi-FI"/>
              <a:pPr/>
              <a:t>1/25/12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296FE4-C39C-C842-AB21-ED6985F6410B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5119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FE7901-BF03-EF41-BFBC-5774475ECB1C}" type="slidenum">
              <a:rPr lang="fi-FI" sz="1200">
                <a:latin typeface="Calibri" charset="0"/>
              </a:rPr>
              <a:pPr eaLnBrk="1" hangingPunct="1"/>
              <a:t>4</a:t>
            </a:fld>
            <a:endParaRPr lang="fi-FI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DEDE11-4C3C-5840-8940-015ADF35AF0F}" type="slidenum">
              <a:rPr lang="fi-FI" sz="1200">
                <a:latin typeface="Calibri" charset="0"/>
              </a:rPr>
              <a:pPr eaLnBrk="1" hangingPunct="1"/>
              <a:t>5</a:t>
            </a:fld>
            <a:endParaRPr lang="fi-FI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332" y="4343400"/>
            <a:ext cx="5031336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5423" tIns="47711" rIns="95423" bIns="47711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60350"/>
            <a:ext cx="2062163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2DD44-0467-F14F-8B3E-844E9E7F282A}" type="datetime1">
              <a:rPr lang="fi-FI"/>
              <a:pPr/>
              <a:t>1/25/12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©Copyright Codenomicon 2011 | 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6B05D-E0DE-154E-81B8-6C98445F99DA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386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151130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F4506D-E4D2-D544-B634-6E0848658BD9}" type="datetime1">
              <a:rPr lang="fi-FI"/>
              <a:pPr/>
              <a:t>1/25/12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©Copyright Codenomicon 2011 | 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084FD-F0E0-814C-A483-35B17DC2AEB3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071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80988"/>
            <a:ext cx="137953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302" y="1792451"/>
            <a:ext cx="1378497" cy="4333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7909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232ED6-99E4-1E44-8272-3182CC038F08}" type="datetime1">
              <a:rPr lang="fi-FI"/>
              <a:pPr/>
              <a:t>1/25/12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©Copyright Codenomicon 2011 | 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EF51A-5E09-9248-973A-42E0E4C23D2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232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50800" dir="5400000" sx="101000" sy="101000" algn="ctr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ECECE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© Codenomicon Ltd. 2001-2011 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2978576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50800" dir="5400000" sx="101000" sy="101000" algn="ctr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0" cy="365125"/>
          </a:xfrm>
          <a:solidFill>
            <a:schemeClr val="bg1"/>
          </a:solidFill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ECECE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© Codenomicon Ltd. 2001-2011 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3536544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369888" y="3306763"/>
            <a:ext cx="1047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5" tIns="25718" rIns="51435" bIns="2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67744" y="0"/>
            <a:ext cx="6057900" cy="1340768"/>
          </a:xfrm>
        </p:spPr>
        <p:txBody>
          <a:bodyPr lIns="216000" tIns="144000" anchor="t"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772816"/>
            <a:ext cx="8136706" cy="41771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631113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151130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8D3836-2D20-8145-93DD-C3DE6FEF8E3C}" type="datetime1">
              <a:rPr lang="fi-FI"/>
              <a:pPr/>
              <a:t>1/25/12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©Copyright Codenomicon 2011 | 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DE05B-8CC9-A742-BF21-DC77139BE6A8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568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60350"/>
            <a:ext cx="2062163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70BB10-70F1-3D4D-8CAC-73DF7D60A41A}" type="datetime1">
              <a:rPr lang="fi-FI"/>
              <a:pPr/>
              <a:t>1/25/12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©Copyright Codenomicon 2011 | 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11646-169D-604C-80F3-AAF4E9D054F1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734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151130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88639"/>
            <a:ext cx="6707088" cy="13491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28DB84-2213-4240-813F-64871D9BA891}" type="datetime1">
              <a:rPr lang="fi-FI"/>
              <a:pPr/>
              <a:t>1/25/12</a:t>
            </a:fld>
            <a:endParaRPr lang="fi-FI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©Copyright Codenomicon 2011 | Confidential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74A1-69A1-D741-AFD7-1FA37B2F5A0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532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151130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58690-8A77-2B4C-A42B-A765FBB32A46}" type="datetime1">
              <a:rPr lang="fi-FI"/>
              <a:pPr/>
              <a:t>1/25/12</a:t>
            </a:fld>
            <a:endParaRPr lang="fi-FI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©Copyright Codenomicon 2011 | Confidential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A6649-2E57-844C-99D8-8A7B1F76F4B7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474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151130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4F66C3-0A9E-F940-BF74-A076C19AC076}" type="datetime1">
              <a:rPr lang="fi-FI"/>
              <a:pPr/>
              <a:t>1/25/12</a:t>
            </a:fld>
            <a:endParaRPr 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©Copyright Codenomicon 2011 | Confidential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7CFB2-3963-8749-A638-076D271D59F8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540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151130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48B3D-071B-F241-B71B-9D9C43231320}" type="datetime1">
              <a:rPr lang="fi-FI"/>
              <a:pPr/>
              <a:t>1/25/12</a:t>
            </a:fld>
            <a:endParaRPr lang="fi-FI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©Copyright Codenomicon 2011 | Confidential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8C88D-9677-0E41-8F85-9E6A472C4D7D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965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4652963"/>
            <a:ext cx="15113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6257B-5687-914E-BBF2-8835882D0F45}" type="datetime1">
              <a:rPr lang="fi-FI"/>
              <a:pPr/>
              <a:t>1/25/12</a:t>
            </a:fld>
            <a:endParaRPr lang="fi-FI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©Copyright Codenomicon 2011 | Confidential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D9786-1891-534F-8E10-032CBCDA0850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9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4802188"/>
            <a:ext cx="1512888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39318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39318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C22391-DC0D-E140-AC89-1B29F4647A58}" type="datetime1">
              <a:rPr lang="fi-FI"/>
              <a:pPr/>
              <a:t>1/25/12</a:t>
            </a:fld>
            <a:endParaRPr lang="fi-FI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©Copyright Codenomicon 2011 | Confidential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90862-0ED2-A149-B7AB-C62F1DD3D4B7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40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79613" y="188913"/>
            <a:ext cx="67071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3D6A449-B6BD-BF4A-A291-F1D32A7FB17A}" type="datetime1">
              <a:rPr lang="fi-FI"/>
              <a:pPr/>
              <a:t>1/25/12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7675" y="6356350"/>
            <a:ext cx="3097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rPr lang="fi-FI"/>
              <a:t>©Copyright Codenomicon 2011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AB1AAF9-FFF2-C946-927F-7ED1026D581A}" type="slidenum">
              <a:rPr lang="fi-FI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7" r:id="rId12"/>
    <p:sldLayoutId id="2147483728" r:id="rId13"/>
    <p:sldLayoutId id="2147483730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6AB023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AB023"/>
          </a:solidFill>
          <a:latin typeface="Calibri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AB023"/>
          </a:solidFill>
          <a:latin typeface="Calibri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AB023"/>
          </a:solidFill>
          <a:latin typeface="Calibri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AB023"/>
          </a:solidFill>
          <a:latin typeface="Calibri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6AB023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6AB023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6AB023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6AB02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4894263" cy="21621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i-FI" sz="3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Unicode MS" charset="0"/>
                <a:cs typeface="Arial Unicode MS" charset="0"/>
              </a:rPr>
              <a:t>Fuzzing</a:t>
            </a:r>
            <a:r>
              <a:rPr lang="fi-FI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Unicode MS" charset="0"/>
                <a:cs typeface="Arial Unicode MS" charset="0"/>
              </a:rPr>
              <a:t> Basics</a:t>
            </a:r>
            <a:endParaRPr lang="fi-FI" sz="3200" dirty="0">
              <a:effectLst>
                <a:outerShdw blurRad="38100" dist="38100" dir="2700000" algn="tl">
                  <a:srgbClr val="DDDDDD"/>
                </a:outerShdw>
              </a:effectLst>
              <a:latin typeface="Arial Unicode MS" charset="0"/>
              <a:cs typeface="Arial Unicode MS" charset="0"/>
            </a:endParaRPr>
          </a:p>
        </p:txBody>
      </p:sp>
      <p:sp>
        <p:nvSpPr>
          <p:cNvPr id="7170" name="Subtitle 2"/>
          <p:cNvSpPr>
            <a:spLocks noGrp="1"/>
          </p:cNvSpPr>
          <p:nvPr>
            <p:ph type="subTitle" idx="1"/>
          </p:nvPr>
        </p:nvSpPr>
        <p:spPr>
          <a:xfrm>
            <a:off x="1476375" y="4941888"/>
            <a:ext cx="3527425" cy="1079500"/>
          </a:xfrm>
        </p:spPr>
        <p:txBody>
          <a:bodyPr/>
          <a:lstStyle/>
          <a:p>
            <a:pPr marL="420688" indent="-342900" eaLnBrk="1" hangingPunct="1">
              <a:defRPr/>
            </a:pPr>
            <a:r>
              <a:rPr lang="fi-FI" sz="2400" dirty="0" smtClean="0">
                <a:latin typeface="Arial Unicode MS" charset="0"/>
                <a:ea typeface="Arial Unicode MS" charset="0"/>
                <a:cs typeface="Arial Unicode MS" charset="0"/>
              </a:rPr>
              <a:t>Ari Takanen</a:t>
            </a:r>
          </a:p>
          <a:p>
            <a:pPr marL="420688" indent="-342900" eaLnBrk="1" hangingPunct="1">
              <a:defRPr/>
            </a:pPr>
            <a:r>
              <a:rPr lang="fi-FI" sz="2400" dirty="0" smtClean="0">
                <a:latin typeface="Arial Unicode MS" charset="0"/>
                <a:ea typeface="Arial Unicode MS" charset="0"/>
                <a:cs typeface="Arial Unicode MS" charset="0"/>
              </a:rPr>
              <a:t>Codenomicon </a:t>
            </a:r>
            <a:r>
              <a:rPr lang="fi-FI" sz="2400" dirty="0">
                <a:latin typeface="Arial Unicode MS" charset="0"/>
                <a:ea typeface="Arial Unicode MS" charset="0"/>
                <a:cs typeface="Arial Unicode MS" charset="0"/>
              </a:rPr>
              <a:t>Ltd.</a:t>
            </a:r>
          </a:p>
        </p:txBody>
      </p:sp>
      <p:pic>
        <p:nvPicPr>
          <p:cNvPr id="4" name="Picture 2" descr="C:\Users\josh\Desktop\code-dragon-t-shirt-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78579"/>
            <a:ext cx="2667000" cy="2948442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rnd" cmpd="sng">
            <a:solidFill>
              <a:schemeClr val="tx1"/>
            </a:solidFill>
            <a:prstDash val="solid"/>
          </a:ln>
          <a:effectLst>
            <a:outerShdw dir="14040000" sx="102000" sy="102000" algn="tl" rotWithShape="0">
              <a:srgbClr val="09AF0D">
                <a:alpha val="55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5771126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Security testing = Testing whether the system meets its specified security objectives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Types of security testing</a:t>
            </a:r>
          </a:p>
          <a:p>
            <a:r>
              <a:rPr lang="en-US" dirty="0"/>
              <a:t> - Risk assessment, Risk </a:t>
            </a:r>
            <a:r>
              <a:rPr lang="en-US" dirty="0" smtClean="0"/>
              <a:t>analysis (ISO/</a:t>
            </a:r>
            <a:r>
              <a:rPr lang="en-US" dirty="0" smtClean="0"/>
              <a:t>IEC, TVRA)</a:t>
            </a:r>
            <a:endParaRPr lang="en-US" dirty="0"/>
          </a:p>
          <a:p>
            <a:r>
              <a:rPr lang="en-US" dirty="0"/>
              <a:t> - Functional testing </a:t>
            </a:r>
            <a:r>
              <a:rPr lang="en-US" dirty="0" smtClean="0"/>
              <a:t>(CC, ETSI TVRA</a:t>
            </a:r>
            <a:r>
              <a:rPr lang="en-US" dirty="0"/>
              <a:t>)</a:t>
            </a:r>
          </a:p>
          <a:p>
            <a:r>
              <a:rPr lang="en-US" dirty="0"/>
              <a:t> - Penetration testing </a:t>
            </a:r>
            <a:r>
              <a:rPr lang="en-US" dirty="0" smtClean="0"/>
              <a:t>(CC, TVRA</a:t>
            </a:r>
            <a:r>
              <a:rPr lang="en-US" dirty="0"/>
              <a:t>)</a:t>
            </a:r>
          </a:p>
          <a:p>
            <a:r>
              <a:rPr lang="en-US" dirty="0"/>
              <a:t> - Vulnerability testing/auditing </a:t>
            </a:r>
            <a:r>
              <a:rPr lang="en-US" dirty="0" smtClean="0"/>
              <a:t>(CC, TVRA</a:t>
            </a:r>
            <a:r>
              <a:rPr lang="en-US" dirty="0"/>
              <a:t>)</a:t>
            </a:r>
          </a:p>
          <a:p>
            <a:r>
              <a:rPr lang="en-US" dirty="0"/>
              <a:t> - Performance testing </a:t>
            </a:r>
            <a:r>
              <a:rPr lang="en-US" dirty="0" smtClean="0"/>
              <a:t>(recent </a:t>
            </a:r>
            <a:r>
              <a:rPr lang="en-US" dirty="0" err="1" smtClean="0"/>
              <a:t>perftest</a:t>
            </a:r>
            <a:r>
              <a:rPr lang="en-US" dirty="0" smtClean="0"/>
              <a:t> </a:t>
            </a:r>
            <a:r>
              <a:rPr lang="en-US" dirty="0"/>
              <a:t>TR)</a:t>
            </a:r>
          </a:p>
          <a:p>
            <a:r>
              <a:rPr lang="en-US" dirty="0"/>
              <a:t> - Fuzzing (new content)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3836-2D20-8145-93DD-C3DE6FEF8E3C}" type="datetime1">
              <a:rPr lang="fi-FI" smtClean="0"/>
              <a:pPr/>
              <a:t>1/25/12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©Copyright Codenomicon 2011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E05B-8CC9-A742-BF21-DC77139BE6A8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4650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- Known vs. Unknown Vulnerability</a:t>
            </a:r>
          </a:p>
          <a:p>
            <a:r>
              <a:rPr lang="en-US" dirty="0"/>
              <a:t> - Zero-day vulnerability</a:t>
            </a:r>
          </a:p>
          <a:p>
            <a:r>
              <a:rPr lang="en-US" dirty="0"/>
              <a:t> - Weakness</a:t>
            </a:r>
          </a:p>
          <a:p>
            <a:r>
              <a:rPr lang="en-US" dirty="0"/>
              <a:t> - Design, Implementation and Configuration vulnerabilities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3836-2D20-8145-93DD-C3DE6FEF8E3C}" type="datetime1">
              <a:rPr lang="fi-FI" smtClean="0"/>
              <a:pPr/>
              <a:t>1/25/12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©Copyright Codenomicon 2011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E05B-8CC9-A742-BF21-DC77139BE6A8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4520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- Known vs. Unknown Attack</a:t>
            </a:r>
          </a:p>
          <a:p>
            <a:r>
              <a:rPr lang="en-US" dirty="0"/>
              <a:t> - Zero-day attack</a:t>
            </a:r>
          </a:p>
          <a:p>
            <a:r>
              <a:rPr lang="en-US" dirty="0"/>
              <a:t> - Threat and Threat agent</a:t>
            </a:r>
          </a:p>
          <a:p>
            <a:r>
              <a:rPr lang="en-US" dirty="0"/>
              <a:t> - Attack tree</a:t>
            </a:r>
          </a:p>
          <a:p>
            <a:r>
              <a:rPr lang="en-US" dirty="0"/>
              <a:t> - Attack potential</a:t>
            </a:r>
          </a:p>
          <a:p>
            <a:r>
              <a:rPr lang="en-US" dirty="0"/>
              <a:t> - Malicious code, malicious logic, malware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3836-2D20-8145-93DD-C3DE6FEF8E3C}" type="datetime1">
              <a:rPr lang="fi-FI" smtClean="0"/>
              <a:pPr/>
              <a:t>1/25/12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©Copyright Codenomicon 2011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E05B-8CC9-A742-BF21-DC77139BE6A8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3145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- Confidentiality, Integrity, Availability</a:t>
            </a:r>
          </a:p>
          <a:p>
            <a:r>
              <a:rPr lang="en-US" dirty="0"/>
              <a:t> - Denial of Service</a:t>
            </a:r>
          </a:p>
          <a:p>
            <a:r>
              <a:rPr lang="en-US" dirty="0"/>
              <a:t> - Distributed Denial of Service</a:t>
            </a:r>
          </a:p>
          <a:p>
            <a:r>
              <a:rPr lang="en-US" dirty="0"/>
              <a:t> - Buffer overflow and other memory handling bugs</a:t>
            </a:r>
          </a:p>
          <a:p>
            <a:r>
              <a:rPr lang="en-US" dirty="0"/>
              <a:t> - SQL injection and other execution bugs</a:t>
            </a:r>
          </a:p>
          <a:p>
            <a:r>
              <a:rPr lang="en-US" dirty="0"/>
              <a:t> - Directory traversal and other file handling bugs</a:t>
            </a:r>
          </a:p>
          <a:p>
            <a:r>
              <a:rPr lang="en-US" dirty="0"/>
              <a:t> - Busy loop</a:t>
            </a:r>
          </a:p>
          <a:p>
            <a:r>
              <a:rPr lang="en-US" dirty="0"/>
              <a:t> - Memory leak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3836-2D20-8145-93DD-C3DE6FEF8E3C}" type="datetime1">
              <a:rPr lang="fi-FI" smtClean="0"/>
              <a:pPr/>
              <a:t>1/25/12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©Copyright Codenomicon 2011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E05B-8CC9-A742-BF21-DC77139BE6A8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9463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SAST, Static analysis</a:t>
            </a:r>
          </a:p>
          <a:p>
            <a:r>
              <a:rPr lang="en-US" dirty="0"/>
              <a:t> - DAST, Dynamic analysis</a:t>
            </a:r>
          </a:p>
          <a:p>
            <a:r>
              <a:rPr lang="en-US" dirty="0"/>
              <a:t> - Vulnerability Scanner</a:t>
            </a:r>
          </a:p>
          <a:p>
            <a:r>
              <a:rPr lang="en-US" dirty="0"/>
              <a:t> - Port scanner</a:t>
            </a:r>
          </a:p>
          <a:p>
            <a:r>
              <a:rPr lang="en-US" dirty="0"/>
              <a:t> - Fuzzing, Fuzz testing</a:t>
            </a:r>
          </a:p>
          <a:p>
            <a:r>
              <a:rPr lang="en-US" dirty="0"/>
              <a:t> - Monitoring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3836-2D20-8145-93DD-C3DE6FEF8E3C}" type="datetime1">
              <a:rPr lang="fi-FI" smtClean="0"/>
              <a:pPr/>
              <a:t>1/25/12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©Copyright Codenomicon 2011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E05B-8CC9-A742-BF21-DC77139BE6A8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7423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testing terminology (fuzz testing)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- Software reliability, Robustness</a:t>
            </a:r>
          </a:p>
          <a:p>
            <a:r>
              <a:rPr lang="en-US" dirty="0" smtClean="0"/>
              <a:t>- </a:t>
            </a:r>
            <a:r>
              <a:rPr lang="en-US" dirty="0"/>
              <a:t>IUT, DUT, SUT</a:t>
            </a:r>
          </a:p>
          <a:p>
            <a:r>
              <a:rPr lang="en-US" dirty="0"/>
              <a:t> - Test, </a:t>
            </a:r>
            <a:r>
              <a:rPr lang="en-US" dirty="0" err="1"/>
              <a:t>testrun</a:t>
            </a:r>
            <a:r>
              <a:rPr lang="en-US" dirty="0"/>
              <a:t>, test suite, test group, test case, subtest</a:t>
            </a:r>
          </a:p>
          <a:p>
            <a:r>
              <a:rPr lang="en-US" dirty="0"/>
              <a:t> - Test strategy</a:t>
            </a:r>
          </a:p>
          <a:p>
            <a:r>
              <a:rPr lang="en-US" dirty="0"/>
              <a:t> - Test purpose</a:t>
            </a:r>
          </a:p>
          <a:p>
            <a:r>
              <a:rPr lang="en-US" dirty="0"/>
              <a:t> - Test plan</a:t>
            </a:r>
          </a:p>
          <a:p>
            <a:r>
              <a:rPr lang="en-US" dirty="0"/>
              <a:t> - Test design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- Test (case) specification</a:t>
            </a:r>
          </a:p>
          <a:p>
            <a:r>
              <a:rPr lang="en-US" dirty="0"/>
              <a:t> - Test (case) generator</a:t>
            </a:r>
          </a:p>
          <a:p>
            <a:r>
              <a:rPr lang="en-US" dirty="0"/>
              <a:t> - Test oracle, Test comparator</a:t>
            </a:r>
          </a:p>
          <a:p>
            <a:r>
              <a:rPr lang="en-US" dirty="0"/>
              <a:t> - Test driver</a:t>
            </a:r>
          </a:p>
          <a:p>
            <a:r>
              <a:rPr lang="en-US" dirty="0"/>
              <a:t> - Test execution</a:t>
            </a:r>
          </a:p>
          <a:p>
            <a:r>
              <a:rPr lang="en-US" dirty="0"/>
              <a:t> - Test process</a:t>
            </a:r>
          </a:p>
          <a:p>
            <a:r>
              <a:rPr lang="en-US" dirty="0"/>
              <a:t> - Test log</a:t>
            </a:r>
          </a:p>
          <a:p>
            <a:r>
              <a:rPr lang="en-US" dirty="0"/>
              <a:t> - Test report</a:t>
            </a:r>
          </a:p>
          <a:p>
            <a:r>
              <a:rPr lang="en-US" dirty="0"/>
              <a:t> - Tester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3836-2D20-8145-93DD-C3DE6FEF8E3C}" type="datetime1">
              <a:rPr lang="fi-FI" smtClean="0"/>
              <a:pPr/>
              <a:t>1/25/12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©Copyright Codenomicon 2011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E05B-8CC9-A742-BF21-DC77139BE6A8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4842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Fuzzing in SDLC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test</a:t>
            </a:r>
          </a:p>
          <a:p>
            <a:r>
              <a:rPr lang="en-US" dirty="0" smtClean="0"/>
              <a:t>Product test</a:t>
            </a:r>
          </a:p>
          <a:p>
            <a:r>
              <a:rPr lang="en-US" dirty="0" smtClean="0"/>
              <a:t>System test</a:t>
            </a:r>
          </a:p>
          <a:p>
            <a:r>
              <a:rPr lang="en-US" dirty="0" smtClean="0"/>
              <a:t>Penetration test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DB84-2213-4240-813F-64871D9BA891}" type="datetime1">
              <a:rPr lang="fi-FI" smtClean="0"/>
              <a:pPr/>
              <a:t>1/25/12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©Copyright Codenomicon 2011 | Confidential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74A1-69A1-D741-AFD7-1FA37B2F5A0F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333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automation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- Automated test generation</a:t>
            </a:r>
          </a:p>
          <a:p>
            <a:r>
              <a:rPr lang="en-US" dirty="0"/>
              <a:t> - Automated test execution</a:t>
            </a:r>
          </a:p>
          <a:p>
            <a:r>
              <a:rPr lang="en-US" dirty="0"/>
              <a:t> - Automated reporting</a:t>
            </a:r>
          </a:p>
          <a:p>
            <a:r>
              <a:rPr lang="en-US" dirty="0"/>
              <a:t> - Online/Offline test generation/execution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DB84-2213-4240-813F-64871D9BA891}" type="datetime1">
              <a:rPr lang="fi-FI" smtClean="0"/>
              <a:pPr/>
              <a:t>1/25/12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©Copyright Codenomicon 2011 | Confidential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74A1-69A1-D741-AFD7-1FA37B2F5A0F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6195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Monitoring/Instrumentation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- inline instrumentation</a:t>
            </a:r>
          </a:p>
          <a:p>
            <a:r>
              <a:rPr lang="en-US" dirty="0"/>
              <a:t> - on-host instrumentation</a:t>
            </a:r>
          </a:p>
          <a:p>
            <a:r>
              <a:rPr lang="en-US" dirty="0"/>
              <a:t> - valid-case instrumentation</a:t>
            </a:r>
          </a:p>
          <a:p>
            <a:r>
              <a:rPr lang="en-US" dirty="0"/>
              <a:t>- asynchronous instrumentation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3836-2D20-8145-93DD-C3DE6FEF8E3C}" type="datetime1">
              <a:rPr lang="fi-FI" smtClean="0"/>
              <a:pPr/>
              <a:t>1/25/12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©Copyright Codenomicon 2011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E05B-8CC9-A742-BF21-DC77139BE6A8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6377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names for fuzzing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- Syntax testing</a:t>
            </a:r>
          </a:p>
          <a:p>
            <a:r>
              <a:rPr lang="en-US" dirty="0" smtClean="0"/>
              <a:t> - Robustness testing</a:t>
            </a:r>
          </a:p>
          <a:p>
            <a:r>
              <a:rPr lang="en-US" dirty="0" smtClean="0"/>
              <a:t> - Negative testing</a:t>
            </a:r>
          </a:p>
          <a:p>
            <a:r>
              <a:rPr lang="en-US" dirty="0" smtClean="0"/>
              <a:t> - Grammar testing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3836-2D20-8145-93DD-C3DE6FEF8E3C}" type="datetime1">
              <a:rPr lang="fi-FI" smtClean="0"/>
              <a:pPr/>
              <a:t>1/25/12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©Copyright Codenomicon 2011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E05B-8CC9-A742-BF21-DC77139BE6A8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194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Product Security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/>
              <a:t>Vulnerability </a:t>
            </a:r>
            <a:r>
              <a:rPr lang="en-US" sz="2000" dirty="0"/>
              <a:t>– a weakness in software, a </a:t>
            </a:r>
            <a:r>
              <a:rPr lang="en-US" sz="2000" dirty="0" smtClean="0"/>
              <a:t>bug.</a:t>
            </a:r>
            <a:endParaRPr lang="en-US" sz="2000" dirty="0"/>
          </a:p>
          <a:p>
            <a:pPr eaLnBrk="1" hangingPunct="1">
              <a:defRPr/>
            </a:pPr>
            <a:r>
              <a:rPr lang="en-US" sz="2000" b="1" dirty="0"/>
              <a:t>Threat/Attack </a:t>
            </a:r>
            <a:r>
              <a:rPr lang="en-US" sz="2000" dirty="0"/>
              <a:t>– </a:t>
            </a:r>
            <a:r>
              <a:rPr lang="en-US" sz="2000" dirty="0" smtClean="0"/>
              <a:t>exploit </a:t>
            </a:r>
            <a:r>
              <a:rPr lang="en-US" sz="2000" dirty="0"/>
              <a:t>against a specific vulnerability</a:t>
            </a:r>
          </a:p>
          <a:p>
            <a:pPr eaLnBrk="1" hangingPunct="1">
              <a:defRPr/>
            </a:pPr>
            <a:r>
              <a:rPr lang="en-US" sz="2000" b="1" dirty="0"/>
              <a:t>Protocol Modeling </a:t>
            </a:r>
            <a:r>
              <a:rPr lang="en-US" sz="2000" dirty="0" smtClean="0"/>
              <a:t>– functional behavior, interface </a:t>
            </a:r>
            <a:r>
              <a:rPr lang="en-US" sz="2000" dirty="0"/>
              <a:t>message sequences and message </a:t>
            </a:r>
            <a:r>
              <a:rPr lang="en-US" sz="2000" dirty="0" smtClean="0"/>
              <a:t>structures</a:t>
            </a:r>
          </a:p>
          <a:p>
            <a:pPr eaLnBrk="1" hangingPunct="1">
              <a:defRPr/>
            </a:pPr>
            <a:r>
              <a:rPr lang="en-US" sz="2000" b="1" dirty="0" smtClean="0"/>
              <a:t>Anomaly </a:t>
            </a:r>
            <a:r>
              <a:rPr lang="en-US" sz="2000" dirty="0"/>
              <a:t>– abnormal or unexpected input</a:t>
            </a:r>
          </a:p>
          <a:p>
            <a:pPr eaLnBrk="1" hangingPunct="1">
              <a:defRPr/>
            </a:pPr>
            <a:r>
              <a:rPr lang="en-US" sz="2000" b="1" dirty="0"/>
              <a:t>Failure </a:t>
            </a:r>
            <a:r>
              <a:rPr lang="en-US" sz="2000" dirty="0"/>
              <a:t>– crash, busy-loop, memory corruption, or other indication of a bug in </a:t>
            </a:r>
            <a:r>
              <a:rPr lang="en-US" sz="2000" dirty="0" smtClean="0"/>
              <a:t>software</a:t>
            </a:r>
            <a:endParaRPr lang="en-US" sz="2000" dirty="0"/>
          </a:p>
        </p:txBody>
      </p:sp>
      <p:pic>
        <p:nvPicPr>
          <p:cNvPr id="849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61"/>
          <a:stretch>
            <a:fillRect/>
          </a:stretch>
        </p:blipFill>
        <p:spPr bwMode="auto">
          <a:xfrm>
            <a:off x="4287838" y="2057400"/>
            <a:ext cx="4856162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15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testing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 - Black-box testing and Grey-box testing</a:t>
            </a:r>
          </a:p>
          <a:p>
            <a:r>
              <a:rPr lang="en-US" dirty="0"/>
              <a:t> - Risk-based testing</a:t>
            </a:r>
          </a:p>
          <a:p>
            <a:r>
              <a:rPr lang="en-US" dirty="0"/>
              <a:t> - Boundary value testing, Boundary value analysis, Stress testing</a:t>
            </a:r>
          </a:p>
          <a:p>
            <a:r>
              <a:rPr lang="en-US" dirty="0"/>
              <a:t> - </a:t>
            </a:r>
            <a:r>
              <a:rPr lang="en-US" dirty="0" err="1"/>
              <a:t>Whitenoise</a:t>
            </a:r>
            <a:r>
              <a:rPr lang="en-US" dirty="0"/>
              <a:t> testing</a:t>
            </a:r>
          </a:p>
          <a:p>
            <a:r>
              <a:rPr lang="en-US" dirty="0"/>
              <a:t> - Ad-hoc testing, Ad-lib test</a:t>
            </a:r>
          </a:p>
          <a:p>
            <a:r>
              <a:rPr lang="en-US" dirty="0"/>
              <a:t> - Error guessing</a:t>
            </a:r>
          </a:p>
          <a:p>
            <a:r>
              <a:rPr lang="en-US" dirty="0"/>
              <a:t> - Input Fault Injection</a:t>
            </a:r>
          </a:p>
          <a:p>
            <a:r>
              <a:rPr lang="en-US" dirty="0"/>
              <a:t> - Interface testing</a:t>
            </a:r>
          </a:p>
          <a:p>
            <a:r>
              <a:rPr lang="en-US" dirty="0"/>
              <a:t> - Regression testing</a:t>
            </a:r>
          </a:p>
          <a:p>
            <a:r>
              <a:rPr lang="en-US" dirty="0"/>
              <a:t> - Smart </a:t>
            </a:r>
            <a:r>
              <a:rPr lang="en-US" dirty="0" smtClean="0"/>
              <a:t>testing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3836-2D20-8145-93DD-C3DE6FEF8E3C}" type="datetime1">
              <a:rPr lang="fi-FI" smtClean="0"/>
              <a:pPr/>
              <a:t>1/25/12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©Copyright Codenomicon 2011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E05B-8CC9-A742-BF21-DC77139BE6A8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765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Unrelated testing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- Structural testing, white-box testing, glass-box testing, logic driven testing</a:t>
            </a:r>
          </a:p>
          <a:p>
            <a:r>
              <a:rPr lang="en-US" dirty="0"/>
              <a:t> - Mutation testing</a:t>
            </a:r>
          </a:p>
          <a:p>
            <a:r>
              <a:rPr lang="en-US" dirty="0"/>
              <a:t> - Symbolic execution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3836-2D20-8145-93DD-C3DE6FEF8E3C}" type="datetime1">
              <a:rPr lang="fi-FI" smtClean="0"/>
              <a:pPr/>
              <a:t>1/25/12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©Copyright Codenomicon 2011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E05B-8CC9-A742-BF21-DC77139BE6A8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4248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Executable model, Mini-simulation</a:t>
            </a:r>
          </a:p>
          <a:p>
            <a:r>
              <a:rPr lang="en-US" dirty="0"/>
              <a:t> - Behavioral model</a:t>
            </a:r>
          </a:p>
          <a:p>
            <a:r>
              <a:rPr lang="en-US" dirty="0"/>
              <a:t> - Structural model</a:t>
            </a:r>
          </a:p>
          <a:p>
            <a:r>
              <a:rPr lang="en-US" dirty="0"/>
              <a:t> - Model inference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3836-2D20-8145-93DD-C3DE6FEF8E3C}" type="datetime1">
              <a:rPr lang="fi-FI" smtClean="0"/>
              <a:pPr/>
              <a:t>1/25/12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©Copyright Codenomicon 2011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E05B-8CC9-A742-BF21-DC77139BE6A8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2037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- Communication interface</a:t>
            </a:r>
          </a:p>
          <a:p>
            <a:r>
              <a:rPr lang="en-US" dirty="0"/>
              <a:t> - Protocol, </a:t>
            </a:r>
            <a:r>
              <a:rPr lang="en-US" dirty="0" smtClean="0"/>
              <a:t>PDU, Interface</a:t>
            </a:r>
            <a:endParaRPr lang="en-US" dirty="0"/>
          </a:p>
          <a:p>
            <a:r>
              <a:rPr lang="en-US" dirty="0"/>
              <a:t> - Protocol specification</a:t>
            </a:r>
          </a:p>
          <a:p>
            <a:r>
              <a:rPr lang="en-US" dirty="0"/>
              <a:t> - Context-free grammar/</a:t>
            </a:r>
            <a:r>
              <a:rPr lang="en-US" dirty="0" smtClean="0"/>
              <a:t>language</a:t>
            </a:r>
          </a:p>
          <a:p>
            <a:r>
              <a:rPr lang="en-US" dirty="0"/>
              <a:t> - Attack surface analysis</a:t>
            </a:r>
          </a:p>
          <a:p>
            <a:r>
              <a:rPr lang="en-US" dirty="0"/>
              <a:t> - Attack vector analysis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3836-2D20-8145-93DD-C3DE6FEF8E3C}" type="datetime1">
              <a:rPr lang="fi-FI" smtClean="0"/>
              <a:pPr/>
              <a:t>1/25/12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©Copyright Codenomicon 2011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E05B-8CC9-A742-BF21-DC77139BE6A8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4769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- BNF, A-BNF, E-BNF</a:t>
            </a:r>
          </a:p>
          <a:p>
            <a:r>
              <a:rPr lang="en-US" dirty="0"/>
              <a:t> - ASN.1</a:t>
            </a:r>
          </a:p>
          <a:p>
            <a:r>
              <a:rPr lang="en-US" dirty="0"/>
              <a:t> - XML</a:t>
            </a:r>
          </a:p>
          <a:p>
            <a:r>
              <a:rPr lang="en-US" dirty="0"/>
              <a:t> - PDML</a:t>
            </a:r>
          </a:p>
          <a:p>
            <a:r>
              <a:rPr lang="en-US" dirty="0"/>
              <a:t> - UML</a:t>
            </a:r>
          </a:p>
          <a:p>
            <a:r>
              <a:rPr lang="en-US" dirty="0"/>
              <a:t> - TTCN, TTCN2, </a:t>
            </a:r>
            <a:r>
              <a:rPr lang="en-US" dirty="0" smtClean="0"/>
              <a:t>TTCN3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3836-2D20-8145-93DD-C3DE6FEF8E3C}" type="datetime1">
              <a:rPr lang="fi-FI" smtClean="0"/>
              <a:pPr/>
              <a:t>1/25/12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©Copyright Codenomicon 2011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E05B-8CC9-A742-BF21-DC77139BE6A8}" type="slidenum">
              <a:rPr lang="fi-FI" smtClean="0"/>
              <a:pPr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2585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- </a:t>
            </a:r>
            <a:r>
              <a:rPr lang="en-US" dirty="0" err="1"/>
              <a:t>Anomalization</a:t>
            </a:r>
            <a:endParaRPr lang="en-US" dirty="0"/>
          </a:p>
          <a:p>
            <a:r>
              <a:rPr lang="en-US" dirty="0"/>
              <a:t> - </a:t>
            </a:r>
            <a:r>
              <a:rPr lang="en-US" dirty="0" err="1"/>
              <a:t>Bitflips</a:t>
            </a:r>
            <a:r>
              <a:rPr lang="en-US" dirty="0"/>
              <a:t> and other simple </a:t>
            </a:r>
            <a:r>
              <a:rPr lang="en-US" dirty="0" err="1"/>
              <a:t>fuzzers</a:t>
            </a:r>
            <a:r>
              <a:rPr lang="en-US" dirty="0"/>
              <a:t>: move, replace, delete</a:t>
            </a:r>
          </a:p>
          <a:p>
            <a:r>
              <a:rPr lang="en-US" dirty="0"/>
              <a:t> - Systematic test generation</a:t>
            </a:r>
          </a:p>
          <a:p>
            <a:r>
              <a:rPr lang="en-US" dirty="0"/>
              <a:t> - Random test generation</a:t>
            </a:r>
          </a:p>
          <a:p>
            <a:r>
              <a:rPr lang="en-US" dirty="0"/>
              <a:t> - Multi-field </a:t>
            </a:r>
            <a:r>
              <a:rPr lang="en-US" dirty="0" err="1"/>
              <a:t>anomalization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3836-2D20-8145-93DD-C3DE6FEF8E3C}" type="datetime1">
              <a:rPr lang="fi-FI" smtClean="0"/>
              <a:pPr/>
              <a:t>1/25/12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©Copyright Codenomicon 2011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E05B-8CC9-A742-BF21-DC77139BE6A8}" type="slidenum">
              <a:rPr lang="fi-FI" smtClean="0"/>
              <a:pPr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7450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state (fuzz testing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- dynamic tests</a:t>
            </a:r>
          </a:p>
          <a:p>
            <a:r>
              <a:rPr lang="en-US" dirty="0"/>
              <a:t> - dynamic operands, rules, function code, keyword-based functions</a:t>
            </a:r>
          </a:p>
          <a:p>
            <a:r>
              <a:rPr lang="en-US" dirty="0"/>
              <a:t> - system state, state transitions</a:t>
            </a:r>
          </a:p>
          <a:p>
            <a:r>
              <a:rPr lang="en-US" dirty="0"/>
              <a:t> - precondition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3836-2D20-8145-93DD-C3DE6FEF8E3C}" type="datetime1">
              <a:rPr lang="fi-FI" smtClean="0"/>
              <a:pPr/>
              <a:t>1/25/12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©Copyright Codenomicon 2011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E05B-8CC9-A742-BF21-DC77139BE6A8}" type="slidenum">
              <a:rPr lang="fi-FI" smtClean="0"/>
              <a:pPr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6244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Fuzzing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- number of passed tests</a:t>
            </a:r>
          </a:p>
          <a:p>
            <a:r>
              <a:rPr lang="en-US" dirty="0"/>
              <a:t> - mean time between failures</a:t>
            </a:r>
          </a:p>
          <a:p>
            <a:r>
              <a:rPr lang="en-US" dirty="0"/>
              <a:t> - coverage as a requirement</a:t>
            </a:r>
          </a:p>
          <a:p>
            <a:r>
              <a:rPr lang="en-US" dirty="0"/>
              <a:t> - </a:t>
            </a:r>
            <a:r>
              <a:rPr lang="en-US" dirty="0" err="1"/>
              <a:t>fuzzer</a:t>
            </a:r>
            <a:r>
              <a:rPr lang="en-US" dirty="0"/>
              <a:t> maturity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3836-2D20-8145-93DD-C3DE6FEF8E3C}" type="datetime1">
              <a:rPr lang="fi-FI" smtClean="0"/>
              <a:pPr/>
              <a:t>1/25/12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©Copyright Codenomicon 2011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E05B-8CC9-A742-BF21-DC77139BE6A8}" type="slidenum">
              <a:rPr lang="fi-FI" smtClean="0"/>
              <a:pPr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305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Fuzzer</a:t>
            </a:r>
            <a:r>
              <a:rPr lang="en-US" dirty="0"/>
              <a:t> </a:t>
            </a:r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- Specification-based </a:t>
            </a:r>
            <a:r>
              <a:rPr lang="en-US" dirty="0" err="1"/>
              <a:t>fuzzer</a:t>
            </a:r>
            <a:endParaRPr lang="en-US" dirty="0"/>
          </a:p>
          <a:p>
            <a:r>
              <a:rPr lang="en-US" dirty="0"/>
              <a:t> - Model-based </a:t>
            </a:r>
            <a:r>
              <a:rPr lang="en-US" dirty="0" err="1"/>
              <a:t>fuzzer</a:t>
            </a:r>
            <a:endParaRPr lang="en-US" dirty="0"/>
          </a:p>
          <a:p>
            <a:r>
              <a:rPr lang="en-US" dirty="0"/>
              <a:t> - Block-based </a:t>
            </a:r>
            <a:r>
              <a:rPr lang="en-US" dirty="0" err="1"/>
              <a:t>fuzzer</a:t>
            </a:r>
            <a:endParaRPr lang="en-US" dirty="0"/>
          </a:p>
          <a:p>
            <a:r>
              <a:rPr lang="en-US" dirty="0"/>
              <a:t> - Random </a:t>
            </a:r>
            <a:r>
              <a:rPr lang="en-US" dirty="0" err="1"/>
              <a:t>fuzzer</a:t>
            </a:r>
            <a:endParaRPr lang="en-US" dirty="0"/>
          </a:p>
          <a:p>
            <a:r>
              <a:rPr lang="en-US" dirty="0"/>
              <a:t> - Mutation </a:t>
            </a:r>
            <a:r>
              <a:rPr lang="en-US" dirty="0" err="1"/>
              <a:t>fuzzer</a:t>
            </a:r>
            <a:endParaRPr lang="en-US" dirty="0"/>
          </a:p>
          <a:p>
            <a:r>
              <a:rPr lang="en-US" dirty="0"/>
              <a:t> - Evolutionary/Learning </a:t>
            </a:r>
            <a:r>
              <a:rPr lang="en-US" dirty="0" err="1"/>
              <a:t>fuzzer</a:t>
            </a:r>
            <a:endParaRPr lang="en-US" dirty="0"/>
          </a:p>
          <a:p>
            <a:r>
              <a:rPr lang="en-US" dirty="0"/>
              <a:t> - File </a:t>
            </a:r>
            <a:r>
              <a:rPr lang="en-US" dirty="0" err="1"/>
              <a:t>fuzzer</a:t>
            </a:r>
            <a:endParaRPr lang="en-US" dirty="0"/>
          </a:p>
          <a:p>
            <a:r>
              <a:rPr lang="en-US" dirty="0"/>
              <a:t> - Protocol </a:t>
            </a:r>
            <a:r>
              <a:rPr lang="en-US" dirty="0" err="1"/>
              <a:t>fuzzer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3836-2D20-8145-93DD-C3DE6FEF8E3C}" type="datetime1">
              <a:rPr lang="fi-FI" smtClean="0"/>
              <a:pPr/>
              <a:t>1/25/12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©Copyright Codenomicon 2011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E05B-8CC9-A742-BF21-DC77139BE6A8}" type="slidenum">
              <a:rPr lang="fi-FI" smtClean="0"/>
              <a:pPr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6597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 and Coverage (fuzz testing)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- Specification coverage</a:t>
            </a:r>
          </a:p>
          <a:p>
            <a:r>
              <a:rPr lang="en-US" dirty="0"/>
              <a:t> - Anomaly/Input coverage</a:t>
            </a:r>
          </a:p>
          <a:p>
            <a:r>
              <a:rPr lang="en-US" dirty="0"/>
              <a:t> - Leaf coverage</a:t>
            </a:r>
          </a:p>
          <a:p>
            <a:r>
              <a:rPr lang="en-US" dirty="0"/>
              <a:t> - Code coverage, Statement coverage</a:t>
            </a:r>
          </a:p>
          <a:p>
            <a:r>
              <a:rPr lang="en-US" dirty="0"/>
              <a:t> - Branch coverage</a:t>
            </a:r>
          </a:p>
          <a:p>
            <a:r>
              <a:rPr lang="en-US" dirty="0"/>
              <a:t> - Boundary-value coverage</a:t>
            </a:r>
          </a:p>
          <a:p>
            <a:r>
              <a:rPr lang="en-US" dirty="0"/>
              <a:t> - Error seeding, found vulnerabilities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3836-2D20-8145-93DD-C3DE6FEF8E3C}" type="datetime1">
              <a:rPr lang="fi-FI" smtClean="0"/>
              <a:pPr/>
              <a:t>1/25/12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©Copyright Codenomicon 2011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E05B-8CC9-A742-BF21-DC77139BE6A8}" type="slidenum">
              <a:rPr lang="fi-FI" smtClean="0"/>
              <a:pPr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762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Calibri" charset="0"/>
              </a:rPr>
              <a:t>Security Vulnerability </a:t>
            </a:r>
            <a:r>
              <a:rPr lang="en-US" dirty="0" smtClean="0">
                <a:latin typeface="Calibri" charset="0"/>
              </a:rPr>
              <a:t/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= </a:t>
            </a:r>
            <a:r>
              <a:rPr lang="en-US" dirty="0">
                <a:latin typeface="Calibri" charset="0"/>
              </a:rPr>
              <a:t>Just A Bug</a:t>
            </a:r>
          </a:p>
        </p:txBody>
      </p:sp>
      <p:pic>
        <p:nvPicPr>
          <p:cNvPr id="67586" name="Picture 4" descr="crashes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358188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19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188913"/>
            <a:ext cx="6984875" cy="1295400"/>
          </a:xfrm>
        </p:spPr>
        <p:txBody>
          <a:bodyPr/>
          <a:lstStyle/>
          <a:p>
            <a:r>
              <a:rPr lang="en-US" dirty="0"/>
              <a:t>Template optimization (for seeding a template-based </a:t>
            </a:r>
            <a:r>
              <a:rPr lang="en-US" dirty="0" err="1"/>
              <a:t>fuzzer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- corpus distillation</a:t>
            </a:r>
          </a:p>
          <a:p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/>
              <a:t>fuzzer</a:t>
            </a:r>
            <a:r>
              <a:rPr lang="en-US" dirty="0"/>
              <a:t> specific or tool-neutral</a:t>
            </a:r>
          </a:p>
          <a:p>
            <a:r>
              <a:rPr lang="en-US" dirty="0"/>
              <a:t> - SUT specific or SUT-neutral</a:t>
            </a:r>
          </a:p>
          <a:p>
            <a:r>
              <a:rPr lang="en-US" dirty="0"/>
              <a:t> - code coverage</a:t>
            </a:r>
          </a:p>
          <a:p>
            <a:r>
              <a:rPr lang="en-US" dirty="0"/>
              <a:t> - branch coverage</a:t>
            </a:r>
          </a:p>
          <a:p>
            <a:r>
              <a:rPr lang="en-US" dirty="0"/>
              <a:t> - leaf coverage</a:t>
            </a:r>
          </a:p>
          <a:p>
            <a:r>
              <a:rPr lang="en-US" dirty="0"/>
              <a:t> - execution trace/</a:t>
            </a:r>
            <a:r>
              <a:rPr lang="en-US" dirty="0" smtClean="0"/>
              <a:t>path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3836-2D20-8145-93DD-C3DE6FEF8E3C}" type="datetime1">
              <a:rPr lang="fi-FI" smtClean="0"/>
              <a:pPr/>
              <a:t>1/25/12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©Copyright Codenomicon 2011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E05B-8CC9-A742-BF21-DC77139BE6A8}" type="slidenum">
              <a:rPr lang="fi-FI" smtClean="0"/>
              <a:pPr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2052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direction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- Client fuzzing</a:t>
            </a:r>
          </a:p>
          <a:p>
            <a:r>
              <a:rPr lang="en-US" dirty="0"/>
              <a:t> - Server fuzzing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3836-2D20-8145-93DD-C3DE6FEF8E3C}" type="datetime1">
              <a:rPr lang="fi-FI" smtClean="0"/>
              <a:pPr/>
              <a:t>1/25/12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©Copyright Codenomicon 2011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E05B-8CC9-A742-BF21-DC77139BE6A8}" type="slidenum">
              <a:rPr lang="fi-FI" smtClean="0"/>
              <a:pPr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4614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(fuzz testing)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- test cases per second</a:t>
            </a:r>
          </a:p>
          <a:p>
            <a:r>
              <a:rPr lang="en-US" dirty="0"/>
              <a:t> - messages per second</a:t>
            </a:r>
          </a:p>
          <a:p>
            <a:r>
              <a:rPr lang="en-US" dirty="0"/>
              <a:t> - protocol transactions per second</a:t>
            </a:r>
          </a:p>
          <a:p>
            <a:r>
              <a:rPr lang="en-US" dirty="0"/>
              <a:t> - Test generation time (pre test preparations)</a:t>
            </a:r>
          </a:p>
          <a:p>
            <a:r>
              <a:rPr lang="en-US" dirty="0"/>
              <a:t> - Test execution time</a:t>
            </a:r>
          </a:p>
          <a:p>
            <a:r>
              <a:rPr lang="en-US" dirty="0"/>
              <a:t> - Test analysis time (post test analysis)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3836-2D20-8145-93DD-C3DE6FEF8E3C}" type="datetime1">
              <a:rPr lang="fi-FI" smtClean="0"/>
              <a:pPr/>
              <a:t>1/25/12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©Copyright Codenomicon 2011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E05B-8CC9-A742-BF21-DC77139BE6A8}" type="slidenum">
              <a:rPr lang="fi-FI" smtClean="0"/>
              <a:pPr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7166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- interfaces</a:t>
            </a:r>
          </a:p>
          <a:p>
            <a:r>
              <a:rPr lang="en-US" dirty="0"/>
              <a:t> - debugger</a:t>
            </a:r>
          </a:p>
          <a:p>
            <a:r>
              <a:rPr lang="en-US" dirty="0"/>
              <a:t> - virtual setup</a:t>
            </a:r>
          </a:p>
          <a:p>
            <a:r>
              <a:rPr lang="en-US" dirty="0"/>
              <a:t> - debugger</a:t>
            </a:r>
          </a:p>
          <a:p>
            <a:r>
              <a:rPr lang="en-US" dirty="0"/>
              <a:t> - installation and configuration of SUT</a:t>
            </a:r>
          </a:p>
          <a:p>
            <a:r>
              <a:rPr lang="en-US" dirty="0"/>
              <a:t> - test date (usernames, passwords, URLs, other automatically populated data)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3836-2D20-8145-93DD-C3DE6FEF8E3C}" type="datetime1">
              <a:rPr lang="fi-FI" smtClean="0"/>
              <a:pPr/>
              <a:t>1/25/12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©Copyright Codenomicon 2011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E05B-8CC9-A742-BF21-DC77139BE6A8}" type="slidenum">
              <a:rPr lang="fi-FI" smtClean="0"/>
              <a:pPr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3764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verdict (fuzz testing): Pass, Fail or </a:t>
            </a:r>
            <a:r>
              <a:rPr lang="en-US" dirty="0" smtClean="0"/>
              <a:t>Inconclusive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 - Test result, expected result</a:t>
            </a:r>
          </a:p>
          <a:p>
            <a:r>
              <a:rPr lang="en-US" dirty="0"/>
              <a:t> - Response, other messages sent out</a:t>
            </a:r>
          </a:p>
          <a:p>
            <a:r>
              <a:rPr lang="en-US" dirty="0"/>
              <a:t> - "Diff" of data/system</a:t>
            </a:r>
          </a:p>
          <a:p>
            <a:r>
              <a:rPr lang="en-US" dirty="0"/>
              <a:t> - Failure - crash, hang of memory hog</a:t>
            </a:r>
          </a:p>
          <a:p>
            <a:r>
              <a:rPr lang="en-US" dirty="0"/>
              <a:t> - Fault</a:t>
            </a:r>
          </a:p>
          <a:p>
            <a:r>
              <a:rPr lang="en-US" dirty="0"/>
              <a:t> - Failsafe - When software or device fails</a:t>
            </a:r>
          </a:p>
          <a:p>
            <a:r>
              <a:rPr lang="en-US" dirty="0"/>
              <a:t> - Reproducing failures</a:t>
            </a:r>
          </a:p>
          <a:p>
            <a:r>
              <a:rPr lang="en-US" dirty="0"/>
              <a:t> - False positive</a:t>
            </a:r>
          </a:p>
          <a:p>
            <a:r>
              <a:rPr lang="en-US" dirty="0"/>
              <a:t> - False negative</a:t>
            </a:r>
          </a:p>
          <a:p>
            <a:r>
              <a:rPr lang="en-US" dirty="0"/>
              <a:t> - Exception, Exception handler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3836-2D20-8145-93DD-C3DE6FEF8E3C}" type="datetime1">
              <a:rPr lang="fi-FI" smtClean="0"/>
              <a:pPr/>
              <a:t>1/25/12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©Copyright Codenomicon 2011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E05B-8CC9-A742-BF21-DC77139BE6A8}" type="slidenum">
              <a:rPr lang="fi-FI" smtClean="0"/>
              <a:pPr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022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Observability</a:t>
            </a:r>
            <a:r>
              <a:rPr lang="en-US" dirty="0"/>
              <a:t> (fuzz testing)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- Fault tolerance, Reliability engineering</a:t>
            </a:r>
          </a:p>
          <a:p>
            <a:r>
              <a:rPr lang="en-US" dirty="0"/>
              <a:t> - Instrument, Instrumentation</a:t>
            </a:r>
          </a:p>
          <a:p>
            <a:r>
              <a:rPr lang="en-US" dirty="0"/>
              <a:t> - Recovery</a:t>
            </a:r>
          </a:p>
          <a:p>
            <a:r>
              <a:rPr lang="en-US" dirty="0"/>
              <a:t> - Failure trace, Audit trace, Crash trace</a:t>
            </a:r>
          </a:p>
          <a:p>
            <a:r>
              <a:rPr lang="en-US" dirty="0"/>
              <a:t> - Logging, debug logs</a:t>
            </a:r>
          </a:p>
          <a:p>
            <a:r>
              <a:rPr lang="en-US" dirty="0"/>
              <a:t> - Data persistence - regarding failure logs</a:t>
            </a:r>
          </a:p>
          <a:p>
            <a:r>
              <a:rPr lang="en-US" dirty="0"/>
              <a:t> - Software/Firmware version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3836-2D20-8145-93DD-C3DE6FEF8E3C}" type="datetime1">
              <a:rPr lang="fi-FI" smtClean="0"/>
              <a:pPr/>
              <a:t>1/25/12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©Copyright Codenomicon 2011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E05B-8CC9-A742-BF21-DC77139BE6A8}" type="slidenum">
              <a:rPr lang="fi-FI" smtClean="0"/>
              <a:pPr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6378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- 3rd party audit &amp; testing (fuzz testing)</a:t>
            </a:r>
          </a:p>
          <a:p>
            <a:r>
              <a:rPr lang="en-US" dirty="0"/>
              <a:t> - Pre-emptive/</a:t>
            </a:r>
            <a:r>
              <a:rPr lang="en-US" dirty="0" err="1"/>
              <a:t>Proctive</a:t>
            </a:r>
            <a:endParaRPr lang="en-US" dirty="0"/>
          </a:p>
          <a:p>
            <a:r>
              <a:rPr lang="en-US" dirty="0"/>
              <a:t> - Bug </a:t>
            </a:r>
            <a:r>
              <a:rPr lang="en-US" dirty="0" smtClean="0"/>
              <a:t>remediation</a:t>
            </a:r>
          </a:p>
          <a:p>
            <a:r>
              <a:rPr lang="en-US" dirty="0"/>
              <a:t> - Cloud fuzzing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3836-2D20-8145-93DD-C3DE6FEF8E3C}" type="datetime1">
              <a:rPr lang="fi-FI" smtClean="0"/>
              <a:pPr/>
              <a:t>1/25/12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©Copyright Codenomicon 2011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E05B-8CC9-A742-BF21-DC77139BE6A8}" type="slidenum">
              <a:rPr lang="fi-FI" smtClean="0"/>
              <a:pPr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2521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/>
          </p:cNvSpPr>
          <p:nvPr/>
        </p:nvSpPr>
        <p:spPr bwMode="auto">
          <a:xfrm>
            <a:off x="1619672" y="2060848"/>
            <a:ext cx="55276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514350">
              <a:lnSpc>
                <a:spcPct val="80000"/>
              </a:lnSpc>
            </a:pPr>
            <a:r>
              <a:rPr lang="en-US" sz="1600" dirty="0">
                <a:sym typeface="Myriad Pro" charset="0"/>
              </a:rPr>
              <a:t>PROACTIVE SECURITY AND ROBUSTNESS SOLUTIONS</a:t>
            </a:r>
          </a:p>
        </p:txBody>
      </p:sp>
      <p:sp>
        <p:nvSpPr>
          <p:cNvPr id="108549" name="Rectangle 6"/>
          <p:cNvSpPr>
            <a:spLocks noChangeArrowheads="1"/>
          </p:cNvSpPr>
          <p:nvPr/>
        </p:nvSpPr>
        <p:spPr bwMode="auto">
          <a:xfrm>
            <a:off x="2411760" y="2636912"/>
            <a:ext cx="4321175" cy="3197355"/>
          </a:xfrm>
          <a:prstGeom prst="rect">
            <a:avLst/>
          </a:prstGeom>
          <a:solidFill>
            <a:srgbClr val="CC99FF">
              <a:alpha val="30196"/>
            </a:srgbClr>
          </a:solidFill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 lIns="94049" tIns="47024" rIns="94049" bIns="47024">
            <a:spAutoFit/>
          </a:bodyPr>
          <a:lstStyle/>
          <a:p>
            <a:pPr algn="ctr" defTabSz="939800">
              <a:spcBef>
                <a:spcPct val="20000"/>
              </a:spcBef>
            </a:pPr>
            <a:r>
              <a:rPr lang="fi-FI" altLang="ja-JP" b="1" dirty="0" smtClean="0">
                <a:latin typeface="Arial"/>
                <a:cs typeface="Arial"/>
              </a:rPr>
              <a:t>”</a:t>
            </a:r>
            <a:r>
              <a:rPr lang="en-US" altLang="ja-JP" b="1" dirty="0" smtClean="0">
                <a:latin typeface="Arial"/>
                <a:cs typeface="Arial"/>
              </a:rPr>
              <a:t>Thrill </a:t>
            </a:r>
            <a:r>
              <a:rPr lang="en-US" altLang="ja-JP" b="1" dirty="0">
                <a:latin typeface="Arial"/>
                <a:cs typeface="Arial"/>
              </a:rPr>
              <a:t>to the excitement of the chase! </a:t>
            </a:r>
            <a:br>
              <a:rPr lang="en-US" altLang="ja-JP" b="1" dirty="0">
                <a:latin typeface="Arial"/>
                <a:cs typeface="Arial"/>
              </a:rPr>
            </a:br>
            <a:r>
              <a:rPr lang="en-US" altLang="ja-JP" b="1" dirty="0">
                <a:latin typeface="Arial"/>
                <a:cs typeface="Arial"/>
              </a:rPr>
              <a:t>Stalk bugs with care, methodology, and reason. Build traps for them. </a:t>
            </a:r>
            <a:br>
              <a:rPr lang="en-US" altLang="ja-JP" b="1" dirty="0">
                <a:latin typeface="Arial"/>
                <a:cs typeface="Arial"/>
              </a:rPr>
            </a:br>
            <a:r>
              <a:rPr lang="en-US" altLang="ja-JP" b="1" dirty="0">
                <a:latin typeface="Arial"/>
                <a:cs typeface="Arial"/>
              </a:rPr>
              <a:t>....</a:t>
            </a:r>
            <a:br>
              <a:rPr lang="en-US" altLang="ja-JP" b="1" dirty="0">
                <a:latin typeface="Arial"/>
                <a:cs typeface="Arial"/>
              </a:rPr>
            </a:br>
            <a:r>
              <a:rPr lang="en-US" altLang="ja-JP" b="1" dirty="0">
                <a:latin typeface="Arial"/>
                <a:cs typeface="Arial"/>
              </a:rPr>
              <a:t>Testers!</a:t>
            </a:r>
            <a:br>
              <a:rPr lang="en-US" altLang="ja-JP" b="1" dirty="0">
                <a:latin typeface="Arial"/>
                <a:cs typeface="Arial"/>
              </a:rPr>
            </a:br>
            <a:r>
              <a:rPr lang="en-US" altLang="ja-JP" b="1" dirty="0">
                <a:latin typeface="Arial"/>
                <a:cs typeface="Arial"/>
              </a:rPr>
              <a:t>Break that software (as you must) and</a:t>
            </a:r>
            <a:br>
              <a:rPr lang="en-US" altLang="ja-JP" b="1" dirty="0">
                <a:latin typeface="Arial"/>
                <a:cs typeface="Arial"/>
              </a:rPr>
            </a:br>
            <a:r>
              <a:rPr lang="en-US" altLang="ja-JP" b="1" dirty="0">
                <a:latin typeface="Arial"/>
                <a:cs typeface="Arial"/>
              </a:rPr>
              <a:t>drive it to the ultimate</a:t>
            </a:r>
            <a:br>
              <a:rPr lang="en-US" altLang="ja-JP" b="1" dirty="0">
                <a:latin typeface="Arial"/>
                <a:cs typeface="Arial"/>
              </a:rPr>
            </a:br>
            <a:r>
              <a:rPr lang="en-US" altLang="ja-JP" b="1" dirty="0">
                <a:latin typeface="Arial"/>
                <a:cs typeface="Arial"/>
              </a:rPr>
              <a:t>- but </a:t>
            </a:r>
            <a:r>
              <a:rPr lang="en-US" altLang="ja-JP" b="1" dirty="0" smtClean="0">
                <a:latin typeface="Arial"/>
                <a:cs typeface="Arial"/>
              </a:rPr>
              <a:t>don’t </a:t>
            </a:r>
            <a:r>
              <a:rPr lang="en-US" altLang="ja-JP" b="1" dirty="0">
                <a:latin typeface="Arial"/>
                <a:cs typeface="Arial"/>
              </a:rPr>
              <a:t>enjoy the </a:t>
            </a:r>
            <a:r>
              <a:rPr lang="en-US" altLang="ja-JP" b="1" dirty="0" smtClean="0">
                <a:latin typeface="Arial"/>
                <a:cs typeface="Arial"/>
              </a:rPr>
              <a:t>programmer’s </a:t>
            </a:r>
            <a:r>
              <a:rPr lang="en-US" altLang="ja-JP" b="1" dirty="0">
                <a:latin typeface="Arial"/>
                <a:cs typeface="Arial"/>
              </a:rPr>
              <a:t>pain</a:t>
            </a:r>
            <a:r>
              <a:rPr lang="en-US" altLang="ja-JP" b="1" dirty="0" smtClean="0">
                <a:latin typeface="Arial"/>
                <a:cs typeface="Arial"/>
              </a:rPr>
              <a:t>.</a:t>
            </a:r>
            <a:r>
              <a:rPr lang="fi-FI" altLang="ja-JP" b="1" dirty="0" smtClean="0">
                <a:latin typeface="Arial"/>
                <a:cs typeface="Arial"/>
              </a:rPr>
              <a:t>”</a:t>
            </a:r>
            <a:endParaRPr lang="en-US" altLang="ja-JP" b="1" dirty="0">
              <a:latin typeface="Arial"/>
              <a:cs typeface="Arial"/>
            </a:endParaRPr>
          </a:p>
          <a:p>
            <a:pPr algn="ctr" defTabSz="939800">
              <a:spcBef>
                <a:spcPct val="20000"/>
              </a:spcBef>
            </a:pPr>
            <a:r>
              <a:rPr lang="en-US" b="1" dirty="0">
                <a:latin typeface="Arial"/>
                <a:cs typeface="Arial"/>
              </a:rPr>
              <a:t>[from Boris </a:t>
            </a:r>
            <a:r>
              <a:rPr lang="en-US" b="1" dirty="0" err="1">
                <a:latin typeface="Arial"/>
                <a:cs typeface="Arial"/>
              </a:rPr>
              <a:t>Beizer</a:t>
            </a:r>
            <a:r>
              <a:rPr lang="en-US" b="1" dirty="0">
                <a:latin typeface="Arial"/>
                <a:cs typeface="Arial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281211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Trebuchet MS" charset="0"/>
              </a:rPr>
              <a:t>Approaches to testing, how does fuzzing fit in?</a:t>
            </a:r>
            <a:endParaRPr lang="fi-FI">
              <a:latin typeface="Trebuchet MS" charset="0"/>
            </a:endParaRPr>
          </a:p>
        </p:txBody>
      </p:sp>
      <p:sp>
        <p:nvSpPr>
          <p:cNvPr id="76802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>
                <a:latin typeface="Arial Unicode MS" charset="0"/>
                <a:cs typeface="Arial Unicode MS" charset="0"/>
              </a:rPr>
              <a:t>Feature/conformance testing </a:t>
            </a:r>
          </a:p>
          <a:p>
            <a:pPr marL="0" indent="0" eaLnBrk="1" hangingPunct="1"/>
            <a:r>
              <a:rPr lang="en-US">
                <a:latin typeface="Arial Unicode MS" charset="0"/>
                <a:cs typeface="Arial Unicode MS" charset="0"/>
              </a:rPr>
              <a:t>Performance/load testing </a:t>
            </a:r>
          </a:p>
          <a:p>
            <a:pPr marL="0" indent="0" eaLnBrk="1" hangingPunct="1"/>
            <a:r>
              <a:rPr lang="en-US">
                <a:latin typeface="Arial Unicode MS" charset="0"/>
                <a:cs typeface="Arial Unicode MS" charset="0"/>
              </a:rPr>
              <a:t>Robustness testing </a:t>
            </a:r>
          </a:p>
          <a:p>
            <a:pPr lvl="1" eaLnBrk="1" hangingPunct="1"/>
            <a:r>
              <a:rPr lang="en-US">
                <a:latin typeface="Arial Unicode MS" charset="0"/>
                <a:cs typeface="Arial Unicode MS" charset="0"/>
              </a:rPr>
              <a:t>Fuzzing </a:t>
            </a:r>
          </a:p>
          <a:p>
            <a:pPr lvl="1" eaLnBrk="1" hangingPunct="1"/>
            <a:r>
              <a:rPr lang="en-US">
                <a:latin typeface="Arial Unicode MS" charset="0"/>
                <a:cs typeface="Arial Unicode MS" charset="0"/>
              </a:rPr>
              <a:t>Static Code Analysis </a:t>
            </a:r>
          </a:p>
        </p:txBody>
      </p:sp>
      <p:pic>
        <p:nvPicPr>
          <p:cNvPr id="76803" name="Picture 1" descr="testing-tri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112"/>
            <a:ext cx="3960813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96086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Trebuchet MS" charset="0"/>
              </a:rPr>
              <a:t>Definition of </a:t>
            </a:r>
            <a:r>
              <a:rPr lang="en-US" dirty="0" smtClean="0">
                <a:latin typeface="Trebuchet MS" charset="0"/>
              </a:rPr>
              <a:t>Fuzzing</a:t>
            </a:r>
            <a:endParaRPr lang="fi-FI" dirty="0">
              <a:latin typeface="Trebuchet MS" charset="0"/>
            </a:endParaRPr>
          </a:p>
        </p:txBody>
      </p:sp>
      <p:sp>
        <p:nvSpPr>
          <p:cNvPr id="78850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Unicode MS" charset="0"/>
                <a:cs typeface="Arial Unicode MS" charset="0"/>
              </a:rPr>
              <a:t>Fuzzing is a technique for </a:t>
            </a:r>
          </a:p>
          <a:p>
            <a:pPr lvl="1" eaLnBrk="1" hangingPunct="1"/>
            <a:r>
              <a:rPr lang="en-US" b="1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intelligently</a:t>
            </a:r>
            <a:r>
              <a:rPr lang="en-US">
                <a:latin typeface="Arial Unicode MS" charset="0"/>
                <a:cs typeface="Arial Unicode MS" charset="0"/>
              </a:rPr>
              <a:t> and </a:t>
            </a:r>
          </a:p>
          <a:p>
            <a:pPr lvl="1" eaLnBrk="1" hangingPunct="1"/>
            <a:r>
              <a:rPr lang="en-US" b="1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automatically</a:t>
            </a:r>
            <a:r>
              <a:rPr lang="en-US" b="1">
                <a:latin typeface="Arial Unicode MS" charset="0"/>
                <a:cs typeface="Arial Unicode MS" charset="0"/>
              </a:rPr>
              <a:t> 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Arial Unicode MS" charset="0"/>
                <a:cs typeface="Arial Unicode MS" charset="0"/>
              </a:rPr>
              <a:t> generating and passing into a target system </a:t>
            </a:r>
          </a:p>
          <a:p>
            <a:pPr lvl="1" eaLnBrk="1" hangingPunct="1"/>
            <a:r>
              <a:rPr lang="en-US">
                <a:latin typeface="Arial Unicode MS" charset="0"/>
                <a:cs typeface="Arial Unicode MS" charset="0"/>
              </a:rPr>
              <a:t>valid and </a:t>
            </a:r>
          </a:p>
          <a:p>
            <a:pPr lvl="1" eaLnBrk="1" hangingPunct="1"/>
            <a:r>
              <a:rPr lang="en-US" b="1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invalid 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message sequences</a:t>
            </a:r>
            <a:r>
              <a:rPr lang="en-US" b="1">
                <a:latin typeface="Arial Unicode MS" charset="0"/>
                <a:cs typeface="Arial Unicode MS" charset="0"/>
              </a:rPr>
              <a:t> </a:t>
            </a:r>
            <a:r>
              <a:rPr lang="en-US">
                <a:latin typeface="Arial Unicode MS" charset="0"/>
                <a:cs typeface="Arial Unicode MS" charset="0"/>
              </a:rPr>
              <a:t>to see if the system breaks, and if it does, what it is that makes it break.  </a:t>
            </a:r>
          </a:p>
        </p:txBody>
      </p:sp>
    </p:spTree>
    <p:extLst>
      <p:ext uri="{BB962C8B-B14F-4D97-AF65-F5344CB8AC3E}">
        <p14:creationId xmlns:p14="http://schemas.microsoft.com/office/powerpoint/2010/main" val="272260454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dirty="0" err="1">
                <a:latin typeface="Trebuchet MS" charset="0"/>
              </a:rPr>
              <a:t>Types</a:t>
            </a:r>
            <a:r>
              <a:rPr lang="fi-FI" dirty="0">
                <a:latin typeface="Trebuchet MS" charset="0"/>
              </a:rPr>
              <a:t> of </a:t>
            </a:r>
            <a:r>
              <a:rPr lang="fi-FI" dirty="0" err="1" smtClean="0">
                <a:latin typeface="Trebuchet MS" charset="0"/>
              </a:rPr>
              <a:t>Fuzzing</a:t>
            </a:r>
            <a:endParaRPr lang="fi-FI" dirty="0">
              <a:latin typeface="Trebuchet MS" charset="0"/>
            </a:endParaRPr>
          </a:p>
        </p:txBody>
      </p:sp>
      <p:sp>
        <p:nvSpPr>
          <p:cNvPr id="80898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Random</a:t>
            </a:r>
            <a:r>
              <a:rPr lang="fi-FI">
                <a:latin typeface="Arial Unicode MS" charset="0"/>
                <a:cs typeface="Arial Unicode MS" charset="0"/>
              </a:rPr>
              <a:t> fuzzing</a:t>
            </a:r>
          </a:p>
          <a:p>
            <a:pPr lvl="1"/>
            <a:r>
              <a:rPr lang="fi-FI">
                <a:latin typeface="Arial Unicode MS" charset="0"/>
                <a:cs typeface="Arial Unicode MS" charset="0"/>
              </a:rPr>
              <a:t>Apple’s The Monkey, in early 1980</a:t>
            </a:r>
            <a:r>
              <a:rPr lang="ja-JP" altLang="fi-FI">
                <a:latin typeface="Arial Unicode MS" charset="0"/>
                <a:cs typeface="Arial Unicode MS" charset="0"/>
              </a:rPr>
              <a:t>’</a:t>
            </a:r>
            <a:r>
              <a:rPr lang="fi-FI" altLang="ja-JP">
                <a:latin typeface="Arial Unicode MS" charset="0"/>
                <a:cs typeface="Arial Unicode MS" charset="0"/>
              </a:rPr>
              <a:t>s</a:t>
            </a:r>
          </a:p>
          <a:p>
            <a:pPr lvl="1"/>
            <a:r>
              <a:rPr lang="fi-FI">
                <a:latin typeface="Arial Unicode MS" charset="0"/>
                <a:cs typeface="Arial Unicode MS" charset="0"/>
              </a:rPr>
              <a:t>Barton P. Miller, Fuzz, since late 1980</a:t>
            </a:r>
            <a:r>
              <a:rPr lang="ja-JP" altLang="fi-FI">
                <a:latin typeface="Arial Unicode MS" charset="0"/>
                <a:cs typeface="Arial Unicode MS" charset="0"/>
              </a:rPr>
              <a:t>’</a:t>
            </a:r>
            <a:r>
              <a:rPr lang="fi-FI" altLang="ja-JP">
                <a:latin typeface="Arial Unicode MS" charset="0"/>
                <a:cs typeface="Arial Unicode MS" charset="0"/>
              </a:rPr>
              <a:t>s</a:t>
            </a:r>
          </a:p>
          <a:p>
            <a:r>
              <a:rPr lang="fi-FI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Template based </a:t>
            </a:r>
            <a:r>
              <a:rPr lang="fi-FI">
                <a:latin typeface="Arial Unicode MS" charset="0"/>
                <a:cs typeface="Arial Unicode MS" charset="0"/>
              </a:rPr>
              <a:t>fuzzing</a:t>
            </a:r>
          </a:p>
          <a:p>
            <a:pPr lvl="1"/>
            <a:r>
              <a:rPr lang="fi-FI">
                <a:latin typeface="Arial Unicode MS" charset="0"/>
                <a:cs typeface="Arial Unicode MS" charset="0"/>
              </a:rPr>
              <a:t>Capture traffic </a:t>
            </a:r>
            <a:r>
              <a:rPr lang="fi-FI">
                <a:solidFill>
                  <a:srgbClr val="FFC000"/>
                </a:solidFill>
                <a:latin typeface="Arial Unicode MS" charset="0"/>
                <a:cs typeface="Arial Unicode MS" charset="0"/>
              </a:rPr>
              <a:t>OR</a:t>
            </a:r>
            <a:r>
              <a:rPr lang="fi-FI">
                <a:latin typeface="Arial Unicode MS" charset="0"/>
                <a:cs typeface="Arial Unicode MS" charset="0"/>
              </a:rPr>
              <a:t> use sample files </a:t>
            </a:r>
            <a:r>
              <a:rPr lang="fi-FI">
                <a:solidFill>
                  <a:srgbClr val="FFC000"/>
                </a:solidFill>
                <a:latin typeface="Arial Unicode MS" charset="0"/>
                <a:cs typeface="Arial Unicode MS" charset="0"/>
              </a:rPr>
              <a:t>OR</a:t>
            </a:r>
            <a:r>
              <a:rPr lang="fi-FI">
                <a:latin typeface="Arial Unicode MS" charset="0"/>
                <a:cs typeface="Arial Unicode MS" charset="0"/>
              </a:rPr>
              <a:t>...</a:t>
            </a:r>
            <a:br>
              <a:rPr lang="fi-FI">
                <a:latin typeface="Arial Unicode MS" charset="0"/>
                <a:cs typeface="Arial Unicode MS" charset="0"/>
              </a:rPr>
            </a:br>
            <a:r>
              <a:rPr lang="fi-FI">
                <a:latin typeface="Arial Unicode MS" charset="0"/>
                <a:cs typeface="Arial Unicode MS" charset="0"/>
              </a:rPr>
              <a:t> </a:t>
            </a:r>
            <a:r>
              <a:rPr lang="fi-FI">
                <a:latin typeface="Arial Unicode MS" charset="0"/>
                <a:cs typeface="Arial Unicode MS" charset="0"/>
                <a:sym typeface="Wingdings" charset="0"/>
              </a:rPr>
              <a:t> create mutated test cases</a:t>
            </a:r>
            <a:endParaRPr lang="fi-FI">
              <a:latin typeface="Arial Unicode MS" charset="0"/>
              <a:cs typeface="Arial Unicode MS" charset="0"/>
            </a:endParaRPr>
          </a:p>
          <a:p>
            <a:r>
              <a:rPr lang="fi-FI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Specification based </a:t>
            </a:r>
            <a:r>
              <a:rPr lang="fi-FI">
                <a:latin typeface="Arial Unicode MS" charset="0"/>
                <a:cs typeface="Arial Unicode MS" charset="0"/>
              </a:rPr>
              <a:t>fuzzing</a:t>
            </a:r>
          </a:p>
          <a:p>
            <a:pPr lvl="1"/>
            <a:r>
              <a:rPr lang="fi-FI">
                <a:latin typeface="Arial Unicode MS" charset="0"/>
                <a:cs typeface="Arial Unicode MS" charset="0"/>
              </a:rPr>
              <a:t>Model the specification, inject anomalies, transmit to target system</a:t>
            </a:r>
          </a:p>
        </p:txBody>
      </p:sp>
    </p:spTree>
    <p:extLst>
      <p:ext uri="{BB962C8B-B14F-4D97-AF65-F5344CB8AC3E}">
        <p14:creationId xmlns:p14="http://schemas.microsoft.com/office/powerpoint/2010/main" val="6215309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3" descr="Screen shot 2010-05-25 at 15.30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1487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09" name="Picture 4" descr="Screen shot 2010-05-25 at 16.08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0850"/>
            <a:ext cx="49530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3779838" y="0"/>
            <a:ext cx="5364162" cy="1341438"/>
          </a:xfrm>
        </p:spPr>
        <p:txBody>
          <a:bodyPr/>
          <a:lstStyle/>
          <a:p>
            <a:r>
              <a:rPr lang="en-US">
                <a:latin typeface="Trebuchet MS" charset="0"/>
                <a:cs typeface="ＭＳ Ｐゴシック" charset="0"/>
              </a:rPr>
              <a:t>Example: Traffic Capture Fuzzing</a:t>
            </a:r>
          </a:p>
        </p:txBody>
      </p:sp>
      <p:pic>
        <p:nvPicPr>
          <p:cNvPr id="94213" name="Picture 5" descr="Screen shot 2010-05-25 at 16.12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27" y="1484784"/>
            <a:ext cx="5247473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31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Security Testing and Fuzz Testing</a:t>
            </a:r>
            <a:br>
              <a:rPr lang="en-US" dirty="0" smtClean="0"/>
            </a:br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First draft</a:t>
            </a:r>
          </a:p>
          <a:p>
            <a:r>
              <a:rPr lang="en-US" dirty="0" smtClean="0"/>
              <a:t>Proposed structure and content for ETSI 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5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Terms are logically bundled</a:t>
            </a:r>
          </a:p>
          <a:p>
            <a:r>
              <a:rPr lang="en-US" dirty="0" smtClean="0"/>
              <a:t>Each bundle of terms contains:</a:t>
            </a:r>
          </a:p>
          <a:p>
            <a:pPr lvl="1"/>
            <a:r>
              <a:rPr lang="en-US" dirty="0" smtClean="0"/>
              <a:t>Introduction to topic</a:t>
            </a:r>
          </a:p>
          <a:p>
            <a:pPr lvl="1"/>
            <a:r>
              <a:rPr lang="en-US" dirty="0" smtClean="0"/>
              <a:t>List of terms and definitions, with references</a:t>
            </a:r>
          </a:p>
          <a:p>
            <a:pPr lvl="1"/>
            <a:r>
              <a:rPr lang="en-US" dirty="0" smtClean="0"/>
              <a:t>Discussion in regards to the document</a:t>
            </a:r>
          </a:p>
          <a:p>
            <a:r>
              <a:rPr lang="en-US" dirty="0" smtClean="0"/>
              <a:t>Alphabetic index in the end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3836-2D20-8145-93DD-C3DE6FEF8E3C}" type="datetime1">
              <a:rPr lang="fi-FI" smtClean="0"/>
              <a:pPr/>
              <a:t>1/25/12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©Copyright Codenomicon 2011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E05B-8CC9-A742-BF21-DC77139BE6A8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369577"/>
      </p:ext>
    </p:extLst>
  </p:cSld>
  <p:clrMapOvr>
    <a:masterClrMapping/>
  </p:clrMapOvr>
</p:sld>
</file>

<file path=ppt/theme/theme1.xml><?xml version="1.0" encoding="utf-8"?>
<a:theme xmlns:a="http://schemas.openxmlformats.org/drawingml/2006/main" name="Codenomicon-PowerPoint-Template-2011-light">
  <a:themeElements>
    <a:clrScheme name="Custom 2">
      <a:dk1>
        <a:sysClr val="windowText" lastClr="000000"/>
      </a:dk1>
      <a:lt1>
        <a:sysClr val="window" lastClr="FFFFFF"/>
      </a:lt1>
      <a:dk2>
        <a:srgbClr val="6AB023"/>
      </a:dk2>
      <a:lt2>
        <a:srgbClr val="EEECE1"/>
      </a:lt2>
      <a:accent1>
        <a:srgbClr val="4F6128"/>
      </a:accent1>
      <a:accent2>
        <a:srgbClr val="76923C"/>
      </a:accent2>
      <a:accent3>
        <a:srgbClr val="9BBB59"/>
      </a:accent3>
      <a:accent4>
        <a:srgbClr val="C3D69B"/>
      </a:accent4>
      <a:accent5>
        <a:srgbClr val="D7E3BC"/>
      </a:accent5>
      <a:accent6>
        <a:srgbClr val="EBF1D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</TotalTime>
  <Words>1526</Words>
  <Application>Microsoft Macintosh PowerPoint</Application>
  <PresentationFormat>On-screen Show (4:3)</PresentationFormat>
  <Paragraphs>322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Codenomicon-PowerPoint-Template-2011-light</vt:lpstr>
      <vt:lpstr>Fuzzing Basics</vt:lpstr>
      <vt:lpstr>Product Security Terminology</vt:lpstr>
      <vt:lpstr>Security Vulnerability  = Just A Bug</vt:lpstr>
      <vt:lpstr>Approaches to testing, how does fuzzing fit in?</vt:lpstr>
      <vt:lpstr>Definition of Fuzzing</vt:lpstr>
      <vt:lpstr>Types of Fuzzing</vt:lpstr>
      <vt:lpstr>Example: Traffic Capture Fuzzing</vt:lpstr>
      <vt:lpstr>Security Testing and Fuzz Testing Terminology</vt:lpstr>
      <vt:lpstr>Proposed Structure</vt:lpstr>
      <vt:lpstr>Security Testing</vt:lpstr>
      <vt:lpstr>Vulnerability</vt:lpstr>
      <vt:lpstr>Attack</vt:lpstr>
      <vt:lpstr>Exploitability</vt:lpstr>
      <vt:lpstr>Tool categories</vt:lpstr>
      <vt:lpstr>Basic testing terminology (fuzz testing)</vt:lpstr>
      <vt:lpstr>Fuzzing in SDLC</vt:lpstr>
      <vt:lpstr>Test automation</vt:lpstr>
      <vt:lpstr>Monitoring/Instrumentation</vt:lpstr>
      <vt:lpstr>Other names for fuzzing</vt:lpstr>
      <vt:lpstr>Related testing techniques</vt:lpstr>
      <vt:lpstr>Unrelated testing techniques</vt:lpstr>
      <vt:lpstr>Fuzzing models</vt:lpstr>
      <vt:lpstr>Software interface</vt:lpstr>
      <vt:lpstr>Languages</vt:lpstr>
      <vt:lpstr>Test generation</vt:lpstr>
      <vt:lpstr>System state (fuzz testing)</vt:lpstr>
      <vt:lpstr>Fuzzing requirements</vt:lpstr>
      <vt:lpstr>Fuzzer types</vt:lpstr>
      <vt:lpstr>Metrics and Coverage (fuzz testing)</vt:lpstr>
      <vt:lpstr>Template optimization (for seeding a template-based fuzzer)</vt:lpstr>
      <vt:lpstr>Test direction</vt:lpstr>
      <vt:lpstr>Performance (fuzz testing)</vt:lpstr>
      <vt:lpstr>Test setup</vt:lpstr>
      <vt:lpstr>Test verdict (fuzz testing): Pass, Fail or Inconclusive</vt:lpstr>
      <vt:lpstr>Observability (fuzz testing)</vt:lpstr>
      <vt:lpstr>Misc</vt:lpstr>
      <vt:lpstr>PowerPoint Presentation</vt:lpstr>
    </vt:vector>
  </TitlesOfParts>
  <Company>University of Oulu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Anna-Maija Juuso</dc:creator>
  <cp:lastModifiedBy>Ari Takanen</cp:lastModifiedBy>
  <cp:revision>22</cp:revision>
  <cp:lastPrinted>2012-01-16T09:25:41Z</cp:lastPrinted>
  <dcterms:created xsi:type="dcterms:W3CDTF">2011-11-30T06:05:50Z</dcterms:created>
  <dcterms:modified xsi:type="dcterms:W3CDTF">2012-01-25T10:24:03Z</dcterms:modified>
</cp:coreProperties>
</file>