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5" r:id="rId1"/>
  </p:sldMasterIdLst>
  <p:notesMasterIdLst>
    <p:notesMasterId r:id="rId11"/>
  </p:notesMasterIdLst>
  <p:handoutMasterIdLst>
    <p:handoutMasterId r:id="rId12"/>
  </p:handoutMasterIdLst>
  <p:sldIdLst>
    <p:sldId id="256" r:id="rId2"/>
    <p:sldId id="307" r:id="rId3"/>
    <p:sldId id="325" r:id="rId4"/>
    <p:sldId id="335" r:id="rId5"/>
    <p:sldId id="330" r:id="rId6"/>
    <p:sldId id="336" r:id="rId7"/>
    <p:sldId id="337" r:id="rId8"/>
    <p:sldId id="338" r:id="rId9"/>
    <p:sldId id="334"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5" autoAdjust="0"/>
    <p:restoredTop sz="93762" autoAdjust="0"/>
  </p:normalViewPr>
  <p:slideViewPr>
    <p:cSldViewPr showGuides="1">
      <p:cViewPr varScale="1">
        <p:scale>
          <a:sx n="94" d="100"/>
          <a:sy n="94" d="100"/>
        </p:scale>
        <p:origin x="-970" y="-72"/>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80" d="100"/>
          <a:sy n="80" d="100"/>
        </p:scale>
        <p:origin x="-2688"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170490" cy="4803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143002" y="0"/>
            <a:ext cx="3170490" cy="480367"/>
          </a:xfrm>
          <a:prstGeom prst="rect">
            <a:avLst/>
          </a:prstGeom>
        </p:spPr>
        <p:txBody>
          <a:bodyPr vert="horz" lIns="91440" tIns="45720" rIns="91440" bIns="45720" rtlCol="0"/>
          <a:lstStyle>
            <a:lvl1pPr algn="r">
              <a:defRPr sz="1200"/>
            </a:lvl1pPr>
          </a:lstStyle>
          <a:p>
            <a:fld id="{4D49A2AF-E294-4F02-A85C-198739FF1E8D}" type="datetimeFigureOut">
              <a:rPr lang="de-DE" smtClean="0"/>
              <a:pPr/>
              <a:t>25.01.2012</a:t>
            </a:fld>
            <a:endParaRPr lang="de-DE"/>
          </a:p>
        </p:txBody>
      </p:sp>
      <p:sp>
        <p:nvSpPr>
          <p:cNvPr id="4" name="Fußzeilenplatzhalter 3"/>
          <p:cNvSpPr>
            <a:spLocks noGrp="1"/>
          </p:cNvSpPr>
          <p:nvPr>
            <p:ph type="ftr" sz="quarter" idx="2"/>
          </p:nvPr>
        </p:nvSpPr>
        <p:spPr>
          <a:xfrm>
            <a:off x="1" y="9119299"/>
            <a:ext cx="3170490" cy="48036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143002" y="9119299"/>
            <a:ext cx="3170490" cy="480367"/>
          </a:xfrm>
          <a:prstGeom prst="rect">
            <a:avLst/>
          </a:prstGeom>
        </p:spPr>
        <p:txBody>
          <a:bodyPr vert="horz" lIns="91440" tIns="45720" rIns="91440" bIns="45720" rtlCol="0" anchor="b"/>
          <a:lstStyle>
            <a:lvl1pPr algn="r">
              <a:defRPr sz="1200"/>
            </a:lvl1pPr>
          </a:lstStyle>
          <a:p>
            <a:fld id="{E02C729D-4CC1-425F-A437-754866783A89}" type="slidenum">
              <a:rPr lang="de-DE" smtClean="0"/>
              <a:pPr/>
              <a:t>‹Nr.›</a:t>
            </a:fld>
            <a:endParaRPr lang="de-DE"/>
          </a:p>
        </p:txBody>
      </p:sp>
    </p:spTree>
    <p:extLst>
      <p:ext uri="{BB962C8B-B14F-4D97-AF65-F5344CB8AC3E}">
        <p14:creationId xmlns:p14="http://schemas.microsoft.com/office/powerpoint/2010/main" val="1743681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7523F357-4AAE-4A63-80A5-EED367A3DE2D}" type="datetimeFigureOut">
              <a:rPr lang="de-DE" smtClean="0"/>
              <a:pPr/>
              <a:t>25.01.2012</a:t>
            </a:fld>
            <a:endParaRPr lang="de-DE"/>
          </a:p>
        </p:txBody>
      </p:sp>
      <p:sp>
        <p:nvSpPr>
          <p:cNvPr id="4" name="Folienbildplatzhalt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31520" y="4560570"/>
            <a:ext cx="5852160" cy="432054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1167BE1B-A5D2-44B1-A6AE-1F3685EAD402}" type="slidenum">
              <a:rPr lang="de-DE" smtClean="0"/>
              <a:pPr/>
              <a:t>‹Nr.›</a:t>
            </a:fld>
            <a:endParaRPr lang="de-DE"/>
          </a:p>
        </p:txBody>
      </p:sp>
    </p:spTree>
    <p:extLst>
      <p:ext uri="{BB962C8B-B14F-4D97-AF65-F5344CB8AC3E}">
        <p14:creationId xmlns:p14="http://schemas.microsoft.com/office/powerpoint/2010/main" val="37801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167BE1B-A5D2-44B1-A6AE-1F3685EAD402}" type="slidenum">
              <a:rPr lang="de-DE" smtClean="0"/>
              <a:pPr/>
              <a:t>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תמונה 6" descr="open-slide.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5" name="Title 1"/>
          <p:cNvSpPr>
            <a:spLocks noGrp="1"/>
          </p:cNvSpPr>
          <p:nvPr>
            <p:ph type="title"/>
          </p:nvPr>
        </p:nvSpPr>
        <p:spPr>
          <a:xfrm>
            <a:off x="4686300" y="4268723"/>
            <a:ext cx="4124325" cy="1141478"/>
          </a:xfrm>
        </p:spPr>
        <p:txBody>
          <a:bodyPr anchor="t"/>
          <a:lstStyle>
            <a:lvl1pPr algn="ctr">
              <a:defRPr sz="3200" b="1" cap="all"/>
            </a:lvl1pPr>
          </a:lstStyle>
          <a:p>
            <a:r>
              <a:rPr lang="en-US" dirty="0" smtClean="0"/>
              <a:t>Click to edit Master title style</a:t>
            </a:r>
            <a:endParaRPr lang="en-GB" dirty="0"/>
          </a:p>
        </p:txBody>
      </p:sp>
      <p:sp>
        <p:nvSpPr>
          <p:cNvPr id="6" name="Text Placeholder 2"/>
          <p:cNvSpPr>
            <a:spLocks noGrp="1"/>
          </p:cNvSpPr>
          <p:nvPr>
            <p:ph type="body" idx="1"/>
          </p:nvPr>
        </p:nvSpPr>
        <p:spPr>
          <a:xfrm>
            <a:off x="4686299" y="5457826"/>
            <a:ext cx="4124325" cy="990599"/>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32A03FD8-2AD1-454C-ACD6-B93B050F000E}" type="slidenum">
              <a:rPr lang="en-GB"/>
              <a:pPr>
                <a:defRPr/>
              </a:pPr>
              <a:t>‹Nr.›</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8" name="Slide Number Placeholder 5"/>
          <p:cNvSpPr>
            <a:spLocks noGrp="1"/>
          </p:cNvSpPr>
          <p:nvPr>
            <p:ph type="sldNum" sz="quarter" idx="11"/>
          </p:nvPr>
        </p:nvSpPr>
        <p:spPr/>
        <p:txBody>
          <a:bodyPr/>
          <a:lstStyle>
            <a:lvl1pPr>
              <a:defRPr/>
            </a:lvl1pPr>
          </a:lstStyle>
          <a:p>
            <a:pPr>
              <a:defRPr/>
            </a:pPr>
            <a:fld id="{ED406F06-8AF9-491A-B4BC-08834227DEB1}" type="slidenum">
              <a:rPr lang="en-GB"/>
              <a:pPr>
                <a:defRPr/>
              </a:pPr>
              <a:t>‹Nr.›</a:t>
            </a:fld>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4" name="Slide Number Placeholder 5"/>
          <p:cNvSpPr>
            <a:spLocks noGrp="1"/>
          </p:cNvSpPr>
          <p:nvPr>
            <p:ph type="sldNum" sz="quarter" idx="11"/>
          </p:nvPr>
        </p:nvSpPr>
        <p:spPr/>
        <p:txBody>
          <a:bodyPr/>
          <a:lstStyle>
            <a:lvl1pPr>
              <a:defRPr/>
            </a:lvl1pPr>
          </a:lstStyle>
          <a:p>
            <a:pPr>
              <a:defRPr/>
            </a:pPr>
            <a:fld id="{2348D70E-CE22-4A84-8391-03BF018843AF}" type="slidenum">
              <a:rPr lang="en-GB"/>
              <a:pPr>
                <a:defRPr/>
              </a:pPr>
              <a:t>‹Nr.›</a:t>
            </a:fld>
            <a:endParaRPr lang="en-GB"/>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3" name="Slide Number Placeholder 5"/>
          <p:cNvSpPr>
            <a:spLocks noGrp="1"/>
          </p:cNvSpPr>
          <p:nvPr>
            <p:ph type="sldNum" sz="quarter" idx="11"/>
          </p:nvPr>
        </p:nvSpPr>
        <p:spPr/>
        <p:txBody>
          <a:bodyPr/>
          <a:lstStyle>
            <a:lvl1pPr>
              <a:defRPr/>
            </a:lvl1pPr>
          </a:lstStyle>
          <a:p>
            <a:pPr>
              <a:defRPr/>
            </a:pPr>
            <a:fld id="{7C932DF5-AE3C-4C74-8AB2-44FEC5470EE2}" type="slidenum">
              <a:rPr lang="en-GB"/>
              <a:pPr>
                <a:defRPr/>
              </a:pPr>
              <a:t>‹Nr.›</a:t>
            </a:fld>
            <a:endParaRPr lang="en-GB"/>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CB47E68-A627-4BB9-B9CE-31D19D05467E}" type="slidenum">
              <a:rPr lang="en-GB"/>
              <a:pPr>
                <a:defRPr/>
              </a:pPr>
              <a:t>‹Nr.›</a:t>
            </a:fld>
            <a:endParaRPr lang="en-GB"/>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3AA92BC-5073-4DE4-AB65-3D89414CF471}" type="slidenum">
              <a:rPr lang="en-GB"/>
              <a:pPr>
                <a:defRPr/>
              </a:pPr>
              <a:t>‹Nr.›</a:t>
            </a:fld>
            <a:endParaRPr lang="en-GB"/>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9CABC30A-B90E-4638-8E25-1099E0A09F24}" type="slidenum">
              <a:rPr lang="en-GB"/>
              <a:pPr>
                <a:defRPr/>
              </a:pPr>
              <a:t>‹Nr.›</a:t>
            </a:fld>
            <a:endParaRPr lang="en-GB"/>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BF451422-DED7-4881-9380-0DDF2E875A69}" type="slidenum">
              <a:rPr lang="en-GB"/>
              <a:pPr>
                <a:defRPr/>
              </a:pPr>
              <a:t>‹Nr.›</a:t>
            </a:fld>
            <a:endParaRPr lang="en-GB"/>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9088" y="954088"/>
            <a:ext cx="8504237"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7975" y="1657350"/>
            <a:ext cx="4187825"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57350"/>
            <a:ext cx="4187825" cy="228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90988"/>
            <a:ext cx="4187825" cy="2281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3"/>
          <p:cNvSpPr>
            <a:spLocks noGrp="1" noChangeArrowheads="1"/>
          </p:cNvSpPr>
          <p:nvPr>
            <p:ph type="ftr" sz="quarter" idx="10"/>
          </p:nvPr>
        </p:nvSpPr>
        <p:spPr/>
        <p:txBody>
          <a:bodyPr/>
          <a:lstStyle>
            <a:lvl1pPr>
              <a:defRPr/>
            </a:lvl1pPr>
          </a:lstStyle>
          <a:p>
            <a:pPr>
              <a:defRPr/>
            </a:pPr>
            <a:r>
              <a:rPr lang="en-US" smtClean="0"/>
              <a:t>Security SIG in MTS, 4-5 October 2011</a:t>
            </a:r>
            <a:endParaRPr lang="en-GB"/>
          </a:p>
        </p:txBody>
      </p:sp>
      <p:sp>
        <p:nvSpPr>
          <p:cNvPr id="7" name="Rectangle 5"/>
          <p:cNvSpPr>
            <a:spLocks noGrp="1" noChangeArrowheads="1"/>
          </p:cNvSpPr>
          <p:nvPr>
            <p:ph type="sldNum" sz="quarter" idx="11"/>
          </p:nvPr>
        </p:nvSpPr>
        <p:spPr/>
        <p:txBody>
          <a:bodyPr/>
          <a:lstStyle>
            <a:lvl1pPr>
              <a:lnSpc>
                <a:spcPct val="100000"/>
              </a:lnSpc>
              <a:defRPr/>
            </a:lvl1pPr>
          </a:lstStyle>
          <a:p>
            <a:pPr>
              <a:defRPr/>
            </a:pPr>
            <a:fld id="{B8F1F291-BA53-4AAE-B861-06C19B45C1DA}" type="slidenum">
              <a:rPr lang="en-GB"/>
              <a:pPr>
                <a:defRPr/>
              </a:pPr>
              <a:t>‹Nr.›</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DC844172-90EA-4060-92D6-C38D53071E67}" type="slidenum">
              <a:rPr lang="en-GB"/>
              <a:pPr>
                <a:defRPr/>
              </a:pPr>
              <a:t>‹Nr.›</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2"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A294D062-4D2A-4985-9667-13F0E85B196D}" type="slidenum">
              <a:rPr lang="en-GB"/>
              <a:pPr>
                <a:defRPr/>
              </a:pPr>
              <a:t>‹Nr.›</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517660DB-9B75-43B6-B447-817681AE2F99}" type="slidenum">
              <a:rPr lang="en-GB"/>
              <a:pPr>
                <a:defRPr/>
              </a:pPr>
              <a:t>‹Nr.›</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96958897-EDB7-4A64-9D96-FC712F685F74}" type="slidenum">
              <a:rPr lang="en-GB"/>
              <a:pPr>
                <a:defRPr/>
              </a:pPr>
              <a:t>‹Nr.›</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1F2BD9D1-5E35-45B1-9BBF-CEE6E23A9697}" type="slidenum">
              <a:rPr lang="en-GB"/>
              <a:pPr>
                <a:defRPr/>
              </a:pPr>
              <a:t>‹Nr.›</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6336557-48B1-46F6-B2C9-EDF6E74B9FB8}" type="slidenum">
              <a:rPr lang="en-GB"/>
              <a:pPr>
                <a:defRPr/>
              </a:pPr>
              <a:t>‹Nr.›</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D7700916-0127-4CF6-967C-0BD2F82E0F1C}" type="slidenum">
              <a:rPr lang="en-GB"/>
              <a:pPr>
                <a:defRPr/>
              </a:pPr>
              <a:t>‹Nr.›</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1AD44544-8FEC-44C3-99B7-9B7784A6E162}" type="slidenum">
              <a:rPr lang="en-GB"/>
              <a:pPr>
                <a:defRPr/>
              </a:pPr>
              <a:t>‹Nr.›</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תמונה 6" descr="content-slide.jpg"/>
          <p:cNvPicPr>
            <a:picLocks noChangeAspect="1"/>
          </p:cNvPicPr>
          <p:nvPr/>
        </p:nvPicPr>
        <p:blipFill>
          <a:blip r:embed="rId20"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276225"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431800" y="6588125"/>
            <a:ext cx="5210175"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latin typeface="Arial" charset="0"/>
                <a:cs typeface="Arial" charset="0"/>
              </a:defRPr>
            </a:lvl1pPr>
          </a:lstStyle>
          <a:p>
            <a:pPr>
              <a:defRPr/>
            </a:pPr>
            <a:r>
              <a:rPr lang="en-US" smtClean="0"/>
              <a:t>Security SIG in MTS, 4-5 October 2011</a:t>
            </a:r>
            <a:endParaRPr lang="en-US"/>
          </a:p>
        </p:txBody>
      </p:sp>
      <p:sp>
        <p:nvSpPr>
          <p:cNvPr id="6" name="Slide Number Placeholder 5"/>
          <p:cNvSpPr>
            <a:spLocks noGrp="1"/>
          </p:cNvSpPr>
          <p:nvPr>
            <p:ph type="sldNum" sz="quarter" idx="4"/>
          </p:nvPr>
        </p:nvSpPr>
        <p:spPr>
          <a:xfrm>
            <a:off x="-95250" y="6588125"/>
            <a:ext cx="381000" cy="365125"/>
          </a:xfrm>
          <a:prstGeom prst="rect">
            <a:avLst/>
          </a:prstGeom>
        </p:spPr>
        <p:txBody>
          <a:bodyPr vert="horz" lIns="91440" tIns="45720" rIns="91440" bIns="45720" rtlCol="0" anchor="ctr"/>
          <a:lstStyle>
            <a:lvl1pPr algn="r">
              <a:defRPr sz="900">
                <a:solidFill>
                  <a:schemeClr val="tx2">
                    <a:lumMod val="40000"/>
                    <a:lumOff val="60000"/>
                  </a:schemeClr>
                </a:solidFill>
                <a:latin typeface="Arial" charset="0"/>
                <a:cs typeface="+mn-cs"/>
              </a:defRPr>
            </a:lvl1pPr>
          </a:lstStyle>
          <a:p>
            <a:pPr>
              <a:defRPr/>
            </a:pPr>
            <a:fld id="{9F1E98D1-6F85-454C-AE0A-16BFA2A8358E}"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Lst>
  <p:transition>
    <p:wipe dir="r"/>
  </p:transition>
  <p:timing>
    <p:tnLst>
      <p:par>
        <p:cTn id="1" dur="indefinite" restart="never" nodeType="tmRoot"/>
      </p:par>
    </p:tnLst>
  </p:timing>
  <p:hf hdr="0" dt="0"/>
  <p:txStyles>
    <p:titleStyle>
      <a:lvl1pPr algn="l" rtl="0" eaLnBrk="0" fontAlgn="base" hangingPunct="0">
        <a:spcBef>
          <a:spcPct val="0"/>
        </a:spcBef>
        <a:spcAft>
          <a:spcPct val="0"/>
        </a:spcAft>
        <a:defRPr sz="3400" b="1" kern="1200">
          <a:solidFill>
            <a:schemeClr val="tx2"/>
          </a:solidFill>
          <a:latin typeface="+mj-lt"/>
          <a:ea typeface="+mj-ea"/>
          <a:cs typeface="+mj-cs"/>
        </a:defRPr>
      </a:lvl1pPr>
      <a:lvl2pPr algn="l" rtl="0" eaLnBrk="0" fontAlgn="base" hangingPunct="0">
        <a:spcBef>
          <a:spcPct val="0"/>
        </a:spcBef>
        <a:spcAft>
          <a:spcPct val="0"/>
        </a:spcAft>
        <a:defRPr sz="3400" b="1">
          <a:solidFill>
            <a:schemeClr val="tx2"/>
          </a:solidFill>
          <a:latin typeface="Calibri" pitchFamily="34" charset="0"/>
        </a:defRPr>
      </a:lvl2pPr>
      <a:lvl3pPr algn="l" rtl="0" eaLnBrk="0" fontAlgn="base" hangingPunct="0">
        <a:spcBef>
          <a:spcPct val="0"/>
        </a:spcBef>
        <a:spcAft>
          <a:spcPct val="0"/>
        </a:spcAft>
        <a:defRPr sz="3400" b="1">
          <a:solidFill>
            <a:schemeClr val="tx2"/>
          </a:solidFill>
          <a:latin typeface="Calibri" pitchFamily="34" charset="0"/>
        </a:defRPr>
      </a:lvl3pPr>
      <a:lvl4pPr algn="l" rtl="0" eaLnBrk="0" fontAlgn="base" hangingPunct="0">
        <a:spcBef>
          <a:spcPct val="0"/>
        </a:spcBef>
        <a:spcAft>
          <a:spcPct val="0"/>
        </a:spcAft>
        <a:defRPr sz="3400" b="1">
          <a:solidFill>
            <a:schemeClr val="tx2"/>
          </a:solidFill>
          <a:latin typeface="Calibri" pitchFamily="34" charset="0"/>
        </a:defRPr>
      </a:lvl4pPr>
      <a:lvl5pPr algn="l" rtl="0" eaLnBrk="0" fontAlgn="base" hangingPunct="0">
        <a:spcBef>
          <a:spcPct val="0"/>
        </a:spcBef>
        <a:spcAft>
          <a:spcPct val="0"/>
        </a:spcAft>
        <a:defRPr sz="3400" b="1">
          <a:solidFill>
            <a:schemeClr val="tx2"/>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90000"/>
        <a:buBlip>
          <a:blip r:embed="rId21"/>
        </a:buBlip>
        <a:defRPr sz="3200" kern="1200">
          <a:solidFill>
            <a:srgbClr val="404040"/>
          </a:solidFill>
          <a:latin typeface="+mn-lt"/>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800" kern="1200">
          <a:solidFill>
            <a:srgbClr val="404040"/>
          </a:solidFill>
          <a:latin typeface="+mn-lt"/>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2400" kern="1200">
          <a:solidFill>
            <a:srgbClr val="404040"/>
          </a:solidFill>
          <a:latin typeface="+mn-lt"/>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mn-lt"/>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Security SIG in MTS</a:t>
            </a:r>
            <a:endParaRPr lang="de-DE" dirty="0"/>
          </a:p>
        </p:txBody>
      </p:sp>
      <p:sp>
        <p:nvSpPr>
          <p:cNvPr id="3" name="Untertitel 2"/>
          <p:cNvSpPr>
            <a:spLocks noGrp="1"/>
          </p:cNvSpPr>
          <p:nvPr>
            <p:ph type="body" idx="1"/>
          </p:nvPr>
        </p:nvSpPr>
        <p:spPr/>
        <p:txBody>
          <a:bodyPr>
            <a:normAutofit fontScale="47500" lnSpcReduction="20000"/>
          </a:bodyPr>
          <a:lstStyle/>
          <a:p>
            <a:endParaRPr lang="de-DE" dirty="0" smtClean="0"/>
          </a:p>
          <a:p>
            <a:endParaRPr lang="de-DE" dirty="0" smtClean="0"/>
          </a:p>
          <a:p>
            <a:endParaRPr lang="de-DE" dirty="0" smtClean="0"/>
          </a:p>
          <a:p>
            <a:r>
              <a:rPr lang="de-DE" dirty="0" smtClean="0"/>
              <a:t>Fraunhofer FOKUS</a:t>
            </a:r>
          </a:p>
          <a:p>
            <a:endParaRPr lang="de-DE" dirty="0" smtClean="0"/>
          </a:p>
          <a:p>
            <a:r>
              <a:rPr lang="de-DE" sz="1700" dirty="0" smtClean="0"/>
              <a:t>Sophia Antipolis, 25 </a:t>
            </a:r>
            <a:r>
              <a:rPr lang="de-DE" sz="1700" dirty="0" err="1" smtClean="0"/>
              <a:t>January</a:t>
            </a:r>
            <a:r>
              <a:rPr lang="de-DE" sz="1700" dirty="0" smtClean="0"/>
              <a:t> 2012</a:t>
            </a:r>
            <a:endParaRPr lang="de-DE" sz="1700" dirty="0"/>
          </a:p>
        </p:txBody>
      </p:sp>
    </p:spTree>
    <p:extLst>
      <p:ext uri="{BB962C8B-B14F-4D97-AF65-F5344CB8AC3E}">
        <p14:creationId xmlns:p14="http://schemas.microsoft.com/office/powerpoint/2010/main" val="221912694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Overview</a:t>
            </a:r>
            <a:endParaRPr lang="de-DE" dirty="0"/>
          </a:p>
        </p:txBody>
      </p:sp>
      <p:sp>
        <p:nvSpPr>
          <p:cNvPr id="3" name="Inhaltsplatzhalter 2"/>
          <p:cNvSpPr>
            <a:spLocks noGrp="1"/>
          </p:cNvSpPr>
          <p:nvPr>
            <p:ph idx="1"/>
          </p:nvPr>
        </p:nvSpPr>
        <p:spPr>
          <a:xfrm>
            <a:off x="457200" y="1600200"/>
            <a:ext cx="8229600" cy="4781128"/>
          </a:xfrm>
        </p:spPr>
        <p:txBody>
          <a:bodyPr>
            <a:normAutofit/>
          </a:bodyPr>
          <a:lstStyle/>
          <a:p>
            <a:endParaRPr lang="de-DE" dirty="0" smtClean="0"/>
          </a:p>
          <a:p>
            <a:r>
              <a:rPr lang="de-DE" dirty="0" smtClean="0"/>
              <a:t>SIG#1 </a:t>
            </a:r>
            <a:r>
              <a:rPr lang="de-DE" dirty="0" err="1" smtClean="0"/>
              <a:t>meeting</a:t>
            </a:r>
            <a:r>
              <a:rPr lang="de-DE" dirty="0" smtClean="0"/>
              <a:t> </a:t>
            </a:r>
            <a:r>
              <a:rPr lang="de-DE" dirty="0" err="1" smtClean="0"/>
              <a:t>report</a:t>
            </a:r>
            <a:endParaRPr lang="de-DE" dirty="0" smtClean="0"/>
          </a:p>
          <a:p>
            <a:r>
              <a:rPr lang="de-DE" dirty="0" smtClean="0"/>
              <a:t>Status </a:t>
            </a:r>
            <a:r>
              <a:rPr lang="de-DE" dirty="0" err="1" smtClean="0"/>
              <a:t>and</a:t>
            </a:r>
            <a:r>
              <a:rPr lang="de-DE" dirty="0" smtClean="0"/>
              <a:t> </a:t>
            </a:r>
            <a:r>
              <a:rPr lang="de-DE" dirty="0" err="1" smtClean="0"/>
              <a:t>next</a:t>
            </a:r>
            <a:r>
              <a:rPr lang="de-DE" dirty="0"/>
              <a:t> </a:t>
            </a:r>
            <a:r>
              <a:rPr lang="de-DE" dirty="0" err="1" smtClean="0"/>
              <a:t>steps</a:t>
            </a:r>
            <a:endParaRPr lang="de-DE" dirty="0" smtClean="0"/>
          </a:p>
          <a:p>
            <a:r>
              <a:rPr lang="de-DE" dirty="0"/>
              <a:t>New </a:t>
            </a:r>
            <a:r>
              <a:rPr lang="de-DE" dirty="0" err="1"/>
              <a:t>contributions</a:t>
            </a:r>
            <a:endParaRPr lang="de-DE" dirty="0"/>
          </a:p>
          <a:p>
            <a:pPr lvl="1"/>
            <a:r>
              <a:rPr lang="de-DE" dirty="0" err="1" smtClean="0"/>
              <a:t>Presentation</a:t>
            </a:r>
            <a:r>
              <a:rPr lang="de-DE" dirty="0" smtClean="0"/>
              <a:t> </a:t>
            </a:r>
            <a:r>
              <a:rPr lang="de-DE" dirty="0" err="1" smtClean="0"/>
              <a:t>by</a:t>
            </a:r>
            <a:r>
              <a:rPr lang="de-DE" dirty="0" smtClean="0"/>
              <a:t> </a:t>
            </a:r>
            <a:r>
              <a:rPr lang="de-DE" dirty="0" smtClean="0"/>
              <a:t>Ari (</a:t>
            </a:r>
            <a:r>
              <a:rPr lang="de-DE" dirty="0" err="1" smtClean="0"/>
              <a:t>terminology</a:t>
            </a:r>
            <a:r>
              <a:rPr lang="de-DE" dirty="0" smtClean="0"/>
              <a:t>)</a:t>
            </a:r>
            <a:endParaRPr lang="de-DE" dirty="0" smtClean="0"/>
          </a:p>
          <a:p>
            <a:pPr lvl="1"/>
            <a:r>
              <a:rPr lang="de-DE" dirty="0" err="1" smtClean="0"/>
              <a:t>Contribution</a:t>
            </a:r>
            <a:r>
              <a:rPr lang="de-DE" dirty="0" smtClean="0"/>
              <a:t> </a:t>
            </a:r>
            <a:r>
              <a:rPr lang="de-DE" dirty="0" err="1" smtClean="0"/>
              <a:t>by</a:t>
            </a:r>
            <a:r>
              <a:rPr lang="de-DE" dirty="0" smtClean="0"/>
              <a:t> </a:t>
            </a:r>
            <a:r>
              <a:rPr lang="de-DE" dirty="0" smtClean="0"/>
              <a:t>Ian (</a:t>
            </a:r>
            <a:r>
              <a:rPr lang="de-DE" dirty="0" err="1" smtClean="0"/>
              <a:t>lifecycle</a:t>
            </a:r>
            <a:r>
              <a:rPr lang="de-DE" dirty="0" smtClean="0"/>
              <a:t>)</a:t>
            </a:r>
            <a:endParaRPr lang="de-DE" dirty="0" smtClean="0"/>
          </a:p>
          <a:p>
            <a:pPr lvl="1"/>
            <a:r>
              <a:rPr lang="de-DE" dirty="0" smtClean="0"/>
              <a:t>TVRA </a:t>
            </a:r>
            <a:r>
              <a:rPr lang="de-DE" dirty="0" err="1"/>
              <a:t>presentation</a:t>
            </a:r>
            <a:r>
              <a:rPr lang="de-DE" dirty="0"/>
              <a:t> </a:t>
            </a:r>
            <a:r>
              <a:rPr lang="de-DE" dirty="0" err="1"/>
              <a:t>by</a:t>
            </a:r>
            <a:r>
              <a:rPr lang="de-DE" dirty="0"/>
              <a:t> </a:t>
            </a:r>
            <a:r>
              <a:rPr lang="de-DE" dirty="0" smtClean="0"/>
              <a:t>Jan, </a:t>
            </a:r>
            <a:r>
              <a:rPr lang="de-DE" dirty="0" err="1" smtClean="0"/>
              <a:t>Siv</a:t>
            </a:r>
            <a:r>
              <a:rPr lang="de-DE" dirty="0" smtClean="0"/>
              <a:t>, Scott</a:t>
            </a:r>
            <a:endParaRPr lang="de-DE" dirty="0"/>
          </a:p>
          <a:p>
            <a:endParaRPr lang="de-DE" dirty="0" smtClean="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2</a:t>
            </a:fld>
            <a:endParaRPr lang="en-GB"/>
          </a:p>
        </p:txBody>
      </p:sp>
    </p:spTree>
    <p:extLst>
      <p:ext uri="{BB962C8B-B14F-4D97-AF65-F5344CB8AC3E}">
        <p14:creationId xmlns:p14="http://schemas.microsoft.com/office/powerpoint/2010/main" val="264587997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SIG#1 </a:t>
            </a:r>
            <a:r>
              <a:rPr lang="de-DE" dirty="0" err="1" smtClean="0"/>
              <a:t>meeting</a:t>
            </a:r>
            <a:endParaRPr lang="de-DE" dirty="0"/>
          </a:p>
        </p:txBody>
      </p:sp>
      <p:sp>
        <p:nvSpPr>
          <p:cNvPr id="6" name="Inhaltsplatzhalter 5"/>
          <p:cNvSpPr>
            <a:spLocks noGrp="1"/>
          </p:cNvSpPr>
          <p:nvPr>
            <p:ph idx="1"/>
          </p:nvPr>
        </p:nvSpPr>
        <p:spPr/>
        <p:txBody>
          <a:bodyPr/>
          <a:lstStyle/>
          <a:p>
            <a:pPr marL="0" indent="0">
              <a:buNone/>
            </a:pPr>
            <a:r>
              <a:rPr lang="de-DE" dirty="0" err="1" smtClean="0"/>
              <a:t>Participants</a:t>
            </a:r>
            <a:r>
              <a:rPr lang="de-DE" dirty="0" smtClean="0"/>
              <a:t> </a:t>
            </a:r>
            <a:r>
              <a:rPr lang="de-DE" dirty="0" err="1" smtClean="0"/>
              <a:t>from</a:t>
            </a:r>
            <a:r>
              <a:rPr lang="de-DE" dirty="0" smtClean="0"/>
              <a:t> </a:t>
            </a:r>
            <a:r>
              <a:rPr lang="de-DE" dirty="0" err="1" smtClean="0"/>
              <a:t>ten</a:t>
            </a:r>
            <a:r>
              <a:rPr lang="de-DE" dirty="0" smtClean="0"/>
              <a:t> </a:t>
            </a:r>
            <a:r>
              <a:rPr lang="de-DE" dirty="0" err="1" smtClean="0"/>
              <a:t>companies</a:t>
            </a:r>
            <a:endParaRPr lang="de-DE" dirty="0" smtClean="0"/>
          </a:p>
          <a:p>
            <a:r>
              <a:rPr lang="de-DE" sz="1600" dirty="0"/>
              <a:t>Bryant, Ian	</a:t>
            </a:r>
            <a:r>
              <a:rPr lang="de-DE" sz="1600" dirty="0" smtClean="0"/>
              <a:t>	National </a:t>
            </a:r>
            <a:r>
              <a:rPr lang="de-DE" sz="1600" dirty="0" err="1"/>
              <a:t>Policing</a:t>
            </a:r>
            <a:r>
              <a:rPr lang="de-DE" sz="1600" dirty="0"/>
              <a:t> </a:t>
            </a:r>
            <a:r>
              <a:rPr lang="de-DE" sz="1600" dirty="0" err="1"/>
              <a:t>Improvement</a:t>
            </a:r>
            <a:r>
              <a:rPr lang="de-DE" sz="1600" dirty="0"/>
              <a:t> </a:t>
            </a:r>
            <a:r>
              <a:rPr lang="de-DE" sz="1600" dirty="0" smtClean="0"/>
              <a:t>Agency</a:t>
            </a:r>
          </a:p>
          <a:p>
            <a:r>
              <a:rPr lang="de-DE" sz="1600" dirty="0" err="1" smtClean="0"/>
              <a:t>Cadzow</a:t>
            </a:r>
            <a:r>
              <a:rPr lang="de-DE" sz="1600" dirty="0"/>
              <a:t>, Scott	</a:t>
            </a:r>
            <a:r>
              <a:rPr lang="de-DE" sz="1600" dirty="0" smtClean="0"/>
              <a:t>	</a:t>
            </a:r>
            <a:r>
              <a:rPr lang="de-DE" sz="1600" dirty="0" err="1" smtClean="0"/>
              <a:t>Cadzow</a:t>
            </a:r>
            <a:r>
              <a:rPr lang="de-DE" sz="1600" dirty="0" smtClean="0"/>
              <a:t> </a:t>
            </a:r>
            <a:r>
              <a:rPr lang="de-DE" sz="1600" dirty="0"/>
              <a:t>Communications Consulting Ltd</a:t>
            </a:r>
            <a:r>
              <a:rPr lang="de-DE" sz="1600" dirty="0" smtClean="0"/>
              <a:t>.</a:t>
            </a:r>
          </a:p>
          <a:p>
            <a:r>
              <a:rPr lang="de-DE" sz="1600" dirty="0" smtClean="0"/>
              <a:t>Grossmann</a:t>
            </a:r>
            <a:r>
              <a:rPr lang="de-DE" sz="1600" dirty="0"/>
              <a:t>, </a:t>
            </a:r>
            <a:r>
              <a:rPr lang="de-DE" sz="1600" dirty="0" smtClean="0"/>
              <a:t>Juergen	</a:t>
            </a:r>
            <a:r>
              <a:rPr lang="de-DE" sz="1600" dirty="0" err="1" smtClean="0"/>
              <a:t>FhG</a:t>
            </a:r>
            <a:r>
              <a:rPr lang="de-DE" sz="1600" dirty="0" smtClean="0"/>
              <a:t> FOKUS</a:t>
            </a:r>
          </a:p>
          <a:p>
            <a:r>
              <a:rPr lang="de-DE" sz="1600" dirty="0" smtClean="0"/>
              <a:t>Jakob</a:t>
            </a:r>
            <a:r>
              <a:rPr lang="de-DE" sz="1600" dirty="0"/>
              <a:t>, Felix	</a:t>
            </a:r>
            <a:r>
              <a:rPr lang="de-DE" sz="1600" dirty="0" smtClean="0"/>
              <a:t>	Dornier </a:t>
            </a:r>
            <a:r>
              <a:rPr lang="de-DE" sz="1600" dirty="0"/>
              <a:t>Consulting Engineering &amp; Services </a:t>
            </a:r>
            <a:r>
              <a:rPr lang="de-DE" sz="1600" dirty="0" smtClean="0"/>
              <a:t>GmbH</a:t>
            </a:r>
          </a:p>
          <a:p>
            <a:r>
              <a:rPr lang="de-DE" sz="1600" dirty="0" err="1" smtClean="0"/>
              <a:t>Mallouli</a:t>
            </a:r>
            <a:r>
              <a:rPr lang="de-DE" sz="1600" dirty="0"/>
              <a:t>, </a:t>
            </a:r>
            <a:r>
              <a:rPr lang="de-DE" sz="1600" dirty="0" err="1"/>
              <a:t>Wissam</a:t>
            </a:r>
            <a:r>
              <a:rPr lang="de-DE" sz="1600" dirty="0"/>
              <a:t>	</a:t>
            </a:r>
            <a:r>
              <a:rPr lang="de-DE" sz="1600" dirty="0" smtClean="0"/>
              <a:t>	</a:t>
            </a:r>
            <a:r>
              <a:rPr lang="de-DE" sz="1600" dirty="0" err="1" smtClean="0"/>
              <a:t>Montimage</a:t>
            </a:r>
            <a:endParaRPr lang="de-DE" sz="1600" dirty="0" smtClean="0"/>
          </a:p>
          <a:p>
            <a:r>
              <a:rPr lang="de-DE" sz="1600" dirty="0" smtClean="0"/>
              <a:t>Pietsch</a:t>
            </a:r>
            <a:r>
              <a:rPr lang="de-DE" sz="1600" dirty="0"/>
              <a:t>, Stephan	</a:t>
            </a:r>
            <a:r>
              <a:rPr lang="de-DE" sz="1600" dirty="0" smtClean="0"/>
              <a:t>	</a:t>
            </a:r>
            <a:r>
              <a:rPr lang="de-DE" sz="1600" dirty="0" err="1" smtClean="0"/>
              <a:t>Testing</a:t>
            </a:r>
            <a:r>
              <a:rPr lang="de-DE" sz="1600" dirty="0" smtClean="0"/>
              <a:t> </a:t>
            </a:r>
            <a:r>
              <a:rPr lang="de-DE" sz="1600" dirty="0"/>
              <a:t>Technologies IST </a:t>
            </a:r>
            <a:r>
              <a:rPr lang="de-DE" sz="1600" dirty="0" smtClean="0"/>
              <a:t>GmbH</a:t>
            </a:r>
          </a:p>
          <a:p>
            <a:r>
              <a:rPr lang="de-DE" sz="1600" dirty="0" smtClean="0"/>
              <a:t>Rennoch</a:t>
            </a:r>
            <a:r>
              <a:rPr lang="de-DE" sz="1600" dirty="0"/>
              <a:t>, Axel	</a:t>
            </a:r>
            <a:r>
              <a:rPr lang="de-DE" sz="1600" dirty="0" smtClean="0"/>
              <a:t>	</a:t>
            </a:r>
            <a:r>
              <a:rPr lang="de-DE" sz="1600" dirty="0" err="1" smtClean="0"/>
              <a:t>FhG</a:t>
            </a:r>
            <a:r>
              <a:rPr lang="de-DE" sz="1600" dirty="0" smtClean="0"/>
              <a:t> FOKUS</a:t>
            </a:r>
          </a:p>
          <a:p>
            <a:r>
              <a:rPr lang="de-DE" sz="1600" dirty="0" smtClean="0"/>
              <a:t>Schieferdecker</a:t>
            </a:r>
            <a:r>
              <a:rPr lang="de-DE" sz="1600" dirty="0"/>
              <a:t>, Ina	</a:t>
            </a:r>
            <a:r>
              <a:rPr lang="de-DE" sz="1600" dirty="0" err="1" smtClean="0"/>
              <a:t>FhG</a:t>
            </a:r>
            <a:r>
              <a:rPr lang="de-DE" sz="1600" dirty="0" smtClean="0"/>
              <a:t> FOKUS</a:t>
            </a:r>
          </a:p>
          <a:p>
            <a:r>
              <a:rPr lang="de-DE" sz="1600" dirty="0" err="1" smtClean="0"/>
              <a:t>Schmitting</a:t>
            </a:r>
            <a:r>
              <a:rPr lang="de-DE" sz="1600" dirty="0"/>
              <a:t>, Peter	</a:t>
            </a:r>
            <a:r>
              <a:rPr lang="de-DE" sz="1600" dirty="0" smtClean="0"/>
              <a:t>	FSCOM SARL</a:t>
            </a:r>
          </a:p>
          <a:p>
            <a:r>
              <a:rPr lang="de-DE" sz="1600" dirty="0" smtClean="0"/>
              <a:t>Schulz</a:t>
            </a:r>
            <a:r>
              <a:rPr lang="de-DE" sz="1600" dirty="0"/>
              <a:t>, Stephan	</a:t>
            </a:r>
            <a:r>
              <a:rPr lang="de-DE" sz="1600" dirty="0" smtClean="0"/>
              <a:t>	</a:t>
            </a:r>
            <a:r>
              <a:rPr lang="de-DE" sz="1600" dirty="0" err="1" smtClean="0"/>
              <a:t>Conformiq</a:t>
            </a:r>
            <a:r>
              <a:rPr lang="de-DE" sz="1600" dirty="0" smtClean="0"/>
              <a:t> </a:t>
            </a:r>
            <a:r>
              <a:rPr lang="de-DE" sz="1600" dirty="0"/>
              <a:t>Software Ltd</a:t>
            </a:r>
            <a:r>
              <a:rPr lang="de-DE" sz="1600" dirty="0" smtClean="0"/>
              <a:t>.</a:t>
            </a:r>
          </a:p>
          <a:p>
            <a:r>
              <a:rPr lang="de-DE" sz="1600" dirty="0" err="1" smtClean="0"/>
              <a:t>Stanca-Kaposta</a:t>
            </a:r>
            <a:r>
              <a:rPr lang="de-DE" sz="1600" dirty="0"/>
              <a:t>, Bogdan	</a:t>
            </a:r>
            <a:r>
              <a:rPr lang="de-DE" sz="1600" dirty="0" err="1"/>
              <a:t>Testing</a:t>
            </a:r>
            <a:r>
              <a:rPr lang="de-DE" sz="1600" dirty="0"/>
              <a:t> Technologies IST </a:t>
            </a:r>
            <a:r>
              <a:rPr lang="de-DE" sz="1600" dirty="0" smtClean="0"/>
              <a:t>GmbH</a:t>
            </a:r>
          </a:p>
          <a:p>
            <a:r>
              <a:rPr lang="de-DE" sz="1600" dirty="0" smtClean="0"/>
              <a:t>Takanen</a:t>
            </a:r>
            <a:r>
              <a:rPr lang="de-DE" sz="1600" dirty="0"/>
              <a:t>, Ari	</a:t>
            </a:r>
            <a:r>
              <a:rPr lang="de-DE" sz="1600" dirty="0" smtClean="0"/>
              <a:t>	</a:t>
            </a:r>
            <a:r>
              <a:rPr lang="de-DE" sz="1600" dirty="0" err="1" smtClean="0"/>
              <a:t>Codenomicon</a:t>
            </a:r>
            <a:r>
              <a:rPr lang="de-DE" sz="1600" dirty="0" smtClean="0"/>
              <a:t> </a:t>
            </a:r>
            <a:r>
              <a:rPr lang="de-DE" sz="1600" dirty="0" err="1" smtClean="0"/>
              <a:t>Oy</a:t>
            </a:r>
            <a:endParaRPr lang="de-DE" sz="1600" dirty="0"/>
          </a:p>
          <a:p>
            <a:r>
              <a:rPr lang="de-DE" sz="1600" dirty="0"/>
              <a:t>Vouffo Feudjio, </a:t>
            </a:r>
            <a:r>
              <a:rPr lang="de-DE" sz="1600" dirty="0" smtClean="0"/>
              <a:t>Alain 	</a:t>
            </a:r>
            <a:r>
              <a:rPr lang="de-DE" sz="1600" dirty="0" err="1" smtClean="0"/>
              <a:t>FhG</a:t>
            </a:r>
            <a:r>
              <a:rPr lang="de-DE" sz="1600" dirty="0" smtClean="0"/>
              <a:t> FOKUS</a:t>
            </a:r>
          </a:p>
          <a:p>
            <a:r>
              <a:rPr lang="de-DE" sz="1600" dirty="0" smtClean="0"/>
              <a:t>Weiser</a:t>
            </a:r>
            <a:r>
              <a:rPr lang="de-DE" sz="1600" dirty="0"/>
              <a:t>, Christian	</a:t>
            </a:r>
            <a:r>
              <a:rPr lang="de-DE" sz="1600" dirty="0" smtClean="0"/>
              <a:t>	University </a:t>
            </a:r>
            <a:r>
              <a:rPr lang="de-DE" sz="1600" dirty="0" err="1"/>
              <a:t>of</a:t>
            </a:r>
            <a:r>
              <a:rPr lang="de-DE" sz="1600" dirty="0"/>
              <a:t> Oulu</a:t>
            </a:r>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3</a:t>
            </a:fld>
            <a:endParaRPr lang="en-GB"/>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SIG#1 </a:t>
            </a:r>
            <a:r>
              <a:rPr lang="de-DE" dirty="0" err="1" smtClean="0"/>
              <a:t>meeting</a:t>
            </a:r>
            <a:endParaRPr lang="de-DE" dirty="0"/>
          </a:p>
        </p:txBody>
      </p:sp>
      <p:sp>
        <p:nvSpPr>
          <p:cNvPr id="6" name="Inhaltsplatzhalter 5"/>
          <p:cNvSpPr>
            <a:spLocks noGrp="1"/>
          </p:cNvSpPr>
          <p:nvPr>
            <p:ph idx="1"/>
          </p:nvPr>
        </p:nvSpPr>
        <p:spPr/>
        <p:txBody>
          <a:bodyPr/>
          <a:lstStyle/>
          <a:p>
            <a:pPr marL="0" indent="0">
              <a:buNone/>
            </a:pPr>
            <a:r>
              <a:rPr lang="de-DE" sz="3600" dirty="0" err="1" smtClean="0"/>
              <a:t>Discussion</a:t>
            </a:r>
            <a:r>
              <a:rPr lang="de-DE" sz="3600" dirty="0" smtClean="0"/>
              <a:t> </a:t>
            </a:r>
            <a:r>
              <a:rPr lang="de-DE" sz="3600" dirty="0" err="1" smtClean="0"/>
              <a:t>and</a:t>
            </a:r>
            <a:r>
              <a:rPr lang="de-DE" sz="3600" dirty="0" smtClean="0"/>
              <a:t> </a:t>
            </a:r>
            <a:r>
              <a:rPr lang="de-DE" sz="3600" dirty="0" err="1" smtClean="0"/>
              <a:t>outcome</a:t>
            </a:r>
            <a:endParaRPr lang="de-DE" sz="3600" dirty="0" smtClean="0"/>
          </a:p>
          <a:p>
            <a:r>
              <a:rPr lang="de-DE" sz="2800" dirty="0" smtClean="0"/>
              <a:t>Short </a:t>
            </a:r>
            <a:r>
              <a:rPr lang="de-DE" sz="2800" dirty="0" err="1" smtClean="0"/>
              <a:t>introduction</a:t>
            </a:r>
            <a:r>
              <a:rPr lang="de-DE" sz="2800" dirty="0" smtClean="0"/>
              <a:t> </a:t>
            </a:r>
            <a:r>
              <a:rPr lang="de-DE" sz="2800" dirty="0" err="1" smtClean="0"/>
              <a:t>by</a:t>
            </a:r>
            <a:r>
              <a:rPr lang="de-DE" sz="2800" dirty="0" smtClean="0"/>
              <a:t> Fokus (</a:t>
            </a:r>
            <a:r>
              <a:rPr lang="de-DE" sz="2800" dirty="0" err="1" smtClean="0"/>
              <a:t>cp</a:t>
            </a:r>
            <a:r>
              <a:rPr lang="de-DE" sz="2800" dirty="0" smtClean="0"/>
              <a:t>. Tallinn </a:t>
            </a:r>
            <a:r>
              <a:rPr lang="de-DE" sz="2800" dirty="0" err="1" smtClean="0"/>
              <a:t>slides</a:t>
            </a:r>
            <a:r>
              <a:rPr lang="de-DE" sz="2800" dirty="0" smtClean="0"/>
              <a:t>)</a:t>
            </a:r>
          </a:p>
          <a:p>
            <a:r>
              <a:rPr lang="de-DE" sz="2800" dirty="0" err="1" smtClean="0"/>
              <a:t>Discussion</a:t>
            </a:r>
            <a:r>
              <a:rPr lang="de-DE" sz="2800" dirty="0" smtClean="0"/>
              <a:t> on </a:t>
            </a:r>
            <a:r>
              <a:rPr lang="de-DE" sz="2800" dirty="0" err="1" smtClean="0"/>
              <a:t>the</a:t>
            </a:r>
            <a:r>
              <a:rPr lang="de-DE" sz="2800" dirty="0" smtClean="0"/>
              <a:t> </a:t>
            </a:r>
            <a:r>
              <a:rPr lang="de-DE" sz="2800" dirty="0" err="1" smtClean="0"/>
              <a:t>security</a:t>
            </a:r>
            <a:r>
              <a:rPr lang="de-DE" sz="2800" dirty="0" smtClean="0"/>
              <a:t> </a:t>
            </a:r>
            <a:r>
              <a:rPr lang="de-DE" sz="2800" dirty="0" err="1" smtClean="0"/>
              <a:t>scope</a:t>
            </a:r>
            <a:r>
              <a:rPr lang="de-DE" sz="2800" dirty="0" smtClean="0"/>
              <a:t> in MTS</a:t>
            </a:r>
          </a:p>
          <a:p>
            <a:pPr lvl="1"/>
            <a:r>
              <a:rPr lang="de-DE" sz="2000" dirty="0" err="1" smtClean="0"/>
              <a:t>Presentation</a:t>
            </a:r>
            <a:r>
              <a:rPr lang="de-DE" sz="2000" dirty="0" smtClean="0"/>
              <a:t> </a:t>
            </a:r>
            <a:r>
              <a:rPr lang="de-DE" sz="2000" dirty="0" err="1" smtClean="0"/>
              <a:t>by</a:t>
            </a:r>
            <a:r>
              <a:rPr lang="de-DE" sz="2000" dirty="0" smtClean="0"/>
              <a:t> Scott </a:t>
            </a:r>
            <a:r>
              <a:rPr lang="de-DE" sz="2000" dirty="0" err="1" smtClean="0"/>
              <a:t>regarding</a:t>
            </a:r>
            <a:r>
              <a:rPr lang="de-DE" sz="2000" dirty="0" smtClean="0"/>
              <a:t> </a:t>
            </a:r>
            <a:r>
              <a:rPr lang="de-DE" sz="2000" dirty="0" err="1" smtClean="0"/>
              <a:t>need</a:t>
            </a:r>
            <a:r>
              <a:rPr lang="de-DE" sz="2000" dirty="0" smtClean="0"/>
              <a:t> </a:t>
            </a:r>
            <a:r>
              <a:rPr lang="de-DE" sz="2000" dirty="0" err="1" smtClean="0"/>
              <a:t>for</a:t>
            </a:r>
            <a:r>
              <a:rPr lang="de-DE" sz="2000" dirty="0" smtClean="0"/>
              <a:t> </a:t>
            </a:r>
            <a:r>
              <a:rPr lang="de-DE" sz="2000" dirty="0" err="1" smtClean="0"/>
              <a:t>security</a:t>
            </a:r>
            <a:r>
              <a:rPr lang="de-DE" sz="2000" dirty="0" smtClean="0"/>
              <a:t> </a:t>
            </a:r>
            <a:r>
              <a:rPr lang="de-DE" sz="2000" dirty="0" err="1" smtClean="0"/>
              <a:t>evaluation</a:t>
            </a:r>
            <a:endParaRPr lang="de-DE" sz="2000" dirty="0" smtClean="0"/>
          </a:p>
          <a:p>
            <a:pPr lvl="1"/>
            <a:r>
              <a:rPr lang="de-DE" sz="2000" dirty="0" err="1" smtClean="0"/>
              <a:t>Presentation</a:t>
            </a:r>
            <a:r>
              <a:rPr lang="de-DE" sz="2000" dirty="0" smtClean="0"/>
              <a:t> </a:t>
            </a:r>
            <a:r>
              <a:rPr lang="de-DE" sz="2000" dirty="0" err="1" smtClean="0"/>
              <a:t>by</a:t>
            </a:r>
            <a:r>
              <a:rPr lang="de-DE" sz="2000" dirty="0" smtClean="0"/>
              <a:t> Ian </a:t>
            </a:r>
            <a:r>
              <a:rPr lang="de-DE" sz="2000" dirty="0" err="1" smtClean="0"/>
              <a:t>regarding</a:t>
            </a:r>
            <a:r>
              <a:rPr lang="de-DE" sz="2000" dirty="0" smtClean="0"/>
              <a:t> „</a:t>
            </a:r>
            <a:r>
              <a:rPr lang="de-DE" sz="2000" dirty="0" err="1" smtClean="0"/>
              <a:t>security</a:t>
            </a:r>
            <a:r>
              <a:rPr lang="de-DE" sz="2000" dirty="0" smtClean="0"/>
              <a:t> </a:t>
            </a:r>
            <a:r>
              <a:rPr lang="de-DE" sz="2000" dirty="0" err="1" smtClean="0"/>
              <a:t>testing</a:t>
            </a:r>
            <a:r>
              <a:rPr lang="de-DE" sz="2000" dirty="0" smtClean="0"/>
              <a:t>“ </a:t>
            </a:r>
            <a:r>
              <a:rPr lang="de-DE" sz="2000" dirty="0" err="1" smtClean="0"/>
              <a:t>lifecycle</a:t>
            </a:r>
            <a:r>
              <a:rPr lang="de-DE" sz="2000" dirty="0" smtClean="0"/>
              <a:t> (</a:t>
            </a:r>
            <a:r>
              <a:rPr lang="de-DE" sz="2000" dirty="0" err="1" smtClean="0"/>
              <a:t>from</a:t>
            </a:r>
            <a:r>
              <a:rPr lang="de-DE" sz="2000" dirty="0" smtClean="0"/>
              <a:t> </a:t>
            </a:r>
            <a:r>
              <a:rPr lang="de-DE" sz="2000" dirty="0" err="1" smtClean="0"/>
              <a:t>requirements</a:t>
            </a:r>
            <a:r>
              <a:rPr lang="de-DE" sz="2000" dirty="0" smtClean="0"/>
              <a:t> </a:t>
            </a:r>
            <a:r>
              <a:rPr lang="de-DE" sz="2000" dirty="0" err="1" smtClean="0"/>
              <a:t>to</a:t>
            </a:r>
            <a:r>
              <a:rPr lang="de-DE" sz="2000" dirty="0" smtClean="0"/>
              <a:t> </a:t>
            </a:r>
            <a:r>
              <a:rPr lang="de-DE" sz="2000" dirty="0" err="1" smtClean="0"/>
              <a:t>maintenance</a:t>
            </a:r>
            <a:r>
              <a:rPr lang="de-DE" sz="2000" dirty="0" smtClean="0"/>
              <a:t>)</a:t>
            </a:r>
          </a:p>
          <a:p>
            <a:r>
              <a:rPr lang="de-DE" sz="2800" dirty="0" err="1" smtClean="0"/>
              <a:t>Discussion</a:t>
            </a:r>
            <a:r>
              <a:rPr lang="de-DE" sz="2800" dirty="0" smtClean="0"/>
              <a:t> on NWI „</a:t>
            </a:r>
            <a:r>
              <a:rPr lang="de-DE" sz="2800" dirty="0" err="1" smtClean="0"/>
              <a:t>wording</a:t>
            </a:r>
            <a:r>
              <a:rPr lang="de-DE" sz="2800" dirty="0" smtClean="0"/>
              <a:t>“</a:t>
            </a:r>
          </a:p>
          <a:p>
            <a:r>
              <a:rPr lang="de-DE" sz="2800" dirty="0" err="1" smtClean="0"/>
              <a:t>Appointment</a:t>
            </a:r>
            <a:r>
              <a:rPr lang="de-DE" sz="2800" dirty="0" smtClean="0"/>
              <a:t> </a:t>
            </a:r>
            <a:r>
              <a:rPr lang="de-DE" sz="2800" dirty="0" err="1" smtClean="0"/>
              <a:t>of</a:t>
            </a:r>
            <a:r>
              <a:rPr lang="de-DE" sz="2800" dirty="0" smtClean="0"/>
              <a:t> </a:t>
            </a:r>
            <a:r>
              <a:rPr lang="de-DE" sz="2800" dirty="0" err="1" smtClean="0"/>
              <a:t>rapporteurs</a:t>
            </a:r>
            <a:r>
              <a:rPr lang="de-DE" sz="2800" dirty="0" smtClean="0"/>
              <a:t>: Ari T. </a:t>
            </a:r>
            <a:r>
              <a:rPr lang="de-DE" sz="2800" dirty="0" err="1" smtClean="0"/>
              <a:t>and</a:t>
            </a:r>
            <a:r>
              <a:rPr lang="de-DE" sz="2800" dirty="0" smtClean="0"/>
              <a:t> Scott C.</a:t>
            </a:r>
            <a:endParaRPr lang="de-DE" sz="2800" dirty="0"/>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4</a:t>
            </a:fld>
            <a:endParaRPr lang="en-GB"/>
          </a:p>
        </p:txBody>
      </p:sp>
    </p:spTree>
    <p:extLst>
      <p:ext uri="{BB962C8B-B14F-4D97-AF65-F5344CB8AC3E}">
        <p14:creationId xmlns:p14="http://schemas.microsoft.com/office/powerpoint/2010/main" val="267306794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Security „</a:t>
            </a:r>
            <a:r>
              <a:rPr lang="de-DE" dirty="0" err="1"/>
              <a:t>s</a:t>
            </a:r>
            <a:r>
              <a:rPr lang="de-DE" dirty="0" err="1" smtClean="0"/>
              <a:t>cope</a:t>
            </a:r>
            <a:r>
              <a:rPr lang="de-DE" dirty="0" smtClean="0"/>
              <a:t>“ in MTS</a:t>
            </a:r>
            <a:endParaRPr lang="de-DE" dirty="0"/>
          </a:p>
        </p:txBody>
      </p:sp>
      <p:sp>
        <p:nvSpPr>
          <p:cNvPr id="3" name="Inhaltsplatzhalter 2"/>
          <p:cNvSpPr>
            <a:spLocks noGrp="1"/>
          </p:cNvSpPr>
          <p:nvPr>
            <p:ph idx="1"/>
          </p:nvPr>
        </p:nvSpPr>
        <p:spPr/>
        <p:txBody>
          <a:bodyPr>
            <a:normAutofit lnSpcReduction="10000"/>
          </a:bodyPr>
          <a:lstStyle/>
          <a:p>
            <a:r>
              <a:rPr lang="en-US" dirty="0"/>
              <a:t>Model / Specification, system risks</a:t>
            </a:r>
          </a:p>
          <a:p>
            <a:r>
              <a:rPr lang="en-US" dirty="0" smtClean="0"/>
              <a:t>Risk </a:t>
            </a:r>
            <a:r>
              <a:rPr lang="en-US" b="1" dirty="0" smtClean="0"/>
              <a:t>Analysis</a:t>
            </a:r>
            <a:r>
              <a:rPr lang="en-US" dirty="0" smtClean="0"/>
              <a:t> (paper-based)</a:t>
            </a:r>
          </a:p>
          <a:p>
            <a:pPr lvl="1"/>
            <a:r>
              <a:rPr lang="en-US" dirty="0" smtClean="0"/>
              <a:t>guidance</a:t>
            </a:r>
          </a:p>
          <a:p>
            <a:r>
              <a:rPr lang="en-US" dirty="0" smtClean="0"/>
              <a:t>“</a:t>
            </a:r>
            <a:r>
              <a:rPr lang="en-US" b="1" dirty="0" smtClean="0"/>
              <a:t>Testing</a:t>
            </a:r>
            <a:r>
              <a:rPr lang="en-US" dirty="0" smtClean="0"/>
              <a:t>” (to break the system)</a:t>
            </a:r>
          </a:p>
          <a:p>
            <a:pPr lvl="1"/>
            <a:r>
              <a:rPr lang="en-US" dirty="0" smtClean="0"/>
              <a:t>Scanning (</a:t>
            </a:r>
            <a:r>
              <a:rPr lang="en-US" dirty="0" err="1" smtClean="0"/>
              <a:t>libs</a:t>
            </a:r>
            <a:r>
              <a:rPr lang="en-US" dirty="0" smtClean="0"/>
              <a:t>) “known attacks”</a:t>
            </a:r>
          </a:p>
          <a:p>
            <a:pPr lvl="1"/>
            <a:r>
              <a:rPr lang="en-US" dirty="0" smtClean="0"/>
              <a:t>Functional / traditional testing</a:t>
            </a:r>
          </a:p>
          <a:p>
            <a:pPr lvl="1"/>
            <a:r>
              <a:rPr lang="en-US" dirty="0" smtClean="0"/>
              <a:t>Neg. testing, unknown </a:t>
            </a:r>
            <a:r>
              <a:rPr lang="en-US" dirty="0" err="1" smtClean="0"/>
              <a:t>vul</a:t>
            </a:r>
            <a:r>
              <a:rPr lang="en-US" dirty="0" smtClean="0"/>
              <a:t>., </a:t>
            </a:r>
            <a:r>
              <a:rPr lang="en-US" dirty="0" err="1" smtClean="0"/>
              <a:t>config</a:t>
            </a:r>
            <a:r>
              <a:rPr lang="en-US" dirty="0" smtClean="0"/>
              <a:t> mistakes</a:t>
            </a:r>
          </a:p>
          <a:p>
            <a:pPr lvl="2"/>
            <a:r>
              <a:rPr lang="en-US" dirty="0" err="1" smtClean="0"/>
              <a:t>fuzzing</a:t>
            </a:r>
            <a:r>
              <a:rPr lang="en-US" dirty="0" smtClean="0"/>
              <a:t> -&gt; product (units,…)</a:t>
            </a:r>
          </a:p>
          <a:p>
            <a:pPr lvl="2"/>
            <a:r>
              <a:rPr lang="en-US" dirty="0" smtClean="0"/>
              <a:t>(light) penetration -&gt;  system (=deployed product)</a:t>
            </a:r>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5</a:t>
            </a:fld>
            <a:endParaRPr lang="en-GB"/>
          </a:p>
        </p:txBody>
      </p:sp>
    </p:spTree>
    <p:extLst>
      <p:ext uri="{BB962C8B-B14F-4D97-AF65-F5344CB8AC3E}">
        <p14:creationId xmlns:p14="http://schemas.microsoft.com/office/powerpoint/2010/main" val="2645879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New Work Items</a:t>
            </a:r>
            <a:endParaRPr lang="de-DE" dirty="0"/>
          </a:p>
        </p:txBody>
      </p:sp>
      <p:sp>
        <p:nvSpPr>
          <p:cNvPr id="3" name="Inhaltsplatzhalter 2"/>
          <p:cNvSpPr>
            <a:spLocks noGrp="1"/>
          </p:cNvSpPr>
          <p:nvPr>
            <p:ph idx="1"/>
          </p:nvPr>
        </p:nvSpPr>
        <p:spPr/>
        <p:txBody>
          <a:bodyPr/>
          <a:lstStyle/>
          <a:p>
            <a:pPr>
              <a:defRPr/>
            </a:pPr>
            <a:r>
              <a:rPr lang="en-US" sz="2400" b="1" dirty="0"/>
              <a:t>Terminology:</a:t>
            </a:r>
          </a:p>
          <a:p>
            <a:pPr marL="274637" lvl="1" indent="0">
              <a:buFont typeface="Arial" pitchFamily="34" charset="0"/>
              <a:buNone/>
              <a:defRPr/>
            </a:pPr>
            <a:r>
              <a:rPr lang="en-GB" sz="1600" i="1" dirty="0">
                <a:solidFill>
                  <a:srgbClr val="FF0000"/>
                </a:solidFill>
              </a:rPr>
              <a:t>To collect the </a:t>
            </a:r>
            <a:r>
              <a:rPr lang="en-GB" sz="1600" b="1" i="1" u="sng" dirty="0">
                <a:solidFill>
                  <a:srgbClr val="FF0000"/>
                </a:solidFill>
              </a:rPr>
              <a:t>basic terminology and ontology </a:t>
            </a:r>
            <a:r>
              <a:rPr lang="en-GB" sz="1600" i="1" dirty="0">
                <a:solidFill>
                  <a:srgbClr val="FF0000"/>
                </a:solidFill>
              </a:rPr>
              <a:t>(relationship between stake holder and application) </a:t>
            </a:r>
            <a:r>
              <a:rPr lang="en-GB" sz="1600" b="1" i="1" u="sng" dirty="0">
                <a:solidFill>
                  <a:srgbClr val="FF0000"/>
                </a:solidFill>
              </a:rPr>
              <a:t>to be used for security testing </a:t>
            </a:r>
            <a:r>
              <a:rPr lang="en-GB" sz="1600" i="1" dirty="0">
                <a:solidFill>
                  <a:srgbClr val="FF0000"/>
                </a:solidFill>
              </a:rPr>
              <a:t>in order to have a common understanding in MTS and related committees.</a:t>
            </a:r>
          </a:p>
          <a:p>
            <a:pPr lvl="1">
              <a:defRPr/>
            </a:pPr>
            <a:endParaRPr lang="en-US" sz="1600" dirty="0"/>
          </a:p>
          <a:p>
            <a:pPr>
              <a:defRPr/>
            </a:pPr>
            <a:r>
              <a:rPr lang="en-US" sz="2400" b="1" dirty="0"/>
              <a:t>“Educational” material</a:t>
            </a:r>
          </a:p>
          <a:p>
            <a:pPr lvl="1">
              <a:defRPr/>
            </a:pPr>
            <a:r>
              <a:rPr lang="en-US" sz="1800" dirty="0"/>
              <a:t>Case study </a:t>
            </a:r>
            <a:r>
              <a:rPr lang="en-US" sz="1800" dirty="0" smtClean="0"/>
              <a:t>experiences</a:t>
            </a:r>
            <a:endParaRPr lang="en-US" sz="1600" dirty="0" smtClean="0"/>
          </a:p>
          <a:p>
            <a:pPr marL="274637" lvl="1" indent="0">
              <a:buFont typeface="Arial" pitchFamily="34" charset="0"/>
              <a:buNone/>
              <a:defRPr/>
            </a:pPr>
            <a:r>
              <a:rPr lang="en-GB" sz="1600" i="1" dirty="0" smtClean="0">
                <a:solidFill>
                  <a:srgbClr val="FF0000"/>
                </a:solidFill>
              </a:rPr>
              <a:t>To </a:t>
            </a:r>
            <a:r>
              <a:rPr lang="en-GB" sz="1600" b="1" i="1" u="sng" dirty="0">
                <a:solidFill>
                  <a:srgbClr val="FF0000"/>
                </a:solidFill>
              </a:rPr>
              <a:t>assemble case study experiences </a:t>
            </a:r>
            <a:r>
              <a:rPr lang="en-GB" sz="1600" i="1" dirty="0">
                <a:solidFill>
                  <a:srgbClr val="FF0000"/>
                </a:solidFill>
              </a:rPr>
              <a:t>related to security testing in order to have a common understanding in MTS and related committees. Industrial experiences may cover but are not restricted to the following domains: Smart Cards, Industrial Automation, Radio Protocols, Transport/Automotive, Telecommunication.</a:t>
            </a:r>
          </a:p>
          <a:p>
            <a:pPr lvl="1">
              <a:defRPr/>
            </a:pPr>
            <a:endParaRPr lang="en-US" sz="1600" dirty="0"/>
          </a:p>
          <a:p>
            <a:pPr lvl="1">
              <a:defRPr/>
            </a:pPr>
            <a:r>
              <a:rPr lang="en-US" sz="1800" dirty="0"/>
              <a:t>Security design guide enabling test and assurance (V&amp;V)</a:t>
            </a:r>
          </a:p>
          <a:p>
            <a:pPr marL="274637" lvl="1" indent="0">
              <a:buFont typeface="Arial" pitchFamily="34" charset="0"/>
              <a:buNone/>
              <a:defRPr/>
            </a:pPr>
            <a:r>
              <a:rPr lang="en-US" sz="1600" b="1" i="1" u="sng" dirty="0">
                <a:solidFill>
                  <a:srgbClr val="FF0000"/>
                </a:solidFill>
              </a:rPr>
              <a:t>Guidance to </a:t>
            </a:r>
            <a:r>
              <a:rPr lang="en-US" sz="1600" i="1" dirty="0">
                <a:solidFill>
                  <a:srgbClr val="FF0000"/>
                </a:solidFill>
              </a:rPr>
              <a:t>the application </a:t>
            </a:r>
            <a:r>
              <a:rPr lang="en-US" sz="1600" b="1" i="1" u="sng" dirty="0">
                <a:solidFill>
                  <a:srgbClr val="FF0000"/>
                </a:solidFill>
              </a:rPr>
              <a:t>system designers </a:t>
            </a:r>
            <a:r>
              <a:rPr lang="en-US" sz="1600" i="1" dirty="0">
                <a:solidFill>
                  <a:srgbClr val="FF0000"/>
                </a:solidFill>
              </a:rPr>
              <a:t>that </a:t>
            </a:r>
            <a:r>
              <a:rPr lang="en-US" sz="1600" b="1" i="1" u="sng" dirty="0">
                <a:solidFill>
                  <a:srgbClr val="FF0000"/>
                </a:solidFill>
              </a:rPr>
              <a:t>enable verification and validation </a:t>
            </a:r>
            <a:r>
              <a:rPr lang="en-US" sz="1600" i="1" dirty="0">
                <a:solidFill>
                  <a:srgbClr val="FF0000"/>
                </a:solidFill>
              </a:rPr>
              <a:t>across the lifecycle, including case studies from telecommunication and ICT.</a:t>
            </a:r>
            <a:endParaRPr lang="de-DE" sz="1800" dirty="0"/>
          </a:p>
        </p:txBody>
      </p:sp>
      <p:sp>
        <p:nvSpPr>
          <p:cNvPr id="5" name="Foliennummernplatzhalter 4"/>
          <p:cNvSpPr>
            <a:spLocks noGrp="1"/>
          </p:cNvSpPr>
          <p:nvPr>
            <p:ph type="sldNum" sz="quarter" idx="11"/>
          </p:nvPr>
        </p:nvSpPr>
        <p:spPr/>
        <p:txBody>
          <a:bodyPr/>
          <a:lstStyle/>
          <a:p>
            <a:pPr>
              <a:defRPr/>
            </a:pPr>
            <a:fld id="{DC844172-90EA-4060-92D6-C38D53071E67}" type="slidenum">
              <a:rPr lang="en-GB" smtClean="0"/>
              <a:pPr>
                <a:defRPr/>
              </a:pPr>
              <a:t>6</a:t>
            </a:fld>
            <a:endParaRPr lang="en-GB"/>
          </a:p>
        </p:txBody>
      </p:sp>
    </p:spTree>
    <p:extLst>
      <p:ext uri="{BB962C8B-B14F-4D97-AF65-F5344CB8AC3E}">
        <p14:creationId xmlns:p14="http://schemas.microsoft.com/office/powerpoint/2010/main" val="190977514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Glossary</a:t>
            </a:r>
            <a:r>
              <a:rPr lang="de-DE" dirty="0" smtClean="0"/>
              <a:t> </a:t>
            </a:r>
            <a:r>
              <a:rPr lang="de-DE" dirty="0" err="1" smtClean="0"/>
              <a:t>sources</a:t>
            </a:r>
            <a:endParaRPr lang="de-DE" dirty="0"/>
          </a:p>
        </p:txBody>
      </p:sp>
      <p:sp>
        <p:nvSpPr>
          <p:cNvPr id="3" name="Inhaltsplatzhalter 2"/>
          <p:cNvSpPr>
            <a:spLocks noGrp="1"/>
          </p:cNvSpPr>
          <p:nvPr>
            <p:ph idx="1"/>
          </p:nvPr>
        </p:nvSpPr>
        <p:spPr/>
        <p:txBody>
          <a:bodyPr/>
          <a:lstStyle/>
          <a:p>
            <a:r>
              <a:rPr lang="en-GB" sz="1600" u="sng" dirty="0" smtClean="0"/>
              <a:t>Common </a:t>
            </a:r>
            <a:r>
              <a:rPr lang="en-GB" sz="1600" u="sng" dirty="0"/>
              <a:t>Criteria for Information Technology Security Evaluation (CC)</a:t>
            </a:r>
            <a:r>
              <a:rPr lang="en-GB" sz="1600" dirty="0"/>
              <a:t> is the driving force for the widest available mutual recognition of secure IT products. This web portal is available to support the information on the status of the CCRA, the CC and the certification schemes, licensed laboratories, certified products and related information, news and events. </a:t>
            </a:r>
            <a:endParaRPr lang="de-DE" sz="1600" dirty="0"/>
          </a:p>
          <a:p>
            <a:r>
              <a:rPr lang="en-GB" sz="1600" u="sng" dirty="0" smtClean="0"/>
              <a:t>ISO </a:t>
            </a:r>
            <a:r>
              <a:rPr lang="en-GB" sz="1600" u="sng" dirty="0"/>
              <a:t>27000 series</a:t>
            </a:r>
            <a:r>
              <a:rPr lang="en-GB" sz="1600" dirty="0"/>
              <a:t> of standards have been specifically reserved by ISO for information security matters. This of course, aligns with a number of other topics, including ISO 9000 (quality management) and ISO 14000 (environmental management). </a:t>
            </a:r>
            <a:endParaRPr lang="de-DE" sz="1600" dirty="0"/>
          </a:p>
          <a:p>
            <a:r>
              <a:rPr lang="en-GB" sz="1600" u="sng" dirty="0" smtClean="0"/>
              <a:t>rfc2828</a:t>
            </a:r>
            <a:r>
              <a:rPr lang="en-GB" sz="1600" dirty="0" smtClean="0"/>
              <a:t> abbreviations</a:t>
            </a:r>
            <a:r>
              <a:rPr lang="en-GB" sz="1600" dirty="0"/>
              <a:t>, explanations, and recommendations for use of information system security terminology. </a:t>
            </a:r>
            <a:endParaRPr lang="de-DE" sz="1600" dirty="0"/>
          </a:p>
          <a:p>
            <a:r>
              <a:rPr lang="en-GB" sz="1600" u="sng" dirty="0"/>
              <a:t>OUSPG's Glossary of Vulnerability Testing Terminology </a:t>
            </a:r>
            <a:r>
              <a:rPr lang="en-GB" sz="1600" dirty="0"/>
              <a:t>https://www.ee.oulu.fi/research/ouspg/Glossary </a:t>
            </a:r>
            <a:endParaRPr lang="de-DE" sz="1600" dirty="0"/>
          </a:p>
          <a:p>
            <a:r>
              <a:rPr lang="en-GB" sz="1600" u="sng" dirty="0"/>
              <a:t>ISTQB </a:t>
            </a:r>
            <a:r>
              <a:rPr lang="en-GB" sz="1600" u="sng" dirty="0" err="1"/>
              <a:t>Glossray</a:t>
            </a:r>
            <a:r>
              <a:rPr lang="en-GB" sz="1600" u="sng" dirty="0"/>
              <a:t> of Testing Terms </a:t>
            </a:r>
            <a:r>
              <a:rPr lang="en-GB" sz="1600" dirty="0" smtClean="0"/>
              <a:t>Standard </a:t>
            </a:r>
            <a:r>
              <a:rPr lang="en-GB" sz="1600" dirty="0"/>
              <a:t>glossary of terms used in Software Testing, Version 2.1 (dd. April 1st, 2010), Produced by the ‘Glossary Working Party’ International Software Testing Qualifications Board. Homepage:  http://www.german-testing-board.info/de/index.shtm# </a:t>
            </a:r>
            <a:endParaRPr lang="de-DE" sz="1600" dirty="0"/>
          </a:p>
          <a:p>
            <a:r>
              <a:rPr lang="en-GB" sz="1600" u="sng" dirty="0"/>
              <a:t>MBT Notations</a:t>
            </a:r>
            <a:endParaRPr lang="de-DE" sz="1600" u="sng" dirty="0"/>
          </a:p>
          <a:p>
            <a:pPr lvl="1"/>
            <a:r>
              <a:rPr lang="en-GB" sz="1000" dirty="0"/>
              <a:t>ETSI ES 202 951 V1.1.1 (2011-07) - </a:t>
            </a:r>
            <a:r>
              <a:rPr lang="en-GB" sz="1000" dirty="0" smtClean="0"/>
              <a:t>MTS; MBT Requirements </a:t>
            </a:r>
            <a:r>
              <a:rPr lang="en-GB" sz="1000" dirty="0"/>
              <a:t>for Modelling Notations </a:t>
            </a:r>
            <a:endParaRPr lang="de-DE" sz="1000" dirty="0"/>
          </a:p>
          <a:p>
            <a:pPr lvl="1"/>
            <a:r>
              <a:rPr lang="en-GB" sz="1000" dirty="0"/>
              <a:t>ETSI TR 102 840 V1.2.1 (2011-02) </a:t>
            </a:r>
            <a:r>
              <a:rPr lang="en-GB" sz="1000" dirty="0" smtClean="0"/>
              <a:t>– MTS; Model-based </a:t>
            </a:r>
            <a:r>
              <a:rPr lang="en-GB" sz="1000" dirty="0"/>
              <a:t>testing in standardisation</a:t>
            </a:r>
            <a:endParaRPr lang="de-DE" sz="1000" dirty="0"/>
          </a:p>
          <a:p>
            <a:r>
              <a:rPr lang="en-GB" sz="1600" u="sng" dirty="0"/>
              <a:t>Security Information Event Management (ISG ISI)</a:t>
            </a:r>
            <a:endParaRPr lang="de-DE" sz="1600" u="sng" dirty="0"/>
          </a:p>
          <a:p>
            <a:endParaRPr lang="de-DE" sz="1200" dirty="0"/>
          </a:p>
        </p:txBody>
      </p:sp>
      <p:sp>
        <p:nvSpPr>
          <p:cNvPr id="4" name="Fußzeilenplatzhalter 3"/>
          <p:cNvSpPr>
            <a:spLocks noGrp="1"/>
          </p:cNvSpPr>
          <p:nvPr>
            <p:ph type="ftr" sz="quarter" idx="10"/>
          </p:nvPr>
        </p:nvSpPr>
        <p:spPr/>
        <p:txBody>
          <a:bodyPr/>
          <a:lstStyle/>
          <a:p>
            <a:pPr>
              <a:defRPr/>
            </a:pPr>
            <a:r>
              <a:rPr lang="en-US" smtClean="0"/>
              <a:t>Security SIG in MTS, 4-5 October 2011</a:t>
            </a:r>
            <a:endParaRPr lang="en-GB"/>
          </a:p>
        </p:txBody>
      </p:sp>
      <p:sp>
        <p:nvSpPr>
          <p:cNvPr id="5" name="Foliennummernplatzhalter 4"/>
          <p:cNvSpPr>
            <a:spLocks noGrp="1"/>
          </p:cNvSpPr>
          <p:nvPr>
            <p:ph type="sldNum" sz="quarter" idx="11"/>
          </p:nvPr>
        </p:nvSpPr>
        <p:spPr/>
        <p:txBody>
          <a:bodyPr/>
          <a:lstStyle/>
          <a:p>
            <a:pPr>
              <a:defRPr/>
            </a:pPr>
            <a:fld id="{DC844172-90EA-4060-92D6-C38D53071E67}" type="slidenum">
              <a:rPr lang="en-GB" smtClean="0"/>
              <a:pPr>
                <a:defRPr/>
              </a:pPr>
              <a:t>7</a:t>
            </a:fld>
            <a:endParaRPr lang="en-GB"/>
          </a:p>
        </p:txBody>
      </p:sp>
    </p:spTree>
    <p:extLst>
      <p:ext uri="{BB962C8B-B14F-4D97-AF65-F5344CB8AC3E}">
        <p14:creationId xmlns:p14="http://schemas.microsoft.com/office/powerpoint/2010/main" val="176209588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Meeting </a:t>
            </a:r>
            <a:r>
              <a:rPr lang="de-DE" dirty="0" err="1" smtClean="0"/>
              <a:t>discussion</a:t>
            </a:r>
            <a:endParaRPr lang="de-DE" dirty="0"/>
          </a:p>
        </p:txBody>
      </p:sp>
      <p:sp>
        <p:nvSpPr>
          <p:cNvPr id="3" name="Inhaltsplatzhalter 2"/>
          <p:cNvSpPr>
            <a:spLocks noGrp="1"/>
          </p:cNvSpPr>
          <p:nvPr>
            <p:ph idx="1"/>
          </p:nvPr>
        </p:nvSpPr>
        <p:spPr>
          <a:xfrm>
            <a:off x="457200" y="1600200"/>
            <a:ext cx="8291264" cy="4525963"/>
          </a:xfrm>
        </p:spPr>
        <p:txBody>
          <a:bodyPr/>
          <a:lstStyle/>
          <a:p>
            <a:r>
              <a:rPr lang="de-DE" sz="2400" dirty="0" err="1" smtClean="0"/>
              <a:t>Discussion</a:t>
            </a:r>
            <a:r>
              <a:rPr lang="de-DE" sz="2400" dirty="0" smtClean="0"/>
              <a:t> on NWI#3</a:t>
            </a:r>
          </a:p>
          <a:p>
            <a:pPr lvl="1"/>
            <a:r>
              <a:rPr lang="de-DE" sz="2000" dirty="0" err="1" smtClean="0"/>
              <a:t>Lifecycle</a:t>
            </a:r>
            <a:r>
              <a:rPr lang="de-DE" sz="2000" dirty="0" smtClean="0"/>
              <a:t> </a:t>
            </a:r>
            <a:r>
              <a:rPr lang="de-DE" sz="2000" dirty="0" err="1" smtClean="0"/>
              <a:t>by</a:t>
            </a:r>
            <a:r>
              <a:rPr lang="de-DE" sz="2000" dirty="0" smtClean="0"/>
              <a:t> Ian </a:t>
            </a:r>
            <a:r>
              <a:rPr lang="de-DE" sz="2000" dirty="0" err="1" smtClean="0"/>
              <a:t>become</a:t>
            </a:r>
            <a:r>
              <a:rPr lang="de-DE" sz="2000" dirty="0" smtClean="0"/>
              <a:t> </a:t>
            </a:r>
            <a:r>
              <a:rPr lang="de-DE" sz="2000" dirty="0" err="1" smtClean="0"/>
              <a:t>part</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introduction</a:t>
            </a:r>
            <a:endParaRPr lang="de-DE" sz="2000" dirty="0" smtClean="0"/>
          </a:p>
          <a:p>
            <a:pPr lvl="1"/>
            <a:r>
              <a:rPr lang="de-DE" sz="2000" dirty="0" smtClean="0"/>
              <a:t>Work </a:t>
            </a:r>
            <a:r>
              <a:rPr lang="de-DE" sz="2000" dirty="0" err="1" smtClean="0"/>
              <a:t>should</a:t>
            </a:r>
            <a:r>
              <a:rPr lang="de-DE" sz="2000" dirty="0" smtClean="0"/>
              <a:t> </a:t>
            </a:r>
            <a:r>
              <a:rPr lang="de-DE" sz="2000" dirty="0" err="1" smtClean="0"/>
              <a:t>be</a:t>
            </a:r>
            <a:r>
              <a:rPr lang="de-DE" sz="2000" dirty="0" smtClean="0"/>
              <a:t> </a:t>
            </a:r>
            <a:r>
              <a:rPr lang="de-DE" sz="2000" dirty="0" err="1" smtClean="0"/>
              <a:t>aligned</a:t>
            </a:r>
            <a:r>
              <a:rPr lang="de-DE" sz="2000" dirty="0" smtClean="0"/>
              <a:t> </a:t>
            </a:r>
            <a:r>
              <a:rPr lang="de-DE" sz="2000" dirty="0" err="1" smtClean="0"/>
              <a:t>with</a:t>
            </a:r>
            <a:r>
              <a:rPr lang="de-DE" sz="2000" dirty="0" smtClean="0"/>
              <a:t> TISPAN</a:t>
            </a:r>
          </a:p>
          <a:p>
            <a:r>
              <a:rPr lang="de-DE" sz="2400" dirty="0" err="1"/>
              <a:t>Discussion</a:t>
            </a:r>
            <a:r>
              <a:rPr lang="de-DE" sz="2400" dirty="0"/>
              <a:t> on </a:t>
            </a:r>
            <a:r>
              <a:rPr lang="de-DE" sz="2400" dirty="0" smtClean="0"/>
              <a:t>NWI#1: </a:t>
            </a:r>
          </a:p>
          <a:p>
            <a:pPr lvl="1"/>
            <a:r>
              <a:rPr lang="de-DE" sz="2000" dirty="0" smtClean="0"/>
              <a:t>Ari </a:t>
            </a:r>
            <a:r>
              <a:rPr lang="de-DE" sz="2000" dirty="0" err="1" smtClean="0"/>
              <a:t>presents</a:t>
            </a:r>
            <a:r>
              <a:rPr lang="de-DE" sz="2000" dirty="0" smtClean="0"/>
              <a:t> </a:t>
            </a:r>
            <a:r>
              <a:rPr lang="de-DE" sz="2000" dirty="0" err="1" smtClean="0"/>
              <a:t>security</a:t>
            </a:r>
            <a:r>
              <a:rPr lang="de-DE" sz="2000" dirty="0" smtClean="0"/>
              <a:t> </a:t>
            </a:r>
            <a:r>
              <a:rPr lang="de-DE" sz="2000" dirty="0" err="1" smtClean="0"/>
              <a:t>testing</a:t>
            </a:r>
            <a:r>
              <a:rPr lang="de-DE" sz="2000" dirty="0" smtClean="0"/>
              <a:t> </a:t>
            </a:r>
            <a:r>
              <a:rPr lang="de-DE" sz="2000" dirty="0" err="1" smtClean="0"/>
              <a:t>and</a:t>
            </a:r>
            <a:r>
              <a:rPr lang="de-DE" sz="2000" dirty="0" smtClean="0"/>
              <a:t> </a:t>
            </a:r>
            <a:r>
              <a:rPr lang="de-DE" sz="2000" dirty="0" err="1" smtClean="0"/>
              <a:t>fuzz</a:t>
            </a:r>
            <a:r>
              <a:rPr lang="de-DE" sz="2000" dirty="0" smtClean="0"/>
              <a:t> </a:t>
            </a:r>
            <a:r>
              <a:rPr lang="de-DE" sz="2000" dirty="0" err="1" smtClean="0"/>
              <a:t>testing</a:t>
            </a:r>
            <a:r>
              <a:rPr lang="de-DE" sz="2000" dirty="0" smtClean="0"/>
              <a:t> </a:t>
            </a:r>
            <a:r>
              <a:rPr lang="de-DE" sz="2000" dirty="0" err="1" smtClean="0"/>
              <a:t>terminology</a:t>
            </a:r>
            <a:endParaRPr lang="de-DE" sz="2000" dirty="0" smtClean="0"/>
          </a:p>
          <a:p>
            <a:pPr lvl="1"/>
            <a:r>
              <a:rPr lang="de-DE" sz="2000" dirty="0" err="1" smtClean="0"/>
              <a:t>Separated</a:t>
            </a:r>
            <a:r>
              <a:rPr lang="de-DE" sz="2000" dirty="0" smtClean="0"/>
              <a:t> </a:t>
            </a:r>
            <a:r>
              <a:rPr lang="de-DE" sz="2000" dirty="0" err="1"/>
              <a:t>b</a:t>
            </a:r>
            <a:r>
              <a:rPr lang="de-DE" sz="2000" dirty="0" err="1" smtClean="0"/>
              <a:t>undling</a:t>
            </a:r>
            <a:r>
              <a:rPr lang="de-DE" sz="2000" dirty="0" smtClean="0"/>
              <a:t> </a:t>
            </a:r>
            <a:r>
              <a:rPr lang="de-DE" sz="2000" dirty="0" err="1" smtClean="0"/>
              <a:t>of</a:t>
            </a:r>
            <a:r>
              <a:rPr lang="de-DE" sz="2000" dirty="0" smtClean="0"/>
              <a:t> </a:t>
            </a:r>
            <a:r>
              <a:rPr lang="de-DE" sz="2000" dirty="0" err="1" smtClean="0"/>
              <a:t>terms</a:t>
            </a:r>
            <a:r>
              <a:rPr lang="de-DE" sz="2000" dirty="0" smtClean="0"/>
              <a:t> (</a:t>
            </a:r>
            <a:r>
              <a:rPr lang="de-DE" sz="2000" dirty="0" err="1" smtClean="0"/>
              <a:t>intro</a:t>
            </a:r>
            <a:r>
              <a:rPr lang="de-DE" sz="2000" dirty="0" smtClean="0"/>
              <a:t>, </a:t>
            </a:r>
            <a:r>
              <a:rPr lang="de-DE" sz="2000" dirty="0" err="1" smtClean="0"/>
              <a:t>list</a:t>
            </a:r>
            <a:r>
              <a:rPr lang="de-DE" sz="2000" dirty="0" smtClean="0"/>
              <a:t>, </a:t>
            </a:r>
            <a:r>
              <a:rPr lang="de-DE" sz="2000" dirty="0" err="1" smtClean="0"/>
              <a:t>discussion</a:t>
            </a:r>
            <a:r>
              <a:rPr lang="de-DE" sz="2000" dirty="0" smtClean="0"/>
              <a:t>)</a:t>
            </a:r>
          </a:p>
          <a:p>
            <a:pPr lvl="1"/>
            <a:r>
              <a:rPr lang="de-DE" sz="2000" dirty="0" smtClean="0"/>
              <a:t>Online </a:t>
            </a:r>
            <a:r>
              <a:rPr lang="de-DE" sz="2000" dirty="0" err="1" smtClean="0"/>
              <a:t>monitoring</a:t>
            </a:r>
            <a:r>
              <a:rPr lang="de-DE" sz="2000" dirty="0" smtClean="0"/>
              <a:t> </a:t>
            </a:r>
            <a:r>
              <a:rPr lang="de-DE" sz="2000" dirty="0" err="1" smtClean="0"/>
              <a:t>may</a:t>
            </a:r>
            <a:r>
              <a:rPr lang="de-DE" sz="2000" dirty="0" smtClean="0"/>
              <a:t> </a:t>
            </a:r>
            <a:r>
              <a:rPr lang="de-DE" sz="2000" dirty="0" err="1" smtClean="0"/>
              <a:t>be</a:t>
            </a:r>
            <a:r>
              <a:rPr lang="de-DE" sz="2000" dirty="0" smtClean="0"/>
              <a:t> </a:t>
            </a:r>
            <a:r>
              <a:rPr lang="de-DE" sz="2000" dirty="0" err="1" smtClean="0"/>
              <a:t>own</a:t>
            </a:r>
            <a:r>
              <a:rPr lang="de-DE" sz="2000" dirty="0" smtClean="0"/>
              <a:t> </a:t>
            </a:r>
            <a:r>
              <a:rPr lang="de-DE" sz="2000" dirty="0" err="1" smtClean="0"/>
              <a:t>bundle</a:t>
            </a:r>
            <a:endParaRPr lang="de-DE" sz="2000" dirty="0" smtClean="0"/>
          </a:p>
          <a:p>
            <a:pPr lvl="1"/>
            <a:r>
              <a:rPr lang="de-DE" sz="2000" dirty="0" err="1" smtClean="0"/>
              <a:t>Biggest</a:t>
            </a:r>
            <a:r>
              <a:rPr lang="de-DE" sz="2000" dirty="0" smtClean="0"/>
              <a:t> </a:t>
            </a:r>
            <a:r>
              <a:rPr lang="de-DE" sz="2000" dirty="0" err="1" smtClean="0"/>
              <a:t>need</a:t>
            </a:r>
            <a:r>
              <a:rPr lang="de-DE" sz="2000" dirty="0" smtClean="0"/>
              <a:t> </a:t>
            </a:r>
            <a:r>
              <a:rPr lang="de-DE" sz="2000" dirty="0" err="1" smtClean="0"/>
              <a:t>identified</a:t>
            </a:r>
            <a:r>
              <a:rPr lang="de-DE" sz="2000" dirty="0" smtClean="0"/>
              <a:t> </a:t>
            </a:r>
            <a:r>
              <a:rPr lang="de-DE" sz="2000" dirty="0" err="1" smtClean="0"/>
              <a:t>regarding</a:t>
            </a:r>
            <a:r>
              <a:rPr lang="de-DE" sz="2000" dirty="0" smtClean="0"/>
              <a:t> </a:t>
            </a:r>
            <a:r>
              <a:rPr lang="de-DE" sz="2000" dirty="0" err="1" smtClean="0"/>
              <a:t>Fuzzing</a:t>
            </a:r>
            <a:r>
              <a:rPr lang="de-DE" sz="2000" dirty="0" smtClean="0"/>
              <a:t> </a:t>
            </a:r>
            <a:r>
              <a:rPr lang="de-DE" sz="2000" dirty="0" err="1" smtClean="0"/>
              <a:t>terms</a:t>
            </a:r>
            <a:endParaRPr lang="de-DE" sz="2000" dirty="0" smtClean="0"/>
          </a:p>
          <a:p>
            <a:pPr lvl="1"/>
            <a:r>
              <a:rPr lang="de-DE" sz="2000" dirty="0" err="1" smtClean="0"/>
              <a:t>No</a:t>
            </a:r>
            <a:r>
              <a:rPr lang="de-DE" sz="2000" dirty="0" smtClean="0"/>
              <a:t> </a:t>
            </a:r>
            <a:r>
              <a:rPr lang="de-DE" sz="2000" dirty="0" err="1" smtClean="0"/>
              <a:t>re</a:t>
            </a:r>
            <a:r>
              <a:rPr lang="de-DE" sz="2000" dirty="0" smtClean="0"/>
              <a:t>-definition but </a:t>
            </a:r>
            <a:r>
              <a:rPr lang="de-DE" sz="2000" dirty="0" err="1" smtClean="0"/>
              <a:t>coverage</a:t>
            </a:r>
            <a:r>
              <a:rPr lang="de-DE" sz="2000" dirty="0" smtClean="0"/>
              <a:t> </a:t>
            </a:r>
            <a:r>
              <a:rPr lang="de-DE" sz="2000" dirty="0" err="1" smtClean="0"/>
              <a:t>and</a:t>
            </a:r>
            <a:r>
              <a:rPr lang="de-DE" sz="2000" dirty="0" smtClean="0"/>
              <a:t> </a:t>
            </a:r>
            <a:r>
              <a:rPr lang="de-DE" sz="2000" dirty="0" err="1" smtClean="0"/>
              <a:t>references</a:t>
            </a:r>
            <a:endParaRPr lang="de-DE" sz="2000" dirty="0" smtClean="0"/>
          </a:p>
          <a:p>
            <a:pPr lvl="1"/>
            <a:r>
              <a:rPr lang="de-DE" sz="2000" dirty="0" smtClean="0"/>
              <a:t>Not </a:t>
            </a:r>
            <a:r>
              <a:rPr lang="de-DE" sz="2000" dirty="0" err="1" smtClean="0"/>
              <a:t>too</a:t>
            </a:r>
            <a:r>
              <a:rPr lang="de-DE" sz="2000" dirty="0" smtClean="0"/>
              <a:t> </a:t>
            </a:r>
            <a:r>
              <a:rPr lang="de-DE" sz="2000" dirty="0" err="1" smtClean="0"/>
              <a:t>much</a:t>
            </a:r>
            <a:r>
              <a:rPr lang="de-DE" sz="2000" dirty="0" smtClean="0"/>
              <a:t> </a:t>
            </a:r>
            <a:r>
              <a:rPr lang="de-DE" sz="2000" dirty="0" err="1" smtClean="0"/>
              <a:t>methodology</a:t>
            </a:r>
            <a:r>
              <a:rPr lang="de-DE" sz="2000" dirty="0" smtClean="0"/>
              <a:t> (</a:t>
            </a:r>
            <a:r>
              <a:rPr lang="de-DE" sz="2000" dirty="0" err="1" smtClean="0"/>
              <a:t>like</a:t>
            </a:r>
            <a:r>
              <a:rPr lang="de-DE" sz="2000" dirty="0" smtClean="0"/>
              <a:t> </a:t>
            </a:r>
            <a:r>
              <a:rPr lang="de-DE" sz="2000" dirty="0" err="1" smtClean="0"/>
              <a:t>fuzzing</a:t>
            </a:r>
            <a:r>
              <a:rPr lang="de-DE" sz="2000" dirty="0" smtClean="0"/>
              <a:t>)</a:t>
            </a:r>
          </a:p>
          <a:p>
            <a:pPr lvl="1"/>
            <a:r>
              <a:rPr lang="de-DE" sz="2000" dirty="0" err="1" smtClean="0"/>
              <a:t>Proposal</a:t>
            </a:r>
            <a:r>
              <a:rPr lang="de-DE" sz="2000" dirty="0" smtClean="0"/>
              <a:t> </a:t>
            </a:r>
            <a:r>
              <a:rPr lang="de-DE" sz="2000" dirty="0" err="1" smtClean="0"/>
              <a:t>to</a:t>
            </a:r>
            <a:r>
              <a:rPr lang="de-DE" sz="2000" dirty="0" smtClean="0"/>
              <a:t> </a:t>
            </a:r>
            <a:r>
              <a:rPr lang="de-DE" sz="2000" dirty="0" err="1" smtClean="0"/>
              <a:t>use</a:t>
            </a:r>
            <a:r>
              <a:rPr lang="de-DE" sz="2000" dirty="0" smtClean="0"/>
              <a:t> a </a:t>
            </a:r>
            <a:r>
              <a:rPr lang="de-DE" sz="2000" dirty="0" err="1" smtClean="0"/>
              <a:t>collaborative</a:t>
            </a:r>
            <a:r>
              <a:rPr lang="de-DE" sz="2000" dirty="0" smtClean="0"/>
              <a:t> </a:t>
            </a:r>
            <a:r>
              <a:rPr lang="de-DE" sz="2000" dirty="0" err="1" smtClean="0"/>
              <a:t>tool</a:t>
            </a:r>
            <a:r>
              <a:rPr lang="de-DE" sz="2000" dirty="0" smtClean="0"/>
              <a:t>, but end </a:t>
            </a:r>
            <a:r>
              <a:rPr lang="de-DE" sz="2000" dirty="0" err="1" smtClean="0"/>
              <a:t>up</a:t>
            </a:r>
            <a:r>
              <a:rPr lang="de-DE" sz="2000" dirty="0" smtClean="0"/>
              <a:t> </a:t>
            </a:r>
            <a:r>
              <a:rPr lang="de-DE" sz="2000" dirty="0" err="1" smtClean="0"/>
              <a:t>with</a:t>
            </a:r>
            <a:r>
              <a:rPr lang="de-DE" sz="2000" dirty="0" smtClean="0"/>
              <a:t> </a:t>
            </a:r>
            <a:r>
              <a:rPr lang="de-DE" sz="2000" dirty="0" err="1" smtClean="0"/>
              <a:t>word-document</a:t>
            </a:r>
            <a:endParaRPr lang="de-DE" sz="2000" dirty="0"/>
          </a:p>
        </p:txBody>
      </p:sp>
      <p:sp>
        <p:nvSpPr>
          <p:cNvPr id="4" name="Fußzeilenplatzhalter 3"/>
          <p:cNvSpPr>
            <a:spLocks noGrp="1"/>
          </p:cNvSpPr>
          <p:nvPr>
            <p:ph type="ftr" sz="quarter" idx="10"/>
          </p:nvPr>
        </p:nvSpPr>
        <p:spPr/>
        <p:txBody>
          <a:bodyPr/>
          <a:lstStyle/>
          <a:p>
            <a:pPr>
              <a:defRPr/>
            </a:pPr>
            <a:r>
              <a:rPr lang="en-US" dirty="0" smtClean="0"/>
              <a:t>Security SIG in MTS, 4-5 October 2011</a:t>
            </a:r>
            <a:endParaRPr lang="en-GB" dirty="0"/>
          </a:p>
        </p:txBody>
      </p:sp>
      <p:sp>
        <p:nvSpPr>
          <p:cNvPr id="5" name="Foliennummernplatzhalter 4"/>
          <p:cNvSpPr>
            <a:spLocks noGrp="1"/>
          </p:cNvSpPr>
          <p:nvPr>
            <p:ph type="sldNum" sz="quarter" idx="11"/>
          </p:nvPr>
        </p:nvSpPr>
        <p:spPr/>
        <p:txBody>
          <a:bodyPr/>
          <a:lstStyle/>
          <a:p>
            <a:pPr>
              <a:defRPr/>
            </a:pPr>
            <a:fld id="{DC844172-90EA-4060-92D6-C38D53071E67}" type="slidenum">
              <a:rPr lang="en-GB" smtClean="0"/>
              <a:pPr>
                <a:defRPr/>
              </a:pPr>
              <a:t>8</a:t>
            </a:fld>
            <a:endParaRPr lang="en-GB"/>
          </a:p>
        </p:txBody>
      </p:sp>
    </p:spTree>
    <p:extLst>
      <p:ext uri="{BB962C8B-B14F-4D97-AF65-F5344CB8AC3E}">
        <p14:creationId xmlns:p14="http://schemas.microsoft.com/office/powerpoint/2010/main" val="304574930"/>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Status </a:t>
            </a:r>
            <a:r>
              <a:rPr lang="de-DE" sz="2400" dirty="0" err="1" smtClean="0"/>
              <a:t>and</a:t>
            </a:r>
            <a:r>
              <a:rPr lang="de-DE" sz="2400" dirty="0" smtClean="0"/>
              <a:t> </a:t>
            </a:r>
            <a:r>
              <a:rPr lang="de-DE" sz="2400" dirty="0" err="1" smtClean="0"/>
              <a:t>next</a:t>
            </a:r>
            <a:r>
              <a:rPr lang="de-DE" sz="2400" dirty="0" smtClean="0"/>
              <a:t> </a:t>
            </a:r>
            <a:r>
              <a:rPr lang="de-DE" sz="2400" dirty="0" err="1" smtClean="0"/>
              <a:t>steps</a:t>
            </a:r>
            <a:endParaRPr lang="de-DE" sz="2400" dirty="0"/>
          </a:p>
        </p:txBody>
      </p:sp>
      <p:sp>
        <p:nvSpPr>
          <p:cNvPr id="3" name="Inhaltsplatzhalter 2"/>
          <p:cNvSpPr>
            <a:spLocks noGrp="1"/>
          </p:cNvSpPr>
          <p:nvPr>
            <p:ph idx="1"/>
          </p:nvPr>
        </p:nvSpPr>
        <p:spPr/>
        <p:txBody>
          <a:bodyPr>
            <a:normAutofit fontScale="77500" lnSpcReduction="20000"/>
          </a:bodyPr>
          <a:lstStyle/>
          <a:p>
            <a:pPr marL="0" indent="0">
              <a:buNone/>
            </a:pPr>
            <a:r>
              <a:rPr lang="en-US" dirty="0" smtClean="0"/>
              <a:t>NWIs </a:t>
            </a:r>
            <a:r>
              <a:rPr lang="en-US" dirty="0" smtClean="0"/>
              <a:t>progress</a:t>
            </a:r>
            <a:endParaRPr lang="en-US" dirty="0"/>
          </a:p>
          <a:p>
            <a:r>
              <a:rPr lang="en-US" dirty="0" smtClean="0"/>
              <a:t>Terminology: </a:t>
            </a:r>
            <a:br>
              <a:rPr lang="en-US" dirty="0" smtClean="0"/>
            </a:br>
            <a:r>
              <a:rPr lang="en-US" dirty="0" smtClean="0"/>
              <a:t>initial collection, </a:t>
            </a:r>
            <a:r>
              <a:rPr lang="en-US" dirty="0" smtClean="0"/>
              <a:t>see contribution by Ari</a:t>
            </a:r>
            <a:endParaRPr lang="en-US" dirty="0" smtClean="0"/>
          </a:p>
          <a:p>
            <a:r>
              <a:rPr lang="en-US" dirty="0" smtClean="0"/>
              <a:t>Case studies:</a:t>
            </a:r>
            <a:br>
              <a:rPr lang="en-US" dirty="0" smtClean="0"/>
            </a:br>
            <a:r>
              <a:rPr lang="en-US" dirty="0" smtClean="0"/>
              <a:t>starting later</a:t>
            </a:r>
          </a:p>
          <a:p>
            <a:r>
              <a:rPr lang="en-US" dirty="0" smtClean="0"/>
              <a:t>Validation: </a:t>
            </a:r>
            <a:br>
              <a:rPr lang="en-US" dirty="0" smtClean="0"/>
            </a:br>
            <a:r>
              <a:rPr lang="en-US" dirty="0" smtClean="0"/>
              <a:t>see contribution </a:t>
            </a:r>
            <a:r>
              <a:rPr lang="en-US" dirty="0" smtClean="0"/>
              <a:t>by Jan, Scott, </a:t>
            </a:r>
            <a:r>
              <a:rPr lang="en-US" dirty="0" err="1" smtClean="0"/>
              <a:t>Siv</a:t>
            </a:r>
            <a:endParaRPr lang="en-US" dirty="0" smtClean="0"/>
          </a:p>
          <a:p>
            <a:pPr marL="0" indent="0">
              <a:buNone/>
            </a:pPr>
            <a:endParaRPr lang="en-US" dirty="0"/>
          </a:p>
          <a:p>
            <a:r>
              <a:rPr lang="en-US" dirty="0" smtClean="0"/>
              <a:t>SIG#2 meeting: next date </a:t>
            </a:r>
            <a:r>
              <a:rPr lang="en-US" dirty="0" err="1" smtClean="0"/>
              <a:t>tbc</a:t>
            </a:r>
            <a:r>
              <a:rPr lang="en-US" dirty="0" smtClean="0"/>
              <a:t> with Ari and </a:t>
            </a:r>
            <a:r>
              <a:rPr lang="en-US" dirty="0" smtClean="0"/>
              <a:t>Scott</a:t>
            </a:r>
          </a:p>
          <a:p>
            <a:pPr marL="0" indent="0">
              <a:buNone/>
            </a:pPr>
            <a:endParaRPr lang="en-US" dirty="0" smtClean="0"/>
          </a:p>
          <a:p>
            <a:r>
              <a:rPr lang="en-US" dirty="0" smtClean="0"/>
              <a:t>Proposal: to organize a security testing session (three 20min presentations) for next ETSI security workshop 2013</a:t>
            </a:r>
            <a:endParaRPr lang="en-US" dirty="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9</a:t>
            </a:fld>
            <a:endParaRPr lang="en-GB"/>
          </a:p>
        </p:txBody>
      </p:sp>
    </p:spTree>
    <p:extLst>
      <p:ext uri="{BB962C8B-B14F-4D97-AF65-F5344CB8AC3E}">
        <p14:creationId xmlns:p14="http://schemas.microsoft.com/office/powerpoint/2010/main" val="2645879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586</Words>
  <Application>Microsoft Office PowerPoint</Application>
  <PresentationFormat>Bildschirmpräsentation (4:3)</PresentationFormat>
  <Paragraphs>101</Paragraphs>
  <Slides>9</Slides>
  <Notes>1</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Office Theme</vt:lpstr>
      <vt:lpstr>Security SIG in MTS</vt:lpstr>
      <vt:lpstr>Overview</vt:lpstr>
      <vt:lpstr>SIG#1 meeting</vt:lpstr>
      <vt:lpstr>SIG#1 meeting</vt:lpstr>
      <vt:lpstr>Security „scope“ in MTS</vt:lpstr>
      <vt:lpstr>New Work Items</vt:lpstr>
      <vt:lpstr>Glossary sources</vt:lpstr>
      <vt:lpstr>Meeting discussion</vt:lpstr>
      <vt:lpstr>Status and 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dc:creator>
  <cp:lastModifiedBy>axr</cp:lastModifiedBy>
  <cp:revision>355</cp:revision>
  <dcterms:created xsi:type="dcterms:W3CDTF">2010-12-21T08:59:38Z</dcterms:created>
  <dcterms:modified xsi:type="dcterms:W3CDTF">2012-01-25T13:06:01Z</dcterms:modified>
</cp:coreProperties>
</file>