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5" r:id="rId3"/>
    <p:sldId id="307" r:id="rId4"/>
    <p:sldId id="344" r:id="rId5"/>
    <p:sldId id="348" r:id="rId6"/>
    <p:sldId id="346" r:id="rId7"/>
    <p:sldId id="351" r:id="rId8"/>
    <p:sldId id="352" r:id="rId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45" autoAdjust="0"/>
    <p:restoredTop sz="93736" autoAdjust="0"/>
  </p:normalViewPr>
  <p:slideViewPr>
    <p:cSldViewPr showGuides="1">
      <p:cViewPr varScale="1">
        <p:scale>
          <a:sx n="88" d="100"/>
          <a:sy n="88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7142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15.05.2012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15.05.2012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947" indent="-27574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995" indent="-22059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4193" indent="-22059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5391" indent="-22059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589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787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985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50183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A3E17D-5B89-4DB2-A4FB-450C01175FD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947" indent="-27574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995" indent="-22059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4193" indent="-22059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5391" indent="-22059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589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787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985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50183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1025-CB52-4411-AF08-BD77D68E9F5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ab.codenomicon.com/collab/codeetsi/" TargetMode="External"/><Relationship Id="rId3" Type="http://schemas.openxmlformats.org/officeDocument/2006/relationships/hyperlink" Target="https://collab.codenomicon.com/collab/codeetsi/Security%20Testing%20Terminology%20and%20Concepts/Introduction" TargetMode="External"/><Relationship Id="rId7" Type="http://schemas.openxmlformats.org/officeDocument/2006/relationships/hyperlink" Target="https://collab.codenomicon.com/collab/codeetsi/Security%20Testing%20Terminology%20and%20Concepts/Fuzzing" TargetMode="External"/><Relationship Id="rId2" Type="http://schemas.openxmlformats.org/officeDocument/2006/relationships/hyperlink" Target="https://collab.codenomicon.com/collab/codeetsi/Security%20Testing%20Terminology%20and%20Concepts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ab.codenomicon.com/collab/codeetsi/Security%20Testing%20Terminology%20and%20Concepts/Performance%20Testing" TargetMode="External"/><Relationship Id="rId5" Type="http://schemas.openxmlformats.org/officeDocument/2006/relationships/hyperlink" Target="https://collab.codenomicon.com/collab/codeetsi/Security%20Testing%20Terminology%20and%20Concepts/Functional%20Testing" TargetMode="External"/><Relationship Id="rId4" Type="http://schemas.openxmlformats.org/officeDocument/2006/relationships/hyperlink" Target="https://collab.codenomicon.com/collab/codeetsi/Security%20Testing%20Terminology%20and%20Concepts/Risk%20Assessmen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SIG in MTS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  <a:p>
            <a:endParaRPr lang="de-DE" dirty="0" smtClean="0"/>
          </a:p>
          <a:p>
            <a:r>
              <a:rPr lang="de-DE" sz="1700" dirty="0" smtClean="0"/>
              <a:t>Tallinn, 4-5 </a:t>
            </a:r>
            <a:r>
              <a:rPr lang="de-DE" sz="1700" dirty="0" err="1" smtClean="0"/>
              <a:t>October</a:t>
            </a:r>
            <a:r>
              <a:rPr lang="de-DE" sz="1700" dirty="0" smtClean="0"/>
              <a:t> 2011</a:t>
            </a:r>
          </a:p>
          <a:p>
            <a:r>
              <a:rPr lang="de-DE" sz="1700" dirty="0" smtClean="0"/>
              <a:t>Berlin, 15 </a:t>
            </a:r>
            <a:r>
              <a:rPr lang="de-DE" sz="1700" dirty="0" err="1" smtClean="0"/>
              <a:t>December</a:t>
            </a:r>
            <a:r>
              <a:rPr lang="de-DE" sz="1700" dirty="0" smtClean="0"/>
              <a:t> 2011 update</a:t>
            </a:r>
          </a:p>
          <a:p>
            <a:r>
              <a:rPr lang="de-DE" sz="1700" dirty="0" err="1" smtClean="0"/>
              <a:t>Sphia</a:t>
            </a:r>
            <a:r>
              <a:rPr lang="de-DE" sz="1700" dirty="0" smtClean="0"/>
              <a:t> Antipolis 13 March 2012</a:t>
            </a:r>
          </a:p>
          <a:p>
            <a:r>
              <a:rPr lang="de-DE" sz="1700" dirty="0" smtClean="0"/>
              <a:t>Göttingen,  15 May 2012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Recall </a:t>
            </a:r>
            <a:r>
              <a:rPr lang="de-DE" dirty="0" err="1" smtClean="0"/>
              <a:t>of</a:t>
            </a:r>
            <a:r>
              <a:rPr lang="de-DE" dirty="0" smtClean="0"/>
              <a:t> SIG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Plan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/>
              <a:t>S</a:t>
            </a:r>
            <a:r>
              <a:rPr lang="de-DE" sz="2800" dirty="0" smtClean="0"/>
              <a:t>ecurity-SIG in MTS (Tallin, 10/2011)</a:t>
            </a:r>
          </a:p>
          <a:p>
            <a:r>
              <a:rPr lang="de-DE" sz="2800" dirty="0" smtClean="0"/>
              <a:t>SIG#1 (Berlin, 12/2011)</a:t>
            </a:r>
          </a:p>
          <a:p>
            <a:pPr lvl="1"/>
            <a:r>
              <a:rPr lang="de-DE" sz="2400" dirty="0" err="1" smtClean="0"/>
              <a:t>Discussion</a:t>
            </a:r>
            <a:r>
              <a:rPr lang="de-DE" sz="2400" dirty="0" smtClean="0"/>
              <a:t> on </a:t>
            </a:r>
            <a:r>
              <a:rPr lang="de-DE" sz="2400" dirty="0" err="1" smtClean="0"/>
              <a:t>scope</a:t>
            </a:r>
            <a:r>
              <a:rPr lang="de-DE" sz="2400" dirty="0" smtClean="0"/>
              <a:t>: </a:t>
            </a:r>
            <a:r>
              <a:rPr lang="de-DE" sz="2400" dirty="0" err="1" smtClean="0"/>
              <a:t>specification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, </a:t>
            </a:r>
            <a:r>
              <a:rPr lang="de-DE" sz="2400" dirty="0" err="1" smtClean="0"/>
              <a:t>testing</a:t>
            </a:r>
            <a:endParaRPr lang="de-DE" sz="2400" dirty="0" smtClean="0"/>
          </a:p>
          <a:p>
            <a:pPr lvl="1"/>
            <a:r>
              <a:rPr lang="de-DE" sz="2400" dirty="0" smtClean="0"/>
              <a:t>3 NWIs „</a:t>
            </a:r>
            <a:r>
              <a:rPr lang="de-DE" sz="2400" dirty="0" err="1" smtClean="0"/>
              <a:t>wording</a:t>
            </a:r>
            <a:r>
              <a:rPr lang="de-DE" sz="2400" dirty="0" smtClean="0"/>
              <a:t>“: </a:t>
            </a:r>
            <a:r>
              <a:rPr lang="de-DE" sz="2400" dirty="0" err="1" smtClean="0"/>
              <a:t>terminology</a:t>
            </a:r>
            <a:r>
              <a:rPr lang="de-DE" sz="2400" dirty="0" smtClean="0"/>
              <a:t>,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study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 (2nd half 2012), design </a:t>
            </a:r>
            <a:r>
              <a:rPr lang="de-DE" sz="2400" dirty="0" err="1" smtClean="0"/>
              <a:t>guide</a:t>
            </a:r>
            <a:endParaRPr lang="de-DE" sz="2000" dirty="0" smtClean="0"/>
          </a:p>
          <a:p>
            <a:pPr lvl="1"/>
            <a:r>
              <a:rPr lang="de-DE" sz="2400" dirty="0" err="1" smtClean="0"/>
              <a:t>Appointment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rapporteurs</a:t>
            </a:r>
            <a:r>
              <a:rPr lang="de-DE" sz="2400" dirty="0" smtClean="0"/>
              <a:t>: Ari T. </a:t>
            </a:r>
            <a:r>
              <a:rPr lang="de-DE" sz="2400" dirty="0" err="1" smtClean="0"/>
              <a:t>and</a:t>
            </a:r>
            <a:r>
              <a:rPr lang="de-DE" sz="2400" dirty="0" smtClean="0"/>
              <a:t> Scott C.</a:t>
            </a:r>
          </a:p>
          <a:p>
            <a:r>
              <a:rPr lang="de-DE" sz="2800" dirty="0"/>
              <a:t>SIG#2 (</a:t>
            </a:r>
            <a:r>
              <a:rPr lang="de-DE" sz="2800" dirty="0" smtClean="0"/>
              <a:t>Sophia, 03/2012)</a:t>
            </a:r>
          </a:p>
          <a:p>
            <a:pPr lvl="1"/>
            <a:r>
              <a:rPr lang="de-DE" sz="2400" dirty="0" smtClean="0"/>
              <a:t>Start </a:t>
            </a:r>
            <a:r>
              <a:rPr lang="de-DE" sz="2400" dirty="0" err="1" smtClean="0"/>
              <a:t>of</a:t>
            </a:r>
            <a:r>
              <a:rPr lang="de-DE" sz="2400" dirty="0" smtClean="0"/>
              <a:t> Wiki initiative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terminology</a:t>
            </a:r>
            <a:endParaRPr lang="de-DE" sz="2400" dirty="0" smtClean="0"/>
          </a:p>
          <a:p>
            <a:pPr lvl="1"/>
            <a:r>
              <a:rPr lang="de-DE" sz="2400" dirty="0" err="1" smtClean="0"/>
              <a:t>Draft</a:t>
            </a:r>
            <a:r>
              <a:rPr lang="de-DE" sz="2400" dirty="0" smtClean="0"/>
              <a:t> on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lifecycle</a:t>
            </a:r>
            <a:r>
              <a:rPr lang="de-DE" sz="2400" dirty="0" smtClean="0"/>
              <a:t> </a:t>
            </a:r>
            <a:r>
              <a:rPr lang="de-DE" sz="2400" dirty="0" err="1" smtClean="0"/>
              <a:t>diagram</a:t>
            </a:r>
            <a:r>
              <a:rPr lang="de-DE" sz="2400" dirty="0" smtClean="0"/>
              <a:t>)</a:t>
            </a:r>
          </a:p>
          <a:p>
            <a:pPr lvl="1"/>
            <a:r>
              <a:rPr lang="de-DE" sz="2400" dirty="0" smtClean="0"/>
              <a:t>Need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promotion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0F8A3-54E4-4627-9A77-11ED14D1126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24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SIG#3 (</a:t>
            </a:r>
            <a:r>
              <a:rPr lang="de-DE" sz="2400" dirty="0" err="1" smtClean="0"/>
              <a:t>today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de-DE" dirty="0" err="1" smtClean="0"/>
              <a:t>Participants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Ian B., Jan </a:t>
            </a:r>
            <a:r>
              <a:rPr lang="de-DE" dirty="0" err="1" smtClean="0"/>
              <a:t>dM</a:t>
            </a:r>
            <a:r>
              <a:rPr lang="de-DE" dirty="0" smtClean="0"/>
              <a:t>., Bogdan S., Axel R., Steve R., Ari T., Scott C. (</a:t>
            </a:r>
            <a:r>
              <a:rPr lang="de-DE" dirty="0" err="1" smtClean="0"/>
              <a:t>missed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E2NA)</a:t>
            </a:r>
            <a:br>
              <a:rPr lang="de-DE" dirty="0" smtClean="0"/>
            </a:br>
            <a:endParaRPr lang="de-DE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smtClean="0"/>
              <a:t>Review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work</a:t>
            </a:r>
            <a:r>
              <a:rPr lang="de-DE" sz="3200" dirty="0" smtClean="0"/>
              <a:t> </a:t>
            </a:r>
            <a:r>
              <a:rPr lang="de-DE" sz="3200" dirty="0" err="1" smtClean="0"/>
              <a:t>progress</a:t>
            </a:r>
            <a:endParaRPr lang="de-DE" sz="3200" dirty="0" smtClean="0"/>
          </a:p>
          <a:p>
            <a:pPr marL="742950" lvl="2" indent="-342900">
              <a:buSzPct val="90000"/>
              <a:buBlip>
                <a:blip r:embed="rId3"/>
              </a:buBlip>
            </a:pPr>
            <a:r>
              <a:rPr lang="de-DE" dirty="0" err="1" smtClean="0"/>
              <a:t>Terminology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endParaRPr lang="de-DE" dirty="0" smtClean="0"/>
          </a:p>
          <a:p>
            <a:pPr marL="742950" lvl="2" indent="-342900">
              <a:buSzPct val="90000"/>
              <a:buBlip>
                <a:blip r:embed="rId3"/>
              </a:buBlip>
            </a:pPr>
            <a:r>
              <a:rPr lang="de-DE" dirty="0" smtClean="0"/>
              <a:t>Design </a:t>
            </a:r>
            <a:r>
              <a:rPr lang="de-DE" dirty="0" err="1" smtClean="0"/>
              <a:t>guide</a:t>
            </a:r>
            <a:r>
              <a:rPr lang="de-DE" dirty="0" smtClean="0"/>
              <a:t> </a:t>
            </a:r>
            <a:r>
              <a:rPr lang="de-DE" dirty="0" err="1" smtClean="0"/>
              <a:t>concentrates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endParaRPr lang="de-DE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err="1" smtClean="0"/>
              <a:t>Timeplan</a:t>
            </a:r>
            <a:r>
              <a:rPr lang="de-DE" sz="3200" dirty="0" smtClean="0"/>
              <a:t>, </a:t>
            </a:r>
            <a:r>
              <a:rPr lang="de-DE" sz="3200" dirty="0" err="1" smtClean="0"/>
              <a:t>next</a:t>
            </a:r>
            <a:r>
              <a:rPr lang="de-DE" sz="3200" dirty="0" smtClean="0"/>
              <a:t> </a:t>
            </a:r>
            <a:r>
              <a:rPr lang="de-DE" sz="3200" dirty="0" err="1" smtClean="0"/>
              <a:t>steps</a:t>
            </a:r>
            <a:r>
              <a:rPr lang="de-DE" sz="3200" dirty="0" smtClean="0"/>
              <a:t>, </a:t>
            </a:r>
            <a:r>
              <a:rPr lang="de-DE" sz="3200" dirty="0" err="1" smtClean="0"/>
              <a:t>workplan</a:t>
            </a:r>
            <a:endParaRPr lang="de-DE" sz="3200" dirty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smtClean="0"/>
              <a:t>Potential NWI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Terminology </a:t>
            </a:r>
            <a:r>
              <a:rPr lang="en-US" dirty="0"/>
              <a:t>and </a:t>
            </a:r>
            <a:r>
              <a:rPr lang="en-US" dirty="0" smtClean="0"/>
              <a:t>Concepts   -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not a pure listing of definitions but an introduction of terms using </a:t>
            </a:r>
            <a:r>
              <a:rPr lang="en-US" sz="1600" b="1" i="1" dirty="0" smtClean="0">
                <a:solidFill>
                  <a:srgbClr val="FF0000"/>
                </a:solidFill>
              </a:rPr>
              <a:t>full text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hlinkClick r:id="rId2"/>
            </a:endParaRPr>
          </a:p>
          <a:p>
            <a:r>
              <a:rPr lang="en-US" sz="1600" dirty="0">
                <a:hlinkClick r:id="rId2"/>
              </a:rPr>
              <a:t>Abstract</a:t>
            </a:r>
            <a:r>
              <a:rPr lang="en-US" sz="1600" dirty="0" smtClean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dirty="0"/>
          </a:p>
          <a:p>
            <a:r>
              <a:rPr lang="en-US" sz="1600" dirty="0" smtClean="0">
                <a:hlinkClick r:id="rId3"/>
              </a:rPr>
              <a:t>Introduction/Basic terminology</a:t>
            </a:r>
            <a:r>
              <a:rPr lang="en-US" sz="1600" dirty="0" smtClean="0"/>
              <a:t> </a:t>
            </a:r>
            <a:r>
              <a:rPr lang="en-US" sz="1600" dirty="0" smtClean="0"/>
              <a:t>(NN)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(</a:t>
            </a:r>
            <a:r>
              <a:rPr lang="de-DE" sz="1600" dirty="0" err="1"/>
              <a:t>focus</a:t>
            </a:r>
            <a:r>
              <a:rPr lang="de-DE" sz="1600" dirty="0"/>
              <a:t>/promote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testing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en-US" sz="1600" dirty="0"/>
              <a:t>)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listing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  <a:sym typeface="Wingdings" pitchFamily="2" charset="2"/>
              </a:rPr>
              <a:t>available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400" dirty="0" smtClean="0">
                <a:sym typeface="Wingdings" pitchFamily="2" charset="2"/>
              </a:rPr>
              <a:t>text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</a:p>
          <a:p>
            <a:r>
              <a:rPr lang="en-US" sz="1600" dirty="0" smtClean="0">
                <a:hlinkClick r:id="rId3"/>
              </a:rPr>
              <a:t>Use cases</a:t>
            </a:r>
            <a:r>
              <a:rPr lang="en-US" sz="1600" dirty="0" smtClean="0"/>
              <a:t> (Ari)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dirty="0" smtClean="0"/>
          </a:p>
          <a:p>
            <a:pPr lvl="1"/>
            <a:r>
              <a:rPr lang="en-US" sz="1600" dirty="0" smtClean="0"/>
              <a:t>Security </a:t>
            </a:r>
            <a:r>
              <a:rPr lang="en-US" sz="1600" dirty="0"/>
              <a:t>Testing in  security design life cycle</a:t>
            </a:r>
          </a:p>
          <a:p>
            <a:pPr lvl="1"/>
            <a:r>
              <a:rPr lang="en-US" sz="1600" dirty="0" err="1"/>
              <a:t>Serucity</a:t>
            </a:r>
            <a:r>
              <a:rPr lang="en-US" sz="1600" dirty="0"/>
              <a:t> testing in post-</a:t>
            </a:r>
            <a:r>
              <a:rPr lang="en-US" sz="1600" dirty="0" err="1"/>
              <a:t>realease</a:t>
            </a:r>
            <a:r>
              <a:rPr lang="en-US" sz="1600" dirty="0"/>
              <a:t> (incl.  Penetration test)</a:t>
            </a:r>
          </a:p>
          <a:p>
            <a:r>
              <a:rPr lang="en-US" sz="1600" dirty="0" smtClean="0">
                <a:hlinkClick r:id="rId4"/>
              </a:rPr>
              <a:t>Security Test Requirements </a:t>
            </a:r>
            <a:r>
              <a:rPr lang="en-US" sz="1600" dirty="0" smtClean="0"/>
              <a:t>(Jan)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first input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</a:p>
          <a:p>
            <a:pPr marL="457200" lvl="1" indent="0">
              <a:buNone/>
            </a:pPr>
            <a:r>
              <a:rPr lang="en-US" sz="1600" dirty="0">
                <a:sym typeface="Wingdings" pitchFamily="2" charset="2"/>
              </a:rPr>
              <a:t>Map to chart, assurance framework level 2</a:t>
            </a:r>
            <a:endParaRPr lang="en-US" sz="1600" dirty="0"/>
          </a:p>
          <a:p>
            <a:r>
              <a:rPr lang="en-US" sz="1600" dirty="0" smtClean="0">
                <a:hlinkClick r:id="rId5"/>
              </a:rPr>
              <a:t>Functional </a:t>
            </a:r>
            <a:r>
              <a:rPr lang="en-US" sz="1600" dirty="0">
                <a:hlinkClick r:id="rId5"/>
              </a:rPr>
              <a:t>Testing</a:t>
            </a:r>
            <a:r>
              <a:rPr lang="en-US" sz="1600" dirty="0"/>
              <a:t> </a:t>
            </a:r>
            <a:r>
              <a:rPr lang="en-US" sz="1600" dirty="0" smtClean="0">
                <a:sym typeface="Wingdings" pitchFamily="2" charset="2"/>
              </a:rPr>
              <a:t> (Axel)  </a:t>
            </a:r>
            <a:r>
              <a:rPr lang="en-US" sz="1600" dirty="0" smtClean="0"/>
              <a:t> general overview </a:t>
            </a:r>
            <a:r>
              <a:rPr lang="en-US" sz="1600" b="1" dirty="0" smtClean="0">
                <a:solidFill>
                  <a:srgbClr val="00B050"/>
                </a:solidFill>
              </a:rPr>
              <a:t>available</a:t>
            </a:r>
            <a:r>
              <a:rPr lang="en-US" sz="1600" dirty="0" smtClean="0"/>
              <a:t>, but specific parts </a:t>
            </a:r>
            <a:r>
              <a:rPr lang="en-US" sz="1600" b="1" dirty="0" smtClean="0">
                <a:solidFill>
                  <a:srgbClr val="FF0000"/>
                </a:solidFill>
              </a:rPr>
              <a:t>TBD</a:t>
            </a:r>
          </a:p>
          <a:p>
            <a:r>
              <a:rPr lang="en-US" sz="1600" dirty="0" smtClean="0">
                <a:hlinkClick r:id="rId6"/>
              </a:rPr>
              <a:t>Performance </a:t>
            </a:r>
            <a:r>
              <a:rPr lang="en-US" sz="1600" dirty="0">
                <a:hlinkClick r:id="rId6"/>
              </a:rPr>
              <a:t>Testing</a:t>
            </a:r>
            <a:r>
              <a:rPr lang="en-US" sz="1600" dirty="0"/>
              <a:t> </a:t>
            </a:r>
            <a:r>
              <a:rPr lang="en-US" sz="1600" dirty="0" smtClean="0"/>
              <a:t>(Ari)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dirty="0"/>
          </a:p>
          <a:p>
            <a:r>
              <a:rPr lang="en-US" sz="1600" dirty="0" smtClean="0">
                <a:hlinkClick r:id="rId7"/>
              </a:rPr>
              <a:t>Fuzzing</a:t>
            </a:r>
            <a:r>
              <a:rPr lang="en-US" sz="1600" dirty="0" smtClean="0"/>
              <a:t>  (Ari)          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00B050"/>
                </a:solidFill>
              </a:rPr>
              <a:t>available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Please JOIN &amp; Contribute: </a:t>
            </a:r>
            <a:r>
              <a:rPr lang="en-US" sz="2400" b="1" dirty="0" smtClean="0">
                <a:hlinkClick r:id="rId8"/>
              </a:rPr>
              <a:t>https</a:t>
            </a:r>
            <a:r>
              <a:rPr lang="en-US" sz="2400" b="1" dirty="0">
                <a:hlinkClick r:id="rId8"/>
              </a:rPr>
              <a:t>://collab.codenomicon.com/collab/codeetsi</a:t>
            </a:r>
            <a:r>
              <a:rPr lang="en-US" sz="2400" b="1" dirty="0" smtClean="0">
                <a:hlinkClick r:id="rId8"/>
              </a:rPr>
              <a:t>/</a:t>
            </a:r>
            <a:r>
              <a:rPr lang="en-US" sz="2400" b="1" dirty="0" smtClean="0"/>
              <a:t> </a:t>
            </a:r>
            <a:endParaRPr lang="en-US" sz="16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69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plan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295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323528" y="3356992"/>
            <a:ext cx="64807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421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Workplan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Workitems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, in time</a:t>
            </a:r>
          </a:p>
          <a:p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/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more</a:t>
            </a:r>
            <a:r>
              <a:rPr lang="de-DE" dirty="0"/>
              <a:t> </a:t>
            </a:r>
            <a:r>
              <a:rPr lang="de-DE" dirty="0" err="1" smtClean="0"/>
              <a:t>promotion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E2NA-security (</a:t>
            </a:r>
            <a:r>
              <a:rPr lang="de-DE" dirty="0" err="1" smtClean="0"/>
              <a:t>re</a:t>
            </a:r>
            <a:r>
              <a:rPr lang="de-DE" dirty="0" smtClean="0"/>
              <a:t>)</a:t>
            </a:r>
            <a:r>
              <a:rPr lang="de-DE" dirty="0" err="1" smtClean="0"/>
              <a:t>starts</a:t>
            </a:r>
            <a:r>
              <a:rPr lang="de-DE" dirty="0" smtClean="0"/>
              <a:t>, ITS, OCG-</a:t>
            </a:r>
            <a:r>
              <a:rPr lang="de-DE" dirty="0" err="1" smtClean="0"/>
              <a:t>security</a:t>
            </a:r>
            <a:r>
              <a:rPr lang="de-DE" dirty="0" smtClean="0"/>
              <a:t>, LI (</a:t>
            </a:r>
            <a:r>
              <a:rPr lang="de-DE" dirty="0" err="1" smtClean="0"/>
              <a:t>lawful</a:t>
            </a:r>
            <a:r>
              <a:rPr lang="de-DE" dirty="0" smtClean="0"/>
              <a:t> </a:t>
            </a:r>
            <a:r>
              <a:rPr lang="de-DE" dirty="0" err="1" smtClean="0"/>
              <a:t>intercept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esponsibilities</a:t>
            </a:r>
            <a:r>
              <a:rPr lang="de-DE" dirty="0" smtClean="0"/>
              <a:t>/</a:t>
            </a:r>
            <a:r>
              <a:rPr lang="de-DE" dirty="0" err="1" smtClean="0"/>
              <a:t>deadlines</a:t>
            </a:r>
            <a:r>
              <a:rPr lang="de-DE" dirty="0" smtClean="0"/>
              <a:t> (13th </a:t>
            </a:r>
            <a:r>
              <a:rPr lang="de-DE" dirty="0" err="1" smtClean="0"/>
              <a:t>July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Next </a:t>
            </a:r>
            <a:r>
              <a:rPr lang="de-DE" dirty="0" err="1" smtClean="0"/>
              <a:t>meetings</a:t>
            </a:r>
            <a:r>
              <a:rPr lang="de-DE" dirty="0" smtClean="0"/>
              <a:t>/</a:t>
            </a:r>
            <a:r>
              <a:rPr lang="de-DE" dirty="0" err="1" smtClean="0"/>
              <a:t>calls</a:t>
            </a:r>
            <a:endParaRPr lang="de-DE" dirty="0" smtClean="0"/>
          </a:p>
          <a:p>
            <a:pPr lvl="1"/>
            <a:r>
              <a:rPr lang="de-DE" dirty="0" smtClean="0"/>
              <a:t>SIG#4: 16th </a:t>
            </a:r>
            <a:r>
              <a:rPr lang="de-DE" dirty="0" err="1" smtClean="0"/>
              <a:t>July</a:t>
            </a:r>
            <a:r>
              <a:rPr lang="de-DE" dirty="0" smtClean="0"/>
              <a:t> 2pm (</a:t>
            </a:r>
            <a:r>
              <a:rPr lang="de-DE" dirty="0" err="1" smtClean="0"/>
              <a:t>GoToMeeting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SIG#5: 18th September (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MTS#57)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50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Possible New Work Item</a:t>
            </a:r>
            <a:br>
              <a:rPr lang="de-DE" sz="2400" smtClean="0"/>
            </a:br>
            <a:r>
              <a:rPr lang="de-DE" sz="2400" smtClean="0"/>
              <a:t>Architectural Security Specification 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de-DE" dirty="0" smtClean="0"/>
              <a:t>MTS Security SIG has defined an Architecture and Assurance Lifecycle</a:t>
            </a:r>
          </a:p>
          <a:p>
            <a:r>
              <a:rPr lang="de-DE" dirty="0" smtClean="0"/>
              <a:t>Original intention had been for Architecture element – which would form the platform for Security Specification – to rely on work of ISO/IEC JTC1 SC27 WG4 in this area</a:t>
            </a:r>
          </a:p>
          <a:p>
            <a:r>
              <a:rPr lang="de-DE" dirty="0" smtClean="0"/>
              <a:t>ISO/IEC JTC1 SC27 WG4 item now in abeyance</a:t>
            </a:r>
          </a:p>
          <a:p>
            <a:r>
              <a:rPr lang="de-DE" dirty="0" smtClean="0"/>
              <a:t>Option identified for MTS Security SIG to adopt the existing effort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0886-4A02-4B6E-9D9C-66C56E43B55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01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Architectural Security Specification</a:t>
            </a:r>
            <a:br>
              <a:rPr lang="de-DE" sz="2400" smtClean="0"/>
            </a:br>
            <a:r>
              <a:rPr lang="de-DE" sz="2400" smtClean="0"/>
              <a:t>Proposed Work Item Structure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Introduction</a:t>
            </a:r>
          </a:p>
          <a:p>
            <a:pPr>
              <a:defRPr/>
            </a:pPr>
            <a:r>
              <a:rPr lang="en-GB" dirty="0" smtClean="0"/>
              <a:t>Scope</a:t>
            </a:r>
          </a:p>
          <a:p>
            <a:pPr>
              <a:defRPr/>
            </a:pPr>
            <a:r>
              <a:rPr lang="en-GB" dirty="0" smtClean="0"/>
              <a:t>Normative References</a:t>
            </a:r>
          </a:p>
          <a:p>
            <a:pPr>
              <a:defRPr/>
            </a:pPr>
            <a:r>
              <a:rPr lang="en-GB" dirty="0" smtClean="0"/>
              <a:t>Terms And Definitions</a:t>
            </a:r>
          </a:p>
          <a:p>
            <a:pPr>
              <a:defRPr/>
            </a:pPr>
            <a:r>
              <a:rPr lang="en-GB" dirty="0" smtClean="0"/>
              <a:t>Overview</a:t>
            </a:r>
          </a:p>
          <a:p>
            <a:pPr>
              <a:defRPr/>
            </a:pPr>
            <a:r>
              <a:rPr lang="en-GB" dirty="0" smtClean="0"/>
              <a:t>Information Security Architecture Framework</a:t>
            </a:r>
          </a:p>
          <a:p>
            <a:pPr>
              <a:defRPr/>
            </a:pPr>
            <a:r>
              <a:rPr lang="en-GB" dirty="0" smtClean="0"/>
              <a:t>Information Security Architecture Requirements</a:t>
            </a:r>
          </a:p>
          <a:p>
            <a:pPr>
              <a:defRPr/>
            </a:pPr>
            <a:r>
              <a:rPr lang="en-GB" dirty="0" smtClean="0"/>
              <a:t>Information Security Architecture Implementation</a:t>
            </a:r>
          </a:p>
          <a:p>
            <a:pPr>
              <a:defRPr/>
            </a:pPr>
            <a:r>
              <a:rPr lang="en-GB" dirty="0" smtClean="0"/>
              <a:t>Annex A (Informative) Functional Groups And Classes</a:t>
            </a:r>
          </a:p>
          <a:p>
            <a:pPr>
              <a:defRPr/>
            </a:pPr>
            <a:r>
              <a:rPr lang="en-GB" dirty="0" smtClean="0"/>
              <a:t>Annex B (Normative) Generic Effect Class</a:t>
            </a:r>
          </a:p>
          <a:p>
            <a:pPr>
              <a:defRPr/>
            </a:pPr>
            <a:r>
              <a:rPr lang="en-GB" dirty="0" smtClean="0"/>
              <a:t>Annex D (Informative) Example Design Class</a:t>
            </a:r>
          </a:p>
          <a:p>
            <a:pPr>
              <a:defRPr/>
            </a:pPr>
            <a:r>
              <a:rPr lang="en-GB" dirty="0" smtClean="0"/>
              <a:t>Annex E (Informative) Example Design Pattern</a:t>
            </a:r>
          </a:p>
          <a:p>
            <a:pPr>
              <a:defRPr/>
            </a:pPr>
            <a:r>
              <a:rPr lang="en-GB" dirty="0" smtClean="0"/>
              <a:t>Bibliography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6771F0-A258-4F67-8F89-71BE131CD22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58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391</Words>
  <Application>Microsoft Office PowerPoint</Application>
  <PresentationFormat>Bildschirmpräsentation (4:3)</PresentationFormat>
  <Paragraphs>82</Paragraphs>
  <Slides>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Security SIG in MTS</vt:lpstr>
      <vt:lpstr>Recall of SIG history</vt:lpstr>
      <vt:lpstr>SIG#3 (today)</vt:lpstr>
      <vt:lpstr>Security Testing  Terminology and Concepts   - STATUS</vt:lpstr>
      <vt:lpstr>Time plan</vt:lpstr>
      <vt:lpstr>„Workplan“</vt:lpstr>
      <vt:lpstr>Possible New Work Item Architectural Security Specification </vt:lpstr>
      <vt:lpstr>Architectural Security Specification Proposed Work Item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366</cp:revision>
  <cp:lastPrinted>2012-05-15T07:02:06Z</cp:lastPrinted>
  <dcterms:created xsi:type="dcterms:W3CDTF">2010-12-21T08:59:38Z</dcterms:created>
  <dcterms:modified xsi:type="dcterms:W3CDTF">2012-05-15T10:39:56Z</dcterms:modified>
</cp:coreProperties>
</file>