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sldIdLst>
    <p:sldId id="257" r:id="rId2"/>
    <p:sldId id="303" r:id="rId3"/>
    <p:sldId id="304" r:id="rId4"/>
    <p:sldId id="297" r:id="rId5"/>
    <p:sldId id="302" r:id="rId6"/>
    <p:sldId id="305" r:id="rId7"/>
    <p:sldId id="290" r:id="rId8"/>
    <p:sldId id="291" r:id="rId9"/>
    <p:sldId id="292" r:id="rId10"/>
    <p:sldId id="293" r:id="rId11"/>
    <p:sldId id="294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74" autoAdjust="0"/>
    <p:restoredTop sz="89667" autoAdjust="0"/>
  </p:normalViewPr>
  <p:slideViewPr>
    <p:cSldViewPr snapToGrid="0">
      <p:cViewPr varScale="1">
        <p:scale>
          <a:sx n="123" d="100"/>
          <a:sy n="123" d="100"/>
        </p:scale>
        <p:origin x="-324" y="-90"/>
      </p:cViewPr>
      <p:guideLst>
        <p:guide orient="horz" pos="2010"/>
        <p:guide pos="281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458278-836F-4203-95B1-1103A7EE2736}" type="datetimeFigureOut">
              <a:rPr lang="fi-FI" smtClean="0"/>
              <a:pPr/>
              <a:t>15.5.2012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465FE-36E1-43F7-A293-25965B84D90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6212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93E742-4750-482F-8295-8A1554EB91AE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854" y="2383635"/>
            <a:ext cx="6200775" cy="1102519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2981" y="3543300"/>
            <a:ext cx="5106521" cy="131445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933" y="723900"/>
            <a:ext cx="5562600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297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4"/>
            <a:ext cx="5111750" cy="438983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3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3377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9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9267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252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34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427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6172200" cy="85725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6172200" cy="339447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-19050"/>
            <a:ext cx="2286984" cy="495300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971878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>
            <a:noAutofit/>
          </a:bodyPr>
          <a:lstStyle>
            <a:lvl1pPr algn="l">
              <a:defRPr sz="32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0156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700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38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606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9732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mplete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-32" y="-19050"/>
            <a:ext cx="9144000" cy="5162550"/>
          </a:xfrm>
          <a:prstGeom prst="rect">
            <a:avLst/>
          </a:prstGeom>
          <a:gradFill flip="none" rotWithShape="1">
            <a:gsLst>
              <a:gs pos="0">
                <a:srgbClr val="DDDDDD"/>
              </a:gs>
              <a:gs pos="12000">
                <a:srgbClr val="EAEAEA"/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804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-32" y="-19048"/>
            <a:ext cx="9144000" cy="5143501"/>
          </a:xfrm>
          <a:prstGeom prst="rect">
            <a:avLst/>
          </a:prstGeom>
          <a:gradFill flip="none" rotWithShape="1">
            <a:gsLst>
              <a:gs pos="0">
                <a:srgbClr val="DDDDDD"/>
              </a:gs>
              <a:gs pos="12000">
                <a:srgbClr val="EAEAEA"/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 Box 50"/>
          <p:cNvSpPr txBox="1">
            <a:spLocks noChangeArrowheads="1"/>
          </p:cNvSpPr>
          <p:nvPr userDrawn="1"/>
        </p:nvSpPr>
        <p:spPr bwMode="auto">
          <a:xfrm>
            <a:off x="-32" y="4935102"/>
            <a:ext cx="9144032" cy="214296"/>
          </a:xfrm>
          <a:prstGeom prst="rect">
            <a:avLst/>
          </a:prstGeom>
          <a:solidFill>
            <a:srgbClr val="DCDCD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288536" algn="ctr"/>
                <a:tab pos="9034272" algn="r"/>
              </a:tabLst>
              <a:defRPr/>
            </a:pPr>
            <a:r>
              <a:rPr lang="en-GB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en-US" sz="1200" b="0" dirty="0" smtClean="0">
                <a:latin typeface="Arial" pitchFamily="34" charset="0"/>
                <a:cs typeface="Arial" pitchFamily="34" charset="0"/>
              </a:rPr>
              <a:t>	</a:t>
            </a:r>
            <a:endParaRPr lang="en-US" sz="1000" b="0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3624440" y="4909353"/>
            <a:ext cx="188865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b="1" dirty="0" smtClean="0">
                <a:solidFill>
                  <a:schemeClr val="accent1"/>
                </a:solidFill>
              </a:rPr>
              <a:t>Automated Test Design</a:t>
            </a:r>
            <a:r>
              <a:rPr lang="en-GB" sz="1000" b="1" dirty="0" smtClean="0">
                <a:solidFill>
                  <a:schemeClr val="accent1"/>
                </a:solidFill>
              </a:rPr>
              <a:t>™</a:t>
            </a:r>
            <a:endParaRPr lang="en-US" sz="1100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7675969" y="4922870"/>
            <a:ext cx="149752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288536" algn="ctr"/>
                <a:tab pos="9034272" algn="r"/>
              </a:tabLst>
              <a:defRPr/>
            </a:pPr>
            <a:r>
              <a:rPr lang="en-US" sz="1000" b="0" dirty="0" smtClean="0">
                <a:latin typeface="Arial" pitchFamily="34" charset="0"/>
                <a:cs typeface="Arial" pitchFamily="34" charset="0"/>
              </a:rPr>
              <a:t>© 2011 Conformiq, Inc.</a:t>
            </a:r>
            <a:endParaRPr lang="en-US" sz="1000" b="0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62" y="4968304"/>
            <a:ext cx="1143000" cy="155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56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1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6005384" y="1037972"/>
            <a:ext cx="2910016" cy="3304735"/>
            <a:chOff x="6400800" y="1143000"/>
            <a:chExt cx="2514600" cy="3199703"/>
          </a:xfrm>
        </p:grpSpPr>
        <p:pic>
          <p:nvPicPr>
            <p:cNvPr id="9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400800" y="1143000"/>
              <a:ext cx="2514600" cy="3199703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7" name="Rounded Rectangle 6"/>
            <p:cNvSpPr/>
            <p:nvPr/>
          </p:nvSpPr>
          <p:spPr>
            <a:xfrm>
              <a:off x="7729152" y="2173565"/>
              <a:ext cx="838200" cy="168837"/>
            </a:xfrm>
            <a:prstGeom prst="roundRect">
              <a:avLst>
                <a:gd name="adj" fmla="val 38666"/>
              </a:avLst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600" dirty="0" smtClean="0">
                  <a:solidFill>
                    <a:schemeClr val="tx1"/>
                  </a:solidFill>
                </a:rPr>
                <a:t>CONFORMIQ</a:t>
              </a:r>
              <a:br>
                <a:rPr lang="fi-FI" sz="600" dirty="0" smtClean="0">
                  <a:solidFill>
                    <a:schemeClr val="tx1"/>
                  </a:solidFill>
                </a:rPr>
              </a:br>
              <a:r>
                <a:rPr lang="fi-FI" sz="600" dirty="0" smtClean="0">
                  <a:solidFill>
                    <a:schemeClr val="tx1"/>
                  </a:solidFill>
                </a:rPr>
                <a:t>DESIGNER</a:t>
              </a:r>
              <a:endParaRPr lang="fi-FI" sz="700" dirty="0">
                <a:solidFill>
                  <a:schemeClr val="tx1"/>
                </a:solidFill>
              </a:endParaRPr>
            </a:p>
          </p:txBody>
        </p:sp>
      </p:grp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33004" y="2391946"/>
            <a:ext cx="5782684" cy="2512561"/>
          </a:xfrm>
        </p:spPr>
        <p:txBody>
          <a:bodyPr>
            <a:normAutofit/>
          </a:bodyPr>
          <a:lstStyle/>
          <a:p>
            <a:r>
              <a:rPr lang="fi-FI" sz="3600" dirty="0" smtClean="0"/>
              <a:t>MBT </a:t>
            </a:r>
            <a:r>
              <a:rPr lang="fi-FI" sz="3600" dirty="0" err="1" smtClean="0"/>
              <a:t>Working</a:t>
            </a:r>
            <a:r>
              <a:rPr lang="fi-FI" sz="3600" dirty="0" smtClean="0"/>
              <a:t> </a:t>
            </a:r>
            <a:r>
              <a:rPr lang="fi-FI" sz="3600" dirty="0" err="1" smtClean="0"/>
              <a:t>Meeting</a:t>
            </a:r>
            <a:r>
              <a:rPr lang="fi-FI" sz="3600" dirty="0" smtClean="0"/>
              <a:t/>
            </a:r>
            <a:br>
              <a:rPr lang="fi-FI" sz="3600" dirty="0" smtClean="0"/>
            </a:br>
            <a:r>
              <a:rPr lang="fi-FI" sz="3600" dirty="0" smtClean="0"/>
              <a:t>Report</a:t>
            </a:r>
            <a:r>
              <a:rPr lang="fi-FI" sz="3600" dirty="0" smtClean="0"/>
              <a:t/>
            </a:r>
            <a:br>
              <a:rPr lang="fi-FI" sz="3600" dirty="0" smtClean="0"/>
            </a:br>
            <a:r>
              <a:rPr lang="fi-FI" sz="3600" dirty="0" smtClean="0"/>
              <a:t/>
            </a:r>
            <a:br>
              <a:rPr lang="fi-FI" sz="3600" dirty="0" smtClean="0"/>
            </a:br>
            <a:r>
              <a:rPr lang="fi-FI" sz="2400" dirty="0" smtClean="0"/>
              <a:t>Stephan </a:t>
            </a:r>
            <a:r>
              <a:rPr lang="fi-FI" sz="2400" dirty="0" smtClean="0"/>
              <a:t>Schulz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sz="2000" dirty="0" smtClean="0"/>
              <a:t>MTS#56</a:t>
            </a:r>
            <a:r>
              <a:rPr lang="fi-FI" sz="2000" dirty="0" smtClean="0"/>
              <a:t>, </a:t>
            </a:r>
            <a:r>
              <a:rPr lang="fi-FI" sz="2000" dirty="0" err="1" smtClean="0"/>
              <a:t>Göttingen</a:t>
            </a:r>
            <a:endParaRPr lang="fi-FI" sz="27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07" y="205979"/>
            <a:ext cx="8384583" cy="857250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A Layered Definition of ETSI Testing DSLs?</a:t>
            </a:r>
            <a:br>
              <a:rPr lang="en-US" sz="3100" dirty="0" smtClean="0"/>
            </a:br>
            <a:r>
              <a:rPr lang="en-US" sz="2000" dirty="0" smtClean="0"/>
              <a:t>[based on Oligschläger, LACTOSE 2012]</a:t>
            </a:r>
            <a:endParaRPr lang="en-US" dirty="0"/>
          </a:p>
        </p:txBody>
      </p:sp>
      <p:sp>
        <p:nvSpPr>
          <p:cNvPr id="33" name="Content Placeholder 32"/>
          <p:cNvSpPr>
            <a:spLocks noGrp="1"/>
          </p:cNvSpPr>
          <p:nvPr>
            <p:ph sz="half" idx="2"/>
          </p:nvPr>
        </p:nvSpPr>
        <p:spPr>
          <a:xfrm>
            <a:off x="5292670" y="1379349"/>
            <a:ext cx="3394129" cy="3215274"/>
          </a:xfrm>
        </p:spPr>
        <p:txBody>
          <a:bodyPr>
            <a:normAutofit/>
          </a:bodyPr>
          <a:lstStyle/>
          <a:p>
            <a:r>
              <a:rPr lang="fi-FI" sz="2000" dirty="0" smtClean="0"/>
              <a:t>A DSML definition in </a:t>
            </a:r>
            <a:r>
              <a:rPr lang="fi-FI" sz="2000" dirty="0" err="1" smtClean="0"/>
              <a:t>multiple</a:t>
            </a:r>
            <a:r>
              <a:rPr lang="fi-FI" sz="2000" dirty="0" smtClean="0"/>
              <a:t> </a:t>
            </a:r>
            <a:r>
              <a:rPr lang="fi-FI" sz="2000" dirty="0" err="1" smtClean="0"/>
              <a:t>levels</a:t>
            </a:r>
            <a:r>
              <a:rPr lang="fi-FI" sz="2000" dirty="0" smtClean="0"/>
              <a:t> </a:t>
            </a:r>
          </a:p>
          <a:p>
            <a:r>
              <a:rPr lang="fi-FI" sz="2000" dirty="0" smtClean="0"/>
              <a:t>A new </a:t>
            </a:r>
            <a:r>
              <a:rPr lang="fi-FI" sz="2000" dirty="0" err="1" smtClean="0"/>
              <a:t>level</a:t>
            </a:r>
            <a:r>
              <a:rPr lang="fi-FI" sz="2000" dirty="0" smtClean="0"/>
              <a:t> </a:t>
            </a:r>
            <a:r>
              <a:rPr lang="fi-FI" sz="2000" dirty="0" err="1" smtClean="0"/>
              <a:t>can</a:t>
            </a:r>
            <a:r>
              <a:rPr lang="fi-FI" sz="2000" dirty="0" smtClean="0"/>
              <a:t> </a:t>
            </a:r>
            <a:r>
              <a:rPr lang="fi-FI" sz="2000" dirty="0" err="1" smtClean="0"/>
              <a:t>add</a:t>
            </a:r>
            <a:r>
              <a:rPr lang="fi-FI" sz="2000" dirty="0" smtClean="0"/>
              <a:t> new </a:t>
            </a:r>
            <a:r>
              <a:rPr lang="fi-FI" sz="2000" dirty="0" err="1" smtClean="0"/>
              <a:t>concepts</a:t>
            </a:r>
            <a:r>
              <a:rPr lang="fi-FI" sz="2000" dirty="0" smtClean="0"/>
              <a:t>, </a:t>
            </a:r>
            <a:r>
              <a:rPr lang="fi-FI" sz="2000" dirty="0" err="1" smtClean="0"/>
              <a:t>properties</a:t>
            </a:r>
            <a:r>
              <a:rPr lang="fi-FI" sz="2000" dirty="0" smtClean="0"/>
              <a:t>, </a:t>
            </a:r>
            <a:r>
              <a:rPr lang="fi-FI" sz="2000" dirty="0" err="1" smtClean="0"/>
              <a:t>relationships</a:t>
            </a:r>
            <a:r>
              <a:rPr lang="fi-FI" sz="2000" dirty="0" smtClean="0"/>
              <a:t> </a:t>
            </a:r>
            <a:r>
              <a:rPr lang="fi-FI" sz="2000" dirty="0" err="1" smtClean="0"/>
              <a:t>etc</a:t>
            </a:r>
            <a:endParaRPr lang="fi-FI" sz="2000" dirty="0" smtClean="0"/>
          </a:p>
          <a:p>
            <a:r>
              <a:rPr lang="fi-FI" sz="2000" dirty="0"/>
              <a:t>A </a:t>
            </a:r>
            <a:r>
              <a:rPr lang="fi-FI" sz="2000" dirty="0" smtClean="0"/>
              <a:t>new </a:t>
            </a:r>
            <a:r>
              <a:rPr lang="fi-FI" sz="2000" dirty="0" err="1" smtClean="0"/>
              <a:t>level</a:t>
            </a:r>
            <a:r>
              <a:rPr lang="fi-FI" sz="2000" dirty="0" smtClean="0"/>
              <a:t> </a:t>
            </a:r>
            <a:r>
              <a:rPr lang="fi-FI" sz="2000" dirty="0" err="1" smtClean="0"/>
              <a:t>can</a:t>
            </a:r>
            <a:r>
              <a:rPr lang="fi-FI" sz="2000" dirty="0" smtClean="0"/>
              <a:t> </a:t>
            </a:r>
            <a:r>
              <a:rPr lang="fi-FI" sz="2000" dirty="0" err="1" smtClean="0"/>
              <a:t>refine</a:t>
            </a:r>
            <a:r>
              <a:rPr lang="fi-FI" sz="2000" dirty="0" smtClean="0"/>
              <a:t> </a:t>
            </a:r>
            <a:r>
              <a:rPr lang="fi-FI" sz="2000" dirty="0" err="1" smtClean="0"/>
              <a:t>or</a:t>
            </a:r>
            <a:r>
              <a:rPr lang="fi-FI" sz="2000" dirty="0" smtClean="0"/>
              <a:t> </a:t>
            </a:r>
            <a:r>
              <a:rPr lang="fi-FI" sz="2000" dirty="0" err="1" smtClean="0"/>
              <a:t>restrict</a:t>
            </a:r>
            <a:r>
              <a:rPr lang="fi-FI" sz="2000" dirty="0" smtClean="0"/>
              <a:t> </a:t>
            </a:r>
            <a:r>
              <a:rPr lang="fi-FI" sz="2000" dirty="0" err="1" smtClean="0"/>
              <a:t>already</a:t>
            </a:r>
            <a:r>
              <a:rPr lang="fi-FI" sz="2000" dirty="0" smtClean="0"/>
              <a:t> </a:t>
            </a:r>
            <a:r>
              <a:rPr lang="fi-FI" sz="2000" dirty="0" err="1" smtClean="0"/>
              <a:t>existing</a:t>
            </a:r>
            <a:r>
              <a:rPr lang="fi-FI" sz="2000" dirty="0" smtClean="0"/>
              <a:t> </a:t>
            </a:r>
            <a:r>
              <a:rPr lang="fi-FI" sz="2000" dirty="0" err="1" smtClean="0"/>
              <a:t>concepts</a:t>
            </a:r>
            <a:r>
              <a:rPr lang="fi-FI" sz="2000" dirty="0" smtClean="0"/>
              <a:t>, </a:t>
            </a:r>
            <a:r>
              <a:rPr lang="fi-FI" sz="2000" dirty="0" err="1"/>
              <a:t>properties</a:t>
            </a:r>
            <a:r>
              <a:rPr lang="fi-FI" sz="2000" dirty="0"/>
              <a:t>, </a:t>
            </a:r>
            <a:r>
              <a:rPr lang="fi-FI" sz="2000" dirty="0" err="1"/>
              <a:t>relationships</a:t>
            </a:r>
            <a:r>
              <a:rPr lang="fi-FI" sz="2000" dirty="0" smtClean="0"/>
              <a:t>, </a:t>
            </a:r>
            <a:r>
              <a:rPr lang="fi-FI" sz="2000" dirty="0" err="1" smtClean="0"/>
              <a:t>etc</a:t>
            </a:r>
            <a:endParaRPr lang="en-US" sz="2000" dirty="0"/>
          </a:p>
        </p:txBody>
      </p:sp>
      <p:sp>
        <p:nvSpPr>
          <p:cNvPr id="24" name="Rounded Rectangle 23"/>
          <p:cNvSpPr/>
          <p:nvPr/>
        </p:nvSpPr>
        <p:spPr>
          <a:xfrm>
            <a:off x="329332" y="2790977"/>
            <a:ext cx="2286001" cy="41845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Application </a:t>
            </a:r>
            <a:r>
              <a:rPr lang="fi-FI" dirty="0" err="1" smtClean="0"/>
              <a:t>Domain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2886549" y="2163296"/>
            <a:ext cx="2286001" cy="41845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/>
              <a:t>Generic</a:t>
            </a:r>
            <a:r>
              <a:rPr lang="fi-FI" dirty="0" smtClean="0"/>
              <a:t> </a:t>
            </a:r>
            <a:r>
              <a:rPr lang="fi-FI" dirty="0" err="1" smtClean="0"/>
              <a:t>Testing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329332" y="4388525"/>
            <a:ext cx="4843218" cy="41845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/>
              <a:t>SpecificTest</a:t>
            </a:r>
            <a:r>
              <a:rPr lang="fi-FI" dirty="0" smtClean="0"/>
              <a:t> </a:t>
            </a:r>
            <a:r>
              <a:rPr lang="fi-FI" dirty="0" err="1" smtClean="0"/>
              <a:t>Description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329332" y="3303908"/>
            <a:ext cx="2286001" cy="41845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/>
              <a:t>Specific</a:t>
            </a:r>
            <a:r>
              <a:rPr lang="fi-FI" dirty="0" smtClean="0"/>
              <a:t> System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1642813" y="1614465"/>
            <a:ext cx="2286001" cy="41845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/>
              <a:t>Generic</a:t>
            </a:r>
            <a:r>
              <a:rPr lang="fi-FI" dirty="0" smtClean="0"/>
              <a:t> System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326752" y="2176226"/>
            <a:ext cx="2286001" cy="41845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System </a:t>
            </a:r>
            <a:r>
              <a:rPr lang="fi-FI" dirty="0" err="1" smtClean="0"/>
              <a:t>Operation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326752" y="3851263"/>
            <a:ext cx="4843218" cy="41845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/>
              <a:t>Specific</a:t>
            </a:r>
            <a:r>
              <a:rPr lang="fi-FI" dirty="0" smtClean="0"/>
              <a:t> System </a:t>
            </a:r>
            <a:r>
              <a:rPr lang="fi-FI" dirty="0" err="1" smtClean="0"/>
              <a:t>Operation</a:t>
            </a:r>
            <a:endParaRPr lang="en-US" dirty="0"/>
          </a:p>
        </p:txBody>
      </p:sp>
      <p:sp>
        <p:nvSpPr>
          <p:cNvPr id="5" name="Cloud Callout 4"/>
          <p:cNvSpPr/>
          <p:nvPr/>
        </p:nvSpPr>
        <p:spPr>
          <a:xfrm>
            <a:off x="3626592" y="1325105"/>
            <a:ext cx="984153" cy="506336"/>
          </a:xfrm>
          <a:prstGeom prst="cloudCallout">
            <a:avLst>
              <a:gd name="adj1" fmla="val -47604"/>
              <a:gd name="adj2" fmla="val 8101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>
                <a:solidFill>
                  <a:schemeClr val="tx1"/>
                </a:solidFill>
              </a:rPr>
              <a:t>input, </a:t>
            </a:r>
            <a:r>
              <a:rPr lang="fi-FI" sz="1200" dirty="0" err="1" smtClean="0">
                <a:solidFill>
                  <a:schemeClr val="tx1"/>
                </a:solidFill>
              </a:rPr>
              <a:t>entity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" name="Cloud Callout 20"/>
          <p:cNvSpPr/>
          <p:nvPr/>
        </p:nvSpPr>
        <p:spPr>
          <a:xfrm>
            <a:off x="4290435" y="1849580"/>
            <a:ext cx="1203713" cy="418454"/>
          </a:xfrm>
          <a:prstGeom prst="cloudCallout">
            <a:avLst>
              <a:gd name="adj1" fmla="val -47604"/>
              <a:gd name="adj2" fmla="val 8101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err="1" smtClean="0">
                <a:solidFill>
                  <a:schemeClr val="tx1"/>
                </a:solidFill>
              </a:rPr>
              <a:t>test</a:t>
            </a:r>
            <a:r>
              <a:rPr lang="fi-FI" sz="1200" dirty="0" smtClean="0">
                <a:solidFill>
                  <a:schemeClr val="tx1"/>
                </a:solidFill>
              </a:rPr>
              <a:t> </a:t>
            </a:r>
            <a:r>
              <a:rPr lang="fi-FI" sz="1200" dirty="0" err="1" smtClean="0">
                <a:solidFill>
                  <a:schemeClr val="tx1"/>
                </a:solidFill>
              </a:rPr>
              <a:t>step</a:t>
            </a:r>
            <a:r>
              <a:rPr lang="fi-FI" sz="1200" dirty="0" smtClean="0">
                <a:solidFill>
                  <a:schemeClr val="tx1"/>
                </a:solidFill>
              </a:rPr>
              <a:t>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" name="Cloud Callout 21"/>
          <p:cNvSpPr/>
          <p:nvPr/>
        </p:nvSpPr>
        <p:spPr>
          <a:xfrm>
            <a:off x="147234" y="1661722"/>
            <a:ext cx="1268274" cy="522500"/>
          </a:xfrm>
          <a:prstGeom prst="cloudCallout">
            <a:avLst>
              <a:gd name="adj1" fmla="val 37374"/>
              <a:gd name="adj2" fmla="val 7916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err="1">
                <a:solidFill>
                  <a:schemeClr val="tx1"/>
                </a:solidFill>
              </a:rPr>
              <a:t>i</a:t>
            </a:r>
            <a:r>
              <a:rPr lang="fi-FI" sz="1200" dirty="0" err="1" smtClean="0">
                <a:solidFill>
                  <a:schemeClr val="tx1"/>
                </a:solidFill>
              </a:rPr>
              <a:t>nitial</a:t>
            </a:r>
            <a:r>
              <a:rPr lang="fi-FI" sz="1200" dirty="0" smtClean="0">
                <a:solidFill>
                  <a:schemeClr val="tx1"/>
                </a:solidFill>
              </a:rPr>
              <a:t> </a:t>
            </a:r>
            <a:r>
              <a:rPr lang="fi-FI" sz="1200" dirty="0" err="1" smtClean="0">
                <a:solidFill>
                  <a:schemeClr val="tx1"/>
                </a:solidFill>
              </a:rPr>
              <a:t>state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" name="Cloud Callout 22"/>
          <p:cNvSpPr/>
          <p:nvPr/>
        </p:nvSpPr>
        <p:spPr>
          <a:xfrm>
            <a:off x="147234" y="2464806"/>
            <a:ext cx="1268274" cy="522500"/>
          </a:xfrm>
          <a:prstGeom prst="cloudCallout">
            <a:avLst>
              <a:gd name="adj1" fmla="val 37374"/>
              <a:gd name="adj2" fmla="val 7916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>
                <a:solidFill>
                  <a:schemeClr val="tx1"/>
                </a:solidFill>
              </a:rPr>
              <a:t>SIP UA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341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1" grpId="0" animBg="1"/>
      <p:bldP spid="22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Why DSML(s) in Standardization?</a:t>
            </a:r>
          </a:p>
        </p:txBody>
      </p:sp>
      <p:sp>
        <p:nvSpPr>
          <p:cNvPr id="21507" name="Rectangle 7"/>
          <p:cNvSpPr>
            <a:spLocks noGrp="1" noChangeArrowheads="1"/>
          </p:cNvSpPr>
          <p:nvPr>
            <p:ph idx="1"/>
          </p:nvPr>
        </p:nvSpPr>
        <p:spPr>
          <a:xfrm>
            <a:off x="449451" y="1184651"/>
            <a:ext cx="8229600" cy="3705064"/>
          </a:xfrm>
        </p:spPr>
        <p:txBody>
          <a:bodyPr wrap="square">
            <a:normAutofit/>
          </a:bodyPr>
          <a:lstStyle/>
          <a:p>
            <a:r>
              <a:rPr lang="en-US" sz="2000" dirty="0" smtClean="0"/>
              <a:t>Not a new idea in context of TTCN-3</a:t>
            </a:r>
          </a:p>
          <a:p>
            <a:r>
              <a:rPr lang="en-US" sz="2000" dirty="0" smtClean="0"/>
              <a:t>A fast way to nice &amp; free text editors available for anybody (via </a:t>
            </a:r>
            <a:r>
              <a:rPr lang="en-US" sz="2000" dirty="0" err="1" smtClean="0"/>
              <a:t>xtext</a:t>
            </a:r>
            <a:r>
              <a:rPr lang="en-US" sz="2000" dirty="0" smtClean="0"/>
              <a:t>)</a:t>
            </a:r>
          </a:p>
          <a:p>
            <a:pPr lvl="1"/>
            <a:r>
              <a:rPr lang="en-US" sz="1800" dirty="0" smtClean="0"/>
              <a:t>One of the challenges of the </a:t>
            </a:r>
            <a:r>
              <a:rPr lang="en-US" sz="1800" dirty="0" err="1" smtClean="0"/>
              <a:t>ExTRA</a:t>
            </a:r>
            <a:r>
              <a:rPr lang="en-US" sz="1800" dirty="0" smtClean="0"/>
              <a:t> aka </a:t>
            </a:r>
            <a:r>
              <a:rPr lang="en-US" sz="1800" dirty="0" err="1" smtClean="0"/>
              <a:t>TPLan</a:t>
            </a:r>
            <a:endParaRPr lang="en-US" sz="1800" dirty="0" smtClean="0"/>
          </a:p>
          <a:p>
            <a:r>
              <a:rPr lang="en-US" sz="2000" dirty="0" smtClean="0"/>
              <a:t>A nice way to formalize dependencies and ensure consistency between different abstraction levels</a:t>
            </a:r>
          </a:p>
          <a:p>
            <a:pPr lvl="1"/>
            <a:r>
              <a:rPr lang="en-US" sz="1800" dirty="0" err="1" smtClean="0"/>
              <a:t>ExTRA</a:t>
            </a:r>
            <a:r>
              <a:rPr lang="en-US" sz="1800" dirty="0" smtClean="0"/>
              <a:t> -&gt; System operation or TDL -&gt; TTCN-3 ?</a:t>
            </a:r>
          </a:p>
          <a:p>
            <a:r>
              <a:rPr lang="en-US" sz="2200" dirty="0" smtClean="0"/>
              <a:t>Allow space for tool proprietary presentation formats and even refinements, and extensions</a:t>
            </a:r>
          </a:p>
          <a:p>
            <a:pPr lvl="1"/>
            <a:r>
              <a:rPr lang="en-US" sz="1800" dirty="0" smtClean="0"/>
              <a:t>At same time enables enforcing ”tool independent single language” for use in standardization</a:t>
            </a:r>
          </a:p>
        </p:txBody>
      </p:sp>
    </p:spTree>
    <p:extLst>
      <p:ext uri="{BB962C8B-B14F-4D97-AF65-F5344CB8AC3E}">
        <p14:creationId xmlns:p14="http://schemas.microsoft.com/office/powerpoint/2010/main" val="38322335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7780492" cy="3394472"/>
          </a:xfrm>
        </p:spPr>
        <p:txBody>
          <a:bodyPr>
            <a:noAutofit/>
          </a:bodyPr>
          <a:lstStyle/>
          <a:p>
            <a:r>
              <a:rPr lang="fi-FI" dirty="0" err="1" smtClean="0"/>
              <a:t>First</a:t>
            </a:r>
            <a:r>
              <a:rPr lang="fi-FI" dirty="0" smtClean="0"/>
              <a:t> </a:t>
            </a:r>
            <a:r>
              <a:rPr lang="fi-FI" dirty="0" err="1" smtClean="0"/>
              <a:t>meeting</a:t>
            </a:r>
            <a:r>
              <a:rPr lang="fi-FI" dirty="0" smtClean="0"/>
              <a:t> on MBT ES revision</a:t>
            </a:r>
          </a:p>
          <a:p>
            <a:pPr lvl="1"/>
            <a:r>
              <a:rPr lang="fi-FI" dirty="0" err="1" smtClean="0"/>
              <a:t>Coordination</a:t>
            </a:r>
            <a:r>
              <a:rPr lang="fi-FI" dirty="0" smtClean="0"/>
              <a:t> with MBT STF</a:t>
            </a:r>
            <a:endParaRPr lang="fi-FI" dirty="0" smtClean="0"/>
          </a:p>
          <a:p>
            <a:r>
              <a:rPr lang="fi-FI" dirty="0" err="1" smtClean="0"/>
              <a:t>All</a:t>
            </a:r>
            <a:r>
              <a:rPr lang="fi-FI" dirty="0" smtClean="0"/>
              <a:t> </a:t>
            </a:r>
            <a:r>
              <a:rPr lang="fi-FI" dirty="0" err="1" smtClean="0"/>
              <a:t>day</a:t>
            </a:r>
            <a:r>
              <a:rPr lang="fi-FI" dirty="0" smtClean="0"/>
              <a:t>  on 14.5. in </a:t>
            </a:r>
            <a:r>
              <a:rPr lang="fi-FI" dirty="0" err="1" smtClean="0"/>
              <a:t>Göttingen</a:t>
            </a:r>
            <a:endParaRPr lang="fi-FI" dirty="0" smtClean="0"/>
          </a:p>
          <a:p>
            <a:r>
              <a:rPr lang="fi-FI" dirty="0" smtClean="0"/>
              <a:t>12 </a:t>
            </a:r>
            <a:r>
              <a:rPr lang="fi-FI" dirty="0" err="1" smtClean="0"/>
              <a:t>participants</a:t>
            </a:r>
            <a:r>
              <a:rPr lang="fi-FI" dirty="0" smtClean="0"/>
              <a:t> (</a:t>
            </a:r>
            <a:r>
              <a:rPr lang="fi-FI" dirty="0" err="1" smtClean="0"/>
              <a:t>including</a:t>
            </a:r>
            <a:r>
              <a:rPr lang="fi-FI" dirty="0" smtClean="0"/>
              <a:t> </a:t>
            </a:r>
            <a:r>
              <a:rPr lang="fi-FI" dirty="0" err="1" smtClean="0"/>
              <a:t>remote</a:t>
            </a:r>
            <a:r>
              <a:rPr lang="fi-FI" dirty="0" smtClean="0"/>
              <a:t> </a:t>
            </a:r>
            <a:r>
              <a:rPr lang="fi-FI" dirty="0" err="1" smtClean="0"/>
              <a:t>participants</a:t>
            </a:r>
            <a:r>
              <a:rPr lang="fi-FI" dirty="0" smtClean="0"/>
              <a:t>)</a:t>
            </a:r>
          </a:p>
          <a:p>
            <a:r>
              <a:rPr lang="fi-FI" dirty="0" err="1" smtClean="0"/>
              <a:t>Conformiq</a:t>
            </a:r>
            <a:r>
              <a:rPr lang="fi-FI" dirty="0" smtClean="0"/>
              <a:t>, Ericsson, </a:t>
            </a:r>
            <a:r>
              <a:rPr lang="fi-FI" dirty="0" err="1" smtClean="0"/>
              <a:t>Elvior</a:t>
            </a:r>
            <a:r>
              <a:rPr lang="fi-FI" dirty="0" smtClean="0"/>
              <a:t>, </a:t>
            </a:r>
            <a:r>
              <a:rPr lang="fi-FI" dirty="0" err="1" smtClean="0"/>
              <a:t>Giesecke</a:t>
            </a:r>
            <a:r>
              <a:rPr lang="fi-FI" dirty="0" smtClean="0"/>
              <a:t> &amp; </a:t>
            </a:r>
            <a:r>
              <a:rPr lang="fi-FI" dirty="0" err="1" smtClean="0"/>
              <a:t>Devrient</a:t>
            </a:r>
            <a:r>
              <a:rPr lang="fi-FI" dirty="0" smtClean="0"/>
              <a:t>, </a:t>
            </a:r>
            <a:r>
              <a:rPr lang="fi-FI" dirty="0" err="1" smtClean="0"/>
              <a:t>Daimler</a:t>
            </a:r>
            <a:r>
              <a:rPr lang="fi-FI" dirty="0" smtClean="0"/>
              <a:t>, VTT, ALU, ISPRAS, FOKUS, U of 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About Meeting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703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7780492" cy="3394472"/>
          </a:xfrm>
        </p:spPr>
        <p:txBody>
          <a:bodyPr>
            <a:noAutofit/>
          </a:bodyPr>
          <a:lstStyle/>
          <a:p>
            <a:r>
              <a:rPr lang="fi-FI" dirty="0" err="1" smtClean="0"/>
              <a:t>Detailed</a:t>
            </a:r>
            <a:r>
              <a:rPr lang="fi-FI" dirty="0" smtClean="0"/>
              <a:t> STF </a:t>
            </a:r>
            <a:r>
              <a:rPr lang="fi-FI" dirty="0" err="1" smtClean="0"/>
              <a:t>Review</a:t>
            </a:r>
            <a:endParaRPr lang="fi-FI" dirty="0" smtClean="0"/>
          </a:p>
          <a:p>
            <a:pPr lvl="1"/>
            <a:r>
              <a:rPr lang="fi-FI" dirty="0" smtClean="0"/>
              <a:t>ATM </a:t>
            </a:r>
            <a:r>
              <a:rPr lang="fi-FI" dirty="0" err="1" smtClean="0"/>
              <a:t>exercise</a:t>
            </a:r>
            <a:r>
              <a:rPr lang="fi-FI" dirty="0" smtClean="0"/>
              <a:t> + </a:t>
            </a:r>
            <a:r>
              <a:rPr lang="fi-FI" dirty="0" err="1" smtClean="0"/>
              <a:t>first</a:t>
            </a:r>
            <a:r>
              <a:rPr lang="fi-FI" dirty="0" smtClean="0"/>
              <a:t> ITS </a:t>
            </a:r>
            <a:r>
              <a:rPr lang="fi-FI" dirty="0" err="1" smtClean="0"/>
              <a:t>models</a:t>
            </a:r>
            <a:r>
              <a:rPr lang="fi-FI" dirty="0" smtClean="0"/>
              <a:t> with 4 </a:t>
            </a:r>
            <a:r>
              <a:rPr lang="fi-FI" dirty="0" err="1" smtClean="0"/>
              <a:t>tools</a:t>
            </a:r>
            <a:endParaRPr lang="fi-FI" dirty="0" smtClean="0"/>
          </a:p>
          <a:p>
            <a:pPr lvl="1"/>
            <a:r>
              <a:rPr lang="fi-FI" dirty="0" err="1" smtClean="0"/>
              <a:t>Early</a:t>
            </a:r>
            <a:r>
              <a:rPr lang="fi-FI" dirty="0" smtClean="0"/>
              <a:t> </a:t>
            </a:r>
            <a:r>
              <a:rPr lang="fi-FI" dirty="0" err="1" smtClean="0"/>
              <a:t>results</a:t>
            </a:r>
            <a:endParaRPr lang="fi-FI" dirty="0" smtClean="0"/>
          </a:p>
          <a:p>
            <a:r>
              <a:rPr lang="fi-FI" dirty="0" smtClean="0"/>
              <a:t>G&amp;D Presentation and </a:t>
            </a:r>
            <a:r>
              <a:rPr lang="fi-FI" dirty="0" err="1" smtClean="0"/>
              <a:t>standard</a:t>
            </a:r>
            <a:r>
              <a:rPr lang="fi-FI" dirty="0" smtClean="0"/>
              <a:t> feedback</a:t>
            </a:r>
          </a:p>
          <a:p>
            <a:r>
              <a:rPr lang="fi-FI" dirty="0" err="1" smtClean="0"/>
              <a:t>Conformiq</a:t>
            </a:r>
            <a:r>
              <a:rPr lang="fi-FI" dirty="0" smtClean="0"/>
              <a:t> </a:t>
            </a:r>
            <a:r>
              <a:rPr lang="fi-FI" dirty="0" err="1" smtClean="0"/>
              <a:t>presentation</a:t>
            </a:r>
            <a:r>
              <a:rPr lang="fi-FI" dirty="0" smtClean="0"/>
              <a:t> on open </a:t>
            </a:r>
            <a:r>
              <a:rPr lang="fi-FI" dirty="0" err="1" smtClean="0"/>
              <a:t>issues</a:t>
            </a:r>
            <a:r>
              <a:rPr lang="fi-FI" dirty="0" smtClean="0"/>
              <a:t> &amp; new </a:t>
            </a:r>
            <a:r>
              <a:rPr lang="fi-FI" dirty="0" err="1" smtClean="0"/>
              <a:t>ideas</a:t>
            </a:r>
            <a:endParaRPr lang="fi-FI" dirty="0" smtClean="0"/>
          </a:p>
          <a:p>
            <a:r>
              <a:rPr lang="fi-FI" dirty="0" smtClean="0"/>
              <a:t>Definition of </a:t>
            </a:r>
            <a:r>
              <a:rPr lang="fi-FI" dirty="0" err="1" smtClean="0"/>
              <a:t>next</a:t>
            </a:r>
            <a:r>
              <a:rPr lang="fi-FI" dirty="0" smtClean="0"/>
              <a:t> </a:t>
            </a:r>
            <a:r>
              <a:rPr lang="fi-FI" dirty="0" err="1" smtClean="0"/>
              <a:t>steps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Meeting Overview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3334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7780492" cy="3394472"/>
          </a:xfrm>
        </p:spPr>
        <p:txBody>
          <a:bodyPr>
            <a:noAutofit/>
          </a:bodyPr>
          <a:lstStyle/>
          <a:p>
            <a:r>
              <a:rPr lang="en-US" dirty="0" smtClean="0"/>
              <a:t>Work finished early 2011 – published by summer</a:t>
            </a:r>
          </a:p>
          <a:p>
            <a:r>
              <a:rPr lang="en-US" dirty="0" smtClean="0"/>
              <a:t>Comments received after finalization</a:t>
            </a:r>
          </a:p>
          <a:p>
            <a:pPr lvl="1"/>
            <a:r>
              <a:rPr lang="en-US" dirty="0" smtClean="0"/>
              <a:t>Formalization of concepts (in UML diagram)</a:t>
            </a:r>
          </a:p>
          <a:p>
            <a:pPr lvl="1"/>
            <a:r>
              <a:rPr lang="en-US" dirty="0" smtClean="0"/>
              <a:t>Annex for flowchart/activity based modeling</a:t>
            </a:r>
          </a:p>
          <a:p>
            <a:pPr lvl="1"/>
            <a:r>
              <a:rPr lang="en-US" dirty="0" smtClean="0"/>
              <a:t>“weak point is missing relation of modeling to testing”</a:t>
            </a:r>
          </a:p>
          <a:p>
            <a:pPr lvl="1"/>
            <a:r>
              <a:rPr lang="en-US" dirty="0" smtClean="0"/>
              <a:t>Section on modeling from system </a:t>
            </a:r>
            <a:r>
              <a:rPr lang="en-US" dirty="0" err="1" smtClean="0"/>
              <a:t>vs</a:t>
            </a:r>
            <a:r>
              <a:rPr lang="en-US" dirty="0" smtClean="0"/>
              <a:t> test perspective</a:t>
            </a:r>
          </a:p>
          <a:p>
            <a:pPr lvl="1"/>
            <a:r>
              <a:rPr lang="en-US" dirty="0" smtClean="0"/>
              <a:t>“Missing terms”</a:t>
            </a:r>
          </a:p>
          <a:p>
            <a:pPr lvl="1"/>
            <a:r>
              <a:rPr lang="en-US" dirty="0" smtClean="0"/>
              <a:t>Missing modeling/coverage of specific test data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dirty="0" smtClean="0"/>
              <a:t>Status ES 202 951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226269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Next</a:t>
            </a:r>
            <a:r>
              <a:rPr lang="fi-FI" dirty="0" smtClean="0"/>
              <a:t> </a:t>
            </a:r>
            <a:r>
              <a:rPr lang="fi-FI" dirty="0" err="1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5081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New sections in MBT ES on </a:t>
            </a:r>
            <a:r>
              <a:rPr lang="en-US" dirty="0" smtClean="0"/>
              <a:t>Test Selection and Test Suite </a:t>
            </a:r>
            <a:r>
              <a:rPr lang="en-US" dirty="0" smtClean="0"/>
              <a:t>Coverage</a:t>
            </a:r>
            <a:endParaRPr lang="en-US" dirty="0" smtClean="0"/>
          </a:p>
          <a:p>
            <a:pPr lvl="1"/>
            <a:r>
              <a:rPr lang="en-US" dirty="0" smtClean="0"/>
              <a:t>Concepts &amp; terminology/dictionary for use in context of MBT</a:t>
            </a:r>
          </a:p>
          <a:p>
            <a:pPr lvl="2"/>
            <a:r>
              <a:rPr lang="fi-FI" dirty="0" err="1" smtClean="0"/>
              <a:t>Revise</a:t>
            </a:r>
            <a:r>
              <a:rPr lang="fi-FI" dirty="0" smtClean="0"/>
              <a:t> </a:t>
            </a:r>
            <a:r>
              <a:rPr lang="fi-FI" dirty="0" err="1" smtClean="0"/>
              <a:t>notion</a:t>
            </a:r>
            <a:r>
              <a:rPr lang="fi-FI" dirty="0" smtClean="0"/>
              <a:t> of a </a:t>
            </a:r>
            <a:r>
              <a:rPr lang="fi-FI" dirty="0" err="1" smtClean="0"/>
              <a:t>state</a:t>
            </a:r>
            <a:r>
              <a:rPr lang="fi-FI" dirty="0" smtClean="0"/>
              <a:t>?</a:t>
            </a:r>
            <a:endParaRPr lang="en-US" dirty="0" smtClean="0"/>
          </a:p>
          <a:p>
            <a:pPr lvl="1"/>
            <a:r>
              <a:rPr lang="en-US" dirty="0" smtClean="0"/>
              <a:t>What is a test  in the context of a model</a:t>
            </a:r>
          </a:p>
          <a:p>
            <a:pPr lvl="2"/>
            <a:r>
              <a:rPr lang="en-US" dirty="0" smtClean="0"/>
              <a:t>Effectively  are the same quality – means to compare</a:t>
            </a:r>
          </a:p>
          <a:p>
            <a:pPr lvl="1"/>
            <a:r>
              <a:rPr lang="en-US" dirty="0" smtClean="0"/>
              <a:t>Test selection</a:t>
            </a:r>
          </a:p>
          <a:p>
            <a:pPr lvl="2"/>
            <a:r>
              <a:rPr lang="en-US" dirty="0" err="1" smtClean="0"/>
              <a:t>Paramerization</a:t>
            </a:r>
            <a:endParaRPr lang="en-US" dirty="0" smtClean="0"/>
          </a:p>
          <a:p>
            <a:pPr lvl="2"/>
            <a:r>
              <a:rPr lang="en-US" dirty="0" smtClean="0"/>
              <a:t>Test case properties like redundancy, priority/cost, differences in general</a:t>
            </a:r>
          </a:p>
          <a:p>
            <a:pPr lvl="1"/>
            <a:r>
              <a:rPr lang="en-US" dirty="0" smtClean="0"/>
              <a:t>Test Suite Coverage </a:t>
            </a:r>
          </a:p>
          <a:p>
            <a:pPr lvl="2"/>
            <a:r>
              <a:rPr lang="fi-FI" dirty="0" err="1" smtClean="0"/>
              <a:t>Something</a:t>
            </a:r>
            <a:r>
              <a:rPr lang="fi-FI" dirty="0" smtClean="0"/>
              <a:t> </a:t>
            </a:r>
            <a:r>
              <a:rPr lang="fi-FI" dirty="0" err="1" smtClean="0"/>
              <a:t>may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measurable</a:t>
            </a:r>
            <a:endParaRPr lang="en-US" dirty="0" smtClean="0"/>
          </a:p>
          <a:p>
            <a:pPr lvl="2"/>
            <a:r>
              <a:rPr lang="en-US" dirty="0" smtClean="0"/>
              <a:t>Type of coverage: Loop, definition coverage once </a:t>
            </a:r>
            <a:r>
              <a:rPr lang="en-US" dirty="0" err="1" smtClean="0"/>
              <a:t>vs</a:t>
            </a:r>
            <a:r>
              <a:rPr lang="en-US" dirty="0" smtClean="0"/>
              <a:t> n-times, ”full coverage”</a:t>
            </a:r>
          </a:p>
          <a:p>
            <a:pPr lvl="2"/>
            <a:r>
              <a:rPr lang="en-US" dirty="0" smtClean="0"/>
              <a:t>Criteria/types </a:t>
            </a:r>
            <a:r>
              <a:rPr lang="en-US" dirty="0" err="1" smtClean="0"/>
              <a:t>incl</a:t>
            </a:r>
            <a:r>
              <a:rPr lang="en-US" dirty="0" smtClean="0"/>
              <a:t> data and combinations thereof</a:t>
            </a:r>
          </a:p>
          <a:p>
            <a:pPr lvl="2"/>
            <a:r>
              <a:rPr lang="en-US" dirty="0" smtClean="0"/>
              <a:t>Reachability </a:t>
            </a:r>
            <a:r>
              <a:rPr lang="en-US" dirty="0" err="1" smtClean="0"/>
              <a:t>vs</a:t>
            </a:r>
            <a:r>
              <a:rPr lang="en-US" dirty="0" smtClean="0"/>
              <a:t> trace/pattern/test purpose (data at certain point)</a:t>
            </a:r>
          </a:p>
          <a:p>
            <a:pPr lvl="2"/>
            <a:r>
              <a:rPr lang="en-US" dirty="0" smtClean="0"/>
              <a:t>Use model </a:t>
            </a:r>
            <a:r>
              <a:rPr lang="en-US" dirty="0" err="1" smtClean="0"/>
              <a:t>vs</a:t>
            </a:r>
            <a:r>
              <a:rPr lang="en-US" dirty="0" smtClean="0"/>
              <a:t> specification </a:t>
            </a:r>
            <a:r>
              <a:rPr lang="en-US" dirty="0" err="1" smtClean="0"/>
              <a:t>vs</a:t>
            </a:r>
            <a:r>
              <a:rPr lang="en-US" dirty="0" smtClean="0"/>
              <a:t> implementation </a:t>
            </a:r>
            <a:r>
              <a:rPr lang="en-US" dirty="0" err="1" smtClean="0"/>
              <a:t>vs</a:t>
            </a:r>
            <a:r>
              <a:rPr lang="en-US" dirty="0" smtClean="0"/>
              <a:t> usage </a:t>
            </a:r>
            <a:r>
              <a:rPr lang="en-US" dirty="0" smtClean="0"/>
              <a:t>coverage</a:t>
            </a:r>
          </a:p>
          <a:p>
            <a:r>
              <a:rPr lang="fi-FI" dirty="0" smtClean="0"/>
              <a:t>Definition of </a:t>
            </a:r>
            <a:r>
              <a:rPr lang="fi-FI" dirty="0" err="1" smtClean="0"/>
              <a:t>more</a:t>
            </a:r>
            <a:r>
              <a:rPr lang="fi-FI" dirty="0" smtClean="0"/>
              <a:t> </a:t>
            </a:r>
            <a:r>
              <a:rPr lang="fi-FI" dirty="0" err="1" smtClean="0"/>
              <a:t>formal</a:t>
            </a:r>
            <a:r>
              <a:rPr lang="fi-FI" dirty="0" smtClean="0"/>
              <a:t> </a:t>
            </a:r>
            <a:r>
              <a:rPr lang="fi-FI" dirty="0" err="1" smtClean="0"/>
              <a:t>meta</a:t>
            </a:r>
            <a:r>
              <a:rPr lang="fi-FI" dirty="0" smtClean="0"/>
              <a:t> </a:t>
            </a:r>
            <a:r>
              <a:rPr lang="fi-FI" dirty="0" err="1" smtClean="0"/>
              <a:t>model</a:t>
            </a:r>
            <a:r>
              <a:rPr lang="fi-FI" dirty="0" smtClean="0"/>
              <a:t> (</a:t>
            </a:r>
            <a:r>
              <a:rPr lang="fi-FI" dirty="0" err="1" smtClean="0"/>
              <a:t>concepts</a:t>
            </a:r>
            <a:r>
              <a:rPr lang="fi-FI" dirty="0" smtClean="0"/>
              <a:t>) </a:t>
            </a:r>
            <a:r>
              <a:rPr lang="fi-FI" dirty="0" err="1" smtClean="0"/>
              <a:t>based</a:t>
            </a:r>
            <a:r>
              <a:rPr lang="fi-FI" dirty="0" smtClean="0"/>
              <a:t> on [OMG] MOF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91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 </a:t>
            </a:r>
            <a:r>
              <a:rPr lang="en-US" dirty="0" err="1" smtClean="0"/>
              <a:t>modeLS</a:t>
            </a:r>
            <a:r>
              <a:rPr lang="en-US" dirty="0" smtClean="0"/>
              <a:t> in ETSI [</a:t>
            </a:r>
            <a:r>
              <a:rPr lang="en-US" dirty="0" err="1" smtClean="0"/>
              <a:t>LanGUAGE</a:t>
            </a:r>
            <a:r>
              <a:rPr lang="en-US" dirty="0" smtClean="0"/>
              <a:t>] Standardization?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12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7780492" cy="3394472"/>
          </a:xfrm>
        </p:spPr>
        <p:txBody>
          <a:bodyPr>
            <a:noAutofit/>
          </a:bodyPr>
          <a:lstStyle/>
          <a:p>
            <a:r>
              <a:rPr lang="en-US" sz="2000" dirty="0" smtClean="0"/>
              <a:t>After years of ”unification” a clear &amp; strong trend in industry to specialization in (modeling) languages, i.e., DSLs</a:t>
            </a:r>
          </a:p>
          <a:p>
            <a:pPr lvl="1"/>
            <a:r>
              <a:rPr lang="en-US" sz="1600" dirty="0" smtClean="0"/>
              <a:t>So far deployments mainly in MDD</a:t>
            </a:r>
          </a:p>
          <a:p>
            <a:r>
              <a:rPr lang="en-US" sz="2000" dirty="0" smtClean="0"/>
              <a:t>UML, TTCN-3, </a:t>
            </a:r>
            <a:r>
              <a:rPr lang="en-US" sz="2000" dirty="0" err="1" smtClean="0"/>
              <a:t>etc</a:t>
            </a:r>
            <a:r>
              <a:rPr lang="en-US" sz="2000" dirty="0" smtClean="0"/>
              <a:t> – one size fits all?</a:t>
            </a:r>
          </a:p>
          <a:p>
            <a:pPr lvl="1"/>
            <a:r>
              <a:rPr lang="en-US" sz="1600" dirty="0" smtClean="0"/>
              <a:t>One size is how many pages of standard?</a:t>
            </a:r>
          </a:p>
          <a:p>
            <a:pPr lvl="1"/>
            <a:r>
              <a:rPr lang="en-US" sz="1600" dirty="0" smtClean="0"/>
              <a:t>One language ?= one compiler </a:t>
            </a:r>
          </a:p>
          <a:p>
            <a:pPr lvl="1"/>
            <a:r>
              <a:rPr lang="en-US" sz="1600" dirty="0" smtClean="0"/>
              <a:t>XMI ?</a:t>
            </a:r>
          </a:p>
          <a:p>
            <a:r>
              <a:rPr lang="en-US" sz="2000" dirty="0" smtClean="0"/>
              <a:t>A(</a:t>
            </a:r>
            <a:r>
              <a:rPr lang="en-US" sz="2000" dirty="0" err="1" smtClean="0"/>
              <a:t>nother</a:t>
            </a:r>
            <a:r>
              <a:rPr lang="en-US" sz="2000" dirty="0" smtClean="0"/>
              <a:t>) domain specific modeling hype ?</a:t>
            </a:r>
          </a:p>
          <a:p>
            <a:pPr lvl="1"/>
            <a:r>
              <a:rPr lang="en-US" sz="1600" dirty="0" smtClean="0"/>
              <a:t>”Everything is a domain specific language” -&gt; what is a ”domain”</a:t>
            </a:r>
          </a:p>
          <a:p>
            <a:pPr lvl="1"/>
            <a:r>
              <a:rPr lang="en-US" sz="1600" dirty="0" smtClean="0"/>
              <a:t>Presentation format </a:t>
            </a:r>
            <a:r>
              <a:rPr lang="en-US" sz="1600" dirty="0" err="1" smtClean="0"/>
              <a:t>vs</a:t>
            </a:r>
            <a:r>
              <a:rPr lang="en-US" sz="1600" dirty="0" smtClean="0"/>
              <a:t> actual language</a:t>
            </a:r>
          </a:p>
          <a:p>
            <a:pPr lvl="1"/>
            <a:r>
              <a:rPr lang="en-US" sz="1600" dirty="0" smtClean="0"/>
              <a:t>Strong (Eclipse) open source initiative ”</a:t>
            </a:r>
            <a:r>
              <a:rPr lang="en-US" sz="1600" dirty="0" err="1" smtClean="0"/>
              <a:t>xtext</a:t>
            </a:r>
            <a:r>
              <a:rPr lang="en-US" sz="1600" dirty="0" smtClean="0"/>
              <a:t>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dirty="0" err="1" smtClean="0"/>
              <a:t>Test</a:t>
            </a:r>
            <a:r>
              <a:rPr lang="fi-FI" dirty="0" smtClean="0"/>
              <a:t> </a:t>
            </a:r>
            <a:r>
              <a:rPr lang="fi-FI" dirty="0" smtClean="0"/>
              <a:t>Language </a:t>
            </a:r>
            <a:r>
              <a:rPr lang="fi-FI" dirty="0" err="1" smtClean="0"/>
              <a:t>Specification</a:t>
            </a:r>
            <a:r>
              <a:rPr lang="fi-FI" dirty="0" smtClean="0"/>
              <a:t> </a:t>
            </a:r>
            <a:r>
              <a:rPr lang="fi-FI" dirty="0" smtClean="0"/>
              <a:t>and </a:t>
            </a:r>
            <a:r>
              <a:rPr lang="fi-FI" dirty="0" err="1" smtClean="0"/>
              <a:t>DSLs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Domain Specific Modeling?</a:t>
            </a:r>
          </a:p>
        </p:txBody>
      </p:sp>
      <p:sp>
        <p:nvSpPr>
          <p:cNvPr id="21507" name="Rectangle 7"/>
          <p:cNvSpPr>
            <a:spLocks noGrp="1" noChangeArrowheads="1"/>
          </p:cNvSpPr>
          <p:nvPr>
            <p:ph idx="1"/>
          </p:nvPr>
        </p:nvSpPr>
        <p:spPr>
          <a:xfrm>
            <a:off x="449451" y="1184652"/>
            <a:ext cx="8229600" cy="3387348"/>
          </a:xfrm>
        </p:spPr>
        <p:txBody>
          <a:bodyPr wrap="square">
            <a:normAutofit/>
          </a:bodyPr>
          <a:lstStyle/>
          <a:p>
            <a:r>
              <a:rPr lang="en-US" sz="2000" dirty="0" smtClean="0"/>
              <a:t>Modeling with a Domain Specific Modeling Language</a:t>
            </a:r>
          </a:p>
          <a:p>
            <a:r>
              <a:rPr lang="en-US" sz="2000" dirty="0" smtClean="0"/>
              <a:t>What is a </a:t>
            </a:r>
            <a:r>
              <a:rPr lang="en-US" sz="2000" dirty="0"/>
              <a:t>Domain Specific Modeling </a:t>
            </a:r>
            <a:r>
              <a:rPr lang="en-US" sz="2000" dirty="0" smtClean="0"/>
              <a:t>Language (DSML)?</a:t>
            </a:r>
          </a:p>
          <a:p>
            <a:pPr lvl="1"/>
            <a:r>
              <a:rPr lang="en-US" sz="1800" dirty="0" smtClean="0"/>
              <a:t>A formal language defined on a custom, limited set of </a:t>
            </a:r>
            <a:r>
              <a:rPr lang="en-US" sz="1800" dirty="0"/>
              <a:t>domain specific </a:t>
            </a:r>
            <a:r>
              <a:rPr lang="en-US" sz="1800" dirty="0" smtClean="0"/>
              <a:t>concepts, symbols, </a:t>
            </a:r>
            <a:r>
              <a:rPr lang="en-US" sz="1800" dirty="0"/>
              <a:t>and rules </a:t>
            </a:r>
            <a:r>
              <a:rPr lang="en-US" sz="1800" dirty="0" smtClean="0"/>
              <a:t>in </a:t>
            </a:r>
            <a:r>
              <a:rPr lang="en-US" sz="1800" dirty="0"/>
              <a:t>a so called meta </a:t>
            </a:r>
            <a:r>
              <a:rPr lang="en-US" sz="1800" dirty="0" smtClean="0"/>
              <a:t>model</a:t>
            </a:r>
          </a:p>
          <a:p>
            <a:pPr lvl="1"/>
            <a:r>
              <a:rPr lang="en-US" sz="1800" dirty="0" smtClean="0"/>
              <a:t>Attempts to achieve a higher level of abstraction than a general purpose language like, e.g., UML</a:t>
            </a:r>
          </a:p>
          <a:p>
            <a:r>
              <a:rPr lang="en-US" sz="1900" dirty="0" smtClean="0"/>
              <a:t>Conceptual foundation dating back to the 80s (ISO </a:t>
            </a:r>
            <a:r>
              <a:rPr lang="en-US" sz="2000" dirty="0"/>
              <a:t>10027</a:t>
            </a:r>
            <a:r>
              <a:rPr lang="en-US" sz="1900" dirty="0" smtClean="0"/>
              <a:t>)</a:t>
            </a:r>
          </a:p>
          <a:p>
            <a:pPr lvl="1"/>
            <a:r>
              <a:rPr lang="en-US" sz="1800" dirty="0"/>
              <a:t>Later on popularized in 90s by OMG as “Meta Object Facility” (MOF)</a:t>
            </a:r>
          </a:p>
        </p:txBody>
      </p:sp>
    </p:spTree>
    <p:extLst>
      <p:ext uri="{BB962C8B-B14F-4D97-AF65-F5344CB8AC3E}">
        <p14:creationId xmlns:p14="http://schemas.microsoft.com/office/powerpoint/2010/main" val="5619911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[Example] Anatomy of a DSML or Meta-Model</a:t>
            </a:r>
            <a:endParaRPr lang="en-US" dirty="0"/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3971485" y="3034608"/>
            <a:ext cx="0" cy="532007"/>
          </a:xfrm>
          <a:prstGeom prst="line">
            <a:avLst/>
          </a:prstGeom>
          <a:noFill/>
          <a:ln w="57150">
            <a:solidFill>
              <a:srgbClr val="CF0E3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5408" y="3349738"/>
            <a:ext cx="1909952" cy="1443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CF0E30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5048680" y="2356419"/>
            <a:ext cx="0" cy="532007"/>
          </a:xfrm>
          <a:prstGeom prst="line">
            <a:avLst/>
          </a:prstGeom>
          <a:noFill/>
          <a:ln w="57150">
            <a:solidFill>
              <a:srgbClr val="CF0E3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6095919" y="3007049"/>
            <a:ext cx="0" cy="532007"/>
          </a:xfrm>
          <a:prstGeom prst="line">
            <a:avLst/>
          </a:prstGeom>
          <a:noFill/>
          <a:ln w="57150">
            <a:solidFill>
              <a:srgbClr val="CF0E3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2903878" y="2514583"/>
            <a:ext cx="1198" cy="532007"/>
          </a:xfrm>
          <a:prstGeom prst="line">
            <a:avLst/>
          </a:prstGeom>
          <a:noFill/>
          <a:ln w="57150">
            <a:solidFill>
              <a:srgbClr val="CF0E3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340278" y="3047788"/>
            <a:ext cx="111761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GB" sz="1600" b="1" dirty="0"/>
              <a:t>Concepts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541835" y="3046590"/>
            <a:ext cx="11305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GB" sz="1600" b="1" dirty="0" smtClean="0"/>
              <a:t>[Symbol]s</a:t>
            </a:r>
            <a:endParaRPr lang="en-GB" sz="1600" b="1" dirty="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5466945" y="2549165"/>
            <a:ext cx="127951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GB" sz="1600" b="1" dirty="0"/>
              <a:t>Generators</a:t>
            </a: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2017199" y="3005851"/>
            <a:ext cx="5203841" cy="0"/>
          </a:xfrm>
          <a:prstGeom prst="line">
            <a:avLst/>
          </a:prstGeom>
          <a:noFill/>
          <a:ln w="101600">
            <a:solidFill>
              <a:srgbClr val="CF0E30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1534319" y="2776992"/>
            <a:ext cx="488871" cy="456519"/>
          </a:xfrm>
          <a:prstGeom prst="ellipse">
            <a:avLst/>
          </a:prstGeom>
          <a:solidFill>
            <a:srgbClr val="CF0E30"/>
          </a:solidFill>
          <a:ln w="12700">
            <a:solidFill>
              <a:srgbClr val="CF0E3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2775668" y="2900408"/>
            <a:ext cx="249228" cy="220471"/>
          </a:xfrm>
          <a:prstGeom prst="ellipse">
            <a:avLst/>
          </a:prstGeom>
          <a:solidFill>
            <a:schemeClr val="bg1"/>
          </a:solidFill>
          <a:ln w="12700">
            <a:solidFill>
              <a:srgbClr val="CF0E3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GB" sz="1600" dirty="0"/>
              <a:t>1</a:t>
            </a:r>
          </a:p>
        </p:txBody>
      </p:sp>
      <p:sp>
        <p:nvSpPr>
          <p:cNvPr id="15" name="Oval 13"/>
          <p:cNvSpPr>
            <a:spLocks noChangeArrowheads="1"/>
          </p:cNvSpPr>
          <p:nvPr/>
        </p:nvSpPr>
        <p:spPr bwMode="auto">
          <a:xfrm>
            <a:off x="3834889" y="2900408"/>
            <a:ext cx="249228" cy="220471"/>
          </a:xfrm>
          <a:prstGeom prst="ellipse">
            <a:avLst/>
          </a:prstGeom>
          <a:solidFill>
            <a:schemeClr val="bg1"/>
          </a:solidFill>
          <a:ln w="12700">
            <a:solidFill>
              <a:srgbClr val="CF0E3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GB" sz="1600"/>
              <a:t>2</a:t>
            </a:r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4915678" y="2888426"/>
            <a:ext cx="249228" cy="220471"/>
          </a:xfrm>
          <a:prstGeom prst="ellipse">
            <a:avLst/>
          </a:prstGeom>
          <a:solidFill>
            <a:schemeClr val="bg1"/>
          </a:solidFill>
          <a:ln w="12700">
            <a:solidFill>
              <a:srgbClr val="CF0E3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GB" sz="1600"/>
              <a:t>3</a:t>
            </a:r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>
            <a:off x="5972502" y="2890822"/>
            <a:ext cx="249228" cy="220471"/>
          </a:xfrm>
          <a:prstGeom prst="ellipse">
            <a:avLst/>
          </a:prstGeom>
          <a:solidFill>
            <a:schemeClr val="bg1"/>
          </a:solidFill>
          <a:ln w="12700">
            <a:solidFill>
              <a:srgbClr val="CF0E3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GB" sz="1600"/>
              <a:t>4</a:t>
            </a:r>
          </a:p>
        </p:txBody>
      </p:sp>
      <p:pic>
        <p:nvPicPr>
          <p:cNvPr id="19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6180" y="1021609"/>
            <a:ext cx="1736212" cy="175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CF0E30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1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0312" y="1020411"/>
            <a:ext cx="2126829" cy="1552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CF0E30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2733" y="3343747"/>
            <a:ext cx="2600124" cy="1574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CF0E30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3591842" y="2544372"/>
            <a:ext cx="74251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GB" sz="1600" b="1" dirty="0"/>
              <a:t>Rules</a:t>
            </a:r>
          </a:p>
        </p:txBody>
      </p:sp>
      <p:pic>
        <p:nvPicPr>
          <p:cNvPr id="23" name="Picture 2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843" y="3468361"/>
            <a:ext cx="1480992" cy="1449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CF0E30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661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Q Theme">
      <a:dk1>
        <a:sysClr val="windowText" lastClr="000000"/>
      </a:dk1>
      <a:lt1>
        <a:sysClr val="window" lastClr="FFFFFF"/>
      </a:lt1>
      <a:dk2>
        <a:srgbClr val="1E1E1E"/>
      </a:dk2>
      <a:lt2>
        <a:srgbClr val="C8C8C8"/>
      </a:lt2>
      <a:accent1>
        <a:srgbClr val="009900"/>
      </a:accent1>
      <a:accent2>
        <a:srgbClr val="006699"/>
      </a:accent2>
      <a:accent3>
        <a:srgbClr val="FFAA00"/>
      </a:accent3>
      <a:accent4>
        <a:srgbClr val="999999"/>
      </a:accent4>
      <a:accent5>
        <a:srgbClr val="4D4D4D"/>
      </a:accent5>
      <a:accent6>
        <a:srgbClr val="99000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645</Words>
  <Application>Microsoft Office PowerPoint</Application>
  <PresentationFormat>On-screen Show (16:9)</PresentationFormat>
  <Paragraphs>92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MBT Working Meeting Report  Stephan Schulz MTS#56, Göttingen</vt:lpstr>
      <vt:lpstr>About Meeting</vt:lpstr>
      <vt:lpstr>Meeting Overview</vt:lpstr>
      <vt:lpstr>Status ES 202 951</vt:lpstr>
      <vt:lpstr>Next Steps</vt:lpstr>
      <vt:lpstr>Meta modeLS in ETSI [LanGUAGE] Standardization?</vt:lpstr>
      <vt:lpstr>Test Language Specification and DSLs</vt:lpstr>
      <vt:lpstr>What is a Domain Specific Modeling?</vt:lpstr>
      <vt:lpstr>[Example] Anatomy of a DSML or Meta-Model</vt:lpstr>
      <vt:lpstr>A Layered Definition of ETSI Testing DSLs? [based on Oligschläger, LACTOSE 2012]</vt:lpstr>
      <vt:lpstr>Why DSML(s) in Standardization?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Automation of Test Design with Model-Based Testing</dc:title>
  <dc:creator/>
  <cp:keywords>MBT, ATD, Testing</cp:keywords>
  <cp:lastModifiedBy/>
  <cp:revision>1</cp:revision>
  <dcterms:created xsi:type="dcterms:W3CDTF">2010-07-15T17:05:57Z</dcterms:created>
  <dcterms:modified xsi:type="dcterms:W3CDTF">2012-05-15T13:24:48Z</dcterms:modified>
  <cp:category>Tutorial</cp:category>
</cp:coreProperties>
</file>