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4"/>
  </p:notesMasterIdLst>
  <p:sldIdLst>
    <p:sldId id="257" r:id="rId2"/>
    <p:sldId id="303" r:id="rId3"/>
    <p:sldId id="304" r:id="rId4"/>
    <p:sldId id="297" r:id="rId5"/>
    <p:sldId id="306" r:id="rId6"/>
    <p:sldId id="302" r:id="rId7"/>
    <p:sldId id="305" r:id="rId8"/>
    <p:sldId id="290" r:id="rId9"/>
    <p:sldId id="291" r:id="rId10"/>
    <p:sldId id="292" r:id="rId11"/>
    <p:sldId id="293" r:id="rId12"/>
    <p:sldId id="294"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74" autoAdjust="0"/>
    <p:restoredTop sz="89667" autoAdjust="0"/>
  </p:normalViewPr>
  <p:slideViewPr>
    <p:cSldViewPr snapToGrid="0">
      <p:cViewPr varScale="1">
        <p:scale>
          <a:sx n="123" d="100"/>
          <a:sy n="123" d="100"/>
        </p:scale>
        <p:origin x="-324" y="-90"/>
      </p:cViewPr>
      <p:guideLst>
        <p:guide orient="horz" pos="2010"/>
        <p:guide pos="281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458278-836F-4203-95B1-1103A7EE2736}" type="datetimeFigureOut">
              <a:rPr lang="fi-FI" smtClean="0"/>
              <a:pPr/>
              <a:t>15.5.2012</a:t>
            </a:fld>
            <a:endParaRPr lang="fi-FI"/>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4465FE-36E1-43F7-A293-25965B84D905}" type="slidenum">
              <a:rPr lang="fi-FI" smtClean="0"/>
              <a:pPr/>
              <a:t>‹#›</a:t>
            </a:fld>
            <a:endParaRPr lang="fi-FI"/>
          </a:p>
        </p:txBody>
      </p:sp>
    </p:spTree>
    <p:extLst>
      <p:ext uri="{BB962C8B-B14F-4D97-AF65-F5344CB8AC3E}">
        <p14:creationId xmlns:p14="http://schemas.microsoft.com/office/powerpoint/2010/main" val="270621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593E742-4750-482F-8295-8A1554EB91AE}" type="slidenum">
              <a:rPr lang="en-GB" smtClean="0"/>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5854" y="2383635"/>
            <a:ext cx="6200775" cy="1102519"/>
          </a:xfrm>
        </p:spPr>
        <p:txBody>
          <a:bodyPr>
            <a:normAutofit/>
          </a:bodyPr>
          <a:lstStyle>
            <a:lvl1pP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732981" y="3543300"/>
            <a:ext cx="5106521" cy="131445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933" y="723900"/>
            <a:ext cx="5562600" cy="1390650"/>
          </a:xfrm>
          <a:prstGeom prst="rect">
            <a:avLst/>
          </a:prstGeom>
        </p:spPr>
      </p:pic>
    </p:spTree>
    <p:extLst>
      <p:ext uri="{BB962C8B-B14F-4D97-AF65-F5344CB8AC3E}">
        <p14:creationId xmlns:p14="http://schemas.microsoft.com/office/powerpoint/2010/main" val="4080297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3"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4"/>
            <a:ext cx="5111750" cy="438983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13"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93377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9"/>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49267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70252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0334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normAutofit/>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00151"/>
            <a:ext cx="8229600" cy="3394472"/>
          </a:xfrm>
        </p:spPr>
        <p:txBody>
          <a:bodyPr>
            <a:normAutofit/>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57427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6172200" cy="857250"/>
          </a:xfrm>
        </p:spPr>
        <p:txBody>
          <a:bodyPr>
            <a:normAutofit/>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00151"/>
            <a:ext cx="6172200" cy="3394472"/>
          </a:xfrm>
        </p:spPr>
        <p:txBody>
          <a:bodyPr>
            <a:normAutofit/>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8000" y="-19050"/>
            <a:ext cx="2286984" cy="4953000"/>
          </a:xfrm>
          <a:prstGeom prst="rect">
            <a:avLst/>
          </a:prstGeom>
          <a:effectLst/>
        </p:spPr>
      </p:pic>
    </p:spTree>
    <p:extLst>
      <p:ext uri="{BB962C8B-B14F-4D97-AF65-F5344CB8AC3E}">
        <p14:creationId xmlns:p14="http://schemas.microsoft.com/office/powerpoint/2010/main" val="3971878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noAutofit/>
          </a:bodyPr>
          <a:lstStyle>
            <a:lvl1pPr algn="l">
              <a:defRPr sz="32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980156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00151"/>
            <a:ext cx="4038600" cy="3394472"/>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00151"/>
            <a:ext cx="4038600" cy="3394472"/>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7700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151335"/>
            <a:ext cx="4041775" cy="47982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038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90606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49732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Completely Blank">
    <p:spTree>
      <p:nvGrpSpPr>
        <p:cNvPr id="1" name=""/>
        <p:cNvGrpSpPr/>
        <p:nvPr/>
      </p:nvGrpSpPr>
      <p:grpSpPr>
        <a:xfrm>
          <a:off x="0" y="0"/>
          <a:ext cx="0" cy="0"/>
          <a:chOff x="0" y="0"/>
          <a:chExt cx="0" cy="0"/>
        </a:xfrm>
      </p:grpSpPr>
      <p:sp>
        <p:nvSpPr>
          <p:cNvPr id="2" name="Rectangle 1"/>
          <p:cNvSpPr/>
          <p:nvPr userDrawn="1"/>
        </p:nvSpPr>
        <p:spPr>
          <a:xfrm>
            <a:off x="-32" y="-19050"/>
            <a:ext cx="9144000" cy="5162550"/>
          </a:xfrm>
          <a:prstGeom prst="rect">
            <a:avLst/>
          </a:prstGeom>
          <a:gradFill flip="none" rotWithShape="1">
            <a:gsLst>
              <a:gs pos="0">
                <a:srgbClr val="DDDDDD"/>
              </a:gs>
              <a:gs pos="12000">
                <a:srgbClr val="EAEAEA"/>
              </a:gs>
              <a:gs pos="100000">
                <a:schemeClr val="bg1"/>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73804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p:nvPr userDrawn="1"/>
        </p:nvSpPr>
        <p:spPr>
          <a:xfrm>
            <a:off x="-32" y="-19048"/>
            <a:ext cx="9144000" cy="5143501"/>
          </a:xfrm>
          <a:prstGeom prst="rect">
            <a:avLst/>
          </a:prstGeom>
          <a:gradFill flip="none" rotWithShape="1">
            <a:gsLst>
              <a:gs pos="0">
                <a:srgbClr val="DDDDDD"/>
              </a:gs>
              <a:gs pos="12000">
                <a:srgbClr val="EAEAEA"/>
              </a:gs>
              <a:gs pos="100000">
                <a:schemeClr val="bg1"/>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Box 50"/>
          <p:cNvSpPr txBox="1">
            <a:spLocks noChangeArrowheads="1"/>
          </p:cNvSpPr>
          <p:nvPr userDrawn="1"/>
        </p:nvSpPr>
        <p:spPr bwMode="auto">
          <a:xfrm>
            <a:off x="-32" y="4935102"/>
            <a:ext cx="9144032" cy="214296"/>
          </a:xfrm>
          <a:prstGeom prst="rect">
            <a:avLst/>
          </a:prstGeom>
          <a:solidFill>
            <a:srgbClr val="DCDCDC"/>
          </a:solidFill>
          <a:ln w="9525" algn="ctr">
            <a:noFill/>
            <a:miter lim="800000"/>
            <a:headEnd/>
            <a:tailEnd/>
          </a:ln>
          <a:effectLst/>
        </p:spPr>
        <p:txBody>
          <a:bodyPr wrap="none" anchor="ctr"/>
          <a:lstStyle/>
          <a:p>
            <a:pPr marL="0" marR="0" indent="0" algn="l" defTabSz="457200" rtl="0" eaLnBrk="1" fontAlgn="auto" latinLnBrk="0" hangingPunct="1">
              <a:lnSpc>
                <a:spcPct val="100000"/>
              </a:lnSpc>
              <a:spcBef>
                <a:spcPts val="0"/>
              </a:spcBef>
              <a:spcAft>
                <a:spcPts val="0"/>
              </a:spcAft>
              <a:buClrTx/>
              <a:buSzTx/>
              <a:buFontTx/>
              <a:buNone/>
              <a:tabLst>
                <a:tab pos="4288536" algn="ctr"/>
                <a:tab pos="9034272" algn="r"/>
              </a:tabLst>
              <a:defRPr/>
            </a:pPr>
            <a:r>
              <a:rPr lang="en-GB" sz="1200" b="1" dirty="0" smtClean="0">
                <a:solidFill>
                  <a:schemeClr val="tx1">
                    <a:lumMod val="65000"/>
                    <a:lumOff val="35000"/>
                  </a:schemeClr>
                </a:solidFill>
              </a:rPr>
              <a:t>	</a:t>
            </a:r>
            <a:r>
              <a:rPr lang="en-US" sz="1200" b="0" dirty="0" smtClean="0">
                <a:latin typeface="Arial" pitchFamily="34" charset="0"/>
                <a:cs typeface="Arial" pitchFamily="34" charset="0"/>
              </a:rPr>
              <a:t>	</a:t>
            </a:r>
            <a:endParaRPr lang="en-US" sz="1000" b="0" dirty="0">
              <a:solidFill>
                <a:srgbClr val="009900"/>
              </a:solidFill>
              <a:latin typeface="Arial" pitchFamily="34" charset="0"/>
              <a:cs typeface="Arial" pitchFamily="34" charset="0"/>
            </a:endParaRPr>
          </a:p>
        </p:txBody>
      </p:sp>
      <p:sp>
        <p:nvSpPr>
          <p:cNvPr id="13" name="Rectangle 12"/>
          <p:cNvSpPr/>
          <p:nvPr userDrawn="1"/>
        </p:nvSpPr>
        <p:spPr>
          <a:xfrm>
            <a:off x="3624440" y="4909353"/>
            <a:ext cx="1888659" cy="261610"/>
          </a:xfrm>
          <a:prstGeom prst="rect">
            <a:avLst/>
          </a:prstGeom>
        </p:spPr>
        <p:txBody>
          <a:bodyPr wrap="none">
            <a:spAutoFit/>
          </a:bodyPr>
          <a:lstStyle/>
          <a:p>
            <a:r>
              <a:rPr lang="en-GB" sz="1100" b="1" dirty="0" smtClean="0">
                <a:solidFill>
                  <a:schemeClr val="accent1"/>
                </a:solidFill>
              </a:rPr>
              <a:t>Automated Test Design</a:t>
            </a:r>
            <a:r>
              <a:rPr lang="en-GB" sz="1000" b="1" dirty="0" smtClean="0">
                <a:solidFill>
                  <a:schemeClr val="accent1"/>
                </a:solidFill>
              </a:rPr>
              <a:t>™</a:t>
            </a:r>
            <a:endParaRPr lang="en-US" sz="1100" dirty="0"/>
          </a:p>
        </p:txBody>
      </p:sp>
      <p:sp>
        <p:nvSpPr>
          <p:cNvPr id="14" name="Rectangle 13"/>
          <p:cNvSpPr/>
          <p:nvPr userDrawn="1"/>
        </p:nvSpPr>
        <p:spPr>
          <a:xfrm>
            <a:off x="7675969" y="4922870"/>
            <a:ext cx="1497526" cy="246221"/>
          </a:xfrm>
          <a:prstGeom prst="rect">
            <a:avLst/>
          </a:prstGeom>
        </p:spPr>
        <p:txBody>
          <a:bodyPr wrap="none">
            <a:spAutoFit/>
          </a:bodyPr>
          <a:lstStyle/>
          <a:p>
            <a:pPr marL="0" marR="0" indent="0" algn="l" defTabSz="457200" rtl="0" eaLnBrk="1" fontAlgn="auto" latinLnBrk="0" hangingPunct="1">
              <a:lnSpc>
                <a:spcPct val="100000"/>
              </a:lnSpc>
              <a:spcBef>
                <a:spcPts val="0"/>
              </a:spcBef>
              <a:spcAft>
                <a:spcPts val="0"/>
              </a:spcAft>
              <a:buClrTx/>
              <a:buSzTx/>
              <a:buFontTx/>
              <a:buNone/>
              <a:tabLst>
                <a:tab pos="4288536" algn="ctr"/>
                <a:tab pos="9034272" algn="r"/>
              </a:tabLst>
              <a:defRPr/>
            </a:pPr>
            <a:r>
              <a:rPr lang="en-US" sz="1000" b="0" dirty="0" smtClean="0">
                <a:latin typeface="Arial" pitchFamily="34" charset="0"/>
                <a:cs typeface="Arial" pitchFamily="34" charset="0"/>
              </a:rPr>
              <a:t>© 2011 Conformiq, Inc.</a:t>
            </a:r>
            <a:endParaRPr lang="en-US" sz="1000" b="0" dirty="0">
              <a:solidFill>
                <a:srgbClr val="009900"/>
              </a:solidFill>
              <a:latin typeface="Arial" pitchFamily="34" charset="0"/>
              <a:cs typeface="Arial" pitchFamily="34" charset="0"/>
            </a:endParaRPr>
          </a:p>
        </p:txBody>
      </p:sp>
      <p:pic>
        <p:nvPicPr>
          <p:cNvPr id="15" name="Picture 14"/>
          <p:cNvPicPr>
            <a:picLocks noChangeAspect="1"/>
          </p:cNvPicPr>
          <p:nvPr userDrawn="1"/>
        </p:nvPicPr>
        <p:blipFill>
          <a:blip r:embed="rId1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9162" y="4968304"/>
            <a:ext cx="1143000" cy="155960"/>
          </a:xfrm>
          <a:prstGeom prst="rect">
            <a:avLst/>
          </a:prstGeom>
        </p:spPr>
      </p:pic>
    </p:spTree>
    <p:extLst>
      <p:ext uri="{BB962C8B-B14F-4D97-AF65-F5344CB8AC3E}">
        <p14:creationId xmlns:p14="http://schemas.microsoft.com/office/powerpoint/2010/main" val="1733560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 id="2147483658" r:id="rId12"/>
    <p:sldLayoutId id="2147483659" r:id="rId13"/>
  </p:sldLayoutIdLst>
  <p:txStyles>
    <p:titleStyle>
      <a:lvl1pPr algn="ctr"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6005384" y="1037972"/>
            <a:ext cx="2910016" cy="3304735"/>
            <a:chOff x="6400800" y="1143000"/>
            <a:chExt cx="2514600" cy="3199703"/>
          </a:xfrm>
        </p:grpSpPr>
        <p:pic>
          <p:nvPicPr>
            <p:cNvPr id="9" name="Picture 8"/>
            <p:cNvPicPr>
              <a:picLocks noChangeAspect="1" noChangeArrowheads="1"/>
            </p:cNvPicPr>
            <p:nvPr/>
          </p:nvPicPr>
          <p:blipFill>
            <a:blip r:embed="rId3" cstate="print"/>
            <a:srcRect/>
            <a:stretch>
              <a:fillRect/>
            </a:stretch>
          </p:blipFill>
          <p:spPr bwMode="auto">
            <a:xfrm>
              <a:off x="6400800" y="1143000"/>
              <a:ext cx="2514600" cy="3199703"/>
            </a:xfrm>
            <a:prstGeom prst="rect">
              <a:avLst/>
            </a:prstGeom>
            <a:ln>
              <a:noFill/>
            </a:ln>
            <a:effectLst>
              <a:outerShdw blurRad="190500" algn="tl" rotWithShape="0">
                <a:srgbClr val="000000">
                  <a:alpha val="70000"/>
                </a:srgbClr>
              </a:outerShdw>
            </a:effectLst>
          </p:spPr>
        </p:pic>
        <p:sp>
          <p:nvSpPr>
            <p:cNvPr id="7" name="Rounded Rectangle 6"/>
            <p:cNvSpPr/>
            <p:nvPr/>
          </p:nvSpPr>
          <p:spPr>
            <a:xfrm>
              <a:off x="7729152" y="2173565"/>
              <a:ext cx="838200" cy="168837"/>
            </a:xfrm>
            <a:prstGeom prst="roundRect">
              <a:avLst>
                <a:gd name="adj" fmla="val 38666"/>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dirty="0" smtClean="0">
                  <a:solidFill>
                    <a:schemeClr val="tx1"/>
                  </a:solidFill>
                </a:rPr>
                <a:t>CONFORMIQ</a:t>
              </a:r>
              <a:br>
                <a:rPr lang="fi-FI" sz="600" dirty="0" smtClean="0">
                  <a:solidFill>
                    <a:schemeClr val="tx1"/>
                  </a:solidFill>
                </a:rPr>
              </a:br>
              <a:r>
                <a:rPr lang="fi-FI" sz="600" dirty="0" smtClean="0">
                  <a:solidFill>
                    <a:schemeClr val="tx1"/>
                  </a:solidFill>
                </a:rPr>
                <a:t>DESIGNER</a:t>
              </a:r>
              <a:endParaRPr lang="fi-FI" sz="700" dirty="0">
                <a:solidFill>
                  <a:schemeClr val="tx1"/>
                </a:solidFill>
              </a:endParaRPr>
            </a:p>
          </p:txBody>
        </p:sp>
      </p:grpSp>
      <p:sp>
        <p:nvSpPr>
          <p:cNvPr id="8" name="Title 7"/>
          <p:cNvSpPr>
            <a:spLocks noGrp="1"/>
          </p:cNvSpPr>
          <p:nvPr>
            <p:ph type="ctrTitle"/>
          </p:nvPr>
        </p:nvSpPr>
        <p:spPr>
          <a:xfrm>
            <a:off x="133004" y="2391946"/>
            <a:ext cx="5782684" cy="2512561"/>
          </a:xfrm>
        </p:spPr>
        <p:txBody>
          <a:bodyPr>
            <a:normAutofit/>
          </a:bodyPr>
          <a:lstStyle/>
          <a:p>
            <a:r>
              <a:rPr lang="fi-FI" sz="3600" dirty="0" smtClean="0"/>
              <a:t>MBT </a:t>
            </a:r>
            <a:r>
              <a:rPr lang="fi-FI" sz="3600" dirty="0" err="1" smtClean="0"/>
              <a:t>Working</a:t>
            </a:r>
            <a:r>
              <a:rPr lang="fi-FI" sz="3600" dirty="0" smtClean="0"/>
              <a:t> </a:t>
            </a:r>
            <a:r>
              <a:rPr lang="fi-FI" sz="3600" dirty="0" err="1" smtClean="0"/>
              <a:t>Meeting</a:t>
            </a:r>
            <a:r>
              <a:rPr lang="fi-FI" sz="3600" dirty="0" smtClean="0"/>
              <a:t/>
            </a:r>
            <a:br>
              <a:rPr lang="fi-FI" sz="3600" dirty="0" smtClean="0"/>
            </a:br>
            <a:r>
              <a:rPr lang="fi-FI" sz="3600" dirty="0" smtClean="0"/>
              <a:t>Report</a:t>
            </a:r>
            <a:r>
              <a:rPr lang="fi-FI" sz="3600" dirty="0" smtClean="0"/>
              <a:t/>
            </a:r>
            <a:br>
              <a:rPr lang="fi-FI" sz="3600" dirty="0" smtClean="0"/>
            </a:br>
            <a:r>
              <a:rPr lang="fi-FI" sz="3600" dirty="0" smtClean="0"/>
              <a:t/>
            </a:r>
            <a:br>
              <a:rPr lang="fi-FI" sz="3600" dirty="0" smtClean="0"/>
            </a:br>
            <a:r>
              <a:rPr lang="fi-FI" sz="2400" dirty="0" smtClean="0"/>
              <a:t>Stephan </a:t>
            </a:r>
            <a:r>
              <a:rPr lang="fi-FI" sz="2400" dirty="0" smtClean="0"/>
              <a:t>Schulz</a:t>
            </a:r>
            <a:r>
              <a:rPr lang="fi-FI" dirty="0" smtClean="0"/>
              <a:t/>
            </a:r>
            <a:br>
              <a:rPr lang="fi-FI" dirty="0" smtClean="0"/>
            </a:br>
            <a:r>
              <a:rPr lang="fi-FI" sz="2000" dirty="0" smtClean="0"/>
              <a:t>MTS#56</a:t>
            </a:r>
            <a:r>
              <a:rPr lang="fi-FI" sz="2000" dirty="0" smtClean="0"/>
              <a:t>, </a:t>
            </a:r>
            <a:r>
              <a:rPr lang="fi-FI" sz="2000" dirty="0" err="1" smtClean="0"/>
              <a:t>Göttingen</a:t>
            </a:r>
            <a:endParaRPr lang="fi-FI" sz="27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Anatomy of a DSML or Meta-Model</a:t>
            </a:r>
            <a:endParaRPr lang="en-US" dirty="0"/>
          </a:p>
        </p:txBody>
      </p:sp>
      <p:sp>
        <p:nvSpPr>
          <p:cNvPr id="4" name="Line 2"/>
          <p:cNvSpPr>
            <a:spLocks noChangeShapeType="1"/>
          </p:cNvSpPr>
          <p:nvPr/>
        </p:nvSpPr>
        <p:spPr bwMode="auto">
          <a:xfrm>
            <a:off x="3971485" y="3034608"/>
            <a:ext cx="0" cy="532007"/>
          </a:xfrm>
          <a:prstGeom prst="line">
            <a:avLst/>
          </a:prstGeom>
          <a:noFill/>
          <a:ln w="57150">
            <a:solidFill>
              <a:srgbClr val="CF0E3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45408" y="3349738"/>
            <a:ext cx="1909952" cy="1443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CF0E30"/>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ine 4"/>
          <p:cNvSpPr>
            <a:spLocks noChangeShapeType="1"/>
          </p:cNvSpPr>
          <p:nvPr/>
        </p:nvSpPr>
        <p:spPr bwMode="auto">
          <a:xfrm>
            <a:off x="5048680" y="2356419"/>
            <a:ext cx="0" cy="532007"/>
          </a:xfrm>
          <a:prstGeom prst="line">
            <a:avLst/>
          </a:prstGeom>
          <a:noFill/>
          <a:ln w="57150">
            <a:solidFill>
              <a:srgbClr val="CF0E3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7" name="Line 5"/>
          <p:cNvSpPr>
            <a:spLocks noChangeShapeType="1"/>
          </p:cNvSpPr>
          <p:nvPr/>
        </p:nvSpPr>
        <p:spPr bwMode="auto">
          <a:xfrm>
            <a:off x="6095919" y="3007049"/>
            <a:ext cx="0" cy="532007"/>
          </a:xfrm>
          <a:prstGeom prst="line">
            <a:avLst/>
          </a:prstGeom>
          <a:noFill/>
          <a:ln w="57150">
            <a:solidFill>
              <a:srgbClr val="CF0E3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8" name="Line 6"/>
          <p:cNvSpPr>
            <a:spLocks noChangeShapeType="1"/>
          </p:cNvSpPr>
          <p:nvPr/>
        </p:nvSpPr>
        <p:spPr bwMode="auto">
          <a:xfrm>
            <a:off x="2903878" y="2514583"/>
            <a:ext cx="1198" cy="532007"/>
          </a:xfrm>
          <a:prstGeom prst="line">
            <a:avLst/>
          </a:prstGeom>
          <a:noFill/>
          <a:ln w="57150">
            <a:solidFill>
              <a:srgbClr val="CF0E3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9" name="Rectangle 7"/>
          <p:cNvSpPr>
            <a:spLocks noChangeArrowheads="1"/>
          </p:cNvSpPr>
          <p:nvPr/>
        </p:nvSpPr>
        <p:spPr bwMode="auto">
          <a:xfrm>
            <a:off x="2340278" y="3047788"/>
            <a:ext cx="111761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FontTx/>
              <a:buNone/>
            </a:pPr>
            <a:r>
              <a:rPr lang="en-GB" sz="1600" b="1" dirty="0"/>
              <a:t>Concepts</a:t>
            </a:r>
          </a:p>
        </p:txBody>
      </p:sp>
      <p:sp>
        <p:nvSpPr>
          <p:cNvPr id="10" name="Rectangle 8"/>
          <p:cNvSpPr>
            <a:spLocks noChangeArrowheads="1"/>
          </p:cNvSpPr>
          <p:nvPr/>
        </p:nvSpPr>
        <p:spPr bwMode="auto">
          <a:xfrm>
            <a:off x="4541835" y="3046590"/>
            <a:ext cx="113054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buClrTx/>
              <a:buFontTx/>
              <a:buNone/>
            </a:pPr>
            <a:r>
              <a:rPr lang="en-GB" sz="1600" b="1" dirty="0" smtClean="0"/>
              <a:t>[Symbol]s</a:t>
            </a:r>
            <a:endParaRPr lang="en-GB" sz="1600" b="1" dirty="0"/>
          </a:p>
        </p:txBody>
      </p:sp>
      <p:sp>
        <p:nvSpPr>
          <p:cNvPr id="11" name="Rectangle 9"/>
          <p:cNvSpPr>
            <a:spLocks noChangeArrowheads="1"/>
          </p:cNvSpPr>
          <p:nvPr/>
        </p:nvSpPr>
        <p:spPr bwMode="auto">
          <a:xfrm>
            <a:off x="5466945" y="2549165"/>
            <a:ext cx="127951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FontTx/>
              <a:buNone/>
            </a:pPr>
            <a:r>
              <a:rPr lang="en-GB" sz="1600" b="1" dirty="0"/>
              <a:t>Generators</a:t>
            </a:r>
          </a:p>
        </p:txBody>
      </p:sp>
      <p:sp>
        <p:nvSpPr>
          <p:cNvPr id="12" name="Line 10"/>
          <p:cNvSpPr>
            <a:spLocks noChangeShapeType="1"/>
          </p:cNvSpPr>
          <p:nvPr/>
        </p:nvSpPr>
        <p:spPr bwMode="auto">
          <a:xfrm>
            <a:off x="2017199" y="3005851"/>
            <a:ext cx="5203841" cy="0"/>
          </a:xfrm>
          <a:prstGeom prst="line">
            <a:avLst/>
          </a:prstGeom>
          <a:noFill/>
          <a:ln w="101600">
            <a:solidFill>
              <a:srgbClr val="CF0E30"/>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3" name="Oval 11"/>
          <p:cNvSpPr>
            <a:spLocks noChangeArrowheads="1"/>
          </p:cNvSpPr>
          <p:nvPr/>
        </p:nvSpPr>
        <p:spPr bwMode="auto">
          <a:xfrm>
            <a:off x="1534319" y="2776992"/>
            <a:ext cx="488871" cy="456519"/>
          </a:xfrm>
          <a:prstGeom prst="ellipse">
            <a:avLst/>
          </a:prstGeom>
          <a:solidFill>
            <a:srgbClr val="CF0E30"/>
          </a:solidFill>
          <a:ln w="12700">
            <a:solidFill>
              <a:srgbClr val="CF0E3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4" name="Oval 12"/>
          <p:cNvSpPr>
            <a:spLocks noChangeArrowheads="1"/>
          </p:cNvSpPr>
          <p:nvPr/>
        </p:nvSpPr>
        <p:spPr bwMode="auto">
          <a:xfrm>
            <a:off x="2775668" y="2900408"/>
            <a:ext cx="249228" cy="220471"/>
          </a:xfrm>
          <a:prstGeom prst="ellipse">
            <a:avLst/>
          </a:prstGeom>
          <a:solidFill>
            <a:schemeClr val="bg1"/>
          </a:solidFill>
          <a:ln w="12700">
            <a:solidFill>
              <a:srgbClr val="CF0E3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FontTx/>
              <a:buNone/>
            </a:pPr>
            <a:r>
              <a:rPr lang="en-GB" sz="1600" dirty="0"/>
              <a:t>1</a:t>
            </a:r>
          </a:p>
        </p:txBody>
      </p:sp>
      <p:sp>
        <p:nvSpPr>
          <p:cNvPr id="15" name="Oval 13"/>
          <p:cNvSpPr>
            <a:spLocks noChangeArrowheads="1"/>
          </p:cNvSpPr>
          <p:nvPr/>
        </p:nvSpPr>
        <p:spPr bwMode="auto">
          <a:xfrm>
            <a:off x="3834889" y="2900408"/>
            <a:ext cx="249228" cy="220471"/>
          </a:xfrm>
          <a:prstGeom prst="ellipse">
            <a:avLst/>
          </a:prstGeom>
          <a:solidFill>
            <a:schemeClr val="bg1"/>
          </a:solidFill>
          <a:ln w="12700">
            <a:solidFill>
              <a:srgbClr val="CF0E3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FontTx/>
              <a:buNone/>
            </a:pPr>
            <a:r>
              <a:rPr lang="en-GB" sz="1600"/>
              <a:t>2</a:t>
            </a:r>
          </a:p>
        </p:txBody>
      </p:sp>
      <p:sp>
        <p:nvSpPr>
          <p:cNvPr id="16" name="Oval 14"/>
          <p:cNvSpPr>
            <a:spLocks noChangeArrowheads="1"/>
          </p:cNvSpPr>
          <p:nvPr/>
        </p:nvSpPr>
        <p:spPr bwMode="auto">
          <a:xfrm>
            <a:off x="4915678" y="2888426"/>
            <a:ext cx="249228" cy="220471"/>
          </a:xfrm>
          <a:prstGeom prst="ellipse">
            <a:avLst/>
          </a:prstGeom>
          <a:solidFill>
            <a:schemeClr val="bg1"/>
          </a:solidFill>
          <a:ln w="12700">
            <a:solidFill>
              <a:srgbClr val="CF0E3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FontTx/>
              <a:buNone/>
            </a:pPr>
            <a:r>
              <a:rPr lang="en-GB" sz="1600"/>
              <a:t>3</a:t>
            </a:r>
          </a:p>
        </p:txBody>
      </p:sp>
      <p:sp>
        <p:nvSpPr>
          <p:cNvPr id="17" name="Oval 15"/>
          <p:cNvSpPr>
            <a:spLocks noChangeArrowheads="1"/>
          </p:cNvSpPr>
          <p:nvPr/>
        </p:nvSpPr>
        <p:spPr bwMode="auto">
          <a:xfrm>
            <a:off x="5972502" y="2890822"/>
            <a:ext cx="249228" cy="220471"/>
          </a:xfrm>
          <a:prstGeom prst="ellipse">
            <a:avLst/>
          </a:prstGeom>
          <a:solidFill>
            <a:schemeClr val="bg1"/>
          </a:solidFill>
          <a:ln w="12700">
            <a:solidFill>
              <a:srgbClr val="CF0E3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FontTx/>
              <a:buNone/>
            </a:pPr>
            <a:r>
              <a:rPr lang="en-GB" sz="1600"/>
              <a:t>4</a:t>
            </a:r>
          </a:p>
        </p:txBody>
      </p:sp>
      <p:pic>
        <p:nvPicPr>
          <p:cNvPr id="19"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6180" y="1021609"/>
            <a:ext cx="1736212" cy="175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CF0E30"/>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1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90312" y="1020411"/>
            <a:ext cx="2126829" cy="1552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CF0E30"/>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2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12733" y="3343747"/>
            <a:ext cx="2600124" cy="1574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CF0E30"/>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Rectangle 23"/>
          <p:cNvSpPr>
            <a:spLocks noChangeArrowheads="1"/>
          </p:cNvSpPr>
          <p:nvPr/>
        </p:nvSpPr>
        <p:spPr bwMode="auto">
          <a:xfrm>
            <a:off x="3591842" y="2544372"/>
            <a:ext cx="74251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FontTx/>
              <a:buNone/>
            </a:pPr>
            <a:r>
              <a:rPr lang="en-GB" sz="1600" b="1" dirty="0"/>
              <a:t>Rules</a:t>
            </a:r>
          </a:p>
        </p:txBody>
      </p:sp>
      <p:pic>
        <p:nvPicPr>
          <p:cNvPr id="23" name="Picture 2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60843" y="3468361"/>
            <a:ext cx="1480992" cy="1449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CF0E30"/>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6615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07" y="205979"/>
            <a:ext cx="8384583" cy="857250"/>
          </a:xfrm>
        </p:spPr>
        <p:txBody>
          <a:bodyPr>
            <a:normAutofit fontScale="90000"/>
          </a:bodyPr>
          <a:lstStyle/>
          <a:p>
            <a:r>
              <a:rPr lang="en-US" sz="3100" dirty="0" smtClean="0"/>
              <a:t>A Layered Definition of ETSI Testing DSLs?</a:t>
            </a:r>
            <a:br>
              <a:rPr lang="en-US" sz="3100" dirty="0" smtClean="0"/>
            </a:br>
            <a:r>
              <a:rPr lang="en-US" sz="2000" dirty="0" smtClean="0"/>
              <a:t>[based on Oligschläger, LACTOSE 2012]</a:t>
            </a:r>
            <a:endParaRPr lang="en-US" dirty="0"/>
          </a:p>
        </p:txBody>
      </p:sp>
      <p:sp>
        <p:nvSpPr>
          <p:cNvPr id="33" name="Content Placeholder 32"/>
          <p:cNvSpPr>
            <a:spLocks noGrp="1"/>
          </p:cNvSpPr>
          <p:nvPr>
            <p:ph sz="half" idx="2"/>
          </p:nvPr>
        </p:nvSpPr>
        <p:spPr>
          <a:xfrm>
            <a:off x="5292670" y="1379349"/>
            <a:ext cx="3394129" cy="3215274"/>
          </a:xfrm>
        </p:spPr>
        <p:txBody>
          <a:bodyPr>
            <a:normAutofit/>
          </a:bodyPr>
          <a:lstStyle/>
          <a:p>
            <a:r>
              <a:rPr lang="fi-FI" sz="2000" dirty="0" smtClean="0"/>
              <a:t>A DSML definition in </a:t>
            </a:r>
            <a:r>
              <a:rPr lang="fi-FI" sz="2000" dirty="0" err="1" smtClean="0"/>
              <a:t>multiple</a:t>
            </a:r>
            <a:r>
              <a:rPr lang="fi-FI" sz="2000" dirty="0" smtClean="0"/>
              <a:t> </a:t>
            </a:r>
            <a:r>
              <a:rPr lang="fi-FI" sz="2000" dirty="0" err="1" smtClean="0"/>
              <a:t>levels</a:t>
            </a:r>
            <a:r>
              <a:rPr lang="fi-FI" sz="2000" dirty="0" smtClean="0"/>
              <a:t> </a:t>
            </a:r>
          </a:p>
          <a:p>
            <a:r>
              <a:rPr lang="fi-FI" sz="2000" dirty="0" smtClean="0"/>
              <a:t>A new </a:t>
            </a:r>
            <a:r>
              <a:rPr lang="fi-FI" sz="2000" dirty="0" err="1" smtClean="0"/>
              <a:t>level</a:t>
            </a:r>
            <a:r>
              <a:rPr lang="fi-FI" sz="2000" dirty="0" smtClean="0"/>
              <a:t> </a:t>
            </a:r>
            <a:r>
              <a:rPr lang="fi-FI" sz="2000" dirty="0" err="1" smtClean="0"/>
              <a:t>can</a:t>
            </a:r>
            <a:r>
              <a:rPr lang="fi-FI" sz="2000" dirty="0" smtClean="0"/>
              <a:t> </a:t>
            </a:r>
            <a:r>
              <a:rPr lang="fi-FI" sz="2000" dirty="0" err="1" smtClean="0"/>
              <a:t>add</a:t>
            </a:r>
            <a:r>
              <a:rPr lang="fi-FI" sz="2000" dirty="0" smtClean="0"/>
              <a:t> new </a:t>
            </a:r>
            <a:r>
              <a:rPr lang="fi-FI" sz="2000" dirty="0" err="1" smtClean="0"/>
              <a:t>concepts</a:t>
            </a:r>
            <a:r>
              <a:rPr lang="fi-FI" sz="2000" dirty="0" smtClean="0"/>
              <a:t>, </a:t>
            </a:r>
            <a:r>
              <a:rPr lang="fi-FI" sz="2000" dirty="0" err="1" smtClean="0"/>
              <a:t>properties</a:t>
            </a:r>
            <a:r>
              <a:rPr lang="fi-FI" sz="2000" dirty="0" smtClean="0"/>
              <a:t>, </a:t>
            </a:r>
            <a:r>
              <a:rPr lang="fi-FI" sz="2000" dirty="0" err="1" smtClean="0"/>
              <a:t>relationships</a:t>
            </a:r>
            <a:r>
              <a:rPr lang="fi-FI" sz="2000" dirty="0" smtClean="0"/>
              <a:t> </a:t>
            </a:r>
            <a:r>
              <a:rPr lang="fi-FI" sz="2000" dirty="0" err="1" smtClean="0"/>
              <a:t>etc</a:t>
            </a:r>
            <a:endParaRPr lang="fi-FI" sz="2000" dirty="0" smtClean="0"/>
          </a:p>
          <a:p>
            <a:r>
              <a:rPr lang="fi-FI" sz="2000" dirty="0"/>
              <a:t>A </a:t>
            </a:r>
            <a:r>
              <a:rPr lang="fi-FI" sz="2000" dirty="0" smtClean="0"/>
              <a:t>new </a:t>
            </a:r>
            <a:r>
              <a:rPr lang="fi-FI" sz="2000" dirty="0" err="1" smtClean="0"/>
              <a:t>level</a:t>
            </a:r>
            <a:r>
              <a:rPr lang="fi-FI" sz="2000" dirty="0" smtClean="0"/>
              <a:t> </a:t>
            </a:r>
            <a:r>
              <a:rPr lang="fi-FI" sz="2000" dirty="0" err="1" smtClean="0"/>
              <a:t>can</a:t>
            </a:r>
            <a:r>
              <a:rPr lang="fi-FI" sz="2000" dirty="0" smtClean="0"/>
              <a:t> </a:t>
            </a:r>
            <a:r>
              <a:rPr lang="fi-FI" sz="2000" dirty="0" err="1" smtClean="0"/>
              <a:t>refine</a:t>
            </a:r>
            <a:r>
              <a:rPr lang="fi-FI" sz="2000" dirty="0" smtClean="0"/>
              <a:t> </a:t>
            </a:r>
            <a:r>
              <a:rPr lang="fi-FI" sz="2000" dirty="0" err="1" smtClean="0"/>
              <a:t>or</a:t>
            </a:r>
            <a:r>
              <a:rPr lang="fi-FI" sz="2000" dirty="0" smtClean="0"/>
              <a:t> </a:t>
            </a:r>
            <a:r>
              <a:rPr lang="fi-FI" sz="2000" dirty="0" err="1" smtClean="0"/>
              <a:t>restrict</a:t>
            </a:r>
            <a:r>
              <a:rPr lang="fi-FI" sz="2000" dirty="0" smtClean="0"/>
              <a:t> </a:t>
            </a:r>
            <a:r>
              <a:rPr lang="fi-FI" sz="2000" dirty="0" err="1" smtClean="0"/>
              <a:t>already</a:t>
            </a:r>
            <a:r>
              <a:rPr lang="fi-FI" sz="2000" dirty="0" smtClean="0"/>
              <a:t> </a:t>
            </a:r>
            <a:r>
              <a:rPr lang="fi-FI" sz="2000" dirty="0" err="1" smtClean="0"/>
              <a:t>existing</a:t>
            </a:r>
            <a:r>
              <a:rPr lang="fi-FI" sz="2000" dirty="0" smtClean="0"/>
              <a:t> </a:t>
            </a:r>
            <a:r>
              <a:rPr lang="fi-FI" sz="2000" dirty="0" err="1" smtClean="0"/>
              <a:t>concepts</a:t>
            </a:r>
            <a:r>
              <a:rPr lang="fi-FI" sz="2000" dirty="0" smtClean="0"/>
              <a:t>, </a:t>
            </a:r>
            <a:r>
              <a:rPr lang="fi-FI" sz="2000" dirty="0" err="1"/>
              <a:t>properties</a:t>
            </a:r>
            <a:r>
              <a:rPr lang="fi-FI" sz="2000" dirty="0"/>
              <a:t>, </a:t>
            </a:r>
            <a:r>
              <a:rPr lang="fi-FI" sz="2000" dirty="0" err="1"/>
              <a:t>relationships</a:t>
            </a:r>
            <a:r>
              <a:rPr lang="fi-FI" sz="2000" dirty="0" smtClean="0"/>
              <a:t>, </a:t>
            </a:r>
            <a:r>
              <a:rPr lang="fi-FI" sz="2000" dirty="0" err="1" smtClean="0"/>
              <a:t>etc</a:t>
            </a:r>
            <a:endParaRPr lang="en-US" sz="2000" dirty="0"/>
          </a:p>
        </p:txBody>
      </p:sp>
      <p:sp>
        <p:nvSpPr>
          <p:cNvPr id="24" name="Rounded Rectangle 23"/>
          <p:cNvSpPr/>
          <p:nvPr/>
        </p:nvSpPr>
        <p:spPr>
          <a:xfrm>
            <a:off x="329332" y="2790977"/>
            <a:ext cx="2286001" cy="41845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i-FI" dirty="0" smtClean="0"/>
              <a:t>Application </a:t>
            </a:r>
            <a:r>
              <a:rPr lang="fi-FI" dirty="0" err="1" smtClean="0"/>
              <a:t>Domain</a:t>
            </a:r>
            <a:endParaRPr lang="en-US" dirty="0"/>
          </a:p>
        </p:txBody>
      </p:sp>
      <p:sp>
        <p:nvSpPr>
          <p:cNvPr id="26" name="Rounded Rectangle 25"/>
          <p:cNvSpPr/>
          <p:nvPr/>
        </p:nvSpPr>
        <p:spPr>
          <a:xfrm>
            <a:off x="2886549" y="2163296"/>
            <a:ext cx="2286001" cy="41845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i-FI" dirty="0" err="1" smtClean="0"/>
              <a:t>Generic</a:t>
            </a:r>
            <a:r>
              <a:rPr lang="fi-FI" dirty="0" smtClean="0"/>
              <a:t> </a:t>
            </a:r>
            <a:r>
              <a:rPr lang="fi-FI" dirty="0" err="1" smtClean="0"/>
              <a:t>Testing</a:t>
            </a:r>
            <a:endParaRPr lang="en-US" dirty="0"/>
          </a:p>
        </p:txBody>
      </p:sp>
      <p:sp>
        <p:nvSpPr>
          <p:cNvPr id="27" name="Rounded Rectangle 26"/>
          <p:cNvSpPr/>
          <p:nvPr/>
        </p:nvSpPr>
        <p:spPr>
          <a:xfrm>
            <a:off x="329332" y="4388525"/>
            <a:ext cx="4843218" cy="41845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i-FI" dirty="0" err="1" smtClean="0"/>
              <a:t>SpecificTest</a:t>
            </a:r>
            <a:r>
              <a:rPr lang="fi-FI" dirty="0" smtClean="0"/>
              <a:t> </a:t>
            </a:r>
            <a:r>
              <a:rPr lang="fi-FI" dirty="0" err="1" smtClean="0"/>
              <a:t>Description</a:t>
            </a:r>
            <a:endParaRPr lang="en-US" dirty="0"/>
          </a:p>
        </p:txBody>
      </p:sp>
      <p:sp>
        <p:nvSpPr>
          <p:cNvPr id="15" name="Rounded Rectangle 14"/>
          <p:cNvSpPr/>
          <p:nvPr/>
        </p:nvSpPr>
        <p:spPr>
          <a:xfrm>
            <a:off x="329332" y="3303908"/>
            <a:ext cx="2286001" cy="41845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i-FI" dirty="0" err="1" smtClean="0"/>
              <a:t>Specific</a:t>
            </a:r>
            <a:r>
              <a:rPr lang="fi-FI" dirty="0" smtClean="0"/>
              <a:t> System</a:t>
            </a:r>
            <a:endParaRPr lang="en-US" dirty="0"/>
          </a:p>
        </p:txBody>
      </p:sp>
      <p:sp>
        <p:nvSpPr>
          <p:cNvPr id="16" name="Rounded Rectangle 15"/>
          <p:cNvSpPr/>
          <p:nvPr/>
        </p:nvSpPr>
        <p:spPr>
          <a:xfrm>
            <a:off x="1642813" y="1614465"/>
            <a:ext cx="2286001" cy="41845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i-FI" dirty="0" err="1" smtClean="0"/>
              <a:t>Generic</a:t>
            </a:r>
            <a:r>
              <a:rPr lang="fi-FI" dirty="0" smtClean="0"/>
              <a:t> System</a:t>
            </a:r>
            <a:endParaRPr lang="en-US" dirty="0"/>
          </a:p>
        </p:txBody>
      </p:sp>
      <p:sp>
        <p:nvSpPr>
          <p:cNvPr id="17" name="Rounded Rectangle 16"/>
          <p:cNvSpPr/>
          <p:nvPr/>
        </p:nvSpPr>
        <p:spPr>
          <a:xfrm>
            <a:off x="326752" y="2176226"/>
            <a:ext cx="2286001" cy="41845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i-FI" dirty="0" smtClean="0"/>
              <a:t>System </a:t>
            </a:r>
            <a:r>
              <a:rPr lang="fi-FI" dirty="0" err="1" smtClean="0"/>
              <a:t>Operation</a:t>
            </a:r>
            <a:endParaRPr lang="en-US" dirty="0"/>
          </a:p>
        </p:txBody>
      </p:sp>
      <p:sp>
        <p:nvSpPr>
          <p:cNvPr id="19" name="Rounded Rectangle 18"/>
          <p:cNvSpPr/>
          <p:nvPr/>
        </p:nvSpPr>
        <p:spPr>
          <a:xfrm>
            <a:off x="326752" y="3851263"/>
            <a:ext cx="4843218" cy="41845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i-FI" dirty="0" err="1" smtClean="0"/>
              <a:t>Specific</a:t>
            </a:r>
            <a:r>
              <a:rPr lang="fi-FI" dirty="0" smtClean="0"/>
              <a:t> System </a:t>
            </a:r>
            <a:r>
              <a:rPr lang="fi-FI" dirty="0" err="1" smtClean="0"/>
              <a:t>Operation</a:t>
            </a:r>
            <a:endParaRPr lang="en-US" dirty="0"/>
          </a:p>
        </p:txBody>
      </p:sp>
      <p:sp>
        <p:nvSpPr>
          <p:cNvPr id="5" name="Cloud Callout 4"/>
          <p:cNvSpPr/>
          <p:nvPr/>
        </p:nvSpPr>
        <p:spPr>
          <a:xfrm>
            <a:off x="3626592" y="1325105"/>
            <a:ext cx="984153" cy="506336"/>
          </a:xfrm>
          <a:prstGeom prst="cloudCallout">
            <a:avLst>
              <a:gd name="adj1" fmla="val -47604"/>
              <a:gd name="adj2" fmla="val 8101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smtClean="0">
                <a:solidFill>
                  <a:schemeClr val="tx1"/>
                </a:solidFill>
              </a:rPr>
              <a:t>input, </a:t>
            </a:r>
            <a:r>
              <a:rPr lang="fi-FI" sz="1200" dirty="0" err="1" smtClean="0">
                <a:solidFill>
                  <a:schemeClr val="tx1"/>
                </a:solidFill>
              </a:rPr>
              <a:t>entity</a:t>
            </a:r>
            <a:endParaRPr lang="en-US" sz="1200" dirty="0">
              <a:solidFill>
                <a:schemeClr val="tx1"/>
              </a:solidFill>
            </a:endParaRPr>
          </a:p>
        </p:txBody>
      </p:sp>
      <p:sp>
        <p:nvSpPr>
          <p:cNvPr id="21" name="Cloud Callout 20"/>
          <p:cNvSpPr/>
          <p:nvPr/>
        </p:nvSpPr>
        <p:spPr>
          <a:xfrm>
            <a:off x="4290435" y="1849580"/>
            <a:ext cx="1203713" cy="418454"/>
          </a:xfrm>
          <a:prstGeom prst="cloudCallout">
            <a:avLst>
              <a:gd name="adj1" fmla="val -47604"/>
              <a:gd name="adj2" fmla="val 8101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err="1" smtClean="0">
                <a:solidFill>
                  <a:schemeClr val="tx1"/>
                </a:solidFill>
              </a:rPr>
              <a:t>test</a:t>
            </a:r>
            <a:r>
              <a:rPr lang="fi-FI" sz="1200" dirty="0" smtClean="0">
                <a:solidFill>
                  <a:schemeClr val="tx1"/>
                </a:solidFill>
              </a:rPr>
              <a:t> </a:t>
            </a:r>
            <a:r>
              <a:rPr lang="fi-FI" sz="1200" dirty="0" err="1" smtClean="0">
                <a:solidFill>
                  <a:schemeClr val="tx1"/>
                </a:solidFill>
              </a:rPr>
              <a:t>step</a:t>
            </a:r>
            <a:r>
              <a:rPr lang="fi-FI" sz="1200" dirty="0" smtClean="0">
                <a:solidFill>
                  <a:schemeClr val="tx1"/>
                </a:solidFill>
              </a:rPr>
              <a:t> </a:t>
            </a:r>
            <a:endParaRPr lang="en-US" sz="1200" dirty="0">
              <a:solidFill>
                <a:schemeClr val="tx1"/>
              </a:solidFill>
            </a:endParaRPr>
          </a:p>
        </p:txBody>
      </p:sp>
      <p:sp>
        <p:nvSpPr>
          <p:cNvPr id="22" name="Cloud Callout 21"/>
          <p:cNvSpPr/>
          <p:nvPr/>
        </p:nvSpPr>
        <p:spPr>
          <a:xfrm>
            <a:off x="147234" y="1661722"/>
            <a:ext cx="1268274" cy="522500"/>
          </a:xfrm>
          <a:prstGeom prst="cloudCallout">
            <a:avLst>
              <a:gd name="adj1" fmla="val 37374"/>
              <a:gd name="adj2" fmla="val 7916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err="1">
                <a:solidFill>
                  <a:schemeClr val="tx1"/>
                </a:solidFill>
              </a:rPr>
              <a:t>i</a:t>
            </a:r>
            <a:r>
              <a:rPr lang="fi-FI" sz="1200" dirty="0" err="1" smtClean="0">
                <a:solidFill>
                  <a:schemeClr val="tx1"/>
                </a:solidFill>
              </a:rPr>
              <a:t>nitial</a:t>
            </a:r>
            <a:r>
              <a:rPr lang="fi-FI" sz="1200" dirty="0" smtClean="0">
                <a:solidFill>
                  <a:schemeClr val="tx1"/>
                </a:solidFill>
              </a:rPr>
              <a:t> </a:t>
            </a:r>
            <a:r>
              <a:rPr lang="fi-FI" sz="1200" dirty="0" err="1" smtClean="0">
                <a:solidFill>
                  <a:schemeClr val="tx1"/>
                </a:solidFill>
              </a:rPr>
              <a:t>state</a:t>
            </a:r>
            <a:endParaRPr lang="en-US" sz="1200" dirty="0">
              <a:solidFill>
                <a:schemeClr val="tx1"/>
              </a:solidFill>
            </a:endParaRPr>
          </a:p>
        </p:txBody>
      </p:sp>
      <p:sp>
        <p:nvSpPr>
          <p:cNvPr id="23" name="Cloud Callout 22"/>
          <p:cNvSpPr/>
          <p:nvPr/>
        </p:nvSpPr>
        <p:spPr>
          <a:xfrm>
            <a:off x="147234" y="2464806"/>
            <a:ext cx="1268274" cy="522500"/>
          </a:xfrm>
          <a:prstGeom prst="cloudCallout">
            <a:avLst>
              <a:gd name="adj1" fmla="val 37374"/>
              <a:gd name="adj2" fmla="val 7916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smtClean="0">
                <a:solidFill>
                  <a:schemeClr val="tx1"/>
                </a:solidFill>
              </a:rPr>
              <a:t>SIP UA</a:t>
            </a:r>
            <a:endParaRPr lang="en-US" sz="1200" dirty="0">
              <a:solidFill>
                <a:schemeClr val="tx1"/>
              </a:solidFill>
            </a:endParaRPr>
          </a:p>
        </p:txBody>
      </p:sp>
    </p:spTree>
    <p:extLst>
      <p:ext uri="{BB962C8B-B14F-4D97-AF65-F5344CB8AC3E}">
        <p14:creationId xmlns:p14="http://schemas.microsoft.com/office/powerpoint/2010/main" val="423734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500"/>
                                        <p:tgtEl>
                                          <p:spTgt spid="2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1" grpId="0" animBg="1"/>
      <p:bldP spid="22" grpId="0" animBg="1"/>
      <p:bldP spid="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title"/>
          </p:nvPr>
        </p:nvSpPr>
        <p:spPr/>
        <p:txBody>
          <a:bodyPr/>
          <a:lstStyle/>
          <a:p>
            <a:r>
              <a:rPr lang="fi-FI" smtClean="0"/>
              <a:t>Why DSML(s) in Standardization?</a:t>
            </a:r>
          </a:p>
        </p:txBody>
      </p:sp>
      <p:sp>
        <p:nvSpPr>
          <p:cNvPr id="21507" name="Rectangle 7"/>
          <p:cNvSpPr>
            <a:spLocks noGrp="1" noChangeArrowheads="1"/>
          </p:cNvSpPr>
          <p:nvPr>
            <p:ph idx="1"/>
          </p:nvPr>
        </p:nvSpPr>
        <p:spPr>
          <a:xfrm>
            <a:off x="449451" y="1184651"/>
            <a:ext cx="8229600" cy="3705064"/>
          </a:xfrm>
        </p:spPr>
        <p:txBody>
          <a:bodyPr wrap="square">
            <a:normAutofit/>
          </a:bodyPr>
          <a:lstStyle/>
          <a:p>
            <a:r>
              <a:rPr lang="en-US" sz="2000" dirty="0" smtClean="0"/>
              <a:t>Not a new idea in context of TTCN-3</a:t>
            </a:r>
          </a:p>
          <a:p>
            <a:r>
              <a:rPr lang="en-US" sz="2000" dirty="0" smtClean="0"/>
              <a:t>A fast way to nice &amp; free text editors available for anybody (via </a:t>
            </a:r>
            <a:r>
              <a:rPr lang="en-US" sz="2000" dirty="0" err="1" smtClean="0"/>
              <a:t>xtext</a:t>
            </a:r>
            <a:r>
              <a:rPr lang="en-US" sz="2000" dirty="0" smtClean="0"/>
              <a:t>)</a:t>
            </a:r>
          </a:p>
          <a:p>
            <a:pPr lvl="1"/>
            <a:r>
              <a:rPr lang="en-US" sz="1800" dirty="0" smtClean="0"/>
              <a:t>One of the challenges of the </a:t>
            </a:r>
            <a:r>
              <a:rPr lang="en-US" sz="1800" dirty="0" err="1" smtClean="0"/>
              <a:t>ExTRA</a:t>
            </a:r>
            <a:r>
              <a:rPr lang="en-US" sz="1800" dirty="0" smtClean="0"/>
              <a:t> aka </a:t>
            </a:r>
            <a:r>
              <a:rPr lang="en-US" sz="1800" dirty="0" err="1" smtClean="0"/>
              <a:t>TPLan</a:t>
            </a:r>
            <a:endParaRPr lang="en-US" sz="1800" dirty="0" smtClean="0"/>
          </a:p>
          <a:p>
            <a:r>
              <a:rPr lang="en-US" sz="2000" dirty="0" smtClean="0"/>
              <a:t>A nice way to formalize dependencies and ensure consistency between different abstraction levels</a:t>
            </a:r>
          </a:p>
          <a:p>
            <a:pPr lvl="1"/>
            <a:r>
              <a:rPr lang="en-US" sz="1800" dirty="0" err="1" smtClean="0"/>
              <a:t>ExTRA</a:t>
            </a:r>
            <a:r>
              <a:rPr lang="en-US" sz="1800" dirty="0" smtClean="0"/>
              <a:t> -&gt; System operation or TDL -&gt; TTCN-3 ?</a:t>
            </a:r>
          </a:p>
          <a:p>
            <a:r>
              <a:rPr lang="en-US" sz="2200" dirty="0" smtClean="0"/>
              <a:t>Allow space for tool proprietary presentation formats and even refinements, and extensions</a:t>
            </a:r>
          </a:p>
          <a:p>
            <a:pPr lvl="1"/>
            <a:r>
              <a:rPr lang="en-US" sz="1800" dirty="0" smtClean="0"/>
              <a:t>At same time enables enforcing ”tool independent single language” for use in standardization</a:t>
            </a:r>
          </a:p>
        </p:txBody>
      </p:sp>
    </p:spTree>
    <p:extLst>
      <p:ext uri="{BB962C8B-B14F-4D97-AF65-F5344CB8AC3E}">
        <p14:creationId xmlns:p14="http://schemas.microsoft.com/office/powerpoint/2010/main" val="383223359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00151"/>
            <a:ext cx="7780492" cy="3394472"/>
          </a:xfrm>
        </p:spPr>
        <p:txBody>
          <a:bodyPr>
            <a:noAutofit/>
          </a:bodyPr>
          <a:lstStyle/>
          <a:p>
            <a:r>
              <a:rPr lang="fi-FI" dirty="0" err="1" smtClean="0"/>
              <a:t>First</a:t>
            </a:r>
            <a:r>
              <a:rPr lang="fi-FI" dirty="0" smtClean="0"/>
              <a:t> </a:t>
            </a:r>
            <a:r>
              <a:rPr lang="fi-FI" dirty="0" err="1" smtClean="0"/>
              <a:t>meeting</a:t>
            </a:r>
            <a:r>
              <a:rPr lang="fi-FI" dirty="0" smtClean="0"/>
              <a:t> on MBT ES revision</a:t>
            </a:r>
          </a:p>
          <a:p>
            <a:pPr lvl="1"/>
            <a:r>
              <a:rPr lang="fi-FI" dirty="0" err="1" smtClean="0"/>
              <a:t>Coordination</a:t>
            </a:r>
            <a:r>
              <a:rPr lang="fi-FI" dirty="0" smtClean="0"/>
              <a:t> with MBT STF</a:t>
            </a:r>
            <a:endParaRPr lang="fi-FI" dirty="0" smtClean="0"/>
          </a:p>
          <a:p>
            <a:r>
              <a:rPr lang="fi-FI" dirty="0" err="1" smtClean="0"/>
              <a:t>All</a:t>
            </a:r>
            <a:r>
              <a:rPr lang="fi-FI" dirty="0" smtClean="0"/>
              <a:t> </a:t>
            </a:r>
            <a:r>
              <a:rPr lang="fi-FI" dirty="0" err="1" smtClean="0"/>
              <a:t>day</a:t>
            </a:r>
            <a:r>
              <a:rPr lang="fi-FI" dirty="0" smtClean="0"/>
              <a:t>  on 14.5. in </a:t>
            </a:r>
            <a:r>
              <a:rPr lang="fi-FI" dirty="0" err="1" smtClean="0"/>
              <a:t>Göttingen</a:t>
            </a:r>
            <a:endParaRPr lang="fi-FI" dirty="0" smtClean="0"/>
          </a:p>
          <a:p>
            <a:r>
              <a:rPr lang="fi-FI" dirty="0" smtClean="0"/>
              <a:t>12 </a:t>
            </a:r>
            <a:r>
              <a:rPr lang="fi-FI" dirty="0" err="1" smtClean="0"/>
              <a:t>participants</a:t>
            </a:r>
            <a:r>
              <a:rPr lang="fi-FI" dirty="0" smtClean="0"/>
              <a:t> (</a:t>
            </a:r>
            <a:r>
              <a:rPr lang="fi-FI" dirty="0" err="1" smtClean="0"/>
              <a:t>including</a:t>
            </a:r>
            <a:r>
              <a:rPr lang="fi-FI" dirty="0" smtClean="0"/>
              <a:t> </a:t>
            </a:r>
            <a:r>
              <a:rPr lang="fi-FI" dirty="0" err="1" smtClean="0"/>
              <a:t>remote</a:t>
            </a:r>
            <a:r>
              <a:rPr lang="fi-FI" dirty="0" smtClean="0"/>
              <a:t> </a:t>
            </a:r>
            <a:r>
              <a:rPr lang="fi-FI" dirty="0" err="1" smtClean="0"/>
              <a:t>participants</a:t>
            </a:r>
            <a:r>
              <a:rPr lang="fi-FI" dirty="0" smtClean="0"/>
              <a:t>)</a:t>
            </a:r>
          </a:p>
          <a:p>
            <a:r>
              <a:rPr lang="fi-FI" dirty="0" err="1" smtClean="0"/>
              <a:t>Conformiq</a:t>
            </a:r>
            <a:r>
              <a:rPr lang="fi-FI" dirty="0" smtClean="0"/>
              <a:t>, Ericsson, </a:t>
            </a:r>
            <a:r>
              <a:rPr lang="fi-FI" dirty="0" err="1" smtClean="0"/>
              <a:t>Elvior</a:t>
            </a:r>
            <a:r>
              <a:rPr lang="fi-FI" dirty="0" smtClean="0"/>
              <a:t>, </a:t>
            </a:r>
            <a:r>
              <a:rPr lang="fi-FI" dirty="0" err="1" smtClean="0"/>
              <a:t>Giesecke</a:t>
            </a:r>
            <a:r>
              <a:rPr lang="fi-FI" dirty="0" smtClean="0"/>
              <a:t> &amp; </a:t>
            </a:r>
            <a:r>
              <a:rPr lang="fi-FI" dirty="0" err="1" smtClean="0"/>
              <a:t>Devrient</a:t>
            </a:r>
            <a:r>
              <a:rPr lang="fi-FI" dirty="0" smtClean="0"/>
              <a:t>, </a:t>
            </a:r>
            <a:r>
              <a:rPr lang="fi-FI" dirty="0" err="1" smtClean="0"/>
              <a:t>Daimler</a:t>
            </a:r>
            <a:r>
              <a:rPr lang="fi-FI" dirty="0" smtClean="0"/>
              <a:t>, VTT, ALU, ISPRAS, FOKUS, U of G</a:t>
            </a:r>
            <a:endParaRPr lang="en-US" dirty="0"/>
          </a:p>
        </p:txBody>
      </p:sp>
      <p:sp>
        <p:nvSpPr>
          <p:cNvPr id="2" name="Title 1"/>
          <p:cNvSpPr>
            <a:spLocks noGrp="1"/>
          </p:cNvSpPr>
          <p:nvPr>
            <p:ph type="title"/>
          </p:nvPr>
        </p:nvSpPr>
        <p:spPr/>
        <p:txBody>
          <a:bodyPr>
            <a:noAutofit/>
          </a:bodyPr>
          <a:lstStyle/>
          <a:p>
            <a:r>
              <a:rPr lang="en-US" dirty="0" smtClean="0"/>
              <a:t>About Meeting</a:t>
            </a:r>
            <a:endParaRPr lang="en-US" sz="2000" dirty="0"/>
          </a:p>
        </p:txBody>
      </p:sp>
    </p:spTree>
    <p:extLst>
      <p:ext uri="{BB962C8B-B14F-4D97-AF65-F5344CB8AC3E}">
        <p14:creationId xmlns:p14="http://schemas.microsoft.com/office/powerpoint/2010/main" val="97031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00151"/>
            <a:ext cx="7780492" cy="3394472"/>
          </a:xfrm>
        </p:spPr>
        <p:txBody>
          <a:bodyPr>
            <a:noAutofit/>
          </a:bodyPr>
          <a:lstStyle/>
          <a:p>
            <a:r>
              <a:rPr lang="fi-FI" dirty="0" err="1" smtClean="0"/>
              <a:t>Detailed</a:t>
            </a:r>
            <a:r>
              <a:rPr lang="fi-FI" dirty="0" smtClean="0"/>
              <a:t> STF </a:t>
            </a:r>
            <a:r>
              <a:rPr lang="fi-FI" dirty="0" err="1" smtClean="0"/>
              <a:t>Review</a:t>
            </a:r>
            <a:endParaRPr lang="fi-FI" dirty="0" smtClean="0"/>
          </a:p>
          <a:p>
            <a:pPr lvl="1"/>
            <a:r>
              <a:rPr lang="fi-FI" dirty="0" smtClean="0"/>
              <a:t>ATM </a:t>
            </a:r>
            <a:r>
              <a:rPr lang="fi-FI" dirty="0" err="1" smtClean="0"/>
              <a:t>exercise</a:t>
            </a:r>
            <a:r>
              <a:rPr lang="fi-FI" dirty="0" smtClean="0"/>
              <a:t> + </a:t>
            </a:r>
            <a:r>
              <a:rPr lang="fi-FI" dirty="0" err="1" smtClean="0"/>
              <a:t>first</a:t>
            </a:r>
            <a:r>
              <a:rPr lang="fi-FI" dirty="0" smtClean="0"/>
              <a:t> ITS </a:t>
            </a:r>
            <a:r>
              <a:rPr lang="fi-FI" dirty="0" err="1" smtClean="0"/>
              <a:t>models</a:t>
            </a:r>
            <a:r>
              <a:rPr lang="fi-FI" dirty="0" smtClean="0"/>
              <a:t> with 4 </a:t>
            </a:r>
            <a:r>
              <a:rPr lang="fi-FI" dirty="0" err="1" smtClean="0"/>
              <a:t>tools</a:t>
            </a:r>
            <a:endParaRPr lang="fi-FI" dirty="0" smtClean="0"/>
          </a:p>
          <a:p>
            <a:pPr lvl="1"/>
            <a:r>
              <a:rPr lang="fi-FI" dirty="0" err="1" smtClean="0"/>
              <a:t>Early</a:t>
            </a:r>
            <a:r>
              <a:rPr lang="fi-FI" dirty="0" smtClean="0"/>
              <a:t> </a:t>
            </a:r>
            <a:r>
              <a:rPr lang="fi-FI" dirty="0" err="1" smtClean="0"/>
              <a:t>results</a:t>
            </a:r>
            <a:endParaRPr lang="fi-FI" dirty="0" smtClean="0"/>
          </a:p>
          <a:p>
            <a:r>
              <a:rPr lang="fi-FI" dirty="0" smtClean="0"/>
              <a:t>G&amp;D Presentation and </a:t>
            </a:r>
            <a:r>
              <a:rPr lang="fi-FI" dirty="0" err="1" smtClean="0"/>
              <a:t>standard</a:t>
            </a:r>
            <a:r>
              <a:rPr lang="fi-FI" dirty="0" smtClean="0"/>
              <a:t> feedback</a:t>
            </a:r>
          </a:p>
          <a:p>
            <a:r>
              <a:rPr lang="fi-FI" dirty="0" err="1" smtClean="0"/>
              <a:t>Conformiq</a:t>
            </a:r>
            <a:r>
              <a:rPr lang="fi-FI" dirty="0" smtClean="0"/>
              <a:t> </a:t>
            </a:r>
            <a:r>
              <a:rPr lang="fi-FI" dirty="0" err="1" smtClean="0"/>
              <a:t>presentation</a:t>
            </a:r>
            <a:r>
              <a:rPr lang="fi-FI" dirty="0" smtClean="0"/>
              <a:t> on open </a:t>
            </a:r>
            <a:r>
              <a:rPr lang="fi-FI" dirty="0" err="1" smtClean="0"/>
              <a:t>issues</a:t>
            </a:r>
            <a:r>
              <a:rPr lang="fi-FI" dirty="0" smtClean="0"/>
              <a:t> &amp; new </a:t>
            </a:r>
            <a:r>
              <a:rPr lang="fi-FI" dirty="0" err="1" smtClean="0"/>
              <a:t>ideas</a:t>
            </a:r>
            <a:endParaRPr lang="fi-FI" dirty="0" smtClean="0"/>
          </a:p>
          <a:p>
            <a:r>
              <a:rPr lang="fi-FI" dirty="0" smtClean="0"/>
              <a:t>Definition of </a:t>
            </a:r>
            <a:r>
              <a:rPr lang="fi-FI" dirty="0" err="1" smtClean="0"/>
              <a:t>next</a:t>
            </a:r>
            <a:r>
              <a:rPr lang="fi-FI" dirty="0" smtClean="0"/>
              <a:t> </a:t>
            </a:r>
            <a:r>
              <a:rPr lang="fi-FI" dirty="0" err="1" smtClean="0"/>
              <a:t>steps</a:t>
            </a:r>
            <a:endParaRPr lang="en-US" dirty="0"/>
          </a:p>
        </p:txBody>
      </p:sp>
      <p:sp>
        <p:nvSpPr>
          <p:cNvPr id="2" name="Title 1"/>
          <p:cNvSpPr>
            <a:spLocks noGrp="1"/>
          </p:cNvSpPr>
          <p:nvPr>
            <p:ph type="title"/>
          </p:nvPr>
        </p:nvSpPr>
        <p:spPr/>
        <p:txBody>
          <a:bodyPr>
            <a:noAutofit/>
          </a:bodyPr>
          <a:lstStyle/>
          <a:p>
            <a:r>
              <a:rPr lang="en-US" dirty="0" smtClean="0"/>
              <a:t>Meeting Overview</a:t>
            </a:r>
            <a:endParaRPr lang="en-US" sz="2000" dirty="0"/>
          </a:p>
        </p:txBody>
      </p:sp>
    </p:spTree>
    <p:extLst>
      <p:ext uri="{BB962C8B-B14F-4D97-AF65-F5344CB8AC3E}">
        <p14:creationId xmlns:p14="http://schemas.microsoft.com/office/powerpoint/2010/main" val="2933341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00151"/>
            <a:ext cx="7780492" cy="3394472"/>
          </a:xfrm>
        </p:spPr>
        <p:txBody>
          <a:bodyPr>
            <a:noAutofit/>
          </a:bodyPr>
          <a:lstStyle/>
          <a:p>
            <a:r>
              <a:rPr lang="en-US" dirty="0" smtClean="0"/>
              <a:t>Work finished early 2011 – published by summer</a:t>
            </a:r>
          </a:p>
          <a:p>
            <a:r>
              <a:rPr lang="en-US" dirty="0" smtClean="0"/>
              <a:t>Comments received after finalization</a:t>
            </a:r>
          </a:p>
          <a:p>
            <a:pPr lvl="1"/>
            <a:r>
              <a:rPr lang="en-US" dirty="0" smtClean="0"/>
              <a:t>Formalization of concepts (in UML diagram)</a:t>
            </a:r>
          </a:p>
          <a:p>
            <a:pPr lvl="1"/>
            <a:r>
              <a:rPr lang="en-US" dirty="0" smtClean="0"/>
              <a:t>Annex for flowchart/activity based modeling</a:t>
            </a:r>
          </a:p>
          <a:p>
            <a:pPr lvl="1"/>
            <a:r>
              <a:rPr lang="en-US" dirty="0" smtClean="0"/>
              <a:t>“weak point is missing relation of modeling to testing”</a:t>
            </a:r>
          </a:p>
          <a:p>
            <a:pPr lvl="1"/>
            <a:r>
              <a:rPr lang="en-US" dirty="0" smtClean="0"/>
              <a:t>Section on modeling from system </a:t>
            </a:r>
            <a:r>
              <a:rPr lang="en-US" dirty="0" err="1" smtClean="0"/>
              <a:t>vs</a:t>
            </a:r>
            <a:r>
              <a:rPr lang="en-US" dirty="0" smtClean="0"/>
              <a:t> test perspective</a:t>
            </a:r>
          </a:p>
          <a:p>
            <a:pPr lvl="1"/>
            <a:r>
              <a:rPr lang="en-US" dirty="0" smtClean="0"/>
              <a:t>“Missing terms”</a:t>
            </a:r>
          </a:p>
          <a:p>
            <a:pPr lvl="1"/>
            <a:r>
              <a:rPr lang="en-US" dirty="0" smtClean="0"/>
              <a:t>Missing modeling/coverage of specific test data</a:t>
            </a:r>
          </a:p>
        </p:txBody>
      </p:sp>
      <p:sp>
        <p:nvSpPr>
          <p:cNvPr id="2" name="Title 1"/>
          <p:cNvSpPr>
            <a:spLocks noGrp="1"/>
          </p:cNvSpPr>
          <p:nvPr>
            <p:ph type="title"/>
          </p:nvPr>
        </p:nvSpPr>
        <p:spPr/>
        <p:txBody>
          <a:bodyPr>
            <a:noAutofit/>
          </a:bodyPr>
          <a:lstStyle/>
          <a:p>
            <a:r>
              <a:rPr lang="fi-FI" dirty="0" smtClean="0"/>
              <a:t>Status ES 202 951</a:t>
            </a:r>
            <a:endParaRPr lang="fi-FI" sz="2000" dirty="0"/>
          </a:p>
        </p:txBody>
      </p:sp>
    </p:spTree>
    <p:extLst>
      <p:ext uri="{BB962C8B-B14F-4D97-AF65-F5344CB8AC3E}">
        <p14:creationId xmlns:p14="http://schemas.microsoft.com/office/powerpoint/2010/main" val="2262697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title"/>
          </p:nvPr>
        </p:nvSpPr>
        <p:spPr/>
        <p:txBody>
          <a:bodyPr/>
          <a:lstStyle/>
          <a:p>
            <a:r>
              <a:rPr lang="fi-FI" dirty="0" err="1"/>
              <a:t>About</a:t>
            </a:r>
            <a:r>
              <a:rPr lang="fi-FI" dirty="0"/>
              <a:t> </a:t>
            </a:r>
            <a:r>
              <a:rPr lang="fi-FI" dirty="0" err="1"/>
              <a:t>Test</a:t>
            </a:r>
            <a:r>
              <a:rPr lang="fi-FI" dirty="0"/>
              <a:t> </a:t>
            </a:r>
            <a:r>
              <a:rPr lang="fi-FI" dirty="0" err="1"/>
              <a:t>Selection</a:t>
            </a:r>
            <a:r>
              <a:rPr lang="fi-FI" dirty="0"/>
              <a:t> in ES 202 951</a:t>
            </a:r>
          </a:p>
        </p:txBody>
      </p:sp>
      <p:sp>
        <p:nvSpPr>
          <p:cNvPr id="21507" name="Rectangle 7"/>
          <p:cNvSpPr>
            <a:spLocks noGrp="1" noChangeArrowheads="1"/>
          </p:cNvSpPr>
          <p:nvPr>
            <p:ph idx="1"/>
          </p:nvPr>
        </p:nvSpPr>
        <p:spPr>
          <a:xfrm>
            <a:off x="449451" y="1184651"/>
            <a:ext cx="8229600" cy="3705064"/>
          </a:xfrm>
        </p:spPr>
        <p:txBody>
          <a:bodyPr wrap="square">
            <a:normAutofit/>
          </a:bodyPr>
          <a:lstStyle/>
          <a:p>
            <a:r>
              <a:rPr lang="fi-FI" sz="1800" dirty="0" err="1"/>
              <a:t>Section</a:t>
            </a:r>
            <a:r>
              <a:rPr lang="fi-FI" sz="1800" dirty="0"/>
              <a:t> 4: </a:t>
            </a:r>
            <a:r>
              <a:rPr lang="fi-FI" sz="1800" dirty="0" smtClean="0"/>
              <a:t>”</a:t>
            </a:r>
            <a:r>
              <a:rPr lang="en-US" sz="1800" dirty="0" smtClean="0"/>
              <a:t>The </a:t>
            </a:r>
            <a:r>
              <a:rPr lang="en-US" sz="1800" dirty="0"/>
              <a:t>model is then instrumented for the purpose of test generation by adding or selecting test selection criteria, i.e., coverage goals or test purposes specifying what is to be covered, and heuristics specifying how these goals are to be covered. Test selection is necessary since from every non-trivial model, an infinite or huge amount of tests can be derived. A model-based testing tool then automatically generates an abstract test suite that complies with these criteria.</a:t>
            </a:r>
            <a:r>
              <a:rPr lang="fi-FI" sz="1800" dirty="0" smtClean="0"/>
              <a:t>”</a:t>
            </a:r>
          </a:p>
          <a:p>
            <a:r>
              <a:rPr lang="fi-FI" sz="1800" dirty="0" smtClean="0"/>
              <a:t>”</a:t>
            </a:r>
            <a:r>
              <a:rPr lang="en-US" sz="1800" dirty="0" smtClean="0"/>
              <a:t>NOTE</a:t>
            </a:r>
            <a:r>
              <a:rPr lang="en-US" sz="1800" dirty="0"/>
              <a:t>: The specification of test selection criteria is beyond the scope of the present document</a:t>
            </a:r>
            <a:r>
              <a:rPr lang="en-US" sz="1800" dirty="0" smtClean="0"/>
              <a:t>.”</a:t>
            </a:r>
            <a:endParaRPr lang="en-US" sz="1800" dirty="0"/>
          </a:p>
        </p:txBody>
      </p:sp>
    </p:spTree>
    <p:extLst>
      <p:ext uri="{BB962C8B-B14F-4D97-AF65-F5344CB8AC3E}">
        <p14:creationId xmlns:p14="http://schemas.microsoft.com/office/powerpoint/2010/main" val="30601540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Next</a:t>
            </a:r>
            <a:r>
              <a:rPr lang="fi-FI" dirty="0" smtClean="0"/>
              <a:t> </a:t>
            </a:r>
            <a:r>
              <a:rPr lang="fi-FI" dirty="0" err="1" smtClean="0"/>
              <a:t>Steps</a:t>
            </a:r>
            <a:endParaRPr lang="en-US" dirty="0"/>
          </a:p>
        </p:txBody>
      </p:sp>
      <p:sp>
        <p:nvSpPr>
          <p:cNvPr id="3" name="Content Placeholder 2"/>
          <p:cNvSpPr>
            <a:spLocks noGrp="1"/>
          </p:cNvSpPr>
          <p:nvPr>
            <p:ph idx="1"/>
          </p:nvPr>
        </p:nvSpPr>
        <p:spPr>
          <a:xfrm>
            <a:off x="457200" y="1200150"/>
            <a:ext cx="8229600" cy="3650819"/>
          </a:xfrm>
        </p:spPr>
        <p:txBody>
          <a:bodyPr>
            <a:normAutofit fontScale="70000" lnSpcReduction="20000"/>
          </a:bodyPr>
          <a:lstStyle/>
          <a:p>
            <a:r>
              <a:rPr lang="fi-FI" dirty="0" err="1" smtClean="0"/>
              <a:t>Reformulate</a:t>
            </a:r>
            <a:r>
              <a:rPr lang="fi-FI" dirty="0" smtClean="0"/>
              <a:t> </a:t>
            </a:r>
            <a:r>
              <a:rPr lang="fi-FI" dirty="0" err="1" smtClean="0"/>
              <a:t>scope</a:t>
            </a:r>
            <a:r>
              <a:rPr lang="fi-FI" dirty="0" smtClean="0"/>
              <a:t> of MBT ES WI </a:t>
            </a:r>
            <a:r>
              <a:rPr lang="fi-FI" dirty="0" err="1" smtClean="0"/>
              <a:t>beyond</a:t>
            </a:r>
            <a:r>
              <a:rPr lang="fi-FI" dirty="0" smtClean="0"/>
              <a:t> </a:t>
            </a:r>
            <a:r>
              <a:rPr lang="fi-FI" dirty="0" err="1" smtClean="0"/>
              <a:t>modeling</a:t>
            </a:r>
            <a:endParaRPr lang="en-US" dirty="0" smtClean="0"/>
          </a:p>
          <a:p>
            <a:r>
              <a:rPr lang="en-US" dirty="0" smtClean="0"/>
              <a:t>New sections in MBT ES on </a:t>
            </a:r>
            <a:r>
              <a:rPr lang="en-US" dirty="0" smtClean="0"/>
              <a:t>Test Selection and Test Suite </a:t>
            </a:r>
            <a:r>
              <a:rPr lang="en-US" dirty="0" smtClean="0"/>
              <a:t>Coverage</a:t>
            </a:r>
            <a:endParaRPr lang="en-US" dirty="0" smtClean="0"/>
          </a:p>
          <a:p>
            <a:pPr lvl="1"/>
            <a:r>
              <a:rPr lang="en-US" dirty="0" smtClean="0"/>
              <a:t>Concepts &amp; terminology/dictionary for use in context of MBT</a:t>
            </a:r>
          </a:p>
          <a:p>
            <a:pPr lvl="2"/>
            <a:r>
              <a:rPr lang="fi-FI" dirty="0" err="1" smtClean="0"/>
              <a:t>Revise</a:t>
            </a:r>
            <a:r>
              <a:rPr lang="fi-FI" dirty="0" smtClean="0"/>
              <a:t> </a:t>
            </a:r>
            <a:r>
              <a:rPr lang="fi-FI" dirty="0" err="1" smtClean="0"/>
              <a:t>notion</a:t>
            </a:r>
            <a:r>
              <a:rPr lang="fi-FI" dirty="0" smtClean="0"/>
              <a:t> of a </a:t>
            </a:r>
            <a:r>
              <a:rPr lang="fi-FI" dirty="0" err="1" smtClean="0"/>
              <a:t>state</a:t>
            </a:r>
            <a:r>
              <a:rPr lang="fi-FI" dirty="0" smtClean="0"/>
              <a:t>?</a:t>
            </a:r>
            <a:endParaRPr lang="en-US" dirty="0" smtClean="0"/>
          </a:p>
          <a:p>
            <a:pPr lvl="1"/>
            <a:r>
              <a:rPr lang="en-US" dirty="0" smtClean="0"/>
              <a:t>What is a test  in the context of a model</a:t>
            </a:r>
          </a:p>
          <a:p>
            <a:pPr lvl="2"/>
            <a:r>
              <a:rPr lang="en-US" dirty="0" smtClean="0"/>
              <a:t>Effectively  are the same quality – means to compare</a:t>
            </a:r>
          </a:p>
          <a:p>
            <a:pPr lvl="1"/>
            <a:r>
              <a:rPr lang="en-US" dirty="0" smtClean="0"/>
              <a:t>Test selection</a:t>
            </a:r>
          </a:p>
          <a:p>
            <a:pPr lvl="2"/>
            <a:r>
              <a:rPr lang="en-US" dirty="0" err="1" smtClean="0"/>
              <a:t>Paramerization</a:t>
            </a:r>
            <a:endParaRPr lang="en-US" dirty="0" smtClean="0"/>
          </a:p>
          <a:p>
            <a:pPr lvl="2"/>
            <a:r>
              <a:rPr lang="en-US" dirty="0" smtClean="0"/>
              <a:t>Test case properties like redundancy, priority/cost, differences in general</a:t>
            </a:r>
          </a:p>
          <a:p>
            <a:pPr lvl="1"/>
            <a:r>
              <a:rPr lang="en-US" dirty="0" smtClean="0"/>
              <a:t>Test Suite Coverage </a:t>
            </a:r>
          </a:p>
          <a:p>
            <a:pPr lvl="2"/>
            <a:r>
              <a:rPr lang="fi-FI" dirty="0" err="1" smtClean="0"/>
              <a:t>Something</a:t>
            </a:r>
            <a:r>
              <a:rPr lang="fi-FI" dirty="0" smtClean="0"/>
              <a:t> </a:t>
            </a:r>
            <a:r>
              <a:rPr lang="fi-FI" dirty="0" err="1" smtClean="0"/>
              <a:t>may</a:t>
            </a:r>
            <a:r>
              <a:rPr lang="fi-FI" dirty="0" smtClean="0"/>
              <a:t> </a:t>
            </a:r>
            <a:r>
              <a:rPr lang="fi-FI" dirty="0" err="1" smtClean="0"/>
              <a:t>be</a:t>
            </a:r>
            <a:r>
              <a:rPr lang="fi-FI" dirty="0" smtClean="0"/>
              <a:t> </a:t>
            </a:r>
            <a:r>
              <a:rPr lang="fi-FI" dirty="0" err="1" smtClean="0"/>
              <a:t>measurable</a:t>
            </a:r>
            <a:endParaRPr lang="en-US" dirty="0" smtClean="0"/>
          </a:p>
          <a:p>
            <a:pPr lvl="2"/>
            <a:r>
              <a:rPr lang="en-US" dirty="0" smtClean="0"/>
              <a:t>Type of coverage: Loop, definition coverage once </a:t>
            </a:r>
            <a:r>
              <a:rPr lang="en-US" dirty="0" err="1" smtClean="0"/>
              <a:t>vs</a:t>
            </a:r>
            <a:r>
              <a:rPr lang="en-US" dirty="0" smtClean="0"/>
              <a:t> n-times, ”full coverage”</a:t>
            </a:r>
          </a:p>
          <a:p>
            <a:pPr lvl="2"/>
            <a:r>
              <a:rPr lang="en-US" dirty="0" smtClean="0"/>
              <a:t>Criteria/types </a:t>
            </a:r>
            <a:r>
              <a:rPr lang="en-US" dirty="0" err="1" smtClean="0"/>
              <a:t>incl</a:t>
            </a:r>
            <a:r>
              <a:rPr lang="en-US" dirty="0" smtClean="0"/>
              <a:t> data and combinations thereof</a:t>
            </a:r>
          </a:p>
          <a:p>
            <a:pPr lvl="2"/>
            <a:r>
              <a:rPr lang="en-US" dirty="0" smtClean="0"/>
              <a:t>Reachability </a:t>
            </a:r>
            <a:r>
              <a:rPr lang="en-US" dirty="0" err="1" smtClean="0"/>
              <a:t>vs</a:t>
            </a:r>
            <a:r>
              <a:rPr lang="en-US" dirty="0" smtClean="0"/>
              <a:t> trace/pattern/test purpose (data at certain point)</a:t>
            </a:r>
          </a:p>
          <a:p>
            <a:pPr lvl="2"/>
            <a:r>
              <a:rPr lang="en-US" dirty="0" smtClean="0"/>
              <a:t>Use model </a:t>
            </a:r>
            <a:r>
              <a:rPr lang="en-US" dirty="0" err="1" smtClean="0"/>
              <a:t>vs</a:t>
            </a:r>
            <a:r>
              <a:rPr lang="en-US" dirty="0" smtClean="0"/>
              <a:t> specification </a:t>
            </a:r>
            <a:r>
              <a:rPr lang="en-US" dirty="0" err="1" smtClean="0"/>
              <a:t>vs</a:t>
            </a:r>
            <a:r>
              <a:rPr lang="en-US" dirty="0" smtClean="0"/>
              <a:t> implementation </a:t>
            </a:r>
            <a:r>
              <a:rPr lang="en-US" dirty="0" err="1" smtClean="0"/>
              <a:t>vs</a:t>
            </a:r>
            <a:r>
              <a:rPr lang="en-US" dirty="0" smtClean="0"/>
              <a:t> usage </a:t>
            </a:r>
            <a:r>
              <a:rPr lang="en-US" dirty="0" smtClean="0"/>
              <a:t>coverage</a:t>
            </a:r>
          </a:p>
          <a:p>
            <a:r>
              <a:rPr lang="fi-FI" dirty="0" smtClean="0"/>
              <a:t>Definition of </a:t>
            </a:r>
            <a:r>
              <a:rPr lang="fi-FI" dirty="0" err="1" smtClean="0"/>
              <a:t>more</a:t>
            </a:r>
            <a:r>
              <a:rPr lang="fi-FI" dirty="0" smtClean="0"/>
              <a:t> </a:t>
            </a:r>
            <a:r>
              <a:rPr lang="fi-FI" dirty="0" err="1" smtClean="0"/>
              <a:t>formal</a:t>
            </a:r>
            <a:r>
              <a:rPr lang="fi-FI" dirty="0" smtClean="0"/>
              <a:t> </a:t>
            </a:r>
            <a:r>
              <a:rPr lang="fi-FI" dirty="0" err="1" smtClean="0"/>
              <a:t>meta</a:t>
            </a:r>
            <a:r>
              <a:rPr lang="fi-FI" dirty="0" smtClean="0"/>
              <a:t> </a:t>
            </a:r>
            <a:r>
              <a:rPr lang="fi-FI" dirty="0" err="1" smtClean="0"/>
              <a:t>model</a:t>
            </a:r>
            <a:r>
              <a:rPr lang="fi-FI" dirty="0" smtClean="0"/>
              <a:t> (</a:t>
            </a:r>
            <a:r>
              <a:rPr lang="fi-FI" dirty="0" err="1" smtClean="0"/>
              <a:t>concepts</a:t>
            </a:r>
            <a:r>
              <a:rPr lang="fi-FI" dirty="0" smtClean="0"/>
              <a:t>) </a:t>
            </a:r>
            <a:r>
              <a:rPr lang="fi-FI" dirty="0" err="1" smtClean="0"/>
              <a:t>based</a:t>
            </a:r>
            <a:r>
              <a:rPr lang="fi-FI" dirty="0" smtClean="0"/>
              <a:t> on [OMG] MOF</a:t>
            </a:r>
            <a:endParaRPr lang="en-US" dirty="0"/>
          </a:p>
        </p:txBody>
      </p:sp>
    </p:spTree>
    <p:extLst>
      <p:ext uri="{BB962C8B-B14F-4D97-AF65-F5344CB8AC3E}">
        <p14:creationId xmlns:p14="http://schemas.microsoft.com/office/powerpoint/2010/main" val="3567914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Meta </a:t>
            </a:r>
            <a:r>
              <a:rPr lang="en-US" dirty="0" err="1" smtClean="0"/>
              <a:t>modeLS</a:t>
            </a:r>
            <a:r>
              <a:rPr lang="en-US" dirty="0" smtClean="0"/>
              <a:t> in ETSI [</a:t>
            </a:r>
            <a:r>
              <a:rPr lang="en-US" dirty="0" err="1" smtClean="0"/>
              <a:t>LanGUAGE</a:t>
            </a:r>
            <a:r>
              <a:rPr lang="en-US" dirty="0" smtClean="0"/>
              <a:t>] Standardization?</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51126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00151"/>
            <a:ext cx="7780492" cy="3394472"/>
          </a:xfrm>
        </p:spPr>
        <p:txBody>
          <a:bodyPr>
            <a:noAutofit/>
          </a:bodyPr>
          <a:lstStyle/>
          <a:p>
            <a:r>
              <a:rPr lang="en-US" sz="2000" dirty="0" smtClean="0"/>
              <a:t>After years of ”unification” a clear &amp; strong trend in industry to specialization in (modeling) languages, i.e., DSLs</a:t>
            </a:r>
          </a:p>
          <a:p>
            <a:pPr lvl="1"/>
            <a:r>
              <a:rPr lang="en-US" sz="1600" dirty="0" smtClean="0"/>
              <a:t>So far deployments mainly in MDD</a:t>
            </a:r>
          </a:p>
          <a:p>
            <a:r>
              <a:rPr lang="en-US" sz="2000" dirty="0" smtClean="0"/>
              <a:t>UML, TTCN-3, </a:t>
            </a:r>
            <a:r>
              <a:rPr lang="en-US" sz="2000" dirty="0" err="1" smtClean="0"/>
              <a:t>etc</a:t>
            </a:r>
            <a:r>
              <a:rPr lang="en-US" sz="2000" dirty="0" smtClean="0"/>
              <a:t> – one size fits all?</a:t>
            </a:r>
          </a:p>
          <a:p>
            <a:pPr lvl="1"/>
            <a:r>
              <a:rPr lang="en-US" sz="1600" dirty="0" smtClean="0"/>
              <a:t>One size is how many pages of standard?</a:t>
            </a:r>
          </a:p>
          <a:p>
            <a:pPr lvl="1"/>
            <a:r>
              <a:rPr lang="en-US" sz="1600" dirty="0" smtClean="0"/>
              <a:t>One language ?= one compiler </a:t>
            </a:r>
          </a:p>
          <a:p>
            <a:pPr lvl="1"/>
            <a:r>
              <a:rPr lang="en-US" sz="1600" dirty="0" smtClean="0"/>
              <a:t>XMI ?</a:t>
            </a:r>
          </a:p>
          <a:p>
            <a:r>
              <a:rPr lang="en-US" sz="2000" dirty="0" smtClean="0"/>
              <a:t>A(</a:t>
            </a:r>
            <a:r>
              <a:rPr lang="en-US" sz="2000" dirty="0" err="1" smtClean="0"/>
              <a:t>nother</a:t>
            </a:r>
            <a:r>
              <a:rPr lang="en-US" sz="2000" dirty="0" smtClean="0"/>
              <a:t>) domain specific modeling hype ?</a:t>
            </a:r>
          </a:p>
          <a:p>
            <a:pPr lvl="1"/>
            <a:r>
              <a:rPr lang="en-US" sz="1600" dirty="0" smtClean="0"/>
              <a:t>”Everything is a domain specific language” -&gt; what is a ”domain”</a:t>
            </a:r>
          </a:p>
          <a:p>
            <a:pPr lvl="1"/>
            <a:r>
              <a:rPr lang="en-US" sz="1600" dirty="0" smtClean="0"/>
              <a:t>Presentation format </a:t>
            </a:r>
            <a:r>
              <a:rPr lang="en-US" sz="1600" dirty="0" err="1" smtClean="0"/>
              <a:t>vs</a:t>
            </a:r>
            <a:r>
              <a:rPr lang="en-US" sz="1600" dirty="0" smtClean="0"/>
              <a:t> actual language</a:t>
            </a:r>
          </a:p>
          <a:p>
            <a:pPr lvl="1"/>
            <a:r>
              <a:rPr lang="en-US" sz="1600" dirty="0" smtClean="0"/>
              <a:t>Strong (Eclipse) open source initiative ”</a:t>
            </a:r>
            <a:r>
              <a:rPr lang="en-US" sz="1600" dirty="0" err="1" smtClean="0"/>
              <a:t>xtext</a:t>
            </a:r>
            <a:r>
              <a:rPr lang="en-US" sz="1600" dirty="0" smtClean="0"/>
              <a:t>”</a:t>
            </a:r>
          </a:p>
          <a:p>
            <a:pPr marL="0" indent="0">
              <a:buNone/>
            </a:pPr>
            <a:endParaRPr lang="en-US" dirty="0"/>
          </a:p>
        </p:txBody>
      </p:sp>
      <p:sp>
        <p:nvSpPr>
          <p:cNvPr id="2" name="Title 1"/>
          <p:cNvSpPr>
            <a:spLocks noGrp="1"/>
          </p:cNvSpPr>
          <p:nvPr>
            <p:ph type="title"/>
          </p:nvPr>
        </p:nvSpPr>
        <p:spPr/>
        <p:txBody>
          <a:bodyPr>
            <a:noAutofit/>
          </a:bodyPr>
          <a:lstStyle/>
          <a:p>
            <a:r>
              <a:rPr lang="fi-FI" dirty="0" err="1" smtClean="0"/>
              <a:t>Test</a:t>
            </a:r>
            <a:r>
              <a:rPr lang="fi-FI" dirty="0" smtClean="0"/>
              <a:t> </a:t>
            </a:r>
            <a:r>
              <a:rPr lang="fi-FI" dirty="0" smtClean="0"/>
              <a:t>Language </a:t>
            </a:r>
            <a:r>
              <a:rPr lang="fi-FI" dirty="0" err="1" smtClean="0"/>
              <a:t>Specification</a:t>
            </a:r>
            <a:r>
              <a:rPr lang="fi-FI" dirty="0" smtClean="0"/>
              <a:t> </a:t>
            </a:r>
            <a:r>
              <a:rPr lang="fi-FI" dirty="0" smtClean="0"/>
              <a:t>and </a:t>
            </a:r>
            <a:r>
              <a:rPr lang="fi-FI" dirty="0" err="1" smtClean="0"/>
              <a:t>DSLs</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title"/>
          </p:nvPr>
        </p:nvSpPr>
        <p:spPr/>
        <p:txBody>
          <a:bodyPr/>
          <a:lstStyle/>
          <a:p>
            <a:r>
              <a:rPr lang="en-US" dirty="0" smtClean="0"/>
              <a:t>What is a Domain Specific Modeling?</a:t>
            </a:r>
          </a:p>
        </p:txBody>
      </p:sp>
      <p:sp>
        <p:nvSpPr>
          <p:cNvPr id="21507" name="Rectangle 7"/>
          <p:cNvSpPr>
            <a:spLocks noGrp="1" noChangeArrowheads="1"/>
          </p:cNvSpPr>
          <p:nvPr>
            <p:ph idx="1"/>
          </p:nvPr>
        </p:nvSpPr>
        <p:spPr>
          <a:xfrm>
            <a:off x="449451" y="1184652"/>
            <a:ext cx="8229600" cy="3387348"/>
          </a:xfrm>
        </p:spPr>
        <p:txBody>
          <a:bodyPr wrap="square">
            <a:normAutofit/>
          </a:bodyPr>
          <a:lstStyle/>
          <a:p>
            <a:r>
              <a:rPr lang="en-US" sz="2000" dirty="0" smtClean="0"/>
              <a:t>Modeling with a Domain Specific Modeling Language</a:t>
            </a:r>
          </a:p>
          <a:p>
            <a:r>
              <a:rPr lang="en-US" sz="2000" dirty="0" smtClean="0"/>
              <a:t>What is a </a:t>
            </a:r>
            <a:r>
              <a:rPr lang="en-US" sz="2000" dirty="0"/>
              <a:t>Domain Specific Modeling </a:t>
            </a:r>
            <a:r>
              <a:rPr lang="en-US" sz="2000" dirty="0" smtClean="0"/>
              <a:t>Language (DSML)?</a:t>
            </a:r>
          </a:p>
          <a:p>
            <a:pPr lvl="1"/>
            <a:r>
              <a:rPr lang="en-US" sz="1800" dirty="0" smtClean="0"/>
              <a:t>A formal language defined on a custom, limited set of </a:t>
            </a:r>
            <a:r>
              <a:rPr lang="en-US" sz="1800" dirty="0"/>
              <a:t>domain specific </a:t>
            </a:r>
            <a:r>
              <a:rPr lang="en-US" sz="1800" dirty="0" smtClean="0"/>
              <a:t>concepts, symbols, </a:t>
            </a:r>
            <a:r>
              <a:rPr lang="en-US" sz="1800" dirty="0"/>
              <a:t>and rules </a:t>
            </a:r>
            <a:r>
              <a:rPr lang="en-US" sz="1800" dirty="0" smtClean="0"/>
              <a:t>in </a:t>
            </a:r>
            <a:r>
              <a:rPr lang="en-US" sz="1800" dirty="0"/>
              <a:t>a so called meta </a:t>
            </a:r>
            <a:r>
              <a:rPr lang="en-US" sz="1800" dirty="0" smtClean="0"/>
              <a:t>model</a:t>
            </a:r>
          </a:p>
          <a:p>
            <a:pPr lvl="1"/>
            <a:r>
              <a:rPr lang="en-US" sz="1800" dirty="0" smtClean="0"/>
              <a:t>Attempts to achieve a higher level of abstraction than a general purpose language like, e.g., UML</a:t>
            </a:r>
          </a:p>
          <a:p>
            <a:r>
              <a:rPr lang="en-US" sz="1900" dirty="0" smtClean="0"/>
              <a:t>Conceptual foundation dating back to the 80s (ISO </a:t>
            </a:r>
            <a:r>
              <a:rPr lang="en-US" sz="2000" dirty="0"/>
              <a:t>10027</a:t>
            </a:r>
            <a:r>
              <a:rPr lang="en-US" sz="1900" dirty="0" smtClean="0"/>
              <a:t>)</a:t>
            </a:r>
          </a:p>
          <a:p>
            <a:pPr lvl="1"/>
            <a:r>
              <a:rPr lang="en-US" sz="1800" dirty="0"/>
              <a:t>Later on popularized in 90s by OMG as “Meta Object Facility” (MOF)</a:t>
            </a:r>
          </a:p>
        </p:txBody>
      </p:sp>
    </p:spTree>
    <p:extLst>
      <p:ext uri="{BB962C8B-B14F-4D97-AF65-F5344CB8AC3E}">
        <p14:creationId xmlns:p14="http://schemas.microsoft.com/office/powerpoint/2010/main" val="56199118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Q Theme">
      <a:dk1>
        <a:sysClr val="windowText" lastClr="000000"/>
      </a:dk1>
      <a:lt1>
        <a:sysClr val="window" lastClr="FFFFFF"/>
      </a:lt1>
      <a:dk2>
        <a:srgbClr val="1E1E1E"/>
      </a:dk2>
      <a:lt2>
        <a:srgbClr val="C8C8C8"/>
      </a:lt2>
      <a:accent1>
        <a:srgbClr val="009900"/>
      </a:accent1>
      <a:accent2>
        <a:srgbClr val="006699"/>
      </a:accent2>
      <a:accent3>
        <a:srgbClr val="FFAA00"/>
      </a:accent3>
      <a:accent4>
        <a:srgbClr val="999999"/>
      </a:accent4>
      <a:accent5>
        <a:srgbClr val="4D4D4D"/>
      </a:accent5>
      <a:accent6>
        <a:srgbClr val="990000"/>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765</Words>
  <Application>Microsoft Office PowerPoint</Application>
  <PresentationFormat>On-screen Show (16:9)</PresentationFormat>
  <Paragraphs>96</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MBT Working Meeting Report  Stephan Schulz MTS#56, Göttingen</vt:lpstr>
      <vt:lpstr>About Meeting</vt:lpstr>
      <vt:lpstr>Meeting Overview</vt:lpstr>
      <vt:lpstr>Status ES 202 951</vt:lpstr>
      <vt:lpstr>About Test Selection in ES 202 951</vt:lpstr>
      <vt:lpstr>Next Steps</vt:lpstr>
      <vt:lpstr>Meta modeLS in ETSI [LanGUAGE] Standardization?</vt:lpstr>
      <vt:lpstr>Test Language Specification and DSLs</vt:lpstr>
      <vt:lpstr>What is a Domain Specific Modeling?</vt:lpstr>
      <vt:lpstr>[Example] Anatomy of a DSML or Meta-Model</vt:lpstr>
      <vt:lpstr>A Layered Definition of ETSI Testing DSLs? [based on Oligschläger, LACTOSE 2012]</vt:lpstr>
      <vt:lpstr>Why DSML(s) in Standardization?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Automation of Test Design with Model-Based Testing</dc:title>
  <dc:creator/>
  <cp:keywords>MBT, ATD, Testing</cp:keywords>
  <cp:lastModifiedBy/>
  <cp:revision>1</cp:revision>
  <dcterms:created xsi:type="dcterms:W3CDTF">2010-07-15T17:05:57Z</dcterms:created>
  <dcterms:modified xsi:type="dcterms:W3CDTF">2012-05-15T13:49:06Z</dcterms:modified>
  <cp:category>Tutorial</cp:category>
</cp:coreProperties>
</file>