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</p:sldMasterIdLst>
  <p:notesMasterIdLst>
    <p:notesMasterId r:id="rId25"/>
  </p:notesMasterIdLst>
  <p:handoutMasterIdLst>
    <p:handoutMasterId r:id="rId26"/>
  </p:handoutMasterIdLst>
  <p:sldIdLst>
    <p:sldId id="301" r:id="rId2"/>
    <p:sldId id="302" r:id="rId3"/>
    <p:sldId id="318" r:id="rId4"/>
    <p:sldId id="312" r:id="rId5"/>
    <p:sldId id="314" r:id="rId6"/>
    <p:sldId id="324" r:id="rId7"/>
    <p:sldId id="320" r:id="rId8"/>
    <p:sldId id="306" r:id="rId9"/>
    <p:sldId id="307" r:id="rId10"/>
    <p:sldId id="308" r:id="rId11"/>
    <p:sldId id="309" r:id="rId12"/>
    <p:sldId id="329" r:id="rId13"/>
    <p:sldId id="326" r:id="rId14"/>
    <p:sldId id="327" r:id="rId15"/>
    <p:sldId id="328" r:id="rId16"/>
    <p:sldId id="321" r:id="rId17"/>
    <p:sldId id="316" r:id="rId18"/>
    <p:sldId id="317" r:id="rId19"/>
    <p:sldId id="310" r:id="rId20"/>
    <p:sldId id="322" r:id="rId21"/>
    <p:sldId id="305" r:id="rId22"/>
    <p:sldId id="313" r:id="rId23"/>
    <p:sldId id="303" r:id="rId24"/>
  </p:sldIdLst>
  <p:sldSz cx="9144000" cy="6858000" type="screen4x3"/>
  <p:notesSz cx="6921500" cy="100838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D254"/>
    <a:srgbClr val="B1D254"/>
    <a:srgbClr val="2A6EA8"/>
    <a:srgbClr val="1A4669"/>
    <a:srgbClr val="0F5C77"/>
    <a:srgbClr val="127092"/>
    <a:srgbClr val="637381"/>
    <a:srgbClr val="1582A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-9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1C0DD43-21C7-4CA6-9515-D04BB850B2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5650"/>
            <a:ext cx="5041900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A6934A8-49D5-49FD-879C-25CEE8E5B4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DE44A2-91DE-4BB3-A120-D940979D6B69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07950" y="179388"/>
            <a:ext cx="8890000" cy="6551612"/>
          </a:xfrm>
          <a:prstGeom prst="roundRect">
            <a:avLst>
              <a:gd name="adj" fmla="val 291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solidFill>
                <a:srgbClr val="1CA4D4"/>
              </a:solidFill>
              <a:latin typeface="Times New Roman" pitchFamily="18" charset="0"/>
            </a:endParaRPr>
          </a:p>
        </p:txBody>
      </p:sp>
      <p:pic>
        <p:nvPicPr>
          <p:cNvPr id="5" name="Picture 13" descr="background_no_text_first_page"/>
          <p:cNvPicPr>
            <a:picLocks noChangeAspect="1" noChangeArrowheads="1"/>
          </p:cNvPicPr>
          <p:nvPr userDrawn="1"/>
        </p:nvPicPr>
        <p:blipFill>
          <a:blip r:embed="rId2" cstate="print"/>
          <a:srcRect t="11607"/>
          <a:stretch>
            <a:fillRect/>
          </a:stretch>
        </p:blipFill>
        <p:spPr bwMode="auto">
          <a:xfrm>
            <a:off x="258763" y="966788"/>
            <a:ext cx="8626475" cy="539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ETSI-BLEU2.jpg"/>
          <p:cNvPicPr>
            <a:picLocks noChangeAspect="1"/>
          </p:cNvPicPr>
          <p:nvPr userDrawn="1"/>
        </p:nvPicPr>
        <p:blipFill>
          <a:blip r:embed="rId3" cstate="print"/>
          <a:srcRect r="58551"/>
          <a:stretch>
            <a:fillRect/>
          </a:stretch>
        </p:blipFill>
        <p:spPr bwMode="auto">
          <a:xfrm>
            <a:off x="371475" y="258763"/>
            <a:ext cx="21732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2" descr="ETSI-BLEU2.jpg"/>
          <p:cNvPicPr>
            <a:picLocks noChangeAspect="1"/>
          </p:cNvPicPr>
          <p:nvPr userDrawn="1"/>
        </p:nvPicPr>
        <p:blipFill>
          <a:blip r:embed="rId4" cstate="print"/>
          <a:srcRect l="42464" t="15762" b="29881"/>
          <a:stretch>
            <a:fillRect/>
          </a:stretch>
        </p:blipFill>
        <p:spPr bwMode="auto">
          <a:xfrm>
            <a:off x="5054600" y="317500"/>
            <a:ext cx="37846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91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30213" y="1944688"/>
            <a:ext cx="8283575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1914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44613" y="3562350"/>
            <a:ext cx="6451600" cy="1752600"/>
          </a:xfrm>
          <a:noFill/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1CA4D4"/>
                </a:solidFill>
              </a:defRPr>
            </a:lvl1pPr>
          </a:lstStyle>
          <a:p>
            <a:pPr>
              <a:defRPr/>
            </a:pPr>
            <a:r>
              <a:rPr lang="fi-FI"/>
              <a:t>2nd MBTUC 2012, Tallinn, Estonia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2nd MBTUC 2012, Tallinn, Estonia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5C443-353D-4D9B-A061-79B8C230B7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4013" y="954088"/>
            <a:ext cx="2132012" cy="54181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7975" y="954088"/>
            <a:ext cx="6243638" cy="54181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2nd MBTUC 2012, Tallinn, Estonia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BF729-8BD1-45F0-A1D1-5ECAFCAE2F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2nd MBTUC 2012, Tallinn, Estonia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19959-1AB7-419D-9AE5-946F0661A8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2nd MBTUC 2012, Tallinn, Estonia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14FBB-127F-4FAD-9DDE-8E6EDF597B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7975" y="1657350"/>
            <a:ext cx="4187825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7350"/>
            <a:ext cx="4187825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2nd MBTUC 2012, Tallinn, Estonia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908F0-73CF-45CE-BC93-DEA3BC7915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2nd MBTUC 2012, Tallinn, Estonia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C1DB1-EC42-4AEC-877B-D9BEF64445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2nd MBTUC 2012, Tallinn, Estonia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A4998-4144-4574-BB68-8E4FE538E6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2nd MBTUC 2012, Tallinn, Estonia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4FD9A-32CE-4CA1-A9B4-CC519B7276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2nd MBTUC 2012, Tallinn, Estonia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303C2-4F2D-4BD0-84C2-1DD0DDAC38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2nd MBTUC 2012, Tallinn, Estonia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97E5C-9C00-4854-85D6-5482798D81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A4669"/>
            </a:gs>
            <a:gs pos="100000">
              <a:srgbClr val="2A6EA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AutoShape 2"/>
          <p:cNvSpPr>
            <a:spLocks noChangeArrowheads="1"/>
          </p:cNvSpPr>
          <p:nvPr/>
        </p:nvSpPr>
        <p:spPr bwMode="auto">
          <a:xfrm>
            <a:off x="107950" y="179388"/>
            <a:ext cx="8890000" cy="6551612"/>
          </a:xfrm>
          <a:prstGeom prst="roundRect">
            <a:avLst>
              <a:gd name="adj" fmla="val 291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solidFill>
                <a:srgbClr val="1CA4D4"/>
              </a:solidFill>
              <a:latin typeface="Times New Roman" pitchFamily="18" charset="0"/>
            </a:endParaRP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19275" y="6376988"/>
            <a:ext cx="5503863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rgbClr val="637381"/>
                </a:solidFill>
              </a:defRPr>
            </a:lvl1pPr>
          </a:lstStyle>
          <a:p>
            <a:pPr>
              <a:defRPr/>
            </a:pPr>
            <a:r>
              <a:rPr lang="fi-FI"/>
              <a:t>2nd MBTUC 2012, Tallinn, Estonia</a:t>
            </a:r>
            <a:endParaRPr lang="en-GB"/>
          </a:p>
        </p:txBody>
      </p:sp>
      <p:sp>
        <p:nvSpPr>
          <p:cNvPr id="218116" name="AutoShape 4"/>
          <p:cNvSpPr>
            <a:spLocks noChangeArrowheads="1"/>
          </p:cNvSpPr>
          <p:nvPr/>
        </p:nvSpPr>
        <p:spPr bwMode="auto">
          <a:xfrm>
            <a:off x="8570913" y="6372225"/>
            <a:ext cx="322262" cy="271463"/>
          </a:xfrm>
          <a:prstGeom prst="roundRect">
            <a:avLst>
              <a:gd name="adj" fmla="val 38597"/>
            </a:avLst>
          </a:prstGeom>
          <a:solidFill>
            <a:srgbClr val="2A6EA8"/>
          </a:solidFill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457200" indent="-457200" algn="ctr">
              <a:buFont typeface="Arial" charset="0"/>
              <a:buNone/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1811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04238" y="6372225"/>
            <a:ext cx="468312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DF54691-7425-4C27-9609-BFD120FEA2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0" name="Rectangle 6" descr="5%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7975" y="1657350"/>
            <a:ext cx="8528050" cy="4714875"/>
          </a:xfrm>
          <a:prstGeom prst="rect">
            <a:avLst/>
          </a:prstGeom>
          <a:pattFill prst="pct5">
            <a:fgClr>
              <a:schemeClr val="bg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First level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endParaRPr lang="en-GB" smtClean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319088" y="954088"/>
            <a:ext cx="850423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pic>
        <p:nvPicPr>
          <p:cNvPr id="1032" name="Picture 9" descr="ETSI-BLEU2.jpg"/>
          <p:cNvPicPr>
            <a:picLocks noChangeAspect="1"/>
          </p:cNvPicPr>
          <p:nvPr/>
        </p:nvPicPr>
        <p:blipFill>
          <a:blip r:embed="rId13" cstate="print"/>
          <a:srcRect r="58551"/>
          <a:stretch>
            <a:fillRect/>
          </a:stretch>
        </p:blipFill>
        <p:spPr bwMode="auto">
          <a:xfrm>
            <a:off x="338138" y="246063"/>
            <a:ext cx="21732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0" descr="ETSI-BLEU2.jpg"/>
          <p:cNvPicPr>
            <a:picLocks noChangeAspect="1"/>
          </p:cNvPicPr>
          <p:nvPr/>
        </p:nvPicPr>
        <p:blipFill>
          <a:blip r:embed="rId14" cstate="print"/>
          <a:srcRect l="42464" t="15762" b="29881"/>
          <a:stretch>
            <a:fillRect/>
          </a:stretch>
        </p:blipFill>
        <p:spPr bwMode="auto">
          <a:xfrm>
            <a:off x="5021263" y="304800"/>
            <a:ext cx="37846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A466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A466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A466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A466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A466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A466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A466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A466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A466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q"/>
        <a:defRPr sz="2000" b="1">
          <a:solidFill>
            <a:srgbClr val="1A466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b="1">
          <a:solidFill>
            <a:srgbClr val="1582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1600" b="1">
          <a:solidFill>
            <a:srgbClr val="1582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1400" b="1">
          <a:solidFill>
            <a:srgbClr val="1582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1200">
          <a:solidFill>
            <a:srgbClr val="1582A8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200">
          <a:solidFill>
            <a:srgbClr val="1582A8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200">
          <a:solidFill>
            <a:srgbClr val="1582A8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200">
          <a:solidFill>
            <a:srgbClr val="1582A8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200">
          <a:solidFill>
            <a:srgbClr val="1582A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z="4400" dirty="0" smtClean="0"/>
              <a:t>Overview of the ETSI Test Description Language</a:t>
            </a:r>
          </a:p>
        </p:txBody>
      </p:sp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5397500" y="5248275"/>
            <a:ext cx="3094038" cy="10890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GB" sz="1600">
                <a:solidFill>
                  <a:schemeClr val="bg1"/>
                </a:solidFill>
              </a:rPr>
              <a:t>Andreas Ulrich (Rapporteur)</a:t>
            </a:r>
            <a:br>
              <a:rPr lang="en-GB" sz="1600">
                <a:solidFill>
                  <a:schemeClr val="bg1"/>
                </a:solidFill>
              </a:rPr>
            </a:br>
            <a:r>
              <a:rPr lang="en-GB" sz="1600">
                <a:solidFill>
                  <a:schemeClr val="bg1"/>
                </a:solidFill>
              </a:rPr>
              <a:t>Siemens AG</a:t>
            </a:r>
            <a:br>
              <a:rPr lang="en-GB" sz="1600">
                <a:solidFill>
                  <a:schemeClr val="bg1"/>
                </a:solidFill>
              </a:rPr>
            </a:br>
            <a:r>
              <a:rPr lang="en-GB" sz="1600">
                <a:solidFill>
                  <a:schemeClr val="bg1"/>
                </a:solidFill>
              </a:rPr>
              <a:t>andreas.ulrich@siemens.com</a:t>
            </a:r>
          </a:p>
          <a:p>
            <a:pPr algn="ctr">
              <a:spcBef>
                <a:spcPct val="20000"/>
              </a:spcBef>
            </a:pPr>
            <a:r>
              <a:rPr lang="en-GB" sz="1400">
                <a:solidFill>
                  <a:schemeClr val="bg1"/>
                </a:solidFill>
              </a:rPr>
              <a:t>© ETSI 2012. All rights reserved</a:t>
            </a:r>
          </a:p>
        </p:txBody>
      </p:sp>
      <p:sp>
        <p:nvSpPr>
          <p:cNvPr id="3076" name="Text Box 11"/>
          <p:cNvSpPr txBox="1">
            <a:spLocks noChangeArrowheads="1"/>
          </p:cNvSpPr>
          <p:nvPr/>
        </p:nvSpPr>
        <p:spPr bwMode="auto">
          <a:xfrm>
            <a:off x="544513" y="5383213"/>
            <a:ext cx="4802187" cy="95408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bg1"/>
                </a:solidFill>
              </a:rPr>
              <a:t>2nd MBT User Conference 2012</a:t>
            </a:r>
            <a:br>
              <a:rPr lang="en-US" sz="1600">
                <a:solidFill>
                  <a:schemeClr val="bg1"/>
                </a:solidFill>
              </a:rPr>
            </a:br>
            <a:r>
              <a:rPr lang="en-US" sz="1600">
                <a:solidFill>
                  <a:schemeClr val="bg1"/>
                </a:solidFill>
              </a:rPr>
              <a:t>Tallinn, Estonia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chemeClr val="bg1"/>
                </a:solidFill>
              </a:rPr>
              <a:t>September 25–27, 2012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TDL</a:t>
            </a:r>
          </a:p>
        </p:txBody>
      </p:sp>
      <p:sp>
        <p:nvSpPr>
          <p:cNvPr id="1229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2nd MBTUC 2012, Tallinn, Estonia</a:t>
            </a:r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4EFAF77-3A88-4DA8-A905-C8204C56ABB8}" type="slidenum">
              <a:rPr lang="en-US" smtClean="0"/>
              <a:pPr/>
              <a:t>10</a:t>
            </a:fld>
            <a:endParaRPr lang="en-US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85738" y="3736975"/>
            <a:ext cx="8799512" cy="26988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owchart: Multidocument 10"/>
          <p:cNvSpPr/>
          <p:nvPr/>
        </p:nvSpPr>
        <p:spPr>
          <a:xfrm>
            <a:off x="768350" y="4002088"/>
            <a:ext cx="1087438" cy="1192212"/>
          </a:xfrm>
          <a:prstGeom prst="flowChartMultidocumen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Flowchart: Multidocument 12"/>
          <p:cNvSpPr/>
          <p:nvPr/>
        </p:nvSpPr>
        <p:spPr>
          <a:xfrm>
            <a:off x="6580188" y="3983038"/>
            <a:ext cx="1085850" cy="1192212"/>
          </a:xfrm>
          <a:prstGeom prst="flowChartMultidocumen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296" name="TextBox 13"/>
          <p:cNvSpPr txBox="1">
            <a:spLocks noChangeArrowheads="1"/>
          </p:cNvSpPr>
          <p:nvPr/>
        </p:nvSpPr>
        <p:spPr bwMode="auto">
          <a:xfrm>
            <a:off x="423863" y="5248275"/>
            <a:ext cx="3335337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Abstract test descriptions</a:t>
            </a:r>
          </a:p>
          <a:p>
            <a:r>
              <a:rPr lang="en-US"/>
              <a:t>Various user-defined syntaxes,</a:t>
            </a:r>
          </a:p>
          <a:p>
            <a:r>
              <a:rPr lang="en-US"/>
              <a:t>e.g. graphical, tabular, textual</a:t>
            </a:r>
          </a:p>
        </p:txBody>
      </p:sp>
      <p:sp>
        <p:nvSpPr>
          <p:cNvPr id="12297" name="TextBox 14"/>
          <p:cNvSpPr txBox="1">
            <a:spLocks noChangeArrowheads="1"/>
          </p:cNvSpPr>
          <p:nvPr/>
        </p:nvSpPr>
        <p:spPr bwMode="auto">
          <a:xfrm>
            <a:off x="5294313" y="5214938"/>
            <a:ext cx="328295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Executable tests</a:t>
            </a:r>
          </a:p>
          <a:p>
            <a:r>
              <a:rPr lang="en-US"/>
              <a:t>Various test environments and</a:t>
            </a:r>
          </a:p>
          <a:p>
            <a:r>
              <a:rPr lang="en-US"/>
              <a:t>languages, e.g. TTCN-3, C#</a:t>
            </a:r>
          </a:p>
        </p:txBody>
      </p:sp>
      <p:sp>
        <p:nvSpPr>
          <p:cNvPr id="12298" name="TextBox 15"/>
          <p:cNvSpPr txBox="1">
            <a:spLocks noChangeArrowheads="1"/>
          </p:cNvSpPr>
          <p:nvPr/>
        </p:nvSpPr>
        <p:spPr bwMode="auto">
          <a:xfrm>
            <a:off x="947738" y="1768475"/>
            <a:ext cx="30527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Common TDL meta-model</a:t>
            </a:r>
          </a:p>
          <a:p>
            <a:r>
              <a:rPr lang="en-US"/>
              <a:t>Test concepts expressed in</a:t>
            </a:r>
          </a:p>
          <a:p>
            <a:r>
              <a:rPr lang="en-US"/>
              <a:t>a single abstract syntax</a:t>
            </a:r>
          </a:p>
        </p:txBody>
      </p:sp>
      <p:sp>
        <p:nvSpPr>
          <p:cNvPr id="18" name="Freeform 17"/>
          <p:cNvSpPr/>
          <p:nvPr/>
        </p:nvSpPr>
        <p:spPr>
          <a:xfrm>
            <a:off x="4492625" y="1511300"/>
            <a:ext cx="1660525" cy="887413"/>
          </a:xfrm>
          <a:custGeom>
            <a:avLst/>
            <a:gdLst>
              <a:gd name="connsiteX0" fmla="*/ 0 w 1660939"/>
              <a:gd name="connsiteY0" fmla="*/ 477078 h 887895"/>
              <a:gd name="connsiteX1" fmla="*/ 649356 w 1660939"/>
              <a:gd name="connsiteY1" fmla="*/ 39756 h 887895"/>
              <a:gd name="connsiteX2" fmla="*/ 1550504 w 1660939"/>
              <a:gd name="connsiteY2" fmla="*/ 238539 h 887895"/>
              <a:gd name="connsiteX3" fmla="*/ 1311965 w 1660939"/>
              <a:gd name="connsiteY3" fmla="*/ 781878 h 887895"/>
              <a:gd name="connsiteX4" fmla="*/ 530087 w 1660939"/>
              <a:gd name="connsiteY4" fmla="*/ 874643 h 887895"/>
              <a:gd name="connsiteX5" fmla="*/ 530087 w 1660939"/>
              <a:gd name="connsiteY5" fmla="*/ 874643 h 887895"/>
              <a:gd name="connsiteX6" fmla="*/ 530087 w 1660939"/>
              <a:gd name="connsiteY6" fmla="*/ 874643 h 887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0939" h="887895">
                <a:moveTo>
                  <a:pt x="0" y="477078"/>
                </a:moveTo>
                <a:cubicBezTo>
                  <a:pt x="195469" y="278295"/>
                  <a:pt x="390939" y="79512"/>
                  <a:pt x="649356" y="39756"/>
                </a:cubicBezTo>
                <a:cubicBezTo>
                  <a:pt x="907773" y="0"/>
                  <a:pt x="1440069" y="114852"/>
                  <a:pt x="1550504" y="238539"/>
                </a:cubicBezTo>
                <a:cubicBezTo>
                  <a:pt x="1660939" y="362226"/>
                  <a:pt x="1482034" y="675861"/>
                  <a:pt x="1311965" y="781878"/>
                </a:cubicBezTo>
                <a:cubicBezTo>
                  <a:pt x="1141896" y="887895"/>
                  <a:pt x="530087" y="874643"/>
                  <a:pt x="530087" y="874643"/>
                </a:cubicBezTo>
                <a:lnTo>
                  <a:pt x="530087" y="874643"/>
                </a:lnTo>
                <a:lnTo>
                  <a:pt x="530087" y="874643"/>
                </a:lnTo>
              </a:path>
            </a:pathLst>
          </a:custGeom>
          <a:ln w="3810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300" name="TextBox 19"/>
          <p:cNvSpPr txBox="1">
            <a:spLocks noChangeArrowheads="1"/>
          </p:cNvSpPr>
          <p:nvPr/>
        </p:nvSpPr>
        <p:spPr bwMode="auto">
          <a:xfrm>
            <a:off x="6135688" y="1444625"/>
            <a:ext cx="23129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Static </a:t>
            </a:r>
            <a:r>
              <a:rPr lang="en-US" b="1" dirty="0" smtClean="0"/>
              <a:t>analysis</a:t>
            </a:r>
            <a:endParaRPr lang="en-US" b="1" dirty="0"/>
          </a:p>
          <a:p>
            <a:r>
              <a:rPr lang="en-US" dirty="0"/>
              <a:t>Consistency checks,</a:t>
            </a:r>
          </a:p>
          <a:p>
            <a:r>
              <a:rPr lang="en-US" dirty="0"/>
              <a:t>visualization</a:t>
            </a:r>
          </a:p>
        </p:txBody>
      </p:sp>
      <p:sp>
        <p:nvSpPr>
          <p:cNvPr id="12" name="Flowchart: Document 11"/>
          <p:cNvSpPr/>
          <p:nvPr/>
        </p:nvSpPr>
        <p:spPr>
          <a:xfrm>
            <a:off x="3922713" y="1895475"/>
            <a:ext cx="1100137" cy="1204913"/>
          </a:xfrm>
          <a:prstGeom prst="flowChartDocumen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141913" y="2916238"/>
            <a:ext cx="1895475" cy="860425"/>
          </a:xfrm>
          <a:prstGeom prst="straightConnector1">
            <a:avLst/>
          </a:prstGeom>
          <a:ln w="3810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022850" y="3021013"/>
            <a:ext cx="1536700" cy="941387"/>
          </a:xfrm>
          <a:prstGeom prst="straightConnector1">
            <a:avLst/>
          </a:prstGeom>
          <a:ln w="3810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929188" y="3100388"/>
            <a:ext cx="1458912" cy="1365250"/>
          </a:xfrm>
          <a:prstGeom prst="straightConnector1">
            <a:avLst/>
          </a:prstGeom>
          <a:ln w="3810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2027238" y="3140075"/>
            <a:ext cx="1843087" cy="1379538"/>
          </a:xfrm>
          <a:prstGeom prst="straightConnector1">
            <a:avLst/>
          </a:prstGeom>
          <a:ln w="3810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1457325" y="2901950"/>
            <a:ext cx="2239963" cy="928688"/>
          </a:xfrm>
          <a:prstGeom prst="straightConnector1">
            <a:avLst/>
          </a:prstGeom>
          <a:ln w="3810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2001838" y="3035300"/>
            <a:ext cx="1747837" cy="1058863"/>
          </a:xfrm>
          <a:prstGeom prst="straightConnector1">
            <a:avLst/>
          </a:prstGeom>
          <a:ln w="3810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8" name="TextBox 41"/>
          <p:cNvSpPr txBox="1">
            <a:spLocks noChangeArrowheads="1"/>
          </p:cNvSpPr>
          <p:nvPr/>
        </p:nvSpPr>
        <p:spPr bwMode="auto">
          <a:xfrm>
            <a:off x="6003925" y="2941638"/>
            <a:ext cx="18859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Test generation</a:t>
            </a:r>
          </a:p>
        </p:txBody>
      </p:sp>
      <p:sp>
        <p:nvSpPr>
          <p:cNvPr id="12309" name="TextBox 42"/>
          <p:cNvSpPr txBox="1">
            <a:spLocks noChangeArrowheads="1"/>
          </p:cNvSpPr>
          <p:nvPr/>
        </p:nvSpPr>
        <p:spPr bwMode="auto">
          <a:xfrm>
            <a:off x="484188" y="3187700"/>
            <a:ext cx="18637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Transformation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the TDL Meta-Model</a:t>
            </a:r>
          </a:p>
        </p:txBody>
      </p:sp>
      <p:sp>
        <p:nvSpPr>
          <p:cNvPr id="13315" name="Content Placeholder 2" descr="5%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 fact, two approaches exist</a:t>
            </a:r>
          </a:p>
          <a:p>
            <a:pPr lvl="1"/>
            <a:r>
              <a:rPr lang="en-US" smtClean="0"/>
              <a:t>OMG’s UML/MOF</a:t>
            </a:r>
          </a:p>
          <a:p>
            <a:pPr lvl="2"/>
            <a:r>
              <a:rPr lang="en-US" smtClean="0"/>
              <a:t>International standard</a:t>
            </a:r>
          </a:p>
          <a:p>
            <a:pPr lvl="2"/>
            <a:r>
              <a:rPr lang="en-US" smtClean="0"/>
              <a:t>Complex</a:t>
            </a:r>
          </a:p>
          <a:p>
            <a:pPr lvl="1"/>
            <a:r>
              <a:rPr lang="en-US" smtClean="0"/>
              <a:t>Eclipse Modeling Framework (EMF) Ecore</a:t>
            </a:r>
          </a:p>
          <a:p>
            <a:pPr lvl="2"/>
            <a:r>
              <a:rPr lang="en-US" smtClean="0"/>
              <a:t>Simpler than MOF</a:t>
            </a:r>
          </a:p>
          <a:p>
            <a:pPr lvl="2"/>
            <a:r>
              <a:rPr lang="en-US" smtClean="0"/>
              <a:t>Good tool support</a:t>
            </a:r>
          </a:p>
          <a:p>
            <a:endParaRPr lang="en-US" smtClean="0"/>
          </a:p>
          <a:p>
            <a:r>
              <a:rPr lang="en-US" smtClean="0"/>
              <a:t>For practicability reasons, TDL meta-model will be based on a subset of Ecore</a:t>
            </a:r>
          </a:p>
        </p:txBody>
      </p:sp>
      <p:sp>
        <p:nvSpPr>
          <p:cNvPr id="1331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2nd MBTUC 2012, Tallinn, Estonia</a:t>
            </a: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43587FE-8367-4C33-9B85-9A727887212D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TDL is Adjustable by User</a:t>
            </a:r>
          </a:p>
        </p:txBody>
      </p:sp>
      <p:sp>
        <p:nvSpPr>
          <p:cNvPr id="14339" name="Content Placeholder 2" descr="5%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TDL meta-model can be extended by a user if need arises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TDL concrete syntax may cover only parts of the meta-model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User extensions of the TDL meta-model can be subjected to further TDL standardization and maintenance</a:t>
            </a:r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i-FI" smtClean="0"/>
              <a:t>2nd MBTUC 2012, Tallinn, Estonia</a:t>
            </a:r>
            <a:endParaRPr lang="en-GB" smtClean="0"/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A671437-2C32-417B-958D-95ED66D050BB}" type="slidenum">
              <a:rPr lang="en-GB" smtClean="0"/>
              <a:pPr/>
              <a:t>12</a:t>
            </a:fld>
            <a:endParaRPr lang="en-GB" smtClean="0"/>
          </a:p>
        </p:txBody>
      </p:sp>
      <p:pic>
        <p:nvPicPr>
          <p:cNvPr id="14342" name="Picture 6" descr="C:\Documents and Settings\mch1312a\Local Settings\Temporary Internet Files\Content.IE5\VS5DTQDR\MC90008865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853" y="3801280"/>
            <a:ext cx="1836738" cy="1516063"/>
          </a:xfrm>
          <a:prstGeom prst="rect">
            <a:avLst/>
          </a:prstGeom>
          <a:noFill/>
        </p:spPr>
      </p:pic>
      <p:pic>
        <p:nvPicPr>
          <p:cNvPr id="14345" name="Picture 9" descr="C:\Documents and Settings\mch1312a\Local Settings\Temporary Internet Files\Content.IE5\VS5DTQDR\MC90031119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92661" y="3609446"/>
            <a:ext cx="1813255" cy="1570939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875764" y="5266385"/>
            <a:ext cx="1800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User-defined</a:t>
            </a:r>
          </a:p>
          <a:p>
            <a:r>
              <a:rPr lang="en-US" dirty="0" smtClean="0"/>
              <a:t>concrete syntax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269863" y="5266385"/>
            <a:ext cx="21894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TDL meta-model w/</a:t>
            </a:r>
          </a:p>
          <a:p>
            <a:r>
              <a:rPr lang="en-US" dirty="0" smtClean="0"/>
              <a:t>user extensions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3078051" y="4597758"/>
            <a:ext cx="2859110" cy="60530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Partially </a:t>
            </a:r>
            <a:r>
              <a:rPr lang="en-US" b="1" dirty="0" smtClean="0"/>
              <a:t>implements</a:t>
            </a:r>
            <a:endParaRPr lang="en-US" b="1" dirty="0" smtClean="0"/>
          </a:p>
        </p:txBody>
      </p:sp>
      <p:sp>
        <p:nvSpPr>
          <p:cNvPr id="15" name="Left Arrow 14"/>
          <p:cNvSpPr/>
          <p:nvPr/>
        </p:nvSpPr>
        <p:spPr>
          <a:xfrm>
            <a:off x="3090930" y="4069723"/>
            <a:ext cx="2820473" cy="605307"/>
          </a:xfrm>
          <a:prstGeom prst="leftArrow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Extends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smtClean="0"/>
              <a:t>How does TDL look like to users?</a:t>
            </a:r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i-FI" smtClean="0"/>
              <a:t>2nd MBTUC 2012, Tallinn, Estonia</a:t>
            </a:r>
            <a:endParaRPr lang="en-GB" smtClean="0"/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9C29D9B-4143-43CA-B157-B81591449A63}" type="slidenum">
              <a:rPr lang="en-GB" smtClean="0"/>
              <a:pPr/>
              <a:t>13</a:t>
            </a:fld>
            <a:endParaRPr lang="en-GB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in Possible TDL Concrete Syntax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2nd MBTUC 2012, Tallinn, Estonia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A14FBB-127F-4FAD-9DDE-8E6EDF597B27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700011" y="6001555"/>
            <a:ext cx="6015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Note</a:t>
            </a:r>
            <a:r>
              <a:rPr lang="en-US" dirty="0" smtClean="0"/>
              <a:t>: Examples only, concrete syntax is defined by user!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5931258" y="1867031"/>
            <a:ext cx="2667000" cy="3547318"/>
            <a:chOff x="5931258" y="1648091"/>
            <a:chExt cx="2667000" cy="3547318"/>
          </a:xfrm>
        </p:grpSpPr>
        <p:pic>
          <p:nvPicPr>
            <p:cNvPr id="1026" name="Picture 2" descr="D:\DATA\mch1312a\Testen\TTCN-3\ETSI-MTS\test description language\draft\default-beh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931258" y="1648091"/>
              <a:ext cx="2667000" cy="3276600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6297770" y="4610634"/>
              <a:ext cx="194316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>
                  <a:solidFill>
                    <a:schemeClr val="tx2"/>
                  </a:solidFill>
                </a:rPr>
                <a:t>Structured test with</a:t>
              </a:r>
              <a:br>
                <a:rPr lang="en-US" sz="1600" i="1" dirty="0" smtClean="0">
                  <a:solidFill>
                    <a:schemeClr val="tx2"/>
                  </a:solidFill>
                </a:rPr>
              </a:br>
              <a:r>
                <a:rPr lang="en-US" sz="1600" i="1" dirty="0" smtClean="0">
                  <a:solidFill>
                    <a:schemeClr val="tx2"/>
                  </a:solidFill>
                </a:rPr>
                <a:t>default behavior</a:t>
              </a:r>
              <a:endParaRPr lang="en-US" sz="1600" i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13013" y="1674256"/>
            <a:ext cx="4386618" cy="3878096"/>
            <a:chOff x="513013" y="1674256"/>
            <a:chExt cx="4386618" cy="3878096"/>
          </a:xfrm>
        </p:grpSpPr>
        <p:pic>
          <p:nvPicPr>
            <p:cNvPr id="1027" name="Picture 3" descr="D:\DATA\mch1312a\Testen\TTCN-3\ETSI-MTS\test description language\draft\INAP-example.png"/>
            <p:cNvPicPr>
              <a:picLocks noChangeAspect="1" noChangeArrowheads="1"/>
            </p:cNvPicPr>
            <p:nvPr/>
          </p:nvPicPr>
          <p:blipFill>
            <a:blip r:embed="rId3" cstate="print"/>
            <a:srcRect t="33268" b="34455"/>
            <a:stretch>
              <a:fillRect/>
            </a:stretch>
          </p:blipFill>
          <p:spPr bwMode="auto">
            <a:xfrm>
              <a:off x="556231" y="1674256"/>
              <a:ext cx="4343400" cy="3541690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513013" y="5213798"/>
              <a:ext cx="387868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>
                  <a:solidFill>
                    <a:schemeClr val="tx2"/>
                  </a:solidFill>
                </a:rPr>
                <a:t>Sequential test with multiple SUT ports</a:t>
              </a:r>
              <a:endParaRPr lang="en-US" sz="1600" i="1" dirty="0">
                <a:solidFill>
                  <a:schemeClr val="tx2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in Possible TDL Concrete Syntax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2nd MBTUC 2012, Tallinn, Estonia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A14FBB-127F-4FAD-9DDE-8E6EDF597B27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700011" y="6001555"/>
            <a:ext cx="6015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Note</a:t>
            </a:r>
            <a:r>
              <a:rPr lang="en-US" dirty="0" smtClean="0"/>
              <a:t>: Examples only, concrete syntax is defined by user!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5516517" y="1738648"/>
            <a:ext cx="3352800" cy="4071652"/>
            <a:chOff x="197543" y="1725769"/>
            <a:chExt cx="3352800" cy="4071652"/>
          </a:xfrm>
        </p:grpSpPr>
        <p:sp>
          <p:nvSpPr>
            <p:cNvPr id="9" name="TextBox 8"/>
            <p:cNvSpPr txBox="1"/>
            <p:nvPr/>
          </p:nvSpPr>
          <p:spPr>
            <a:xfrm>
              <a:off x="822105" y="5458867"/>
              <a:ext cx="202412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>
                  <a:solidFill>
                    <a:schemeClr val="tx2"/>
                  </a:solidFill>
                </a:rPr>
                <a:t>A test suite model</a:t>
              </a:r>
              <a:endParaRPr lang="en-US" sz="1600" i="1" dirty="0">
                <a:solidFill>
                  <a:schemeClr val="tx2"/>
                </a:solidFill>
              </a:endParaRPr>
            </a:p>
          </p:txBody>
        </p:sp>
        <p:pic>
          <p:nvPicPr>
            <p:cNvPr id="2053" name="Picture 5" descr="D:\DATA\mch1312a\Testen\TTCN-3\ETSI-MTS\test description language\draft\testsuite.png"/>
            <p:cNvPicPr>
              <a:picLocks noChangeAspect="1" noChangeArrowheads="1"/>
            </p:cNvPicPr>
            <p:nvPr/>
          </p:nvPicPr>
          <p:blipFill>
            <a:blip r:embed="rId2" cstate="print"/>
            <a:srcRect t="6075" b="2403"/>
            <a:stretch>
              <a:fillRect/>
            </a:stretch>
          </p:blipFill>
          <p:spPr bwMode="auto">
            <a:xfrm>
              <a:off x="197543" y="1725769"/>
              <a:ext cx="3352800" cy="3696237"/>
            </a:xfrm>
            <a:prstGeom prst="rect">
              <a:avLst/>
            </a:prstGeom>
            <a:noFill/>
          </p:spPr>
        </p:pic>
      </p:grpSp>
      <p:grpSp>
        <p:nvGrpSpPr>
          <p:cNvPr id="16" name="Group 15"/>
          <p:cNvGrpSpPr/>
          <p:nvPr/>
        </p:nvGrpSpPr>
        <p:grpSpPr>
          <a:xfrm>
            <a:off x="342316" y="1584102"/>
            <a:ext cx="4983560" cy="4325216"/>
            <a:chOff x="3948401" y="1558344"/>
            <a:chExt cx="4983560" cy="4325216"/>
          </a:xfrm>
        </p:grpSpPr>
        <p:sp>
          <p:nvSpPr>
            <p:cNvPr id="14" name="TextBox 13"/>
            <p:cNvSpPr txBox="1"/>
            <p:nvPr/>
          </p:nvSpPr>
          <p:spPr>
            <a:xfrm>
              <a:off x="4128518" y="5545006"/>
              <a:ext cx="48034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>
                  <a:solidFill>
                    <a:schemeClr val="tx2"/>
                  </a:solidFill>
                </a:rPr>
                <a:t>A concurrent test in graphical and textual notation</a:t>
              </a:r>
              <a:endParaRPr lang="en-US" sz="1600" i="1" dirty="0">
                <a:solidFill>
                  <a:schemeClr val="tx2"/>
                </a:solidFill>
              </a:endParaRPr>
            </a:p>
          </p:txBody>
        </p:sp>
        <p:pic>
          <p:nvPicPr>
            <p:cNvPr id="2056" name="Picture 8" descr="C:\Documents and Settings\mch1312a\Desktop\ParScen.png"/>
            <p:cNvPicPr>
              <a:picLocks noChangeAspect="1" noChangeArrowheads="1"/>
            </p:cNvPicPr>
            <p:nvPr/>
          </p:nvPicPr>
          <p:blipFill>
            <a:blip r:embed="rId3" cstate="print"/>
            <a:srcRect l="11022" t="3627" r="6189" b="61687"/>
            <a:stretch>
              <a:fillRect/>
            </a:stretch>
          </p:blipFill>
          <p:spPr bwMode="auto">
            <a:xfrm>
              <a:off x="3979572" y="1558344"/>
              <a:ext cx="4636394" cy="2537138"/>
            </a:xfrm>
            <a:prstGeom prst="rect">
              <a:avLst/>
            </a:prstGeom>
            <a:noFill/>
          </p:spPr>
        </p:pic>
        <p:sp>
          <p:nvSpPr>
            <p:cNvPr id="13" name="TextBox 12"/>
            <p:cNvSpPr txBox="1"/>
            <p:nvPr/>
          </p:nvSpPr>
          <p:spPr>
            <a:xfrm>
              <a:off x="3948401" y="4024185"/>
              <a:ext cx="4955203" cy="1446550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>
              <a:solidFill>
                <a:schemeClr val="tx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100" b="1" noProof="1" smtClean="0">
                  <a:solidFill>
                    <a:schemeClr val="tx2"/>
                  </a:solidFill>
                  <a:latin typeface="Consolas" pitchFamily="49" charset="0"/>
                </a:rPr>
                <a:t>testcase</a:t>
              </a:r>
              <a:r>
                <a:rPr lang="en-US" sz="1100" noProof="1" smtClean="0">
                  <a:solidFill>
                    <a:schemeClr val="tx2"/>
                  </a:solidFill>
                  <a:latin typeface="Consolas" pitchFamily="49" charset="0"/>
                </a:rPr>
                <a:t> </a:t>
              </a:r>
              <a:r>
                <a:rPr lang="en-US" sz="1100" noProof="1" smtClean="0">
                  <a:solidFill>
                    <a:schemeClr val="tx2"/>
                  </a:solidFill>
                  <a:latin typeface="Consolas" pitchFamily="49" charset="0"/>
                </a:rPr>
                <a:t>joinTC</a:t>
              </a:r>
              <a:r>
                <a:rPr lang="en-US" sz="1100" noProof="1" smtClean="0">
                  <a:solidFill>
                    <a:schemeClr val="tx2"/>
                  </a:solidFill>
                  <a:latin typeface="Consolas" pitchFamily="49" charset="0"/>
                </a:rPr>
                <a:t>() </a:t>
              </a:r>
              <a:r>
                <a:rPr lang="en-US" sz="1100" noProof="1" smtClean="0">
                  <a:solidFill>
                    <a:schemeClr val="tx2"/>
                  </a:solidFill>
                  <a:latin typeface="Consolas" pitchFamily="49" charset="0"/>
                </a:rPr>
                <a:t>{</a:t>
              </a:r>
              <a:endParaRPr lang="en-US" sz="1100" noProof="1" smtClean="0">
                <a:solidFill>
                  <a:schemeClr val="tx2"/>
                </a:solidFill>
                <a:latin typeface="Consolas" pitchFamily="49" charset="0"/>
              </a:endParaRPr>
            </a:p>
            <a:p>
              <a:r>
                <a:rPr lang="en-US" sz="1100" noProof="1" smtClean="0">
                  <a:solidFill>
                    <a:schemeClr val="tx2"/>
                  </a:solidFill>
                  <a:latin typeface="Consolas" pitchFamily="49" charset="0"/>
                </a:rPr>
                <a:t> UCAROL ! </a:t>
              </a:r>
              <a:r>
                <a:rPr lang="en-US" sz="1100" noProof="1" smtClean="0">
                  <a:solidFill>
                    <a:schemeClr val="tx2"/>
                  </a:solidFill>
                  <a:latin typeface="Consolas" pitchFamily="49" charset="0"/>
                </a:rPr>
                <a:t>join(Carol</a:t>
              </a:r>
              <a:r>
                <a:rPr lang="en-US" sz="1100" noProof="1" smtClean="0">
                  <a:solidFill>
                    <a:schemeClr val="tx2"/>
                  </a:solidFill>
                  <a:latin typeface="Consolas" pitchFamily="49" charset="0"/>
                </a:rPr>
                <a:t>, </a:t>
              </a:r>
              <a:r>
                <a:rPr lang="en-US" sz="1100" noProof="1" smtClean="0">
                  <a:solidFill>
                    <a:schemeClr val="tx2"/>
                  </a:solidFill>
                  <a:latin typeface="Consolas" pitchFamily="49" charset="0"/>
                </a:rPr>
                <a:t>room1);</a:t>
              </a:r>
              <a:endParaRPr lang="en-US" sz="1100" noProof="1" smtClean="0">
                <a:solidFill>
                  <a:schemeClr val="tx2"/>
                </a:solidFill>
                <a:latin typeface="Consolas" pitchFamily="49" charset="0"/>
              </a:endParaRPr>
            </a:p>
            <a:p>
              <a:r>
                <a:rPr lang="en-US" sz="1100" noProof="1" smtClean="0">
                  <a:solidFill>
                    <a:schemeClr val="tx2"/>
                  </a:solidFill>
                  <a:latin typeface="Consolas" pitchFamily="49" charset="0"/>
                </a:rPr>
                <a:t> </a:t>
              </a:r>
              <a:r>
                <a:rPr lang="en-US" sz="1100" b="1" noProof="1" smtClean="0">
                  <a:solidFill>
                    <a:schemeClr val="tx2"/>
                  </a:solidFill>
                  <a:latin typeface="Consolas" pitchFamily="49" charset="0"/>
                </a:rPr>
                <a:t>par</a:t>
              </a:r>
              <a:r>
                <a:rPr lang="en-US" sz="1100" noProof="1" smtClean="0">
                  <a:solidFill>
                    <a:schemeClr val="tx2"/>
                  </a:solidFill>
                  <a:latin typeface="Consolas" pitchFamily="49" charset="0"/>
                </a:rPr>
                <a:t> </a:t>
              </a:r>
              <a:r>
                <a:rPr lang="en-US" sz="1100" noProof="1" smtClean="0">
                  <a:solidFill>
                    <a:schemeClr val="tx2"/>
                  </a:solidFill>
                  <a:latin typeface="Consolas" pitchFamily="49" charset="0"/>
                </a:rPr>
                <a:t>{</a:t>
              </a:r>
              <a:endParaRPr lang="en-US" sz="1100" noProof="1" smtClean="0">
                <a:solidFill>
                  <a:schemeClr val="tx2"/>
                </a:solidFill>
                <a:latin typeface="Consolas" pitchFamily="49" charset="0"/>
              </a:endParaRPr>
            </a:p>
            <a:p>
              <a:r>
                <a:rPr lang="en-US" sz="1100" noProof="1" smtClean="0">
                  <a:solidFill>
                    <a:schemeClr val="tx2"/>
                  </a:solidFill>
                  <a:latin typeface="Consolas" pitchFamily="49" charset="0"/>
                </a:rPr>
                <a:t>  { BOB ? </a:t>
              </a:r>
              <a:r>
                <a:rPr lang="en-US" sz="1100" noProof="1" smtClean="0">
                  <a:solidFill>
                    <a:schemeClr val="tx2"/>
                  </a:solidFill>
                  <a:latin typeface="Consolas" pitchFamily="49" charset="0"/>
                </a:rPr>
                <a:t>joinPDU(Carol</a:t>
              </a:r>
              <a:r>
                <a:rPr lang="en-US" sz="1100" noProof="1" smtClean="0">
                  <a:solidFill>
                    <a:schemeClr val="tx2"/>
                  </a:solidFill>
                  <a:latin typeface="Consolas" pitchFamily="49" charset="0"/>
                </a:rPr>
                <a:t>, ?); BOB ! </a:t>
              </a:r>
              <a:r>
                <a:rPr lang="en-US" sz="1100" noProof="1" smtClean="0">
                  <a:solidFill>
                    <a:schemeClr val="tx2"/>
                  </a:solidFill>
                  <a:latin typeface="Consolas" pitchFamily="49" charset="0"/>
                </a:rPr>
                <a:t>joinPDU(Bob</a:t>
              </a:r>
              <a:r>
                <a:rPr lang="en-US" sz="1100" noProof="1" smtClean="0">
                  <a:solidFill>
                    <a:schemeClr val="tx2"/>
                  </a:solidFill>
                  <a:latin typeface="Consolas" pitchFamily="49" charset="0"/>
                </a:rPr>
                <a:t>, </a:t>
              </a:r>
              <a:r>
                <a:rPr lang="en-US" sz="1100" noProof="1" smtClean="0">
                  <a:solidFill>
                    <a:schemeClr val="tx2"/>
                  </a:solidFill>
                  <a:latin typeface="Consolas" pitchFamily="49" charset="0"/>
                </a:rPr>
                <a:t>room1</a:t>
              </a:r>
              <a:r>
                <a:rPr lang="en-US" sz="1100" noProof="1" smtClean="0">
                  <a:solidFill>
                    <a:schemeClr val="tx2"/>
                  </a:solidFill>
                  <a:latin typeface="Consolas" pitchFamily="49" charset="0"/>
                </a:rPr>
                <a:t>) </a:t>
              </a:r>
              <a:r>
                <a:rPr lang="en-US" sz="1100" noProof="1" smtClean="0">
                  <a:solidFill>
                    <a:schemeClr val="tx2"/>
                  </a:solidFill>
                  <a:latin typeface="Consolas" pitchFamily="49" charset="0"/>
                </a:rPr>
                <a:t>},</a:t>
              </a:r>
              <a:endParaRPr lang="en-US" sz="1100" noProof="1" smtClean="0">
                <a:solidFill>
                  <a:schemeClr val="tx2"/>
                </a:solidFill>
                <a:latin typeface="Consolas" pitchFamily="49" charset="0"/>
              </a:endParaRPr>
            </a:p>
            <a:p>
              <a:r>
                <a:rPr lang="en-US" sz="1100" noProof="1" smtClean="0">
                  <a:solidFill>
                    <a:schemeClr val="tx2"/>
                  </a:solidFill>
                  <a:latin typeface="Consolas" pitchFamily="49" charset="0"/>
                </a:rPr>
                <a:t>  { ALICE ? </a:t>
              </a:r>
              <a:r>
                <a:rPr lang="en-US" sz="1100" noProof="1" smtClean="0">
                  <a:solidFill>
                    <a:schemeClr val="tx2"/>
                  </a:solidFill>
                  <a:latin typeface="Consolas" pitchFamily="49" charset="0"/>
                </a:rPr>
                <a:t>joinPDU(Carol</a:t>
              </a:r>
              <a:r>
                <a:rPr lang="en-US" sz="1100" noProof="1" smtClean="0">
                  <a:solidFill>
                    <a:schemeClr val="tx2"/>
                  </a:solidFill>
                  <a:latin typeface="Consolas" pitchFamily="49" charset="0"/>
                </a:rPr>
                <a:t>, ?); ALICE ! </a:t>
              </a:r>
              <a:r>
                <a:rPr lang="en-US" sz="1100" noProof="1" smtClean="0">
                  <a:solidFill>
                    <a:schemeClr val="tx2"/>
                  </a:solidFill>
                  <a:latin typeface="Consolas" pitchFamily="49" charset="0"/>
                </a:rPr>
                <a:t>joinPDU(Alice</a:t>
              </a:r>
              <a:r>
                <a:rPr lang="en-US" sz="1100" noProof="1" smtClean="0">
                  <a:solidFill>
                    <a:schemeClr val="tx2"/>
                  </a:solidFill>
                  <a:latin typeface="Consolas" pitchFamily="49" charset="0"/>
                </a:rPr>
                <a:t>, </a:t>
              </a:r>
              <a:r>
                <a:rPr lang="en-US" sz="1100" noProof="1" smtClean="0">
                  <a:solidFill>
                    <a:schemeClr val="tx2"/>
                  </a:solidFill>
                  <a:latin typeface="Consolas" pitchFamily="49" charset="0"/>
                </a:rPr>
                <a:t>room1</a:t>
              </a:r>
              <a:r>
                <a:rPr lang="en-US" sz="1100" noProof="1" smtClean="0">
                  <a:solidFill>
                    <a:schemeClr val="tx2"/>
                  </a:solidFill>
                  <a:latin typeface="Consolas" pitchFamily="49" charset="0"/>
                </a:rPr>
                <a:t>) </a:t>
              </a:r>
              <a:r>
                <a:rPr lang="en-US" sz="1100" noProof="1" smtClean="0">
                  <a:solidFill>
                    <a:schemeClr val="tx2"/>
                  </a:solidFill>
                  <a:latin typeface="Consolas" pitchFamily="49" charset="0"/>
                </a:rPr>
                <a:t>}</a:t>
              </a:r>
              <a:endParaRPr lang="en-US" sz="1100" noProof="1" smtClean="0">
                <a:solidFill>
                  <a:schemeClr val="tx2"/>
                </a:solidFill>
                <a:latin typeface="Consolas" pitchFamily="49" charset="0"/>
              </a:endParaRPr>
            </a:p>
            <a:p>
              <a:r>
                <a:rPr lang="en-US" sz="1100" noProof="1" smtClean="0">
                  <a:solidFill>
                    <a:schemeClr val="tx2"/>
                  </a:solidFill>
                  <a:latin typeface="Consolas" pitchFamily="49" charset="0"/>
                </a:rPr>
                <a:t> </a:t>
              </a:r>
              <a:r>
                <a:rPr lang="en-US" sz="1100" noProof="1" smtClean="0">
                  <a:solidFill>
                    <a:schemeClr val="tx2"/>
                  </a:solidFill>
                  <a:latin typeface="Consolas" pitchFamily="49" charset="0"/>
                </a:rPr>
                <a:t>};</a:t>
              </a:r>
              <a:endParaRPr lang="en-US" sz="1100" noProof="1" smtClean="0">
                <a:solidFill>
                  <a:schemeClr val="tx2"/>
                </a:solidFill>
                <a:latin typeface="Consolas" pitchFamily="49" charset="0"/>
              </a:endParaRPr>
            </a:p>
            <a:p>
              <a:r>
                <a:rPr lang="en-US" sz="1100" noProof="1" smtClean="0">
                  <a:solidFill>
                    <a:schemeClr val="tx2"/>
                  </a:solidFill>
                  <a:latin typeface="Consolas" pitchFamily="49" charset="0"/>
                </a:rPr>
                <a:t> UCAROL ? </a:t>
              </a:r>
              <a:r>
                <a:rPr lang="en-US" sz="1100" noProof="1" smtClean="0">
                  <a:solidFill>
                    <a:schemeClr val="tx2"/>
                  </a:solidFill>
                  <a:latin typeface="Consolas" pitchFamily="49" charset="0"/>
                </a:rPr>
                <a:t>joined()</a:t>
              </a:r>
              <a:endParaRPr lang="en-US" sz="1100" noProof="1" smtClean="0">
                <a:solidFill>
                  <a:schemeClr val="tx2"/>
                </a:solidFill>
                <a:latin typeface="Consolas" pitchFamily="49" charset="0"/>
              </a:endParaRPr>
            </a:p>
            <a:p>
              <a:r>
                <a:rPr lang="en-US" sz="1100" noProof="1" smtClean="0">
                  <a:solidFill>
                    <a:schemeClr val="tx2"/>
                  </a:solidFill>
                  <a:latin typeface="Consolas" pitchFamily="49" charset="0"/>
                </a:rPr>
                <a:t>}</a:t>
              </a:r>
              <a:endParaRPr lang="en-US" sz="1100" noProof="1">
                <a:solidFill>
                  <a:schemeClr val="tx2"/>
                </a:solidFill>
                <a:latin typeface="Consolas" pitchFamily="49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smtClean="0"/>
              <a:t>How does TDL compare to other approaches?</a:t>
            </a:r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i-FI" smtClean="0"/>
              <a:t>2nd MBTUC 2012, Tallinn, Estonia</a:t>
            </a:r>
            <a:endParaRPr lang="en-GB" smtClean="0"/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2AB2C29-9187-4A9D-B4F1-F2F810058152}" type="slidenum">
              <a:rPr lang="en-GB" smtClean="0"/>
              <a:pPr/>
              <a:t>16</a:t>
            </a:fld>
            <a:endParaRPr lang="en-GB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 descr="5%"/>
          <p:cNvSpPr>
            <a:spLocks noGrp="1"/>
          </p:cNvSpPr>
          <p:nvPr>
            <p:ph type="body" idx="1"/>
          </p:nvPr>
        </p:nvSpPr>
        <p:spPr>
          <a:solidFill>
            <a:schemeClr val="accent1"/>
          </a:solidFill>
          <a:ln w="9525"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en-US" kern="1200" dirty="0" smtClean="0">
                <a:solidFill>
                  <a:schemeClr val="tx2"/>
                </a:solidFill>
              </a:rPr>
              <a:t>TDL</a:t>
            </a:r>
            <a:endParaRPr lang="en-US" kern="1200" dirty="0">
              <a:solidFill>
                <a:schemeClr val="tx2"/>
              </a:solidFill>
            </a:endParaRPr>
          </a:p>
        </p:txBody>
      </p:sp>
      <p:sp>
        <p:nvSpPr>
          <p:cNvPr id="17411" name="Content Placeholder 14" descr="5%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800" smtClean="0"/>
              <a:t>Focus on test descriptions of tester/SUT interactions</a:t>
            </a:r>
          </a:p>
          <a:p>
            <a:r>
              <a:rPr lang="en-US" sz="1800" smtClean="0"/>
              <a:t>Various concrete syntaxes</a:t>
            </a:r>
          </a:p>
          <a:p>
            <a:r>
              <a:rPr lang="en-US" sz="1800" smtClean="0"/>
              <a:t>Precise semantics</a:t>
            </a:r>
          </a:p>
          <a:p>
            <a:r>
              <a:rPr lang="en-US" sz="1800" smtClean="0"/>
              <a:t>Common meta-model for tests fosters reuse of tests and tools</a:t>
            </a:r>
          </a:p>
          <a:p>
            <a:r>
              <a:rPr lang="en-US" sz="1800" smtClean="0"/>
              <a:t>Amendable to user’s needs – extension, reduction of scope</a:t>
            </a:r>
          </a:p>
        </p:txBody>
      </p:sp>
      <p:sp>
        <p:nvSpPr>
          <p:cNvPr id="16" name="Text Placeholder 15" descr="5%"/>
          <p:cNvSpPr>
            <a:spLocks noGrp="1"/>
          </p:cNvSpPr>
          <p:nvPr>
            <p:ph type="body" sz="quarter" idx="3"/>
          </p:nvPr>
        </p:nvSpPr>
        <p:spPr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defRPr/>
            </a:pPr>
            <a:r>
              <a:rPr lang="en-US" kern="1200" dirty="0" smtClean="0">
                <a:solidFill>
                  <a:schemeClr val="tx2"/>
                </a:solidFill>
              </a:rPr>
              <a:t>UTP</a:t>
            </a:r>
          </a:p>
        </p:txBody>
      </p:sp>
      <p:sp>
        <p:nvSpPr>
          <p:cNvPr id="17413" name="Content Placeholder 16" descr="5%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113213" cy="3951288"/>
          </a:xfrm>
        </p:spPr>
        <p:txBody>
          <a:bodyPr/>
          <a:lstStyle/>
          <a:p>
            <a:r>
              <a:rPr lang="en-US" sz="1800" dirty="0" smtClean="0"/>
              <a:t>Wide scope inherited from UML, covers all kinds of test modeling</a:t>
            </a:r>
          </a:p>
          <a:p>
            <a:r>
              <a:rPr lang="en-US" sz="1800" dirty="0" smtClean="0"/>
              <a:t>Graphical language</a:t>
            </a:r>
          </a:p>
          <a:p>
            <a:r>
              <a:rPr lang="en-US" sz="1800" dirty="0" smtClean="0"/>
              <a:t>Semantics relies on UML</a:t>
            </a:r>
          </a:p>
          <a:p>
            <a:r>
              <a:rPr lang="en-US" sz="1800" dirty="0" smtClean="0"/>
              <a:t>Tool-specific solutions, models hardly transferrable</a:t>
            </a:r>
          </a:p>
          <a:p>
            <a:r>
              <a:rPr lang="en-US" sz="1800" dirty="0" smtClean="0"/>
              <a:t>Captures not all needs, further profiles needed, e.g. MARTE</a:t>
            </a:r>
          </a:p>
        </p:txBody>
      </p:sp>
      <p:sp>
        <p:nvSpPr>
          <p:cNvPr id="1741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i-FI" smtClean="0"/>
              <a:t>2nd MBTUC 2012, Tallinn, Estonia</a:t>
            </a:r>
            <a:endParaRPr lang="en-GB" smtClean="0"/>
          </a:p>
        </p:txBody>
      </p:sp>
      <p:sp>
        <p:nvSpPr>
          <p:cNvPr id="1741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860FE27-2F02-49F1-987F-21A8A0F02F5B}" type="slidenum">
              <a:rPr lang="en-GB" smtClean="0"/>
              <a:pPr/>
              <a:t>17</a:t>
            </a:fld>
            <a:endParaRPr lang="en-GB" smtClean="0"/>
          </a:p>
        </p:txBody>
      </p:sp>
      <p:sp>
        <p:nvSpPr>
          <p:cNvPr id="17416" name="Title 1"/>
          <p:cNvSpPr>
            <a:spLocks noGrp="1"/>
          </p:cNvSpPr>
          <p:nvPr>
            <p:ph type="title"/>
          </p:nvPr>
        </p:nvSpPr>
        <p:spPr>
          <a:xfrm>
            <a:off x="319088" y="954088"/>
            <a:ext cx="8504237" cy="609600"/>
          </a:xfrm>
        </p:spPr>
        <p:txBody>
          <a:bodyPr/>
          <a:lstStyle/>
          <a:p>
            <a:r>
              <a:rPr lang="en-US" smtClean="0"/>
              <a:t>TDL vs. UML Testing Profile</a:t>
            </a:r>
          </a:p>
        </p:txBody>
      </p:sp>
      <p:pic>
        <p:nvPicPr>
          <p:cNvPr id="17417" name="Picture 2" descr="D:\tmp\The many meanings of UML 2 Sequence Diagrams -- survey_Page_01, sm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6263" y="4693008"/>
            <a:ext cx="3221037" cy="15970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7418" name="TextBox 9"/>
          <p:cNvSpPr txBox="1">
            <a:spLocks noChangeArrowheads="1"/>
          </p:cNvSpPr>
          <p:nvPr/>
        </p:nvSpPr>
        <p:spPr bwMode="auto">
          <a:xfrm>
            <a:off x="2281238" y="5364163"/>
            <a:ext cx="28654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 semantic fuzz of UML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5146675" y="5373688"/>
            <a:ext cx="481013" cy="376237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 descr="5%"/>
          <p:cNvSpPr>
            <a:spLocks noGrp="1"/>
          </p:cNvSpPr>
          <p:nvPr>
            <p:ph type="body" idx="1"/>
          </p:nvPr>
        </p:nvSpPr>
        <p:spPr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defRPr/>
            </a:pPr>
            <a:r>
              <a:rPr lang="en-US" kern="1200" dirty="0" smtClean="0">
                <a:solidFill>
                  <a:schemeClr val="tx2"/>
                </a:solidFill>
              </a:rPr>
              <a:t>TDL</a:t>
            </a:r>
          </a:p>
        </p:txBody>
      </p:sp>
      <p:sp>
        <p:nvSpPr>
          <p:cNvPr id="18435" name="Content Placeholder 14" descr="5%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1800" dirty="0" smtClean="0"/>
              <a:t>Test specification level</a:t>
            </a:r>
          </a:p>
          <a:p>
            <a:pPr>
              <a:spcAft>
                <a:spcPts val="1200"/>
              </a:spcAft>
            </a:pPr>
            <a:r>
              <a:rPr lang="en-US" sz="1800" dirty="0" smtClean="0"/>
              <a:t>Captures requirements on a tester </a:t>
            </a:r>
            <a:r>
              <a:rPr lang="en-US" sz="1800" dirty="0" err="1" smtClean="0"/>
              <a:t>w.r.t</a:t>
            </a:r>
            <a:r>
              <a:rPr lang="en-US" sz="1800" dirty="0" smtClean="0"/>
              <a:t>. SUT behavior</a:t>
            </a:r>
          </a:p>
          <a:p>
            <a:pPr>
              <a:spcAft>
                <a:spcPts val="1200"/>
              </a:spcAft>
            </a:pPr>
            <a:r>
              <a:rPr lang="en-US" sz="1800" dirty="0" smtClean="0"/>
              <a:t>Leaves room for various tester code generation strategies</a:t>
            </a:r>
          </a:p>
          <a:p>
            <a:pPr>
              <a:spcAft>
                <a:spcPts val="1200"/>
              </a:spcAft>
            </a:pPr>
            <a:r>
              <a:rPr lang="en-US" sz="1800" dirty="0" smtClean="0"/>
              <a:t>Clean test spec possible – level of detail adjustable by user</a:t>
            </a:r>
          </a:p>
          <a:p>
            <a:pPr>
              <a:spcAft>
                <a:spcPts val="1200"/>
              </a:spcAft>
            </a:pPr>
            <a:r>
              <a:rPr lang="en-US" sz="1800" dirty="0" smtClean="0"/>
              <a:t>Supports validation of test spec due to concise semantics</a:t>
            </a:r>
          </a:p>
        </p:txBody>
      </p:sp>
      <p:sp>
        <p:nvSpPr>
          <p:cNvPr id="16" name="Text Placeholder 15" descr="5%"/>
          <p:cNvSpPr>
            <a:spLocks noGrp="1"/>
          </p:cNvSpPr>
          <p:nvPr>
            <p:ph type="body" sz="quarter" idx="3"/>
          </p:nvPr>
        </p:nvSpPr>
        <p:spPr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defRPr/>
            </a:pPr>
            <a:r>
              <a:rPr lang="en-US" kern="1200" dirty="0" smtClean="0">
                <a:solidFill>
                  <a:schemeClr val="tx2"/>
                </a:solidFill>
              </a:rPr>
              <a:t>TTCN-3</a:t>
            </a:r>
          </a:p>
        </p:txBody>
      </p:sp>
      <p:sp>
        <p:nvSpPr>
          <p:cNvPr id="18437" name="Content Placeholder 16" descr="5%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1800" dirty="0" smtClean="0"/>
              <a:t>Test execution level</a:t>
            </a:r>
          </a:p>
          <a:p>
            <a:pPr>
              <a:spcAft>
                <a:spcPts val="1200"/>
              </a:spcAft>
            </a:pPr>
            <a:r>
              <a:rPr lang="en-US" sz="1800" dirty="0" smtClean="0"/>
              <a:t>Detailed tester implementation, incl. tester internal behavior</a:t>
            </a:r>
          </a:p>
          <a:p>
            <a:pPr>
              <a:spcAft>
                <a:spcPts val="1200"/>
              </a:spcAft>
            </a:pPr>
            <a:r>
              <a:rPr lang="en-US" sz="1800" dirty="0" smtClean="0"/>
              <a:t>Captures the user intension of an executable tester</a:t>
            </a:r>
          </a:p>
          <a:p>
            <a:pPr>
              <a:spcAft>
                <a:spcPts val="1200"/>
              </a:spcAft>
            </a:pPr>
            <a:r>
              <a:rPr lang="en-US" sz="1800" dirty="0" smtClean="0"/>
              <a:t>Tester code sometimes cluttered, unreadable</a:t>
            </a:r>
          </a:p>
          <a:p>
            <a:pPr>
              <a:spcAft>
                <a:spcPts val="1200"/>
              </a:spcAft>
            </a:pPr>
            <a:r>
              <a:rPr lang="en-US" sz="1800" dirty="0" smtClean="0"/>
              <a:t>Validation hard due to complex semantics</a:t>
            </a:r>
          </a:p>
        </p:txBody>
      </p:sp>
      <p:sp>
        <p:nvSpPr>
          <p:cNvPr id="1843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i-FI" smtClean="0"/>
              <a:t>2nd MBTUC 2012, Tallinn, Estonia</a:t>
            </a:r>
            <a:endParaRPr lang="en-GB" smtClean="0"/>
          </a:p>
        </p:txBody>
      </p:sp>
      <p:sp>
        <p:nvSpPr>
          <p:cNvPr id="1843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45D5D5C-75AE-415C-B308-B98717467A2F}" type="slidenum">
              <a:rPr lang="en-GB" smtClean="0"/>
              <a:pPr/>
              <a:t>18</a:t>
            </a:fld>
            <a:endParaRPr lang="en-GB" smtClean="0"/>
          </a:p>
        </p:txBody>
      </p:sp>
      <p:sp>
        <p:nvSpPr>
          <p:cNvPr id="18440" name="Title 1"/>
          <p:cNvSpPr>
            <a:spLocks noGrp="1"/>
          </p:cNvSpPr>
          <p:nvPr>
            <p:ph type="title"/>
          </p:nvPr>
        </p:nvSpPr>
        <p:spPr>
          <a:xfrm>
            <a:off x="319088" y="954088"/>
            <a:ext cx="8504237" cy="609600"/>
          </a:xfrm>
        </p:spPr>
        <p:txBody>
          <a:bodyPr/>
          <a:lstStyle/>
          <a:p>
            <a:r>
              <a:rPr lang="en-US" dirty="0" smtClean="0"/>
              <a:t>TDL vs. TTCN-3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Value of TDL</a:t>
            </a:r>
          </a:p>
        </p:txBody>
      </p:sp>
      <p:sp>
        <p:nvSpPr>
          <p:cNvPr id="19459" name="Content Placeholder 2" descr="5%"/>
          <p:cNvSpPr>
            <a:spLocks noGrp="1"/>
          </p:cNvSpPr>
          <p:nvPr>
            <p:ph idx="1"/>
          </p:nvPr>
        </p:nvSpPr>
        <p:spPr>
          <a:xfrm>
            <a:off x="307974" y="1657350"/>
            <a:ext cx="8655721" cy="4714875"/>
          </a:xfrm>
        </p:spPr>
        <p:txBody>
          <a:bodyPr/>
          <a:lstStyle/>
          <a:p>
            <a:r>
              <a:rPr lang="en-US" dirty="0" smtClean="0"/>
              <a:t>Provides guidance to users to define ‘their’ test language (concrete syntax) based on common concepts (TDL abstract syntax)</a:t>
            </a:r>
          </a:p>
          <a:p>
            <a:pPr lvl="1"/>
            <a:r>
              <a:rPr lang="en-US" dirty="0" smtClean="0"/>
              <a:t>Graphical UML-like / textual / tabular representation of tests</a:t>
            </a:r>
          </a:p>
          <a:p>
            <a:r>
              <a:rPr lang="en-US" dirty="0" smtClean="0"/>
              <a:t>Enables tool vendors to develop specialized test generation tools from common abstract test model</a:t>
            </a:r>
          </a:p>
          <a:p>
            <a:pPr lvl="1"/>
            <a:r>
              <a:rPr lang="en-US" dirty="0" smtClean="0"/>
              <a:t>Generation of TTCN-3 / Java/</a:t>
            </a:r>
            <a:r>
              <a:rPr lang="en-US" dirty="0" err="1" smtClean="0"/>
              <a:t>JUnit</a:t>
            </a:r>
            <a:r>
              <a:rPr lang="en-US" dirty="0" smtClean="0"/>
              <a:t> test code / test documentation</a:t>
            </a:r>
          </a:p>
          <a:p>
            <a:pPr lvl="1"/>
            <a:r>
              <a:rPr lang="en-US" dirty="0" smtClean="0"/>
              <a:t>Generation of sequential tests / concurrent tests</a:t>
            </a:r>
          </a:p>
          <a:p>
            <a:r>
              <a:rPr lang="en-US" dirty="0" smtClean="0"/>
              <a:t>Enables provision of analysis tools independent from a concrete user language</a:t>
            </a:r>
          </a:p>
          <a:p>
            <a:pPr lvl="1"/>
            <a:r>
              <a:rPr lang="en-US" dirty="0" smtClean="0"/>
              <a:t>Consistency checker</a:t>
            </a:r>
          </a:p>
          <a:p>
            <a:pPr lvl="1"/>
            <a:r>
              <a:rPr lang="en-US" dirty="0" smtClean="0"/>
              <a:t>Analysis for system input/output races</a:t>
            </a:r>
          </a:p>
          <a:p>
            <a:r>
              <a:rPr lang="en-US" dirty="0" smtClean="0"/>
              <a:t>Offers a way to exchange of test specs at an abstract level</a:t>
            </a:r>
          </a:p>
          <a:p>
            <a:pPr lvl="1"/>
            <a:r>
              <a:rPr lang="en-US" dirty="0" smtClean="0"/>
              <a:t>Common meta-model for all kind of tests</a:t>
            </a:r>
          </a:p>
        </p:txBody>
      </p:sp>
      <p:sp>
        <p:nvSpPr>
          <p:cNvPr id="1946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2nd MBTUC 2012, Tallinn, Estonia</a:t>
            </a: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987CFD0-7CDA-4BCD-AA9B-DEE17D00FAFF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36F3482-807A-43C7-AF7E-1D1B17218AB1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  <a:endParaRPr lang="en-GB" smtClean="0"/>
          </a:p>
        </p:txBody>
      </p:sp>
      <p:sp>
        <p:nvSpPr>
          <p:cNvPr id="4100" name="Rectangle 3" descr="5%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Clr>
                <a:schemeClr val="tx1"/>
              </a:buClr>
              <a:buSzPct val="150000"/>
              <a:buFont typeface="Arial" charset="0"/>
              <a:buAutoNum type="arabicPeriod"/>
            </a:pPr>
            <a:endParaRPr lang="en-US" smtClean="0"/>
          </a:p>
          <a:p>
            <a:pPr marL="457200" indent="-457200" eaLnBrk="1" hangingPunct="1">
              <a:buClr>
                <a:schemeClr val="tx1"/>
              </a:buClr>
              <a:buSzPct val="150000"/>
              <a:buFont typeface="Arial" charset="0"/>
              <a:buAutoNum type="arabicPeriod"/>
            </a:pPr>
            <a:r>
              <a:rPr lang="en-US" smtClean="0"/>
              <a:t>What can I do with TDL?</a:t>
            </a:r>
          </a:p>
          <a:p>
            <a:pPr marL="457200" indent="-457200" eaLnBrk="1" hangingPunct="1">
              <a:buClr>
                <a:schemeClr val="tx1"/>
              </a:buClr>
              <a:buSzPct val="150000"/>
              <a:buFont typeface="Arial" charset="0"/>
              <a:buAutoNum type="arabicPeriod"/>
            </a:pPr>
            <a:endParaRPr lang="en-US" smtClean="0"/>
          </a:p>
          <a:p>
            <a:pPr marL="457200" indent="-457200" eaLnBrk="1" hangingPunct="1">
              <a:buClr>
                <a:schemeClr val="tx1"/>
              </a:buClr>
              <a:buSzPct val="150000"/>
              <a:buFont typeface="Arial" charset="0"/>
              <a:buAutoNum type="arabicPeriod"/>
            </a:pPr>
            <a:r>
              <a:rPr lang="en-US" smtClean="0"/>
              <a:t>How is TDL designed?</a:t>
            </a:r>
          </a:p>
          <a:p>
            <a:pPr marL="457200" indent="-457200" eaLnBrk="1" hangingPunct="1">
              <a:buClr>
                <a:schemeClr val="tx1"/>
              </a:buClr>
              <a:buSzPct val="150000"/>
              <a:buFont typeface="Arial" charset="0"/>
              <a:buAutoNum type="arabicPeriod"/>
            </a:pPr>
            <a:endParaRPr lang="en-US" smtClean="0"/>
          </a:p>
          <a:p>
            <a:pPr marL="457200" indent="-457200" eaLnBrk="1" hangingPunct="1">
              <a:buClr>
                <a:schemeClr val="tx1"/>
              </a:buClr>
              <a:buSzPct val="150000"/>
              <a:buFont typeface="Arial" charset="0"/>
              <a:buAutoNum type="arabicPeriod"/>
            </a:pPr>
            <a:r>
              <a:rPr lang="en-US" smtClean="0"/>
              <a:t>How does TDL compare to other approaches?</a:t>
            </a:r>
          </a:p>
          <a:p>
            <a:pPr marL="457200" indent="-457200" eaLnBrk="1" hangingPunct="1">
              <a:buClr>
                <a:schemeClr val="tx1"/>
              </a:buClr>
              <a:buSzPct val="150000"/>
              <a:buFont typeface="Arial" charset="0"/>
              <a:buAutoNum type="arabicPeriod"/>
            </a:pPr>
            <a:endParaRPr lang="en-GB" smtClean="0"/>
          </a:p>
          <a:p>
            <a:pPr marL="457200" indent="-457200" eaLnBrk="1" hangingPunct="1">
              <a:buClr>
                <a:schemeClr val="tx1"/>
              </a:buClr>
              <a:buSzPct val="150000"/>
              <a:buFont typeface="Arial" charset="0"/>
              <a:buAutoNum type="arabicPeriod"/>
            </a:pPr>
            <a:r>
              <a:rPr lang="en-US" smtClean="0"/>
              <a:t>How does TDL look like to users?</a:t>
            </a:r>
          </a:p>
          <a:p>
            <a:pPr marL="457200" indent="-457200" eaLnBrk="1" hangingPunct="1">
              <a:buClr>
                <a:schemeClr val="tx1"/>
              </a:buClr>
              <a:buSzPct val="150000"/>
              <a:buFont typeface="Arial" charset="0"/>
              <a:buAutoNum type="arabicPeriod"/>
            </a:pPr>
            <a:endParaRPr lang="en-US" smtClean="0"/>
          </a:p>
          <a:p>
            <a:pPr marL="457200" indent="-457200" eaLnBrk="1" hangingPunct="1">
              <a:buClr>
                <a:schemeClr val="tx1"/>
              </a:buClr>
              <a:buSzPct val="150000"/>
              <a:buFont typeface="Arial" charset="0"/>
              <a:buAutoNum type="arabicPeriod"/>
            </a:pPr>
            <a:r>
              <a:rPr lang="en-US" smtClean="0"/>
              <a:t>What comes next?</a:t>
            </a:r>
            <a:endParaRPr lang="en-GB" smtClean="0"/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i-FI" smtClean="0"/>
              <a:t>2nd MBTUC 2012, Tallinn, Estonia</a:t>
            </a:r>
            <a:endParaRPr lang="en-GB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smtClean="0"/>
              <a:t>What comes next?</a:t>
            </a:r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i-FI" smtClean="0"/>
              <a:t>2nd MBTUC 2012, Tallinn, Estonia</a:t>
            </a:r>
            <a:endParaRPr lang="en-GB" smtClean="0"/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9DA3DED-6452-4C44-8CEE-C553D5244DD5}" type="slidenum">
              <a:rPr lang="en-GB" smtClean="0"/>
              <a:pPr/>
              <a:t>20</a:t>
            </a:fld>
            <a:endParaRPr lang="en-GB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Status &amp; Outlook</a:t>
            </a:r>
            <a:endParaRPr lang="en-US" smtClean="0"/>
          </a:p>
        </p:txBody>
      </p:sp>
      <p:sp>
        <p:nvSpPr>
          <p:cNvPr id="21507" name="Content Placeholder 2" descr="5%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Achievements so far</a:t>
            </a:r>
          </a:p>
          <a:p>
            <a:pPr lvl="1" eaLnBrk="1" hangingPunct="1"/>
            <a:r>
              <a:rPr lang="en-US" dirty="0" smtClean="0"/>
              <a:t>Identification of the purpose and business value of TDL</a:t>
            </a:r>
          </a:p>
          <a:p>
            <a:pPr lvl="1" eaLnBrk="1" hangingPunct="1"/>
            <a:r>
              <a:rPr lang="en-US" dirty="0" smtClean="0"/>
              <a:t>Collection of related work</a:t>
            </a:r>
          </a:p>
          <a:p>
            <a:pPr lvl="1" eaLnBrk="1" hangingPunct="1"/>
            <a:r>
              <a:rPr lang="en-US" dirty="0" smtClean="0"/>
              <a:t>Discussion on TDL features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Next steps</a:t>
            </a:r>
          </a:p>
          <a:p>
            <a:pPr lvl="1" eaLnBrk="1" hangingPunct="1"/>
            <a:r>
              <a:rPr lang="en-US" dirty="0" smtClean="0"/>
              <a:t>Agreement on TDL core features</a:t>
            </a:r>
          </a:p>
          <a:p>
            <a:pPr lvl="1" eaLnBrk="1" hangingPunct="1"/>
            <a:r>
              <a:rPr lang="en-US" dirty="0" smtClean="0"/>
              <a:t>Design of the TDL meta-model</a:t>
            </a:r>
          </a:p>
          <a:p>
            <a:pPr lvl="1" eaLnBrk="1" hangingPunct="1"/>
            <a:r>
              <a:rPr lang="en-US" dirty="0" smtClean="0"/>
              <a:t>Validate the TDL concepts in a tool</a:t>
            </a:r>
          </a:p>
          <a:p>
            <a:pPr eaLnBrk="1" hangingPunct="1"/>
            <a:endParaRPr lang="en-US" dirty="0" smtClean="0"/>
          </a:p>
          <a:p>
            <a:pPr eaLnBrk="1" hangingPunct="1">
              <a:buNone/>
            </a:pPr>
            <a:r>
              <a:rPr lang="en-US" dirty="0" smtClean="0">
                <a:sym typeface="Wingdings" pitchFamily="2" charset="2"/>
              </a:rPr>
              <a:t> Make a (draft) ETSI standard on TDL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available in 2013!</a:t>
            </a:r>
            <a:endParaRPr lang="en-US" dirty="0" smtClean="0"/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i-FI" smtClean="0"/>
              <a:t>2nd MBTUC 2012, Tallinn, Estonia</a:t>
            </a:r>
            <a:endParaRPr lang="en-GB" smtClean="0"/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502E598-05BC-498D-9F86-02357190C512}" type="slidenum">
              <a:rPr lang="en-GB" smtClean="0"/>
              <a:pPr/>
              <a:t>21</a:t>
            </a:fld>
            <a:endParaRPr lang="en-GB" smtClean="0"/>
          </a:p>
        </p:txBody>
      </p:sp>
      <p:sp>
        <p:nvSpPr>
          <p:cNvPr id="7" name="Rounded Rectangle 6"/>
          <p:cNvSpPr/>
          <p:nvPr/>
        </p:nvSpPr>
        <p:spPr>
          <a:xfrm>
            <a:off x="6143224" y="4881093"/>
            <a:ext cx="2060620" cy="901521"/>
          </a:xfrm>
          <a:prstGeom prst="roundRect">
            <a:avLst>
              <a:gd name="adj" fmla="val 23884"/>
            </a:avLst>
          </a:prstGeom>
          <a:solidFill>
            <a:schemeClr val="accent3">
              <a:lumMod val="95000"/>
            </a:schemeClr>
          </a:solidFill>
          <a:ln w="9525">
            <a:solidFill>
              <a:schemeClr val="tx2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2"/>
                </a:solidFill>
                <a:latin typeface="Cooper Black" pitchFamily="18" charset="0"/>
              </a:rPr>
              <a:t>Do you want to join?</a:t>
            </a:r>
            <a:endParaRPr lang="en-US" sz="2000" dirty="0">
              <a:solidFill>
                <a:schemeClr val="tx2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Acknowledgments</a:t>
            </a:r>
          </a:p>
        </p:txBody>
      </p:sp>
      <p:sp>
        <p:nvSpPr>
          <p:cNvPr id="23555" name="Content Placeholder 2" descr="5%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So far, the TDL initiative has attracted quickly 30+ persons and different </a:t>
            </a:r>
            <a:r>
              <a:rPr lang="en-US" dirty="0" err="1" smtClean="0"/>
              <a:t>organisations</a:t>
            </a:r>
            <a:r>
              <a:rPr lang="en-US" dirty="0" smtClean="0"/>
              <a:t> from industry, tool providers, and research from inside and outside of ETSI.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The </a:t>
            </a:r>
            <a:r>
              <a:rPr lang="en-US" dirty="0" err="1" smtClean="0"/>
              <a:t>rapporteur</a:t>
            </a:r>
            <a:r>
              <a:rPr lang="en-US" dirty="0" smtClean="0"/>
              <a:t> of this activity is thankful for the many stimulating and controversial discussions by various people to lay out the cornerstones of TDL!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Siemens AG acknowledges partial funding of this activity from the ARTEMIS Joint Undertaking, grant agreement no. 269335 and the German BMBF.</a:t>
            </a:r>
          </a:p>
        </p:txBody>
      </p:sp>
      <p:sp>
        <p:nvSpPr>
          <p:cNvPr id="2355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i-FI" smtClean="0"/>
              <a:t>2nd MBTUC 2012, Tallinn, Estonia</a:t>
            </a:r>
            <a:endParaRPr lang="en-GB" smtClean="0"/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9B2F93B-A545-442E-959F-BC9D9EF92E3A}" type="slidenum">
              <a:rPr lang="en-GB" smtClean="0"/>
              <a:pPr/>
              <a:t>22</a:t>
            </a:fld>
            <a:endParaRPr lang="en-GB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5"/>
          <p:cNvSpPr>
            <a:spLocks noGrp="1"/>
          </p:cNvSpPr>
          <p:nvPr>
            <p:ph type="ctrTitle"/>
          </p:nvPr>
        </p:nvSpPr>
        <p:spPr>
          <a:xfrm>
            <a:off x="430213" y="1944688"/>
            <a:ext cx="8283575" cy="3384550"/>
          </a:xfrm>
        </p:spPr>
        <p:txBody>
          <a:bodyPr/>
          <a:lstStyle/>
          <a:p>
            <a:pPr eaLnBrk="1" hangingPunct="1"/>
            <a:r>
              <a:rPr lang="en-US" sz="4800" smtClean="0"/>
              <a:t>Thank you!</a:t>
            </a:r>
            <a:br>
              <a:rPr lang="en-US" sz="4800" smtClean="0"/>
            </a:br>
            <a:r>
              <a:rPr lang="en-US" sz="4800" smtClean="0"/>
              <a:t/>
            </a:r>
            <a:br>
              <a:rPr lang="en-US" sz="4800" smtClean="0"/>
            </a:br>
            <a:r>
              <a:rPr lang="en-US" sz="4800" smtClean="0"/>
              <a:t>Your questions?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What can I do with TDL?</a:t>
            </a:r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i-FI" smtClean="0"/>
              <a:t>2nd MBTUC 2012, Tallinn, Estonia</a:t>
            </a:r>
            <a:endParaRPr lang="en-GB" smtClean="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EDF638B-56E8-4C6F-BDEF-E106AF514A5C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Purpose of TDL</a:t>
            </a:r>
          </a:p>
        </p:txBody>
      </p:sp>
      <p:sp>
        <p:nvSpPr>
          <p:cNvPr id="6147" name="Content Placeholder 2" descr="5%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</a:p>
          <a:p>
            <a:pPr lvl="1"/>
            <a:r>
              <a:rPr lang="en-US" dirty="0" smtClean="0"/>
              <a:t>Distributed, concurrent, reactive real-time systems</a:t>
            </a:r>
          </a:p>
          <a:p>
            <a:pPr lvl="1"/>
            <a:r>
              <a:rPr lang="en-US" dirty="0" smtClean="0"/>
              <a:t>Black-box testing</a:t>
            </a:r>
          </a:p>
          <a:p>
            <a:pPr lvl="1"/>
            <a:r>
              <a:rPr lang="en-US" dirty="0" smtClean="0"/>
              <a:t>Indifferent to application domains</a:t>
            </a:r>
          </a:p>
          <a:p>
            <a:pPr lvl="2"/>
            <a:r>
              <a:rPr lang="en-US" dirty="0" smtClean="0"/>
              <a:t>Telecommunication / automotive / avionics / automation / others</a:t>
            </a:r>
          </a:p>
          <a:p>
            <a:pPr lvl="1"/>
            <a:r>
              <a:rPr lang="en-US" dirty="0" smtClean="0"/>
              <a:t>Different, user-definable testing languages</a:t>
            </a:r>
          </a:p>
          <a:p>
            <a:r>
              <a:rPr lang="en-US" dirty="0" smtClean="0"/>
              <a:t>Application scenarios</a:t>
            </a:r>
          </a:p>
          <a:p>
            <a:pPr lvl="1"/>
            <a:r>
              <a:rPr lang="en-US" dirty="0" smtClean="0"/>
              <a:t>Manual specification of tests from use cases, user stories etc.</a:t>
            </a:r>
          </a:p>
          <a:p>
            <a:pPr lvl="1"/>
            <a:r>
              <a:rPr lang="en-US" dirty="0" smtClean="0"/>
              <a:t>Intermediate representation of automatically generated tests</a:t>
            </a:r>
          </a:p>
          <a:p>
            <a:pPr lvl="2"/>
            <a:r>
              <a:rPr lang="en-US" dirty="0" smtClean="0"/>
              <a:t>Representing output from MBT tools</a:t>
            </a:r>
          </a:p>
          <a:p>
            <a:pPr lvl="1"/>
            <a:r>
              <a:rPr lang="en-US" dirty="0" smtClean="0"/>
              <a:t>Generation of</a:t>
            </a:r>
          </a:p>
          <a:p>
            <a:pPr lvl="2"/>
            <a:r>
              <a:rPr lang="en-US" dirty="0" smtClean="0"/>
              <a:t>Executable tests</a:t>
            </a:r>
          </a:p>
          <a:p>
            <a:pPr lvl="2"/>
            <a:r>
              <a:rPr lang="en-US" dirty="0" smtClean="0"/>
              <a:t>Test documentation</a:t>
            </a:r>
          </a:p>
          <a:p>
            <a:pPr lvl="1"/>
            <a:r>
              <a:rPr lang="en-US" dirty="0" smtClean="0"/>
              <a:t>Visualization of test logs</a:t>
            </a:r>
          </a:p>
          <a:p>
            <a:endParaRPr lang="en-US" dirty="0" smtClean="0"/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2nd MBTUC 2012, Tallinn, Estonia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82F82BC-E427-443F-B3F7-7654FF65F4E8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TDL Specifies… </a:t>
            </a:r>
          </a:p>
        </p:txBody>
      </p:sp>
      <p:sp>
        <p:nvSpPr>
          <p:cNvPr id="7171" name="Content Placeholder 2" descr="5%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Interactions between SUT/tester at observable interfaces (only)</a:t>
            </a:r>
          </a:p>
          <a:p>
            <a:pPr lvl="1"/>
            <a:r>
              <a:rPr lang="en-US" dirty="0" smtClean="0"/>
              <a:t>System inputs/outputs:  messages, calls, signals</a:t>
            </a:r>
          </a:p>
          <a:p>
            <a:r>
              <a:rPr lang="en-US" dirty="0" smtClean="0"/>
              <a:t>Expected flow of interactions</a:t>
            </a:r>
          </a:p>
          <a:p>
            <a:pPr lvl="1"/>
            <a:r>
              <a:rPr lang="en-US" dirty="0" smtClean="0"/>
              <a:t>Sequential, alternative, concurrent, recurrent </a:t>
            </a:r>
            <a:r>
              <a:rPr lang="en-US" dirty="0" smtClean="0"/>
              <a:t>behavior, etc.</a:t>
            </a:r>
            <a:endParaRPr lang="en-US" dirty="0" smtClean="0"/>
          </a:p>
          <a:p>
            <a:pPr lvl="1"/>
            <a:r>
              <a:rPr lang="en-US" dirty="0" smtClean="0"/>
              <a:t>Mock-up (default) behavior, others</a:t>
            </a:r>
          </a:p>
          <a:p>
            <a:r>
              <a:rPr lang="en-US" dirty="0" smtClean="0"/>
              <a:t>Timing constraints</a:t>
            </a:r>
          </a:p>
          <a:p>
            <a:pPr lvl="1"/>
            <a:r>
              <a:rPr lang="en-US" dirty="0" smtClean="0"/>
              <a:t>System response time (system in/out, out/out constraints)</a:t>
            </a:r>
          </a:p>
          <a:p>
            <a:pPr lvl="1"/>
            <a:r>
              <a:rPr lang="en-US" dirty="0" smtClean="0"/>
              <a:t>Tester reaction time (system out/in constraints)</a:t>
            </a:r>
          </a:p>
          <a:p>
            <a:r>
              <a:rPr lang="en-US" dirty="0" smtClean="0"/>
              <a:t>Test data</a:t>
            </a:r>
          </a:p>
          <a:p>
            <a:pPr lvl="1"/>
            <a:r>
              <a:rPr lang="en-US" dirty="0" smtClean="0"/>
              <a:t>Concrete values</a:t>
            </a:r>
          </a:p>
          <a:p>
            <a:pPr lvl="1"/>
            <a:r>
              <a:rPr lang="en-US" dirty="0" smtClean="0"/>
              <a:t>Constraints on valid test data, i.e. ranges or intervals</a:t>
            </a:r>
          </a:p>
          <a:p>
            <a:r>
              <a:rPr lang="en-US" dirty="0" smtClean="0"/>
              <a:t>Parameterization of test specifications</a:t>
            </a:r>
          </a:p>
          <a:p>
            <a:pPr lvl="1"/>
            <a:r>
              <a:rPr lang="en-US" dirty="0" smtClean="0"/>
              <a:t>Individual test cases</a:t>
            </a:r>
          </a:p>
          <a:p>
            <a:pPr lvl="1"/>
            <a:r>
              <a:rPr lang="en-US" dirty="0" smtClean="0"/>
              <a:t>Entire test suites</a:t>
            </a:r>
          </a:p>
          <a:p>
            <a:endParaRPr lang="en-US" dirty="0" smtClean="0"/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i-FI" smtClean="0"/>
              <a:t>2nd MBTUC 2012, Tallinn, Estonia</a:t>
            </a:r>
            <a:endParaRPr lang="en-GB" smtClean="0"/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7014C02-1EF3-4DEC-97D7-A670B30140C3}" type="slidenum">
              <a:rPr lang="en-GB" smtClean="0"/>
              <a:pPr/>
              <a:t>5</a:t>
            </a:fld>
            <a:endParaRPr lang="en-GB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Application Scenario Example for TDL</a:t>
            </a:r>
          </a:p>
        </p:txBody>
      </p:sp>
      <p:sp>
        <p:nvSpPr>
          <p:cNvPr id="8195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i-FI" smtClean="0"/>
              <a:t>2nd MBTUC 2012, Tallinn, Estonia</a:t>
            </a:r>
            <a:endParaRPr lang="en-GB" smtClean="0"/>
          </a:p>
        </p:txBody>
      </p:sp>
      <p:sp>
        <p:nvSpPr>
          <p:cNvPr id="81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B36DA7A-52A1-46B5-B338-FBAF779EDB01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6" name="Rounded Rectangle 5"/>
          <p:cNvSpPr/>
          <p:nvPr/>
        </p:nvSpPr>
        <p:spPr>
          <a:xfrm>
            <a:off x="823913" y="1841500"/>
            <a:ext cx="2206625" cy="849313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2"/>
                </a:solidFill>
              </a:rPr>
              <a:t>Test Purpose Spec (</a:t>
            </a:r>
            <a:r>
              <a:rPr lang="en-US" dirty="0" err="1">
                <a:solidFill>
                  <a:schemeClr val="tx2"/>
                </a:solidFill>
              </a:rPr>
              <a:t>ExTRA</a:t>
            </a:r>
            <a:r>
              <a:rPr lang="en-US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411413" y="3641725"/>
            <a:ext cx="2208212" cy="84772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2"/>
                </a:solidFill>
              </a:rPr>
              <a:t>Test Case Spec (TDL)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400300" y="5351463"/>
            <a:ext cx="2208213" cy="84931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2"/>
                </a:solidFill>
              </a:rPr>
              <a:t>Executable Tests (TTCN-3)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040188" y="1858963"/>
            <a:ext cx="2208212" cy="84772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2"/>
                </a:solidFill>
              </a:rPr>
              <a:t>System Model (State Chart)</a:t>
            </a:r>
          </a:p>
        </p:txBody>
      </p:sp>
      <p:cxnSp>
        <p:nvCxnSpPr>
          <p:cNvPr id="11" name="Straight Arrow Connector 10"/>
          <p:cNvCxnSpPr>
            <a:stCxn id="6" idx="2"/>
            <a:endCxn id="7" idx="0"/>
          </p:cNvCxnSpPr>
          <p:nvPr/>
        </p:nvCxnSpPr>
        <p:spPr>
          <a:xfrm>
            <a:off x="1927225" y="2690813"/>
            <a:ext cx="1587500" cy="950912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9" idx="2"/>
            <a:endCxn id="7" idx="0"/>
          </p:cNvCxnSpPr>
          <p:nvPr/>
        </p:nvCxnSpPr>
        <p:spPr>
          <a:xfrm flipH="1">
            <a:off x="3514725" y="2706688"/>
            <a:ext cx="1628775" cy="935037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2"/>
            <a:endCxn id="8" idx="0"/>
          </p:cNvCxnSpPr>
          <p:nvPr/>
        </p:nvCxnSpPr>
        <p:spPr>
          <a:xfrm flipH="1">
            <a:off x="3503613" y="4489450"/>
            <a:ext cx="11112" cy="862013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204" name="Picture 4" descr="D:\Users\Marina\AppData\Local\Microsoft\Windows\Temporary Internet Files\Content.IE5\TLFODGJI\MC90043266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9225" y="2973388"/>
            <a:ext cx="7397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5" name="Picture 2" descr="D:\Users\Marina\AppData\Local\Microsoft\Windows\Temporary Internet Files\Content.IE5\FVN40JVD\MC90024111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10100" y="2965450"/>
            <a:ext cx="681038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6" name="Picture 2" descr="D:\Users\Marina\AppData\Local\Microsoft\Windows\Temporary Internet Files\Content.IE5\FVN40JVD\MC90024111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38438" y="4659313"/>
            <a:ext cx="67945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7" name="TextBox 17"/>
          <p:cNvSpPr txBox="1">
            <a:spLocks noChangeArrowheads="1"/>
          </p:cNvSpPr>
          <p:nvPr/>
        </p:nvSpPr>
        <p:spPr bwMode="auto">
          <a:xfrm>
            <a:off x="822325" y="3070225"/>
            <a:ext cx="2168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Manual Derivation</a:t>
            </a:r>
          </a:p>
          <a:p>
            <a:r>
              <a:rPr lang="en-US" i="1"/>
              <a:t>In Syntax #1</a:t>
            </a:r>
          </a:p>
        </p:txBody>
      </p:sp>
      <p:sp>
        <p:nvSpPr>
          <p:cNvPr id="8208" name="TextBox 18"/>
          <p:cNvSpPr txBox="1">
            <a:spLocks noChangeArrowheads="1"/>
          </p:cNvSpPr>
          <p:nvPr/>
        </p:nvSpPr>
        <p:spPr bwMode="auto">
          <a:xfrm>
            <a:off x="5286375" y="2895600"/>
            <a:ext cx="23050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Automatic Test Case</a:t>
            </a:r>
          </a:p>
          <a:p>
            <a:r>
              <a:rPr lang="en-US" i="1"/>
              <a:t>Generation</a:t>
            </a:r>
          </a:p>
        </p:txBody>
      </p:sp>
      <p:sp>
        <p:nvSpPr>
          <p:cNvPr id="8209" name="TextBox 19"/>
          <p:cNvSpPr txBox="1">
            <a:spLocks noChangeArrowheads="1"/>
          </p:cNvSpPr>
          <p:nvPr/>
        </p:nvSpPr>
        <p:spPr bwMode="auto">
          <a:xfrm>
            <a:off x="3492500" y="4589463"/>
            <a:ext cx="1825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Automatic Code</a:t>
            </a:r>
          </a:p>
          <a:p>
            <a:r>
              <a:rPr lang="en-US" i="1"/>
              <a:t>Generation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6665913" y="3636963"/>
            <a:ext cx="2208212" cy="84772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2"/>
                </a:solidFill>
              </a:rPr>
              <a:t>Test Documentation (MS Word)</a:t>
            </a:r>
          </a:p>
        </p:txBody>
      </p:sp>
      <p:cxnSp>
        <p:nvCxnSpPr>
          <p:cNvPr id="24" name="Straight Arrow Connector 23"/>
          <p:cNvCxnSpPr>
            <a:stCxn id="7" idx="3"/>
            <a:endCxn id="23" idx="1"/>
          </p:cNvCxnSpPr>
          <p:nvPr/>
        </p:nvCxnSpPr>
        <p:spPr>
          <a:xfrm flipV="1">
            <a:off x="4619625" y="4060825"/>
            <a:ext cx="2046288" cy="4763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12" name="TextBox 27"/>
          <p:cNvSpPr txBox="1">
            <a:spLocks noChangeArrowheads="1"/>
          </p:cNvSpPr>
          <p:nvPr/>
        </p:nvSpPr>
        <p:spPr bwMode="auto">
          <a:xfrm>
            <a:off x="5286375" y="4044950"/>
            <a:ext cx="19859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Generation </a:t>
            </a:r>
          </a:p>
          <a:p>
            <a:r>
              <a:rPr lang="en-US" i="1"/>
              <a:t>In Syntax #2</a:t>
            </a:r>
          </a:p>
        </p:txBody>
      </p:sp>
      <p:pic>
        <p:nvPicPr>
          <p:cNvPr id="8213" name="Picture 2" descr="D:\Users\Marina\AppData\Local\Microsoft\Windows\Temporary Internet Files\Content.IE5\FVN40JVD\MC90024111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5025" y="4084638"/>
            <a:ext cx="681038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smtClean="0"/>
              <a:t>How is TDL designed?</a:t>
            </a:r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i-FI" smtClean="0"/>
              <a:t>2nd MBTUC 2012, Tallinn, Estonia</a:t>
            </a:r>
            <a:endParaRPr lang="en-GB" smtClean="0"/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D13BE79-5366-4AF6-8CC2-AD7244248E2F}" type="slidenum">
              <a:rPr lang="en-GB" smtClean="0"/>
              <a:pPr/>
              <a:t>7</a:t>
            </a:fld>
            <a:endParaRPr lang="en-GB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Ingredients of a Software Language</a:t>
            </a:r>
          </a:p>
        </p:txBody>
      </p:sp>
      <p:sp>
        <p:nvSpPr>
          <p:cNvPr id="10243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2nd MBTUC 2012, Tallinn, Estonia</a:t>
            </a:r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9E7A666-A8E4-490E-B855-FA50BE886380}" type="slidenum">
              <a:rPr lang="en-US" smtClean="0"/>
              <a:pPr/>
              <a:t>8</a:t>
            </a:fld>
            <a:endParaRPr lang="en-US" smtClean="0"/>
          </a:p>
        </p:txBody>
      </p:sp>
      <p:cxnSp>
        <p:nvCxnSpPr>
          <p:cNvPr id="10" name="Straight Connector 9"/>
          <p:cNvCxnSpPr>
            <a:stCxn id="0" idx="7"/>
            <a:endCxn id="0" idx="2"/>
          </p:cNvCxnSpPr>
          <p:nvPr/>
        </p:nvCxnSpPr>
        <p:spPr>
          <a:xfrm flipV="1">
            <a:off x="2641600" y="2600325"/>
            <a:ext cx="2022475" cy="1441450"/>
          </a:xfrm>
          <a:prstGeom prst="line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0" idx="0"/>
            <a:endCxn id="0" idx="5"/>
          </p:cNvCxnSpPr>
          <p:nvPr/>
        </p:nvCxnSpPr>
        <p:spPr>
          <a:xfrm flipH="1" flipV="1">
            <a:off x="5280025" y="2854325"/>
            <a:ext cx="481013" cy="2001838"/>
          </a:xfrm>
          <a:prstGeom prst="line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0" idx="5"/>
            <a:endCxn id="0" idx="2"/>
          </p:cNvCxnSpPr>
          <p:nvPr/>
        </p:nvCxnSpPr>
        <p:spPr>
          <a:xfrm>
            <a:off x="2641600" y="4549775"/>
            <a:ext cx="2759075" cy="666750"/>
          </a:xfrm>
          <a:prstGeom prst="line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8" name="TextBox 17"/>
          <p:cNvSpPr txBox="1">
            <a:spLocks noChangeArrowheads="1"/>
          </p:cNvSpPr>
          <p:nvPr/>
        </p:nvSpPr>
        <p:spPr bwMode="auto">
          <a:xfrm>
            <a:off x="822325" y="4002088"/>
            <a:ext cx="11842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Concrete</a:t>
            </a:r>
          </a:p>
          <a:p>
            <a:r>
              <a:rPr lang="en-US" b="1"/>
              <a:t>Syntax</a:t>
            </a:r>
          </a:p>
        </p:txBody>
      </p:sp>
      <p:sp>
        <p:nvSpPr>
          <p:cNvPr id="10249" name="TextBox 18"/>
          <p:cNvSpPr txBox="1">
            <a:spLocks noChangeArrowheads="1"/>
          </p:cNvSpPr>
          <p:nvPr/>
        </p:nvSpPr>
        <p:spPr bwMode="auto">
          <a:xfrm>
            <a:off x="5241925" y="1822450"/>
            <a:ext cx="11207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Abstract</a:t>
            </a:r>
          </a:p>
          <a:p>
            <a:r>
              <a:rPr lang="en-US" b="1"/>
              <a:t>Syntax</a:t>
            </a:r>
          </a:p>
        </p:txBody>
      </p:sp>
      <p:sp>
        <p:nvSpPr>
          <p:cNvPr id="10250" name="TextBox 19"/>
          <p:cNvSpPr txBox="1">
            <a:spLocks noChangeArrowheads="1"/>
          </p:cNvSpPr>
          <p:nvPr/>
        </p:nvSpPr>
        <p:spPr bwMode="auto">
          <a:xfrm>
            <a:off x="6148388" y="4703763"/>
            <a:ext cx="13398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Formal</a:t>
            </a:r>
          </a:p>
          <a:p>
            <a:r>
              <a:rPr lang="en-US" b="1"/>
              <a:t>Semantics</a:t>
            </a:r>
          </a:p>
        </p:txBody>
      </p:sp>
      <p:sp>
        <p:nvSpPr>
          <p:cNvPr id="10251" name="TextBox 20"/>
          <p:cNvSpPr txBox="1">
            <a:spLocks noChangeArrowheads="1"/>
          </p:cNvSpPr>
          <p:nvPr/>
        </p:nvSpPr>
        <p:spPr bwMode="auto">
          <a:xfrm>
            <a:off x="6227763" y="5287963"/>
            <a:ext cx="19669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(transitional or</a:t>
            </a:r>
          </a:p>
          <a:p>
            <a:r>
              <a:rPr lang="en-US"/>
              <a:t>operational sem.)</a:t>
            </a:r>
          </a:p>
        </p:txBody>
      </p:sp>
      <p:sp>
        <p:nvSpPr>
          <p:cNvPr id="6" name="Oval 5"/>
          <p:cNvSpPr/>
          <p:nvPr/>
        </p:nvSpPr>
        <p:spPr>
          <a:xfrm>
            <a:off x="4664770" y="2239615"/>
            <a:ext cx="720000" cy="720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55" name="TextBox 21"/>
          <p:cNvSpPr txBox="1">
            <a:spLocks noChangeArrowheads="1"/>
          </p:cNvSpPr>
          <p:nvPr/>
        </p:nvSpPr>
        <p:spPr bwMode="auto">
          <a:xfrm>
            <a:off x="5507038" y="2365375"/>
            <a:ext cx="25320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(abstract syntax graph,</a:t>
            </a:r>
          </a:p>
          <a:p>
            <a:r>
              <a:rPr lang="en-US"/>
              <a:t>meta-model)</a:t>
            </a:r>
          </a:p>
        </p:txBody>
      </p:sp>
      <p:sp>
        <p:nvSpPr>
          <p:cNvPr id="10256" name="TextBox 22"/>
          <p:cNvSpPr txBox="1">
            <a:spLocks noChangeArrowheads="1"/>
          </p:cNvSpPr>
          <p:nvPr/>
        </p:nvSpPr>
        <p:spPr bwMode="auto">
          <a:xfrm>
            <a:off x="384175" y="4572000"/>
            <a:ext cx="1711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(syntax tree,</a:t>
            </a:r>
            <a:br>
              <a:rPr lang="en-US"/>
            </a:br>
            <a:r>
              <a:rPr lang="en-US"/>
              <a:t>BNF grammar)</a:t>
            </a:r>
          </a:p>
        </p:txBody>
      </p:sp>
      <p:sp>
        <p:nvSpPr>
          <p:cNvPr id="7" name="Oval 6"/>
          <p:cNvSpPr/>
          <p:nvPr/>
        </p:nvSpPr>
        <p:spPr>
          <a:xfrm>
            <a:off x="5400266" y="4856918"/>
            <a:ext cx="720000" cy="720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027587" y="3935894"/>
            <a:ext cx="720000" cy="720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 27"/>
          <p:cNvSpPr/>
          <p:nvPr/>
        </p:nvSpPr>
        <p:spPr>
          <a:xfrm>
            <a:off x="622300" y="2782888"/>
            <a:ext cx="3471863" cy="3140075"/>
          </a:xfrm>
          <a:custGeom>
            <a:avLst/>
            <a:gdLst>
              <a:gd name="connsiteX0" fmla="*/ 0 w 2663687"/>
              <a:gd name="connsiteY0" fmla="*/ 597855 h 2002585"/>
              <a:gd name="connsiteX1" fmla="*/ 13252 w 2663687"/>
              <a:gd name="connsiteY1" fmla="*/ 968915 h 2002585"/>
              <a:gd name="connsiteX2" fmla="*/ 26505 w 2663687"/>
              <a:gd name="connsiteY2" fmla="*/ 1180950 h 2002585"/>
              <a:gd name="connsiteX3" fmla="*/ 53009 w 2663687"/>
              <a:gd name="connsiteY3" fmla="*/ 1207455 h 2002585"/>
              <a:gd name="connsiteX4" fmla="*/ 79513 w 2663687"/>
              <a:gd name="connsiteY4" fmla="*/ 1286968 h 2002585"/>
              <a:gd name="connsiteX5" fmla="*/ 92765 w 2663687"/>
              <a:gd name="connsiteY5" fmla="*/ 1326724 h 2002585"/>
              <a:gd name="connsiteX6" fmla="*/ 132522 w 2663687"/>
              <a:gd name="connsiteY6" fmla="*/ 1353228 h 2002585"/>
              <a:gd name="connsiteX7" fmla="*/ 172278 w 2663687"/>
              <a:gd name="connsiteY7" fmla="*/ 1366481 h 2002585"/>
              <a:gd name="connsiteX8" fmla="*/ 278296 w 2663687"/>
              <a:gd name="connsiteY8" fmla="*/ 1432742 h 2002585"/>
              <a:gd name="connsiteX9" fmla="*/ 304800 w 2663687"/>
              <a:gd name="connsiteY9" fmla="*/ 1472498 h 2002585"/>
              <a:gd name="connsiteX10" fmla="*/ 331305 w 2663687"/>
              <a:gd name="connsiteY10" fmla="*/ 1499002 h 2002585"/>
              <a:gd name="connsiteX11" fmla="*/ 410818 w 2663687"/>
              <a:gd name="connsiteY11" fmla="*/ 1605020 h 2002585"/>
              <a:gd name="connsiteX12" fmla="*/ 463826 w 2663687"/>
              <a:gd name="connsiteY12" fmla="*/ 1671281 h 2002585"/>
              <a:gd name="connsiteX13" fmla="*/ 503583 w 2663687"/>
              <a:gd name="connsiteY13" fmla="*/ 1684533 h 2002585"/>
              <a:gd name="connsiteX14" fmla="*/ 543339 w 2663687"/>
              <a:gd name="connsiteY14" fmla="*/ 1711037 h 2002585"/>
              <a:gd name="connsiteX15" fmla="*/ 742122 w 2663687"/>
              <a:gd name="connsiteY15" fmla="*/ 1737542 h 2002585"/>
              <a:gd name="connsiteX16" fmla="*/ 927652 w 2663687"/>
              <a:gd name="connsiteY16" fmla="*/ 1750794 h 2002585"/>
              <a:gd name="connsiteX17" fmla="*/ 1046922 w 2663687"/>
              <a:gd name="connsiteY17" fmla="*/ 1790550 h 2002585"/>
              <a:gd name="connsiteX18" fmla="*/ 1099931 w 2663687"/>
              <a:gd name="connsiteY18" fmla="*/ 1803802 h 2002585"/>
              <a:gd name="connsiteX19" fmla="*/ 1139687 w 2663687"/>
              <a:gd name="connsiteY19" fmla="*/ 1856811 h 2002585"/>
              <a:gd name="connsiteX20" fmla="*/ 1192696 w 2663687"/>
              <a:gd name="connsiteY20" fmla="*/ 1896568 h 2002585"/>
              <a:gd name="connsiteX21" fmla="*/ 1272209 w 2663687"/>
              <a:gd name="connsiteY21" fmla="*/ 1936324 h 2002585"/>
              <a:gd name="connsiteX22" fmla="*/ 1311965 w 2663687"/>
              <a:gd name="connsiteY22" fmla="*/ 1949576 h 2002585"/>
              <a:gd name="connsiteX23" fmla="*/ 1855305 w 2663687"/>
              <a:gd name="connsiteY23" fmla="*/ 1962828 h 2002585"/>
              <a:gd name="connsiteX24" fmla="*/ 2067339 w 2663687"/>
              <a:gd name="connsiteY24" fmla="*/ 1989333 h 2002585"/>
              <a:gd name="connsiteX25" fmla="*/ 2120348 w 2663687"/>
              <a:gd name="connsiteY25" fmla="*/ 2002585 h 2002585"/>
              <a:gd name="connsiteX26" fmla="*/ 2266122 w 2663687"/>
              <a:gd name="connsiteY26" fmla="*/ 1989333 h 2002585"/>
              <a:gd name="connsiteX27" fmla="*/ 2332383 w 2663687"/>
              <a:gd name="connsiteY27" fmla="*/ 1962828 h 2002585"/>
              <a:gd name="connsiteX28" fmla="*/ 2425148 w 2663687"/>
              <a:gd name="connsiteY28" fmla="*/ 1936324 h 2002585"/>
              <a:gd name="connsiteX29" fmla="*/ 2544418 w 2663687"/>
              <a:gd name="connsiteY29" fmla="*/ 1856811 h 2002585"/>
              <a:gd name="connsiteX30" fmla="*/ 2584174 w 2663687"/>
              <a:gd name="connsiteY30" fmla="*/ 1817055 h 2002585"/>
              <a:gd name="connsiteX31" fmla="*/ 2637183 w 2663687"/>
              <a:gd name="connsiteY31" fmla="*/ 1711037 h 2002585"/>
              <a:gd name="connsiteX32" fmla="*/ 2663687 w 2663687"/>
              <a:gd name="connsiteY32" fmla="*/ 1631524 h 2002585"/>
              <a:gd name="connsiteX33" fmla="*/ 2650435 w 2663687"/>
              <a:gd name="connsiteY33" fmla="*/ 982168 h 2002585"/>
              <a:gd name="connsiteX34" fmla="*/ 2637183 w 2663687"/>
              <a:gd name="connsiteY34" fmla="*/ 929159 h 2002585"/>
              <a:gd name="connsiteX35" fmla="*/ 2597426 w 2663687"/>
              <a:gd name="connsiteY35" fmla="*/ 756881 h 2002585"/>
              <a:gd name="connsiteX36" fmla="*/ 2517913 w 2663687"/>
              <a:gd name="connsiteY36" fmla="*/ 624359 h 2002585"/>
              <a:gd name="connsiteX37" fmla="*/ 2491409 w 2663687"/>
              <a:gd name="connsiteY37" fmla="*/ 584602 h 2002585"/>
              <a:gd name="connsiteX38" fmla="*/ 2411896 w 2663687"/>
              <a:gd name="connsiteY38" fmla="*/ 505089 h 2002585"/>
              <a:gd name="connsiteX39" fmla="*/ 2372139 w 2663687"/>
              <a:gd name="connsiteY39" fmla="*/ 465333 h 2002585"/>
              <a:gd name="connsiteX40" fmla="*/ 2332383 w 2663687"/>
              <a:gd name="connsiteY40" fmla="*/ 359315 h 2002585"/>
              <a:gd name="connsiteX41" fmla="*/ 2305878 w 2663687"/>
              <a:gd name="connsiteY41" fmla="*/ 332811 h 2002585"/>
              <a:gd name="connsiteX42" fmla="*/ 2266122 w 2663687"/>
              <a:gd name="connsiteY42" fmla="*/ 253298 h 2002585"/>
              <a:gd name="connsiteX43" fmla="*/ 2226365 w 2663687"/>
              <a:gd name="connsiteY43" fmla="*/ 213542 h 2002585"/>
              <a:gd name="connsiteX44" fmla="*/ 2199861 w 2663687"/>
              <a:gd name="connsiteY44" fmla="*/ 173785 h 2002585"/>
              <a:gd name="connsiteX45" fmla="*/ 1868557 w 2663687"/>
              <a:gd name="connsiteY45" fmla="*/ 134028 h 2002585"/>
              <a:gd name="connsiteX46" fmla="*/ 1789044 w 2663687"/>
              <a:gd name="connsiteY46" fmla="*/ 107524 h 2002585"/>
              <a:gd name="connsiteX47" fmla="*/ 1696278 w 2663687"/>
              <a:gd name="connsiteY47" fmla="*/ 81020 h 2002585"/>
              <a:gd name="connsiteX48" fmla="*/ 1311965 w 2663687"/>
              <a:gd name="connsiteY48" fmla="*/ 67768 h 2002585"/>
              <a:gd name="connsiteX49" fmla="*/ 1139687 w 2663687"/>
              <a:gd name="connsiteY49" fmla="*/ 28011 h 2002585"/>
              <a:gd name="connsiteX50" fmla="*/ 1073426 w 2663687"/>
              <a:gd name="connsiteY50" fmla="*/ 14759 h 2002585"/>
              <a:gd name="connsiteX51" fmla="*/ 1007165 w 2663687"/>
              <a:gd name="connsiteY51" fmla="*/ 1507 h 2002585"/>
              <a:gd name="connsiteX52" fmla="*/ 583096 w 2663687"/>
              <a:gd name="connsiteY52" fmla="*/ 41263 h 2002585"/>
              <a:gd name="connsiteX53" fmla="*/ 410818 w 2663687"/>
              <a:gd name="connsiteY53" fmla="*/ 81020 h 2002585"/>
              <a:gd name="connsiteX54" fmla="*/ 344557 w 2663687"/>
              <a:gd name="connsiteY54" fmla="*/ 94272 h 2002585"/>
              <a:gd name="connsiteX55" fmla="*/ 225287 w 2663687"/>
              <a:gd name="connsiteY55" fmla="*/ 147281 h 2002585"/>
              <a:gd name="connsiteX56" fmla="*/ 185531 w 2663687"/>
              <a:gd name="connsiteY56" fmla="*/ 160533 h 2002585"/>
              <a:gd name="connsiteX57" fmla="*/ 106018 w 2663687"/>
              <a:gd name="connsiteY57" fmla="*/ 213542 h 2002585"/>
              <a:gd name="connsiteX58" fmla="*/ 66261 w 2663687"/>
              <a:gd name="connsiteY58" fmla="*/ 240046 h 2002585"/>
              <a:gd name="connsiteX59" fmla="*/ 26505 w 2663687"/>
              <a:gd name="connsiteY59" fmla="*/ 465333 h 2002585"/>
              <a:gd name="connsiteX60" fmla="*/ 13252 w 2663687"/>
              <a:gd name="connsiteY60" fmla="*/ 505089 h 2002585"/>
              <a:gd name="connsiteX61" fmla="*/ 0 w 2663687"/>
              <a:gd name="connsiteY61" fmla="*/ 597855 h 2002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2663687" h="2002585">
                <a:moveTo>
                  <a:pt x="0" y="597855"/>
                </a:moveTo>
                <a:cubicBezTo>
                  <a:pt x="0" y="675159"/>
                  <a:pt x="7632" y="845277"/>
                  <a:pt x="13252" y="968915"/>
                </a:cubicBezTo>
                <a:cubicBezTo>
                  <a:pt x="16468" y="1039658"/>
                  <a:pt x="14863" y="1111097"/>
                  <a:pt x="26505" y="1180950"/>
                </a:cubicBezTo>
                <a:cubicBezTo>
                  <a:pt x="28559" y="1193274"/>
                  <a:pt x="44174" y="1198620"/>
                  <a:pt x="53009" y="1207455"/>
                </a:cubicBezTo>
                <a:lnTo>
                  <a:pt x="79513" y="1286968"/>
                </a:lnTo>
                <a:cubicBezTo>
                  <a:pt x="83930" y="1300220"/>
                  <a:pt x="81142" y="1318976"/>
                  <a:pt x="92765" y="1326724"/>
                </a:cubicBezTo>
                <a:cubicBezTo>
                  <a:pt x="106017" y="1335559"/>
                  <a:pt x="118276" y="1346105"/>
                  <a:pt x="132522" y="1353228"/>
                </a:cubicBezTo>
                <a:cubicBezTo>
                  <a:pt x="145016" y="1359475"/>
                  <a:pt x="159439" y="1360978"/>
                  <a:pt x="172278" y="1366481"/>
                </a:cubicBezTo>
                <a:cubicBezTo>
                  <a:pt x="209022" y="1382229"/>
                  <a:pt x="249755" y="1404201"/>
                  <a:pt x="278296" y="1432742"/>
                </a:cubicBezTo>
                <a:cubicBezTo>
                  <a:pt x="289558" y="1444004"/>
                  <a:pt x="294850" y="1460061"/>
                  <a:pt x="304800" y="1472498"/>
                </a:cubicBezTo>
                <a:cubicBezTo>
                  <a:pt x="312605" y="1482254"/>
                  <a:pt x="323500" y="1489246"/>
                  <a:pt x="331305" y="1499002"/>
                </a:cubicBezTo>
                <a:cubicBezTo>
                  <a:pt x="358900" y="1533496"/>
                  <a:pt x="386315" y="1568265"/>
                  <a:pt x="410818" y="1605020"/>
                </a:cubicBezTo>
                <a:cubicBezTo>
                  <a:pt x="422855" y="1623075"/>
                  <a:pt x="442846" y="1658693"/>
                  <a:pt x="463826" y="1671281"/>
                </a:cubicBezTo>
                <a:cubicBezTo>
                  <a:pt x="475804" y="1678468"/>
                  <a:pt x="490331" y="1680116"/>
                  <a:pt x="503583" y="1684533"/>
                </a:cubicBezTo>
                <a:cubicBezTo>
                  <a:pt x="516835" y="1693368"/>
                  <a:pt x="529093" y="1703914"/>
                  <a:pt x="543339" y="1711037"/>
                </a:cubicBezTo>
                <a:cubicBezTo>
                  <a:pt x="597328" y="1738031"/>
                  <a:pt x="707137" y="1734851"/>
                  <a:pt x="742122" y="1737542"/>
                </a:cubicBezTo>
                <a:lnTo>
                  <a:pt x="927652" y="1750794"/>
                </a:lnTo>
                <a:lnTo>
                  <a:pt x="1046922" y="1790550"/>
                </a:lnTo>
                <a:cubicBezTo>
                  <a:pt x="1064201" y="1796309"/>
                  <a:pt x="1082261" y="1799385"/>
                  <a:pt x="1099931" y="1803802"/>
                </a:cubicBezTo>
                <a:cubicBezTo>
                  <a:pt x="1113183" y="1821472"/>
                  <a:pt x="1124069" y="1841193"/>
                  <a:pt x="1139687" y="1856811"/>
                </a:cubicBezTo>
                <a:cubicBezTo>
                  <a:pt x="1155305" y="1872429"/>
                  <a:pt x="1173756" y="1885204"/>
                  <a:pt x="1192696" y="1896568"/>
                </a:cubicBezTo>
                <a:cubicBezTo>
                  <a:pt x="1218106" y="1911814"/>
                  <a:pt x="1245130" y="1924289"/>
                  <a:pt x="1272209" y="1936324"/>
                </a:cubicBezTo>
                <a:cubicBezTo>
                  <a:pt x="1284974" y="1941997"/>
                  <a:pt x="1298011" y="1948942"/>
                  <a:pt x="1311965" y="1949576"/>
                </a:cubicBezTo>
                <a:cubicBezTo>
                  <a:pt x="1492945" y="1957802"/>
                  <a:pt x="1674192" y="1958411"/>
                  <a:pt x="1855305" y="1962828"/>
                </a:cubicBezTo>
                <a:cubicBezTo>
                  <a:pt x="1958226" y="1997138"/>
                  <a:pt x="1845980" y="1963291"/>
                  <a:pt x="2067339" y="1989333"/>
                </a:cubicBezTo>
                <a:cubicBezTo>
                  <a:pt x="2085428" y="1991461"/>
                  <a:pt x="2102678" y="1998168"/>
                  <a:pt x="2120348" y="2002585"/>
                </a:cubicBezTo>
                <a:cubicBezTo>
                  <a:pt x="2168939" y="1998168"/>
                  <a:pt x="2218166" y="1998325"/>
                  <a:pt x="2266122" y="1989333"/>
                </a:cubicBezTo>
                <a:cubicBezTo>
                  <a:pt x="2289503" y="1984949"/>
                  <a:pt x="2310109" y="1971181"/>
                  <a:pt x="2332383" y="1962828"/>
                </a:cubicBezTo>
                <a:cubicBezTo>
                  <a:pt x="2370405" y="1948569"/>
                  <a:pt x="2383377" y="1946767"/>
                  <a:pt x="2425148" y="1936324"/>
                </a:cubicBezTo>
                <a:lnTo>
                  <a:pt x="2544418" y="1856811"/>
                </a:lnTo>
                <a:cubicBezTo>
                  <a:pt x="2560012" y="1846415"/>
                  <a:pt x="2570922" y="1830307"/>
                  <a:pt x="2584174" y="1817055"/>
                </a:cubicBezTo>
                <a:cubicBezTo>
                  <a:pt x="2601844" y="1781716"/>
                  <a:pt x="2624689" y="1748520"/>
                  <a:pt x="2637183" y="1711037"/>
                </a:cubicBezTo>
                <a:lnTo>
                  <a:pt x="2663687" y="1631524"/>
                </a:lnTo>
                <a:cubicBezTo>
                  <a:pt x="2659270" y="1415072"/>
                  <a:pt x="2658599" y="1198511"/>
                  <a:pt x="2650435" y="982168"/>
                </a:cubicBezTo>
                <a:cubicBezTo>
                  <a:pt x="2649748" y="963967"/>
                  <a:pt x="2641134" y="946939"/>
                  <a:pt x="2637183" y="929159"/>
                </a:cubicBezTo>
                <a:cubicBezTo>
                  <a:pt x="2596399" y="745629"/>
                  <a:pt x="2662366" y="1016633"/>
                  <a:pt x="2597426" y="756881"/>
                </a:cubicBezTo>
                <a:cubicBezTo>
                  <a:pt x="2589275" y="724278"/>
                  <a:pt x="2529317" y="641465"/>
                  <a:pt x="2517913" y="624359"/>
                </a:cubicBezTo>
                <a:cubicBezTo>
                  <a:pt x="2509078" y="611107"/>
                  <a:pt x="2502671" y="595864"/>
                  <a:pt x="2491409" y="584602"/>
                </a:cubicBezTo>
                <a:lnTo>
                  <a:pt x="2411896" y="505089"/>
                </a:lnTo>
                <a:lnTo>
                  <a:pt x="2372139" y="465333"/>
                </a:lnTo>
                <a:cubicBezTo>
                  <a:pt x="2362531" y="436508"/>
                  <a:pt x="2345060" y="381499"/>
                  <a:pt x="2332383" y="359315"/>
                </a:cubicBezTo>
                <a:cubicBezTo>
                  <a:pt x="2326184" y="348467"/>
                  <a:pt x="2314713" y="341646"/>
                  <a:pt x="2305878" y="332811"/>
                </a:cubicBezTo>
                <a:cubicBezTo>
                  <a:pt x="2292597" y="292968"/>
                  <a:pt x="2294665" y="287549"/>
                  <a:pt x="2266122" y="253298"/>
                </a:cubicBezTo>
                <a:cubicBezTo>
                  <a:pt x="2254124" y="238900"/>
                  <a:pt x="2238363" y="227940"/>
                  <a:pt x="2226365" y="213542"/>
                </a:cubicBezTo>
                <a:cubicBezTo>
                  <a:pt x="2216169" y="201306"/>
                  <a:pt x="2213367" y="182226"/>
                  <a:pt x="2199861" y="173785"/>
                </a:cubicBezTo>
                <a:cubicBezTo>
                  <a:pt x="2121765" y="124975"/>
                  <a:pt x="1904119" y="135900"/>
                  <a:pt x="1868557" y="134028"/>
                </a:cubicBezTo>
                <a:lnTo>
                  <a:pt x="1789044" y="107524"/>
                </a:lnTo>
                <a:cubicBezTo>
                  <a:pt x="1767460" y="100330"/>
                  <a:pt x="1716615" y="82253"/>
                  <a:pt x="1696278" y="81020"/>
                </a:cubicBezTo>
                <a:cubicBezTo>
                  <a:pt x="1568332" y="73266"/>
                  <a:pt x="1440069" y="72185"/>
                  <a:pt x="1311965" y="67768"/>
                </a:cubicBezTo>
                <a:cubicBezTo>
                  <a:pt x="1229472" y="40268"/>
                  <a:pt x="1285907" y="57254"/>
                  <a:pt x="1139687" y="28011"/>
                </a:cubicBezTo>
                <a:lnTo>
                  <a:pt x="1073426" y="14759"/>
                </a:lnTo>
                <a:lnTo>
                  <a:pt x="1007165" y="1507"/>
                </a:lnTo>
                <a:cubicBezTo>
                  <a:pt x="814590" y="15262"/>
                  <a:pt x="727520" y="0"/>
                  <a:pt x="583096" y="41263"/>
                </a:cubicBezTo>
                <a:cubicBezTo>
                  <a:pt x="454771" y="77926"/>
                  <a:pt x="704836" y="22216"/>
                  <a:pt x="410818" y="81020"/>
                </a:cubicBezTo>
                <a:lnTo>
                  <a:pt x="344557" y="94272"/>
                </a:lnTo>
                <a:cubicBezTo>
                  <a:pt x="284326" y="124387"/>
                  <a:pt x="292965" y="121901"/>
                  <a:pt x="225287" y="147281"/>
                </a:cubicBezTo>
                <a:cubicBezTo>
                  <a:pt x="212208" y="152186"/>
                  <a:pt x="197742" y="153749"/>
                  <a:pt x="185531" y="160533"/>
                </a:cubicBezTo>
                <a:cubicBezTo>
                  <a:pt x="157685" y="176003"/>
                  <a:pt x="132522" y="195872"/>
                  <a:pt x="106018" y="213542"/>
                </a:cubicBezTo>
                <a:lnTo>
                  <a:pt x="66261" y="240046"/>
                </a:lnTo>
                <a:cubicBezTo>
                  <a:pt x="2461" y="335746"/>
                  <a:pt x="52197" y="246958"/>
                  <a:pt x="26505" y="465333"/>
                </a:cubicBezTo>
                <a:cubicBezTo>
                  <a:pt x="24873" y="479206"/>
                  <a:pt x="14412" y="491168"/>
                  <a:pt x="13252" y="505089"/>
                </a:cubicBezTo>
                <a:cubicBezTo>
                  <a:pt x="9950" y="544708"/>
                  <a:pt x="0" y="520551"/>
                  <a:pt x="0" y="597855"/>
                </a:cubicBez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  <a:prstDash val="sysDot"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4540989" y="4012865"/>
            <a:ext cx="3736975" cy="2392362"/>
          </a:xfrm>
          <a:custGeom>
            <a:avLst/>
            <a:gdLst>
              <a:gd name="connsiteX0" fmla="*/ 1219200 w 3010036"/>
              <a:gd name="connsiteY0" fmla="*/ 44603 h 2038743"/>
              <a:gd name="connsiteX1" fmla="*/ 2040835 w 3010036"/>
              <a:gd name="connsiteY1" fmla="*/ 44603 h 2038743"/>
              <a:gd name="connsiteX2" fmla="*/ 2093843 w 3010036"/>
              <a:gd name="connsiteY2" fmla="*/ 84359 h 2038743"/>
              <a:gd name="connsiteX3" fmla="*/ 2133600 w 3010036"/>
              <a:gd name="connsiteY3" fmla="*/ 97611 h 2038743"/>
              <a:gd name="connsiteX4" fmla="*/ 2239617 w 3010036"/>
              <a:gd name="connsiteY4" fmla="*/ 150620 h 2038743"/>
              <a:gd name="connsiteX5" fmla="*/ 2385391 w 3010036"/>
              <a:gd name="connsiteY5" fmla="*/ 190377 h 2038743"/>
              <a:gd name="connsiteX6" fmla="*/ 2425148 w 3010036"/>
              <a:gd name="connsiteY6" fmla="*/ 203629 h 2038743"/>
              <a:gd name="connsiteX7" fmla="*/ 2584174 w 3010036"/>
              <a:gd name="connsiteY7" fmla="*/ 230133 h 2038743"/>
              <a:gd name="connsiteX8" fmla="*/ 2663687 w 3010036"/>
              <a:gd name="connsiteY8" fmla="*/ 243385 h 2038743"/>
              <a:gd name="connsiteX9" fmla="*/ 2703443 w 3010036"/>
              <a:gd name="connsiteY9" fmla="*/ 336151 h 2038743"/>
              <a:gd name="connsiteX10" fmla="*/ 2743200 w 3010036"/>
              <a:gd name="connsiteY10" fmla="*/ 362655 h 2038743"/>
              <a:gd name="connsiteX11" fmla="*/ 2822713 w 3010036"/>
              <a:gd name="connsiteY11" fmla="*/ 428916 h 2038743"/>
              <a:gd name="connsiteX12" fmla="*/ 2875722 w 3010036"/>
              <a:gd name="connsiteY12" fmla="*/ 508429 h 2038743"/>
              <a:gd name="connsiteX13" fmla="*/ 2888974 w 3010036"/>
              <a:gd name="connsiteY13" fmla="*/ 561437 h 2038743"/>
              <a:gd name="connsiteX14" fmla="*/ 2902226 w 3010036"/>
              <a:gd name="connsiteY14" fmla="*/ 601194 h 2038743"/>
              <a:gd name="connsiteX15" fmla="*/ 2915478 w 3010036"/>
              <a:gd name="connsiteY15" fmla="*/ 707211 h 2038743"/>
              <a:gd name="connsiteX16" fmla="*/ 2941982 w 3010036"/>
              <a:gd name="connsiteY16" fmla="*/ 773472 h 2038743"/>
              <a:gd name="connsiteX17" fmla="*/ 2994991 w 3010036"/>
              <a:gd name="connsiteY17" fmla="*/ 919246 h 2038743"/>
              <a:gd name="connsiteX18" fmla="*/ 2981739 w 3010036"/>
              <a:gd name="connsiteY18" fmla="*/ 1316811 h 2038743"/>
              <a:gd name="connsiteX19" fmla="*/ 2928730 w 3010036"/>
              <a:gd name="connsiteY19" fmla="*/ 1396324 h 2038743"/>
              <a:gd name="connsiteX20" fmla="*/ 2862469 w 3010036"/>
              <a:gd name="connsiteY20" fmla="*/ 1462585 h 2038743"/>
              <a:gd name="connsiteX21" fmla="*/ 2849217 w 3010036"/>
              <a:gd name="connsiteY21" fmla="*/ 1502342 h 2038743"/>
              <a:gd name="connsiteX22" fmla="*/ 2729948 w 3010036"/>
              <a:gd name="connsiteY22" fmla="*/ 1595107 h 2038743"/>
              <a:gd name="connsiteX23" fmla="*/ 2703443 w 3010036"/>
              <a:gd name="connsiteY23" fmla="*/ 1621611 h 2038743"/>
              <a:gd name="connsiteX24" fmla="*/ 2610678 w 3010036"/>
              <a:gd name="connsiteY24" fmla="*/ 1674620 h 2038743"/>
              <a:gd name="connsiteX25" fmla="*/ 2570922 w 3010036"/>
              <a:gd name="connsiteY25" fmla="*/ 1701124 h 2038743"/>
              <a:gd name="connsiteX26" fmla="*/ 2464904 w 3010036"/>
              <a:gd name="connsiteY26" fmla="*/ 1793890 h 2038743"/>
              <a:gd name="connsiteX27" fmla="*/ 2319130 w 3010036"/>
              <a:gd name="connsiteY27" fmla="*/ 1860151 h 2038743"/>
              <a:gd name="connsiteX28" fmla="*/ 2239617 w 3010036"/>
              <a:gd name="connsiteY28" fmla="*/ 1899907 h 2038743"/>
              <a:gd name="connsiteX29" fmla="*/ 2120348 w 3010036"/>
              <a:gd name="connsiteY29" fmla="*/ 1926411 h 2038743"/>
              <a:gd name="connsiteX30" fmla="*/ 1484243 w 3010036"/>
              <a:gd name="connsiteY30" fmla="*/ 1939664 h 2038743"/>
              <a:gd name="connsiteX31" fmla="*/ 1444487 w 3010036"/>
              <a:gd name="connsiteY31" fmla="*/ 1926411 h 2038743"/>
              <a:gd name="connsiteX32" fmla="*/ 1351722 w 3010036"/>
              <a:gd name="connsiteY32" fmla="*/ 1899907 h 2038743"/>
              <a:gd name="connsiteX33" fmla="*/ 742122 w 3010036"/>
              <a:gd name="connsiteY33" fmla="*/ 1873403 h 2038743"/>
              <a:gd name="connsiteX34" fmla="*/ 662608 w 3010036"/>
              <a:gd name="connsiteY34" fmla="*/ 1846898 h 2038743"/>
              <a:gd name="connsiteX35" fmla="*/ 636104 w 3010036"/>
              <a:gd name="connsiteY35" fmla="*/ 1807142 h 2038743"/>
              <a:gd name="connsiteX36" fmla="*/ 596348 w 3010036"/>
              <a:gd name="connsiteY36" fmla="*/ 1767385 h 2038743"/>
              <a:gd name="connsiteX37" fmla="*/ 556591 w 3010036"/>
              <a:gd name="connsiteY37" fmla="*/ 1714377 h 2038743"/>
              <a:gd name="connsiteX38" fmla="*/ 503582 w 3010036"/>
              <a:gd name="connsiteY38" fmla="*/ 1701124 h 2038743"/>
              <a:gd name="connsiteX39" fmla="*/ 463826 w 3010036"/>
              <a:gd name="connsiteY39" fmla="*/ 1687872 h 2038743"/>
              <a:gd name="connsiteX40" fmla="*/ 424069 w 3010036"/>
              <a:gd name="connsiteY40" fmla="*/ 1661368 h 2038743"/>
              <a:gd name="connsiteX41" fmla="*/ 304800 w 3010036"/>
              <a:gd name="connsiteY41" fmla="*/ 1621611 h 2038743"/>
              <a:gd name="connsiteX42" fmla="*/ 265043 w 3010036"/>
              <a:gd name="connsiteY42" fmla="*/ 1608359 h 2038743"/>
              <a:gd name="connsiteX43" fmla="*/ 225287 w 3010036"/>
              <a:gd name="connsiteY43" fmla="*/ 1581855 h 2038743"/>
              <a:gd name="connsiteX44" fmla="*/ 132522 w 3010036"/>
              <a:gd name="connsiteY44" fmla="*/ 1528846 h 2038743"/>
              <a:gd name="connsiteX45" fmla="*/ 66261 w 3010036"/>
              <a:gd name="connsiteY45" fmla="*/ 1462585 h 2038743"/>
              <a:gd name="connsiteX46" fmla="*/ 13252 w 3010036"/>
              <a:gd name="connsiteY46" fmla="*/ 1396324 h 2038743"/>
              <a:gd name="connsiteX47" fmla="*/ 0 w 3010036"/>
              <a:gd name="connsiteY47" fmla="*/ 1356568 h 2038743"/>
              <a:gd name="connsiteX48" fmla="*/ 13252 w 3010036"/>
              <a:gd name="connsiteY48" fmla="*/ 1012011 h 2038743"/>
              <a:gd name="connsiteX49" fmla="*/ 66261 w 3010036"/>
              <a:gd name="connsiteY49" fmla="*/ 866237 h 2038743"/>
              <a:gd name="connsiteX50" fmla="*/ 145774 w 3010036"/>
              <a:gd name="connsiteY50" fmla="*/ 799977 h 2038743"/>
              <a:gd name="connsiteX51" fmla="*/ 185530 w 3010036"/>
              <a:gd name="connsiteY51" fmla="*/ 760220 h 2038743"/>
              <a:gd name="connsiteX52" fmla="*/ 278295 w 3010036"/>
              <a:gd name="connsiteY52" fmla="*/ 733716 h 2038743"/>
              <a:gd name="connsiteX53" fmla="*/ 344556 w 3010036"/>
              <a:gd name="connsiteY53" fmla="*/ 680707 h 2038743"/>
              <a:gd name="connsiteX54" fmla="*/ 397565 w 3010036"/>
              <a:gd name="connsiteY54" fmla="*/ 667455 h 2038743"/>
              <a:gd name="connsiteX55" fmla="*/ 450574 w 3010036"/>
              <a:gd name="connsiteY55" fmla="*/ 534933 h 2038743"/>
              <a:gd name="connsiteX56" fmla="*/ 477078 w 3010036"/>
              <a:gd name="connsiteY56" fmla="*/ 495177 h 2038743"/>
              <a:gd name="connsiteX57" fmla="*/ 556591 w 3010036"/>
              <a:gd name="connsiteY57" fmla="*/ 389159 h 2038743"/>
              <a:gd name="connsiteX58" fmla="*/ 583095 w 3010036"/>
              <a:gd name="connsiteY58" fmla="*/ 349403 h 2038743"/>
              <a:gd name="connsiteX59" fmla="*/ 622852 w 3010036"/>
              <a:gd name="connsiteY59" fmla="*/ 322898 h 2038743"/>
              <a:gd name="connsiteX60" fmla="*/ 702365 w 3010036"/>
              <a:gd name="connsiteY60" fmla="*/ 256637 h 2038743"/>
              <a:gd name="connsiteX61" fmla="*/ 728869 w 3010036"/>
              <a:gd name="connsiteY61" fmla="*/ 216881 h 2038743"/>
              <a:gd name="connsiteX62" fmla="*/ 768626 w 3010036"/>
              <a:gd name="connsiteY62" fmla="*/ 203629 h 2038743"/>
              <a:gd name="connsiteX63" fmla="*/ 993913 w 3010036"/>
              <a:gd name="connsiteY63" fmla="*/ 163872 h 2038743"/>
              <a:gd name="connsiteX64" fmla="*/ 1060174 w 3010036"/>
              <a:gd name="connsiteY64" fmla="*/ 97611 h 2038743"/>
              <a:gd name="connsiteX65" fmla="*/ 1219200 w 3010036"/>
              <a:gd name="connsiteY65" fmla="*/ 44603 h 2038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3010036" h="2038743">
                <a:moveTo>
                  <a:pt x="1219200" y="44603"/>
                </a:moveTo>
                <a:cubicBezTo>
                  <a:pt x="1382644" y="35768"/>
                  <a:pt x="1338331" y="0"/>
                  <a:pt x="2040835" y="44603"/>
                </a:cubicBezTo>
                <a:cubicBezTo>
                  <a:pt x="2062877" y="46002"/>
                  <a:pt x="2074666" y="73401"/>
                  <a:pt x="2093843" y="84359"/>
                </a:cubicBezTo>
                <a:cubicBezTo>
                  <a:pt x="2105972" y="91290"/>
                  <a:pt x="2120883" y="91831"/>
                  <a:pt x="2133600" y="97611"/>
                </a:cubicBezTo>
                <a:cubicBezTo>
                  <a:pt x="2169569" y="113960"/>
                  <a:pt x="2204278" y="132950"/>
                  <a:pt x="2239617" y="150620"/>
                </a:cubicBezTo>
                <a:cubicBezTo>
                  <a:pt x="2316219" y="188921"/>
                  <a:pt x="2298913" y="171159"/>
                  <a:pt x="2385391" y="190377"/>
                </a:cubicBezTo>
                <a:cubicBezTo>
                  <a:pt x="2399027" y="193407"/>
                  <a:pt x="2411596" y="200241"/>
                  <a:pt x="2425148" y="203629"/>
                </a:cubicBezTo>
                <a:cubicBezTo>
                  <a:pt x="2481140" y="217627"/>
                  <a:pt x="2525826" y="221156"/>
                  <a:pt x="2584174" y="230133"/>
                </a:cubicBezTo>
                <a:cubicBezTo>
                  <a:pt x="2610731" y="234219"/>
                  <a:pt x="2637183" y="238968"/>
                  <a:pt x="2663687" y="243385"/>
                </a:cubicBezTo>
                <a:cubicBezTo>
                  <a:pt x="2672893" y="271004"/>
                  <a:pt x="2685248" y="314317"/>
                  <a:pt x="2703443" y="336151"/>
                </a:cubicBezTo>
                <a:cubicBezTo>
                  <a:pt x="2713639" y="348387"/>
                  <a:pt x="2730239" y="353398"/>
                  <a:pt x="2743200" y="362655"/>
                </a:cubicBezTo>
                <a:cubicBezTo>
                  <a:pt x="2755956" y="371767"/>
                  <a:pt x="2809016" y="408370"/>
                  <a:pt x="2822713" y="428916"/>
                </a:cubicBezTo>
                <a:cubicBezTo>
                  <a:pt x="2886898" y="525192"/>
                  <a:pt x="2814950" y="447657"/>
                  <a:pt x="2875722" y="508429"/>
                </a:cubicBezTo>
                <a:cubicBezTo>
                  <a:pt x="2880139" y="526098"/>
                  <a:pt x="2883971" y="543925"/>
                  <a:pt x="2888974" y="561437"/>
                </a:cubicBezTo>
                <a:cubicBezTo>
                  <a:pt x="2892812" y="574869"/>
                  <a:pt x="2899727" y="587450"/>
                  <a:pt x="2902226" y="601194"/>
                </a:cubicBezTo>
                <a:cubicBezTo>
                  <a:pt x="2908597" y="636234"/>
                  <a:pt x="2907470" y="672509"/>
                  <a:pt x="2915478" y="707211"/>
                </a:cubicBezTo>
                <a:cubicBezTo>
                  <a:pt x="2920827" y="730390"/>
                  <a:pt x="2933852" y="751116"/>
                  <a:pt x="2941982" y="773472"/>
                </a:cubicBezTo>
                <a:cubicBezTo>
                  <a:pt x="3010036" y="960620"/>
                  <a:pt x="2929139" y="754613"/>
                  <a:pt x="2994991" y="919246"/>
                </a:cubicBezTo>
                <a:cubicBezTo>
                  <a:pt x="2990574" y="1051768"/>
                  <a:pt x="2999980" y="1185476"/>
                  <a:pt x="2981739" y="1316811"/>
                </a:cubicBezTo>
                <a:cubicBezTo>
                  <a:pt x="2977357" y="1348362"/>
                  <a:pt x="2951254" y="1373800"/>
                  <a:pt x="2928730" y="1396324"/>
                </a:cubicBezTo>
                <a:lnTo>
                  <a:pt x="2862469" y="1462585"/>
                </a:lnTo>
                <a:cubicBezTo>
                  <a:pt x="2858052" y="1475837"/>
                  <a:pt x="2857598" y="1491167"/>
                  <a:pt x="2849217" y="1502342"/>
                </a:cubicBezTo>
                <a:cubicBezTo>
                  <a:pt x="2777107" y="1598489"/>
                  <a:pt x="2805759" y="1544567"/>
                  <a:pt x="2729948" y="1595107"/>
                </a:cubicBezTo>
                <a:cubicBezTo>
                  <a:pt x="2719552" y="1602038"/>
                  <a:pt x="2713199" y="1613806"/>
                  <a:pt x="2703443" y="1621611"/>
                </a:cubicBezTo>
                <a:cubicBezTo>
                  <a:pt x="2663078" y="1653903"/>
                  <a:pt x="2658300" y="1647408"/>
                  <a:pt x="2610678" y="1674620"/>
                </a:cubicBezTo>
                <a:cubicBezTo>
                  <a:pt x="2596850" y="1682522"/>
                  <a:pt x="2583015" y="1690759"/>
                  <a:pt x="2570922" y="1701124"/>
                </a:cubicBezTo>
                <a:cubicBezTo>
                  <a:pt x="2512349" y="1751330"/>
                  <a:pt x="2529018" y="1755422"/>
                  <a:pt x="2464904" y="1793890"/>
                </a:cubicBezTo>
                <a:cubicBezTo>
                  <a:pt x="2389613" y="1839064"/>
                  <a:pt x="2392434" y="1826831"/>
                  <a:pt x="2319130" y="1860151"/>
                </a:cubicBezTo>
                <a:cubicBezTo>
                  <a:pt x="2292153" y="1872413"/>
                  <a:pt x="2267130" y="1888902"/>
                  <a:pt x="2239617" y="1899907"/>
                </a:cubicBezTo>
                <a:cubicBezTo>
                  <a:pt x="2220903" y="1907392"/>
                  <a:pt x="2135033" y="1923474"/>
                  <a:pt x="2120348" y="1926411"/>
                </a:cubicBezTo>
                <a:cubicBezTo>
                  <a:pt x="1895688" y="2038743"/>
                  <a:pt x="2065059" y="1964380"/>
                  <a:pt x="1484243" y="1939664"/>
                </a:cubicBezTo>
                <a:cubicBezTo>
                  <a:pt x="1470287" y="1939070"/>
                  <a:pt x="1457867" y="1930425"/>
                  <a:pt x="1444487" y="1926411"/>
                </a:cubicBezTo>
                <a:cubicBezTo>
                  <a:pt x="1413684" y="1917170"/>
                  <a:pt x="1383790" y="1902327"/>
                  <a:pt x="1351722" y="1899907"/>
                </a:cubicBezTo>
                <a:cubicBezTo>
                  <a:pt x="1148907" y="1884600"/>
                  <a:pt x="945322" y="1882238"/>
                  <a:pt x="742122" y="1873403"/>
                </a:cubicBezTo>
                <a:lnTo>
                  <a:pt x="662608" y="1846898"/>
                </a:lnTo>
                <a:cubicBezTo>
                  <a:pt x="647498" y="1841861"/>
                  <a:pt x="646300" y="1819377"/>
                  <a:pt x="636104" y="1807142"/>
                </a:cubicBezTo>
                <a:cubicBezTo>
                  <a:pt x="624106" y="1792744"/>
                  <a:pt x="608545" y="1781615"/>
                  <a:pt x="596348" y="1767385"/>
                </a:cubicBezTo>
                <a:cubicBezTo>
                  <a:pt x="581974" y="1750615"/>
                  <a:pt x="574564" y="1727215"/>
                  <a:pt x="556591" y="1714377"/>
                </a:cubicBezTo>
                <a:cubicBezTo>
                  <a:pt x="541770" y="1703791"/>
                  <a:pt x="521095" y="1706128"/>
                  <a:pt x="503582" y="1701124"/>
                </a:cubicBezTo>
                <a:cubicBezTo>
                  <a:pt x="490151" y="1697286"/>
                  <a:pt x="476320" y="1694119"/>
                  <a:pt x="463826" y="1687872"/>
                </a:cubicBezTo>
                <a:cubicBezTo>
                  <a:pt x="449580" y="1680749"/>
                  <a:pt x="438771" y="1667494"/>
                  <a:pt x="424069" y="1661368"/>
                </a:cubicBezTo>
                <a:cubicBezTo>
                  <a:pt x="385386" y="1645250"/>
                  <a:pt x="344556" y="1634863"/>
                  <a:pt x="304800" y="1621611"/>
                </a:cubicBezTo>
                <a:lnTo>
                  <a:pt x="265043" y="1608359"/>
                </a:lnTo>
                <a:cubicBezTo>
                  <a:pt x="251791" y="1599524"/>
                  <a:pt x="239115" y="1589757"/>
                  <a:pt x="225287" y="1581855"/>
                </a:cubicBezTo>
                <a:cubicBezTo>
                  <a:pt x="190035" y="1561711"/>
                  <a:pt x="162914" y="1555439"/>
                  <a:pt x="132522" y="1528846"/>
                </a:cubicBezTo>
                <a:cubicBezTo>
                  <a:pt x="109015" y="1508277"/>
                  <a:pt x="88348" y="1484672"/>
                  <a:pt x="66261" y="1462585"/>
                </a:cubicBezTo>
                <a:cubicBezTo>
                  <a:pt x="41606" y="1437930"/>
                  <a:pt x="29972" y="1429764"/>
                  <a:pt x="13252" y="1396324"/>
                </a:cubicBezTo>
                <a:cubicBezTo>
                  <a:pt x="7005" y="1383830"/>
                  <a:pt x="4417" y="1369820"/>
                  <a:pt x="0" y="1356568"/>
                </a:cubicBezTo>
                <a:cubicBezTo>
                  <a:pt x="4417" y="1241716"/>
                  <a:pt x="3150" y="1126503"/>
                  <a:pt x="13252" y="1012011"/>
                </a:cubicBezTo>
                <a:cubicBezTo>
                  <a:pt x="18480" y="952756"/>
                  <a:pt x="30542" y="909100"/>
                  <a:pt x="66261" y="866237"/>
                </a:cubicBezTo>
                <a:cubicBezTo>
                  <a:pt x="119059" y="802879"/>
                  <a:pt x="88910" y="847363"/>
                  <a:pt x="145774" y="799977"/>
                </a:cubicBezTo>
                <a:cubicBezTo>
                  <a:pt x="160172" y="787979"/>
                  <a:pt x="169936" y="770616"/>
                  <a:pt x="185530" y="760220"/>
                </a:cubicBezTo>
                <a:cubicBezTo>
                  <a:pt x="196936" y="752616"/>
                  <a:pt x="271227" y="735483"/>
                  <a:pt x="278295" y="733716"/>
                </a:cubicBezTo>
                <a:cubicBezTo>
                  <a:pt x="299668" y="712343"/>
                  <a:pt x="315301" y="693245"/>
                  <a:pt x="344556" y="680707"/>
                </a:cubicBezTo>
                <a:cubicBezTo>
                  <a:pt x="361297" y="673532"/>
                  <a:pt x="379895" y="671872"/>
                  <a:pt x="397565" y="667455"/>
                </a:cubicBezTo>
                <a:cubicBezTo>
                  <a:pt x="497748" y="500484"/>
                  <a:pt x="389563" y="697629"/>
                  <a:pt x="450574" y="534933"/>
                </a:cubicBezTo>
                <a:cubicBezTo>
                  <a:pt x="456166" y="520020"/>
                  <a:pt x="468637" y="508683"/>
                  <a:pt x="477078" y="495177"/>
                </a:cubicBezTo>
                <a:cubicBezTo>
                  <a:pt x="574546" y="339228"/>
                  <a:pt x="463647" y="500694"/>
                  <a:pt x="556591" y="389159"/>
                </a:cubicBezTo>
                <a:cubicBezTo>
                  <a:pt x="566787" y="376924"/>
                  <a:pt x="571833" y="360665"/>
                  <a:pt x="583095" y="349403"/>
                </a:cubicBezTo>
                <a:cubicBezTo>
                  <a:pt x="594357" y="338141"/>
                  <a:pt x="610616" y="333094"/>
                  <a:pt x="622852" y="322898"/>
                </a:cubicBezTo>
                <a:cubicBezTo>
                  <a:pt x="724890" y="237866"/>
                  <a:pt x="603655" y="322445"/>
                  <a:pt x="702365" y="256637"/>
                </a:cubicBezTo>
                <a:cubicBezTo>
                  <a:pt x="711200" y="243385"/>
                  <a:pt x="716432" y="226830"/>
                  <a:pt x="728869" y="216881"/>
                </a:cubicBezTo>
                <a:cubicBezTo>
                  <a:pt x="739777" y="208155"/>
                  <a:pt x="755149" y="207305"/>
                  <a:pt x="768626" y="203629"/>
                </a:cubicBezTo>
                <a:cubicBezTo>
                  <a:pt x="893088" y="169684"/>
                  <a:pt x="860799" y="178662"/>
                  <a:pt x="993913" y="163872"/>
                </a:cubicBezTo>
                <a:lnTo>
                  <a:pt x="1060174" y="97611"/>
                </a:lnTo>
                <a:cubicBezTo>
                  <a:pt x="1134289" y="23496"/>
                  <a:pt x="1055757" y="53438"/>
                  <a:pt x="1219200" y="44603"/>
                </a:cubicBez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054475" y="1457325"/>
            <a:ext cx="3949700" cy="2212975"/>
          </a:xfrm>
          <a:custGeom>
            <a:avLst/>
            <a:gdLst>
              <a:gd name="connsiteX0" fmla="*/ 155952 w 2938909"/>
              <a:gd name="connsiteY0" fmla="*/ 556591 h 1842052"/>
              <a:gd name="connsiteX1" fmla="*/ 195709 w 2938909"/>
              <a:gd name="connsiteY1" fmla="*/ 450574 h 1842052"/>
              <a:gd name="connsiteX2" fmla="*/ 301726 w 2938909"/>
              <a:gd name="connsiteY2" fmla="*/ 384313 h 1842052"/>
              <a:gd name="connsiteX3" fmla="*/ 407744 w 2938909"/>
              <a:gd name="connsiteY3" fmla="*/ 331304 h 1842052"/>
              <a:gd name="connsiteX4" fmla="*/ 553518 w 2938909"/>
              <a:gd name="connsiteY4" fmla="*/ 278296 h 1842052"/>
              <a:gd name="connsiteX5" fmla="*/ 619778 w 2938909"/>
              <a:gd name="connsiteY5" fmla="*/ 225287 h 1842052"/>
              <a:gd name="connsiteX6" fmla="*/ 659535 w 2938909"/>
              <a:gd name="connsiteY6" fmla="*/ 212035 h 1842052"/>
              <a:gd name="connsiteX7" fmla="*/ 712544 w 2938909"/>
              <a:gd name="connsiteY7" fmla="*/ 185530 h 1842052"/>
              <a:gd name="connsiteX8" fmla="*/ 792057 w 2938909"/>
              <a:gd name="connsiteY8" fmla="*/ 145774 h 1842052"/>
              <a:gd name="connsiteX9" fmla="*/ 831813 w 2938909"/>
              <a:gd name="connsiteY9" fmla="*/ 119270 h 1842052"/>
              <a:gd name="connsiteX10" fmla="*/ 924578 w 2938909"/>
              <a:gd name="connsiteY10" fmla="*/ 106017 h 1842052"/>
              <a:gd name="connsiteX11" fmla="*/ 1282387 w 2938909"/>
              <a:gd name="connsiteY11" fmla="*/ 92765 h 1842052"/>
              <a:gd name="connsiteX12" fmla="*/ 1401657 w 2938909"/>
              <a:gd name="connsiteY12" fmla="*/ 66261 h 1842052"/>
              <a:gd name="connsiteX13" fmla="*/ 1467918 w 2938909"/>
              <a:gd name="connsiteY13" fmla="*/ 53009 h 1842052"/>
              <a:gd name="connsiteX14" fmla="*/ 1507674 w 2938909"/>
              <a:gd name="connsiteY14" fmla="*/ 26504 h 1842052"/>
              <a:gd name="connsiteX15" fmla="*/ 1587187 w 2938909"/>
              <a:gd name="connsiteY15" fmla="*/ 0 h 1842052"/>
              <a:gd name="connsiteX16" fmla="*/ 1838978 w 2938909"/>
              <a:gd name="connsiteY16" fmla="*/ 13252 h 1842052"/>
              <a:gd name="connsiteX17" fmla="*/ 1878735 w 2938909"/>
              <a:gd name="connsiteY17" fmla="*/ 39757 h 1842052"/>
              <a:gd name="connsiteX18" fmla="*/ 1931744 w 2938909"/>
              <a:gd name="connsiteY18" fmla="*/ 53009 h 1842052"/>
              <a:gd name="connsiteX19" fmla="*/ 2024509 w 2938909"/>
              <a:gd name="connsiteY19" fmla="*/ 92765 h 1842052"/>
              <a:gd name="connsiteX20" fmla="*/ 2289552 w 2938909"/>
              <a:gd name="connsiteY20" fmla="*/ 119270 h 1842052"/>
              <a:gd name="connsiteX21" fmla="*/ 2329309 w 2938909"/>
              <a:gd name="connsiteY21" fmla="*/ 145774 h 1842052"/>
              <a:gd name="connsiteX22" fmla="*/ 2422074 w 2938909"/>
              <a:gd name="connsiteY22" fmla="*/ 198783 h 1842052"/>
              <a:gd name="connsiteX23" fmla="*/ 2488335 w 2938909"/>
              <a:gd name="connsiteY23" fmla="*/ 265044 h 1842052"/>
              <a:gd name="connsiteX24" fmla="*/ 2528091 w 2938909"/>
              <a:gd name="connsiteY24" fmla="*/ 344557 h 1842052"/>
              <a:gd name="connsiteX25" fmla="*/ 2567848 w 2938909"/>
              <a:gd name="connsiteY25" fmla="*/ 424070 h 1842052"/>
              <a:gd name="connsiteX26" fmla="*/ 2647361 w 2938909"/>
              <a:gd name="connsiteY26" fmla="*/ 477078 h 1842052"/>
              <a:gd name="connsiteX27" fmla="*/ 2713622 w 2938909"/>
              <a:gd name="connsiteY27" fmla="*/ 609600 h 1842052"/>
              <a:gd name="connsiteX28" fmla="*/ 2779883 w 2938909"/>
              <a:gd name="connsiteY28" fmla="*/ 689113 h 1842052"/>
              <a:gd name="connsiteX29" fmla="*/ 2885900 w 2938909"/>
              <a:gd name="connsiteY29" fmla="*/ 834887 h 1842052"/>
              <a:gd name="connsiteX30" fmla="*/ 2899152 w 2938909"/>
              <a:gd name="connsiteY30" fmla="*/ 901148 h 1842052"/>
              <a:gd name="connsiteX31" fmla="*/ 2925657 w 2938909"/>
              <a:gd name="connsiteY31" fmla="*/ 940904 h 1842052"/>
              <a:gd name="connsiteX32" fmla="*/ 2938909 w 2938909"/>
              <a:gd name="connsiteY32" fmla="*/ 1060174 h 1842052"/>
              <a:gd name="connsiteX33" fmla="*/ 2912404 w 2938909"/>
              <a:gd name="connsiteY33" fmla="*/ 1325217 h 1842052"/>
              <a:gd name="connsiteX34" fmla="*/ 2885900 w 2938909"/>
              <a:gd name="connsiteY34" fmla="*/ 1364974 h 1842052"/>
              <a:gd name="connsiteX35" fmla="*/ 2859396 w 2938909"/>
              <a:gd name="connsiteY35" fmla="*/ 1417983 h 1842052"/>
              <a:gd name="connsiteX36" fmla="*/ 2793135 w 2938909"/>
              <a:gd name="connsiteY36" fmla="*/ 1457739 h 1842052"/>
              <a:gd name="connsiteX37" fmla="*/ 2713622 w 2938909"/>
              <a:gd name="connsiteY37" fmla="*/ 1497496 h 1842052"/>
              <a:gd name="connsiteX38" fmla="*/ 2528091 w 2938909"/>
              <a:gd name="connsiteY38" fmla="*/ 1603513 h 1842052"/>
              <a:gd name="connsiteX39" fmla="*/ 2488335 w 2938909"/>
              <a:gd name="connsiteY39" fmla="*/ 1643270 h 1842052"/>
              <a:gd name="connsiteX40" fmla="*/ 2408822 w 2938909"/>
              <a:gd name="connsiteY40" fmla="*/ 1669774 h 1842052"/>
              <a:gd name="connsiteX41" fmla="*/ 2342561 w 2938909"/>
              <a:gd name="connsiteY41" fmla="*/ 1696278 h 1842052"/>
              <a:gd name="connsiteX42" fmla="*/ 2316057 w 2938909"/>
              <a:gd name="connsiteY42" fmla="*/ 1722783 h 1842052"/>
              <a:gd name="connsiteX43" fmla="*/ 2170283 w 2938909"/>
              <a:gd name="connsiteY43" fmla="*/ 1749287 h 1842052"/>
              <a:gd name="connsiteX44" fmla="*/ 1998004 w 2938909"/>
              <a:gd name="connsiteY44" fmla="*/ 1789044 h 1842052"/>
              <a:gd name="connsiteX45" fmla="*/ 1825726 w 2938909"/>
              <a:gd name="connsiteY45" fmla="*/ 1802296 h 1842052"/>
              <a:gd name="connsiteX46" fmla="*/ 1706457 w 2938909"/>
              <a:gd name="connsiteY46" fmla="*/ 1775791 h 1842052"/>
              <a:gd name="connsiteX47" fmla="*/ 1600439 w 2938909"/>
              <a:gd name="connsiteY47" fmla="*/ 1789044 h 1842052"/>
              <a:gd name="connsiteX48" fmla="*/ 1547431 w 2938909"/>
              <a:gd name="connsiteY48" fmla="*/ 1815548 h 1842052"/>
              <a:gd name="connsiteX49" fmla="*/ 1454665 w 2938909"/>
              <a:gd name="connsiteY49" fmla="*/ 1828800 h 1842052"/>
              <a:gd name="connsiteX50" fmla="*/ 1414909 w 2938909"/>
              <a:gd name="connsiteY50" fmla="*/ 1842052 h 1842052"/>
              <a:gd name="connsiteX51" fmla="*/ 1043848 w 2938909"/>
              <a:gd name="connsiteY51" fmla="*/ 1828800 h 1842052"/>
              <a:gd name="connsiteX52" fmla="*/ 964335 w 2938909"/>
              <a:gd name="connsiteY52" fmla="*/ 1815548 h 1842052"/>
              <a:gd name="connsiteX53" fmla="*/ 845065 w 2938909"/>
              <a:gd name="connsiteY53" fmla="*/ 1802296 h 1842052"/>
              <a:gd name="connsiteX54" fmla="*/ 792057 w 2938909"/>
              <a:gd name="connsiteY54" fmla="*/ 1789044 h 1842052"/>
              <a:gd name="connsiteX55" fmla="*/ 593274 w 2938909"/>
              <a:gd name="connsiteY55" fmla="*/ 1709530 h 1842052"/>
              <a:gd name="connsiteX56" fmla="*/ 500509 w 2938909"/>
              <a:gd name="connsiteY56" fmla="*/ 1630017 h 1842052"/>
              <a:gd name="connsiteX57" fmla="*/ 354735 w 2938909"/>
              <a:gd name="connsiteY57" fmla="*/ 1563757 h 1842052"/>
              <a:gd name="connsiteX58" fmla="*/ 275222 w 2938909"/>
              <a:gd name="connsiteY58" fmla="*/ 1510748 h 1842052"/>
              <a:gd name="connsiteX59" fmla="*/ 195709 w 2938909"/>
              <a:gd name="connsiteY59" fmla="*/ 1444487 h 1842052"/>
              <a:gd name="connsiteX60" fmla="*/ 169204 w 2938909"/>
              <a:gd name="connsiteY60" fmla="*/ 1404730 h 1842052"/>
              <a:gd name="connsiteX61" fmla="*/ 116196 w 2938909"/>
              <a:gd name="connsiteY61" fmla="*/ 1364974 h 1842052"/>
              <a:gd name="connsiteX62" fmla="*/ 76439 w 2938909"/>
              <a:gd name="connsiteY62" fmla="*/ 1325217 h 1842052"/>
              <a:gd name="connsiteX63" fmla="*/ 63187 w 2938909"/>
              <a:gd name="connsiteY63" fmla="*/ 755374 h 1842052"/>
              <a:gd name="connsiteX64" fmla="*/ 102944 w 2938909"/>
              <a:gd name="connsiteY64" fmla="*/ 662609 h 1842052"/>
              <a:gd name="connsiteX65" fmla="*/ 155952 w 2938909"/>
              <a:gd name="connsiteY65" fmla="*/ 556591 h 1842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2938909" h="1842052">
                <a:moveTo>
                  <a:pt x="155952" y="556591"/>
                </a:moveTo>
                <a:cubicBezTo>
                  <a:pt x="171413" y="521252"/>
                  <a:pt x="174773" y="481977"/>
                  <a:pt x="195709" y="450574"/>
                </a:cubicBezTo>
                <a:cubicBezTo>
                  <a:pt x="236842" y="388875"/>
                  <a:pt x="252933" y="406492"/>
                  <a:pt x="301726" y="384313"/>
                </a:cubicBezTo>
                <a:cubicBezTo>
                  <a:pt x="337695" y="367963"/>
                  <a:pt x="370261" y="343798"/>
                  <a:pt x="407744" y="331304"/>
                </a:cubicBezTo>
                <a:cubicBezTo>
                  <a:pt x="509825" y="297278"/>
                  <a:pt x="461317" y="315176"/>
                  <a:pt x="553518" y="278296"/>
                </a:cubicBezTo>
                <a:cubicBezTo>
                  <a:pt x="578170" y="253643"/>
                  <a:pt x="586343" y="242005"/>
                  <a:pt x="619778" y="225287"/>
                </a:cubicBezTo>
                <a:cubicBezTo>
                  <a:pt x="632272" y="219040"/>
                  <a:pt x="646695" y="217538"/>
                  <a:pt x="659535" y="212035"/>
                </a:cubicBezTo>
                <a:cubicBezTo>
                  <a:pt x="677693" y="204253"/>
                  <a:pt x="695392" y="195331"/>
                  <a:pt x="712544" y="185530"/>
                </a:cubicBezTo>
                <a:cubicBezTo>
                  <a:pt x="784473" y="144428"/>
                  <a:pt x="719167" y="170070"/>
                  <a:pt x="792057" y="145774"/>
                </a:cubicBezTo>
                <a:cubicBezTo>
                  <a:pt x="805309" y="136939"/>
                  <a:pt x="816558" y="123847"/>
                  <a:pt x="831813" y="119270"/>
                </a:cubicBezTo>
                <a:cubicBezTo>
                  <a:pt x="861731" y="110294"/>
                  <a:pt x="893396" y="107851"/>
                  <a:pt x="924578" y="106017"/>
                </a:cubicBezTo>
                <a:cubicBezTo>
                  <a:pt x="1043723" y="99008"/>
                  <a:pt x="1163117" y="97182"/>
                  <a:pt x="1282387" y="92765"/>
                </a:cubicBezTo>
                <a:cubicBezTo>
                  <a:pt x="1482232" y="52797"/>
                  <a:pt x="1233220" y="103691"/>
                  <a:pt x="1401657" y="66261"/>
                </a:cubicBezTo>
                <a:cubicBezTo>
                  <a:pt x="1423645" y="61375"/>
                  <a:pt x="1445831" y="57426"/>
                  <a:pt x="1467918" y="53009"/>
                </a:cubicBezTo>
                <a:cubicBezTo>
                  <a:pt x="1481170" y="44174"/>
                  <a:pt x="1493120" y="32973"/>
                  <a:pt x="1507674" y="26504"/>
                </a:cubicBezTo>
                <a:cubicBezTo>
                  <a:pt x="1533204" y="15157"/>
                  <a:pt x="1587187" y="0"/>
                  <a:pt x="1587187" y="0"/>
                </a:cubicBezTo>
                <a:cubicBezTo>
                  <a:pt x="1671117" y="4417"/>
                  <a:pt x="1755702" y="1896"/>
                  <a:pt x="1838978" y="13252"/>
                </a:cubicBezTo>
                <a:cubicBezTo>
                  <a:pt x="1854759" y="15404"/>
                  <a:pt x="1864095" y="33483"/>
                  <a:pt x="1878735" y="39757"/>
                </a:cubicBezTo>
                <a:cubicBezTo>
                  <a:pt x="1895476" y="46932"/>
                  <a:pt x="1914074" y="48592"/>
                  <a:pt x="1931744" y="53009"/>
                </a:cubicBezTo>
                <a:cubicBezTo>
                  <a:pt x="1960481" y="67377"/>
                  <a:pt x="1992009" y="86265"/>
                  <a:pt x="2024509" y="92765"/>
                </a:cubicBezTo>
                <a:cubicBezTo>
                  <a:pt x="2104747" y="108812"/>
                  <a:pt x="2214364" y="113486"/>
                  <a:pt x="2289552" y="119270"/>
                </a:cubicBezTo>
                <a:cubicBezTo>
                  <a:pt x="2302804" y="128105"/>
                  <a:pt x="2315480" y="137872"/>
                  <a:pt x="2329309" y="145774"/>
                </a:cubicBezTo>
                <a:cubicBezTo>
                  <a:pt x="2364561" y="165917"/>
                  <a:pt x="2391682" y="172190"/>
                  <a:pt x="2422074" y="198783"/>
                </a:cubicBezTo>
                <a:cubicBezTo>
                  <a:pt x="2445581" y="219352"/>
                  <a:pt x="2488335" y="265044"/>
                  <a:pt x="2488335" y="265044"/>
                </a:cubicBezTo>
                <a:cubicBezTo>
                  <a:pt x="2521018" y="395777"/>
                  <a:pt x="2477458" y="260169"/>
                  <a:pt x="2528091" y="344557"/>
                </a:cubicBezTo>
                <a:cubicBezTo>
                  <a:pt x="2553462" y="386842"/>
                  <a:pt x="2525521" y="387034"/>
                  <a:pt x="2567848" y="424070"/>
                </a:cubicBezTo>
                <a:cubicBezTo>
                  <a:pt x="2591821" y="445046"/>
                  <a:pt x="2647361" y="477078"/>
                  <a:pt x="2647361" y="477078"/>
                </a:cubicBezTo>
                <a:cubicBezTo>
                  <a:pt x="2783846" y="681805"/>
                  <a:pt x="2650691" y="462759"/>
                  <a:pt x="2713622" y="609600"/>
                </a:cubicBezTo>
                <a:cubicBezTo>
                  <a:pt x="2731520" y="651362"/>
                  <a:pt x="2751223" y="654084"/>
                  <a:pt x="2779883" y="689113"/>
                </a:cubicBezTo>
                <a:cubicBezTo>
                  <a:pt x="2833328" y="754435"/>
                  <a:pt x="2847738" y="777642"/>
                  <a:pt x="2885900" y="834887"/>
                </a:cubicBezTo>
                <a:cubicBezTo>
                  <a:pt x="2890317" y="856974"/>
                  <a:pt x="2891243" y="880058"/>
                  <a:pt x="2899152" y="901148"/>
                </a:cubicBezTo>
                <a:cubicBezTo>
                  <a:pt x="2904744" y="916061"/>
                  <a:pt x="2921794" y="925452"/>
                  <a:pt x="2925657" y="940904"/>
                </a:cubicBezTo>
                <a:cubicBezTo>
                  <a:pt x="2935359" y="979711"/>
                  <a:pt x="2934492" y="1020417"/>
                  <a:pt x="2938909" y="1060174"/>
                </a:cubicBezTo>
                <a:cubicBezTo>
                  <a:pt x="2930074" y="1148522"/>
                  <a:pt x="2927617" y="1237742"/>
                  <a:pt x="2912404" y="1325217"/>
                </a:cubicBezTo>
                <a:cubicBezTo>
                  <a:pt x="2909675" y="1340909"/>
                  <a:pt x="2893802" y="1351145"/>
                  <a:pt x="2885900" y="1364974"/>
                </a:cubicBezTo>
                <a:cubicBezTo>
                  <a:pt x="2876099" y="1382126"/>
                  <a:pt x="2873365" y="1404014"/>
                  <a:pt x="2859396" y="1417983"/>
                </a:cubicBezTo>
                <a:cubicBezTo>
                  <a:pt x="2841183" y="1436196"/>
                  <a:pt x="2814977" y="1444088"/>
                  <a:pt x="2793135" y="1457739"/>
                </a:cubicBezTo>
                <a:cubicBezTo>
                  <a:pt x="2684710" y="1525504"/>
                  <a:pt x="2818519" y="1449816"/>
                  <a:pt x="2713622" y="1497496"/>
                </a:cubicBezTo>
                <a:cubicBezTo>
                  <a:pt x="2607933" y="1545536"/>
                  <a:pt x="2617243" y="1544078"/>
                  <a:pt x="2528091" y="1603513"/>
                </a:cubicBezTo>
                <a:cubicBezTo>
                  <a:pt x="2512497" y="1613909"/>
                  <a:pt x="2504718" y="1634168"/>
                  <a:pt x="2488335" y="1643270"/>
                </a:cubicBezTo>
                <a:cubicBezTo>
                  <a:pt x="2463913" y="1656838"/>
                  <a:pt x="2434762" y="1659398"/>
                  <a:pt x="2408822" y="1669774"/>
                </a:cubicBezTo>
                <a:lnTo>
                  <a:pt x="2342561" y="1696278"/>
                </a:lnTo>
                <a:cubicBezTo>
                  <a:pt x="2333726" y="1705113"/>
                  <a:pt x="2326771" y="1716355"/>
                  <a:pt x="2316057" y="1722783"/>
                </a:cubicBezTo>
                <a:cubicBezTo>
                  <a:pt x="2282934" y="1742657"/>
                  <a:pt x="2187109" y="1746132"/>
                  <a:pt x="2170283" y="1749287"/>
                </a:cubicBezTo>
                <a:cubicBezTo>
                  <a:pt x="2129734" y="1756890"/>
                  <a:pt x="2045990" y="1783712"/>
                  <a:pt x="1998004" y="1789044"/>
                </a:cubicBezTo>
                <a:cubicBezTo>
                  <a:pt x="1940761" y="1795405"/>
                  <a:pt x="1883152" y="1797879"/>
                  <a:pt x="1825726" y="1802296"/>
                </a:cubicBezTo>
                <a:cubicBezTo>
                  <a:pt x="1683767" y="1837786"/>
                  <a:pt x="1878794" y="1802304"/>
                  <a:pt x="1706457" y="1775791"/>
                </a:cubicBezTo>
                <a:cubicBezTo>
                  <a:pt x="1671257" y="1770376"/>
                  <a:pt x="1635778" y="1784626"/>
                  <a:pt x="1600439" y="1789044"/>
                </a:cubicBezTo>
                <a:cubicBezTo>
                  <a:pt x="1582770" y="1797879"/>
                  <a:pt x="1566490" y="1810350"/>
                  <a:pt x="1547431" y="1815548"/>
                </a:cubicBezTo>
                <a:cubicBezTo>
                  <a:pt x="1517296" y="1823767"/>
                  <a:pt x="1485294" y="1822674"/>
                  <a:pt x="1454665" y="1828800"/>
                </a:cubicBezTo>
                <a:cubicBezTo>
                  <a:pt x="1440967" y="1831539"/>
                  <a:pt x="1428161" y="1837635"/>
                  <a:pt x="1414909" y="1842052"/>
                </a:cubicBezTo>
                <a:cubicBezTo>
                  <a:pt x="1291222" y="1837635"/>
                  <a:pt x="1167400" y="1836068"/>
                  <a:pt x="1043848" y="1828800"/>
                </a:cubicBezTo>
                <a:cubicBezTo>
                  <a:pt x="1017024" y="1827222"/>
                  <a:pt x="990969" y="1819099"/>
                  <a:pt x="964335" y="1815548"/>
                </a:cubicBezTo>
                <a:cubicBezTo>
                  <a:pt x="924685" y="1810261"/>
                  <a:pt x="884822" y="1806713"/>
                  <a:pt x="845065" y="1802296"/>
                </a:cubicBezTo>
                <a:cubicBezTo>
                  <a:pt x="827396" y="1797879"/>
                  <a:pt x="809209" y="1795170"/>
                  <a:pt x="792057" y="1789044"/>
                </a:cubicBezTo>
                <a:cubicBezTo>
                  <a:pt x="792030" y="1789034"/>
                  <a:pt x="626418" y="1722788"/>
                  <a:pt x="593274" y="1709530"/>
                </a:cubicBezTo>
                <a:cubicBezTo>
                  <a:pt x="458705" y="1655701"/>
                  <a:pt x="572877" y="1673438"/>
                  <a:pt x="500509" y="1630017"/>
                </a:cubicBezTo>
                <a:cubicBezTo>
                  <a:pt x="426443" y="1585577"/>
                  <a:pt x="416260" y="1584265"/>
                  <a:pt x="354735" y="1563757"/>
                </a:cubicBezTo>
                <a:cubicBezTo>
                  <a:pt x="328231" y="1546087"/>
                  <a:pt x="297746" y="1533272"/>
                  <a:pt x="275222" y="1510748"/>
                </a:cubicBezTo>
                <a:cubicBezTo>
                  <a:pt x="224203" y="1459729"/>
                  <a:pt x="251059" y="1481387"/>
                  <a:pt x="195709" y="1444487"/>
                </a:cubicBezTo>
                <a:cubicBezTo>
                  <a:pt x="186874" y="1431235"/>
                  <a:pt x="180466" y="1415992"/>
                  <a:pt x="169204" y="1404730"/>
                </a:cubicBezTo>
                <a:cubicBezTo>
                  <a:pt x="153586" y="1389112"/>
                  <a:pt x="132965" y="1379348"/>
                  <a:pt x="116196" y="1364974"/>
                </a:cubicBezTo>
                <a:cubicBezTo>
                  <a:pt x="101966" y="1352777"/>
                  <a:pt x="89691" y="1338469"/>
                  <a:pt x="76439" y="1325217"/>
                </a:cubicBezTo>
                <a:cubicBezTo>
                  <a:pt x="0" y="1095898"/>
                  <a:pt x="38827" y="1242573"/>
                  <a:pt x="63187" y="755374"/>
                </a:cubicBezTo>
                <a:cubicBezTo>
                  <a:pt x="64406" y="730994"/>
                  <a:pt x="96043" y="679861"/>
                  <a:pt x="102944" y="662609"/>
                </a:cubicBezTo>
                <a:cubicBezTo>
                  <a:pt x="132242" y="589365"/>
                  <a:pt x="140491" y="591930"/>
                  <a:pt x="155952" y="556591"/>
                </a:cubicBez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Coverage by TDL</a:t>
            </a:r>
          </a:p>
        </p:txBody>
      </p:sp>
      <p:sp>
        <p:nvSpPr>
          <p:cNvPr id="1127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2nd MBTUC 2012, Tallinn, Estonia</a:t>
            </a:r>
          </a:p>
        </p:txBody>
      </p:sp>
      <p:sp>
        <p:nvSpPr>
          <p:cNvPr id="112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B72D8A8-AB18-4A5E-AB22-7FE44594ADC2}" type="slidenum">
              <a:rPr lang="en-US" smtClean="0"/>
              <a:pPr/>
              <a:t>9</a:t>
            </a:fld>
            <a:endParaRPr lang="en-US" smtClean="0"/>
          </a:p>
        </p:txBody>
      </p:sp>
      <p:cxnSp>
        <p:nvCxnSpPr>
          <p:cNvPr id="10" name="Straight Connector 9"/>
          <p:cNvCxnSpPr>
            <a:stCxn id="0" idx="7"/>
            <a:endCxn id="0" idx="2"/>
          </p:cNvCxnSpPr>
          <p:nvPr/>
        </p:nvCxnSpPr>
        <p:spPr>
          <a:xfrm flipV="1">
            <a:off x="2641600" y="2600325"/>
            <a:ext cx="2022475" cy="1441450"/>
          </a:xfrm>
          <a:prstGeom prst="line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0" idx="0"/>
            <a:endCxn id="0" idx="5"/>
          </p:cNvCxnSpPr>
          <p:nvPr/>
        </p:nvCxnSpPr>
        <p:spPr>
          <a:xfrm flipH="1" flipV="1">
            <a:off x="5280025" y="2854325"/>
            <a:ext cx="481013" cy="2001838"/>
          </a:xfrm>
          <a:prstGeom prst="line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0" idx="5"/>
            <a:endCxn id="0" idx="2"/>
          </p:cNvCxnSpPr>
          <p:nvPr/>
        </p:nvCxnSpPr>
        <p:spPr>
          <a:xfrm>
            <a:off x="2641600" y="4549775"/>
            <a:ext cx="2759075" cy="666750"/>
          </a:xfrm>
          <a:prstGeom prst="line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5" name="TextBox 17"/>
          <p:cNvSpPr txBox="1">
            <a:spLocks noChangeArrowheads="1"/>
          </p:cNvSpPr>
          <p:nvPr/>
        </p:nvSpPr>
        <p:spPr bwMode="auto">
          <a:xfrm>
            <a:off x="822325" y="3870325"/>
            <a:ext cx="11842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Concrete</a:t>
            </a:r>
          </a:p>
          <a:p>
            <a:r>
              <a:rPr lang="en-US" b="1"/>
              <a:t>Syntax</a:t>
            </a:r>
          </a:p>
        </p:txBody>
      </p:sp>
      <p:sp>
        <p:nvSpPr>
          <p:cNvPr id="11276" name="TextBox 18"/>
          <p:cNvSpPr txBox="1">
            <a:spLocks noChangeArrowheads="1"/>
          </p:cNvSpPr>
          <p:nvPr/>
        </p:nvSpPr>
        <p:spPr bwMode="auto">
          <a:xfrm>
            <a:off x="5241925" y="1822450"/>
            <a:ext cx="11207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Abstract</a:t>
            </a:r>
          </a:p>
          <a:p>
            <a:r>
              <a:rPr lang="en-US" b="1" dirty="0">
                <a:solidFill>
                  <a:srgbClr val="C00000"/>
                </a:solidFill>
              </a:rPr>
              <a:t>Syntax</a:t>
            </a:r>
          </a:p>
        </p:txBody>
      </p:sp>
      <p:sp>
        <p:nvSpPr>
          <p:cNvPr id="11277" name="TextBox 19"/>
          <p:cNvSpPr txBox="1">
            <a:spLocks noChangeArrowheads="1"/>
          </p:cNvSpPr>
          <p:nvPr/>
        </p:nvSpPr>
        <p:spPr bwMode="auto">
          <a:xfrm>
            <a:off x="6148388" y="4703763"/>
            <a:ext cx="13398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Formal</a:t>
            </a:r>
          </a:p>
          <a:p>
            <a:r>
              <a:rPr lang="en-US" b="1" dirty="0">
                <a:solidFill>
                  <a:srgbClr val="C00000"/>
                </a:solidFill>
              </a:rPr>
              <a:t>Semantics</a:t>
            </a:r>
          </a:p>
        </p:txBody>
      </p:sp>
      <p:sp>
        <p:nvSpPr>
          <p:cNvPr id="6" name="Oval 5"/>
          <p:cNvSpPr/>
          <p:nvPr/>
        </p:nvSpPr>
        <p:spPr>
          <a:xfrm>
            <a:off x="4664770" y="2239615"/>
            <a:ext cx="720000" cy="720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81" name="TextBox 23"/>
          <p:cNvSpPr txBox="1">
            <a:spLocks noChangeArrowheads="1"/>
          </p:cNvSpPr>
          <p:nvPr/>
        </p:nvSpPr>
        <p:spPr bwMode="auto">
          <a:xfrm>
            <a:off x="5434013" y="2465388"/>
            <a:ext cx="23780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chemeClr val="tx2"/>
                </a:solidFill>
              </a:rPr>
              <a:t>Standardized, incl.</a:t>
            </a:r>
          </a:p>
          <a:p>
            <a:r>
              <a:rPr lang="en-US" i="1">
                <a:solidFill>
                  <a:schemeClr val="tx2"/>
                </a:solidFill>
              </a:rPr>
              <a:t>extension capabilities</a:t>
            </a:r>
          </a:p>
        </p:txBody>
      </p:sp>
      <p:sp>
        <p:nvSpPr>
          <p:cNvPr id="11282" name="TextBox 26"/>
          <p:cNvSpPr txBox="1">
            <a:spLocks noChangeArrowheads="1"/>
          </p:cNvSpPr>
          <p:nvPr/>
        </p:nvSpPr>
        <p:spPr bwMode="auto">
          <a:xfrm>
            <a:off x="6022975" y="5294313"/>
            <a:ext cx="15446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chemeClr val="tx2"/>
                </a:solidFill>
              </a:rPr>
              <a:t>Standardized</a:t>
            </a:r>
          </a:p>
          <a:p>
            <a:endParaRPr lang="en-US" i="1">
              <a:solidFill>
                <a:schemeClr val="tx2"/>
              </a:solidFill>
            </a:endParaRPr>
          </a:p>
        </p:txBody>
      </p:sp>
      <p:sp>
        <p:nvSpPr>
          <p:cNvPr id="11283" name="TextBox 28"/>
          <p:cNvSpPr txBox="1">
            <a:spLocks noChangeArrowheads="1"/>
          </p:cNvSpPr>
          <p:nvPr/>
        </p:nvSpPr>
        <p:spPr bwMode="auto">
          <a:xfrm>
            <a:off x="1350963" y="4810125"/>
            <a:ext cx="18986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chemeClr val="tx2"/>
                </a:solidFill>
              </a:rPr>
              <a:t>Informative,</a:t>
            </a:r>
            <a:br>
              <a:rPr lang="en-US" i="1">
                <a:solidFill>
                  <a:schemeClr val="tx2"/>
                </a:solidFill>
              </a:rPr>
            </a:br>
            <a:r>
              <a:rPr lang="en-US" i="1">
                <a:solidFill>
                  <a:schemeClr val="tx2"/>
                </a:solidFill>
              </a:rPr>
              <a:t>by example only</a:t>
            </a:r>
          </a:p>
        </p:txBody>
      </p:sp>
      <p:sp>
        <p:nvSpPr>
          <p:cNvPr id="7" name="Oval 6"/>
          <p:cNvSpPr/>
          <p:nvPr/>
        </p:nvSpPr>
        <p:spPr>
          <a:xfrm>
            <a:off x="5400266" y="4856918"/>
            <a:ext cx="720000" cy="720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027587" y="3935894"/>
            <a:ext cx="720000" cy="720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1292" name="Picture 28" descr="C:\Documents and Settings\mch1312a\Local Settings\Temporary Internet Files\Content.IE5\WW9JYA4T\MC90023216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33858" y="1642850"/>
            <a:ext cx="417702" cy="777880"/>
          </a:xfrm>
          <a:prstGeom prst="rect">
            <a:avLst/>
          </a:prstGeom>
          <a:noFill/>
        </p:spPr>
      </p:pic>
      <p:pic>
        <p:nvPicPr>
          <p:cNvPr id="23" name="Picture 28" descr="C:\Documents and Settings\mch1312a\Local Settings\Temporary Internet Files\Content.IE5\WW9JYA4T\MC90023216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87779" y="4564208"/>
            <a:ext cx="417702" cy="77788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2">
      <a:dk1>
        <a:srgbClr val="1582A8"/>
      </a:dk1>
      <a:lt1>
        <a:srgbClr val="FFFFFF"/>
      </a:lt1>
      <a:dk2>
        <a:srgbClr val="000000"/>
      </a:dk2>
      <a:lt2>
        <a:srgbClr val="808080"/>
      </a:lt2>
      <a:accent1>
        <a:srgbClr val="CCFFFF"/>
      </a:accent1>
      <a:accent2>
        <a:srgbClr val="3333CC"/>
      </a:accent2>
      <a:accent3>
        <a:srgbClr val="FFFFFF"/>
      </a:accent3>
      <a:accent4>
        <a:srgbClr val="106E8F"/>
      </a:accent4>
      <a:accent5>
        <a:srgbClr val="E2FFFF"/>
      </a:accent5>
      <a:accent6>
        <a:srgbClr val="2D2DB9"/>
      </a:accent6>
      <a:hlink>
        <a:srgbClr val="637381"/>
      </a:hlink>
      <a:folHlink>
        <a:srgbClr val="637381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9900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637381"/>
        </a:hlink>
        <a:folHlink>
          <a:srgbClr val="63738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1">
        <a:dk1>
          <a:srgbClr val="1582A8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106E8F"/>
        </a:accent4>
        <a:accent5>
          <a:srgbClr val="AAE2CA"/>
        </a:accent5>
        <a:accent6>
          <a:srgbClr val="2D2DB9"/>
        </a:accent6>
        <a:hlink>
          <a:srgbClr val="637381"/>
        </a:hlink>
        <a:folHlink>
          <a:srgbClr val="63738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2">
        <a:dk1>
          <a:srgbClr val="1582A8"/>
        </a:dk1>
        <a:lt1>
          <a:srgbClr val="FFFFFF"/>
        </a:lt1>
        <a:dk2>
          <a:srgbClr val="000000"/>
        </a:dk2>
        <a:lt2>
          <a:srgbClr val="808080"/>
        </a:lt2>
        <a:accent1>
          <a:srgbClr val="CCFFFF"/>
        </a:accent1>
        <a:accent2>
          <a:srgbClr val="3333CC"/>
        </a:accent2>
        <a:accent3>
          <a:srgbClr val="FFFFFF"/>
        </a:accent3>
        <a:accent4>
          <a:srgbClr val="106E8F"/>
        </a:accent4>
        <a:accent5>
          <a:srgbClr val="E2FFFF"/>
        </a:accent5>
        <a:accent6>
          <a:srgbClr val="2D2DB9"/>
        </a:accent6>
        <a:hlink>
          <a:srgbClr val="637381"/>
        </a:hlink>
        <a:folHlink>
          <a:srgbClr val="63738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1082</Words>
  <Application>Microsoft Office PowerPoint</Application>
  <PresentationFormat>On-screen Show (4:3)</PresentationFormat>
  <Paragraphs>242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blank</vt:lpstr>
      <vt:lpstr>Overview of the ETSI Test Description Language</vt:lpstr>
      <vt:lpstr>Overview</vt:lpstr>
      <vt:lpstr>What can I do with TDL?</vt:lpstr>
      <vt:lpstr>Purpose of TDL</vt:lpstr>
      <vt:lpstr>TDL Specifies… </vt:lpstr>
      <vt:lpstr>An Application Scenario Example for TDL</vt:lpstr>
      <vt:lpstr>How is TDL designed?</vt:lpstr>
      <vt:lpstr>Ingredients of a Software Language</vt:lpstr>
      <vt:lpstr>Coverage by TDL</vt:lpstr>
      <vt:lpstr>Using TDL</vt:lpstr>
      <vt:lpstr>Definition of the TDL Meta-Model</vt:lpstr>
      <vt:lpstr>TDL is Adjustable by User</vt:lpstr>
      <vt:lpstr>How does TDL look like to users?</vt:lpstr>
      <vt:lpstr>Examples in Possible TDL Concrete Syntax</vt:lpstr>
      <vt:lpstr>Examples in Possible TDL Concrete Syntax</vt:lpstr>
      <vt:lpstr>How does TDL compare to other approaches?</vt:lpstr>
      <vt:lpstr>TDL vs. UML Testing Profile</vt:lpstr>
      <vt:lpstr>TDL vs. TTCN-3</vt:lpstr>
      <vt:lpstr>Business Value of TDL</vt:lpstr>
      <vt:lpstr>What comes next?</vt:lpstr>
      <vt:lpstr>Status &amp; Outlook</vt:lpstr>
      <vt:lpstr>Acknowledgments</vt:lpstr>
      <vt:lpstr>Thank you!  Your questions?</vt:lpstr>
    </vt:vector>
  </TitlesOfParts>
  <Company>ETSI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subject/>
  <dc:creator>guinet</dc:creator>
  <dc:description>© ETSI 2009. All rights reserved</dc:description>
  <cp:lastModifiedBy>Andreas Ulrich</cp:lastModifiedBy>
  <cp:revision>22</cp:revision>
  <dcterms:created xsi:type="dcterms:W3CDTF">2009-02-17T12:58:55Z</dcterms:created>
  <dcterms:modified xsi:type="dcterms:W3CDTF">2012-09-19T14:13:56Z</dcterms:modified>
  <cp:contentStatus>February 2009</cp:contentStatus>
</cp:coreProperties>
</file>