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7" r:id="rId2"/>
    <p:sldId id="296" r:id="rId3"/>
    <p:sldId id="297" r:id="rId4"/>
    <p:sldId id="290" r:id="rId5"/>
    <p:sldId id="291" r:id="rId6"/>
    <p:sldId id="292" r:id="rId7"/>
    <p:sldId id="293" r:id="rId8"/>
    <p:sldId id="294" r:id="rId9"/>
    <p:sldId id="299" r:id="rId10"/>
    <p:sldId id="298" r:id="rId11"/>
    <p:sldId id="300" r:id="rId12"/>
    <p:sldId id="301" r:id="rId13"/>
    <p:sldId id="302"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4" autoAdjust="0"/>
    <p:restoredTop sz="89667" autoAdjust="0"/>
  </p:normalViewPr>
  <p:slideViewPr>
    <p:cSldViewPr snapToGrid="0">
      <p:cViewPr varScale="1">
        <p:scale>
          <a:sx n="123" d="100"/>
          <a:sy n="123" d="100"/>
        </p:scale>
        <p:origin x="-318" y="-90"/>
      </p:cViewPr>
      <p:guideLst>
        <p:guide orient="horz" pos="2010"/>
        <p:guide pos="281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58278-836F-4203-95B1-1103A7EE2736}" type="datetimeFigureOut">
              <a:rPr lang="fi-FI" smtClean="0"/>
              <a:pPr/>
              <a:t>14.5.2012</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465FE-36E1-43F7-A293-25965B84D905}" type="slidenum">
              <a:rPr lang="fi-FI" smtClean="0"/>
              <a:pPr/>
              <a:t>‹#›</a:t>
            </a:fld>
            <a:endParaRPr lang="fi-FI"/>
          </a:p>
        </p:txBody>
      </p:sp>
    </p:spTree>
    <p:extLst>
      <p:ext uri="{BB962C8B-B14F-4D97-AF65-F5344CB8AC3E}">
        <p14:creationId xmlns:p14="http://schemas.microsoft.com/office/powerpoint/2010/main" val="270621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593E742-4750-482F-8295-8A1554EB91AE}"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854" y="2383635"/>
            <a:ext cx="6200775" cy="1102519"/>
          </a:xfrm>
        </p:spPr>
        <p:txBody>
          <a:bodyPr>
            <a:normAutofit/>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732981" y="3543300"/>
            <a:ext cx="5106521" cy="131445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33" y="723900"/>
            <a:ext cx="5562600" cy="1390650"/>
          </a:xfrm>
          <a:prstGeom prst="rect">
            <a:avLst/>
          </a:prstGeom>
        </p:spPr>
      </p:pic>
    </p:spTree>
    <p:extLst>
      <p:ext uri="{BB962C8B-B14F-4D97-AF65-F5344CB8AC3E}">
        <p14:creationId xmlns:p14="http://schemas.microsoft.com/office/powerpoint/2010/main" val="408029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4"/>
            <a:ext cx="5111750" cy="438983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13"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337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9267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025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03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1"/>
            <a:ext cx="8229600" cy="3394472"/>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742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172200" cy="857250"/>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1"/>
            <a:ext cx="6172200" cy="3394472"/>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0" y="-19050"/>
            <a:ext cx="2286984" cy="4953000"/>
          </a:xfrm>
          <a:prstGeom prst="rect">
            <a:avLst/>
          </a:prstGeom>
          <a:effectLst/>
        </p:spPr>
      </p:pic>
    </p:spTree>
    <p:extLst>
      <p:ext uri="{BB962C8B-B14F-4D97-AF65-F5344CB8AC3E}">
        <p14:creationId xmlns:p14="http://schemas.microsoft.com/office/powerpoint/2010/main" val="3971878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015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770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0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060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973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mpletely Blank">
    <p:spTree>
      <p:nvGrpSpPr>
        <p:cNvPr id="1" name=""/>
        <p:cNvGrpSpPr/>
        <p:nvPr/>
      </p:nvGrpSpPr>
      <p:grpSpPr>
        <a:xfrm>
          <a:off x="0" y="0"/>
          <a:ext cx="0" cy="0"/>
          <a:chOff x="0" y="0"/>
          <a:chExt cx="0" cy="0"/>
        </a:xfrm>
      </p:grpSpPr>
      <p:sp>
        <p:nvSpPr>
          <p:cNvPr id="2" name="Rectangle 1"/>
          <p:cNvSpPr/>
          <p:nvPr userDrawn="1"/>
        </p:nvSpPr>
        <p:spPr>
          <a:xfrm>
            <a:off x="-32" y="-19050"/>
            <a:ext cx="9144000" cy="5162550"/>
          </a:xfrm>
          <a:prstGeom prst="rect">
            <a:avLst/>
          </a:prstGeom>
          <a:gradFill flip="none" rotWithShape="1">
            <a:gsLst>
              <a:gs pos="0">
                <a:srgbClr val="DDDDDD"/>
              </a:gs>
              <a:gs pos="12000">
                <a:srgbClr val="EAEAEA"/>
              </a:gs>
              <a:gs pos="100000">
                <a:schemeClr val="bg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380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32" y="-19048"/>
            <a:ext cx="9144000" cy="5143501"/>
          </a:xfrm>
          <a:prstGeom prst="rect">
            <a:avLst/>
          </a:prstGeom>
          <a:gradFill flip="none" rotWithShape="1">
            <a:gsLst>
              <a:gs pos="0">
                <a:srgbClr val="DDDDDD"/>
              </a:gs>
              <a:gs pos="12000">
                <a:srgbClr val="EAEAEA"/>
              </a:gs>
              <a:gs pos="100000">
                <a:schemeClr val="bg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Box 50"/>
          <p:cNvSpPr txBox="1">
            <a:spLocks noChangeArrowheads="1"/>
          </p:cNvSpPr>
          <p:nvPr userDrawn="1"/>
        </p:nvSpPr>
        <p:spPr bwMode="auto">
          <a:xfrm>
            <a:off x="-32" y="4935102"/>
            <a:ext cx="9144032" cy="214296"/>
          </a:xfrm>
          <a:prstGeom prst="rect">
            <a:avLst/>
          </a:prstGeom>
          <a:solidFill>
            <a:srgbClr val="DCDCDC"/>
          </a:solidFill>
          <a:ln w="9525" algn="ctr">
            <a:noFill/>
            <a:miter lim="800000"/>
            <a:headEnd/>
            <a:tailEnd/>
          </a:ln>
          <a:effectLst/>
        </p:spPr>
        <p:txBody>
          <a:bodyPr wrap="none" anchor="ctr"/>
          <a:lstStyle/>
          <a:p>
            <a:pPr marL="0" marR="0" indent="0" algn="l" defTabSz="457200" rtl="0" eaLnBrk="1" fontAlgn="auto" latinLnBrk="0" hangingPunct="1">
              <a:lnSpc>
                <a:spcPct val="100000"/>
              </a:lnSpc>
              <a:spcBef>
                <a:spcPts val="0"/>
              </a:spcBef>
              <a:spcAft>
                <a:spcPts val="0"/>
              </a:spcAft>
              <a:buClrTx/>
              <a:buSzTx/>
              <a:buFontTx/>
              <a:buNone/>
              <a:tabLst>
                <a:tab pos="4288536" algn="ctr"/>
                <a:tab pos="9034272" algn="r"/>
              </a:tabLst>
              <a:defRPr/>
            </a:pPr>
            <a:r>
              <a:rPr lang="en-GB" sz="1200" b="1" dirty="0" smtClean="0">
                <a:solidFill>
                  <a:schemeClr val="tx1">
                    <a:lumMod val="65000"/>
                    <a:lumOff val="35000"/>
                  </a:schemeClr>
                </a:solidFill>
              </a:rPr>
              <a:t>	</a:t>
            </a:r>
            <a:r>
              <a:rPr lang="en-US" sz="1200" b="0" dirty="0" smtClean="0">
                <a:latin typeface="Arial" pitchFamily="34" charset="0"/>
                <a:cs typeface="Arial" pitchFamily="34" charset="0"/>
              </a:rPr>
              <a:t>	</a:t>
            </a:r>
            <a:endParaRPr lang="en-US" sz="1000" b="0" dirty="0">
              <a:solidFill>
                <a:srgbClr val="009900"/>
              </a:solidFill>
              <a:latin typeface="Arial" pitchFamily="34" charset="0"/>
              <a:cs typeface="Arial" pitchFamily="34" charset="0"/>
            </a:endParaRPr>
          </a:p>
        </p:txBody>
      </p:sp>
      <p:sp>
        <p:nvSpPr>
          <p:cNvPr id="13" name="Rectangle 12"/>
          <p:cNvSpPr/>
          <p:nvPr userDrawn="1"/>
        </p:nvSpPr>
        <p:spPr>
          <a:xfrm>
            <a:off x="3624440" y="4909353"/>
            <a:ext cx="1888659" cy="261610"/>
          </a:xfrm>
          <a:prstGeom prst="rect">
            <a:avLst/>
          </a:prstGeom>
        </p:spPr>
        <p:txBody>
          <a:bodyPr wrap="none">
            <a:spAutoFit/>
          </a:bodyPr>
          <a:lstStyle/>
          <a:p>
            <a:r>
              <a:rPr lang="en-GB" sz="1100" b="1" dirty="0" smtClean="0">
                <a:solidFill>
                  <a:schemeClr val="accent1"/>
                </a:solidFill>
              </a:rPr>
              <a:t>Automated Test Design</a:t>
            </a:r>
            <a:r>
              <a:rPr lang="en-GB" sz="1000" b="1" dirty="0" smtClean="0">
                <a:solidFill>
                  <a:schemeClr val="accent1"/>
                </a:solidFill>
              </a:rPr>
              <a:t>™</a:t>
            </a:r>
            <a:endParaRPr lang="en-US" sz="1100" dirty="0"/>
          </a:p>
        </p:txBody>
      </p:sp>
      <p:sp>
        <p:nvSpPr>
          <p:cNvPr id="14" name="Rectangle 13"/>
          <p:cNvSpPr/>
          <p:nvPr userDrawn="1"/>
        </p:nvSpPr>
        <p:spPr>
          <a:xfrm>
            <a:off x="7675969" y="4922870"/>
            <a:ext cx="1497526" cy="246221"/>
          </a:xfrm>
          <a:prstGeom prst="rect">
            <a:avLst/>
          </a:prstGeom>
        </p:spPr>
        <p:txBody>
          <a:bodyPr wrap="none">
            <a:spAutoFit/>
          </a:bodyPr>
          <a:lstStyle/>
          <a:p>
            <a:pPr marL="0" marR="0" indent="0" algn="l" defTabSz="457200" rtl="0" eaLnBrk="1" fontAlgn="auto" latinLnBrk="0" hangingPunct="1">
              <a:lnSpc>
                <a:spcPct val="100000"/>
              </a:lnSpc>
              <a:spcBef>
                <a:spcPts val="0"/>
              </a:spcBef>
              <a:spcAft>
                <a:spcPts val="0"/>
              </a:spcAft>
              <a:buClrTx/>
              <a:buSzTx/>
              <a:buFontTx/>
              <a:buNone/>
              <a:tabLst>
                <a:tab pos="4288536" algn="ctr"/>
                <a:tab pos="9034272" algn="r"/>
              </a:tabLst>
              <a:defRPr/>
            </a:pPr>
            <a:r>
              <a:rPr lang="en-US" sz="1000" b="0" dirty="0" smtClean="0">
                <a:latin typeface="Arial" pitchFamily="34" charset="0"/>
                <a:cs typeface="Arial" pitchFamily="34" charset="0"/>
              </a:rPr>
              <a:t>© 2011 Conformiq, Inc.</a:t>
            </a:r>
            <a:endParaRPr lang="en-US" sz="1000" b="0" dirty="0">
              <a:solidFill>
                <a:srgbClr val="009900"/>
              </a:solidFill>
              <a:latin typeface="Arial" pitchFamily="34" charset="0"/>
              <a:cs typeface="Arial" pitchFamily="34" charset="0"/>
            </a:endParaRPr>
          </a:p>
        </p:txBody>
      </p:sp>
      <p:pic>
        <p:nvPicPr>
          <p:cNvPr id="15" name="Picture 14"/>
          <p:cNvPicPr>
            <a:picLocks noChangeAspect="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9162" y="4968304"/>
            <a:ext cx="1143000" cy="155960"/>
          </a:xfrm>
          <a:prstGeom prst="rect">
            <a:avLst/>
          </a:prstGeom>
        </p:spPr>
      </p:pic>
    </p:spTree>
    <p:extLst>
      <p:ext uri="{BB962C8B-B14F-4D97-AF65-F5344CB8AC3E}">
        <p14:creationId xmlns:p14="http://schemas.microsoft.com/office/powerpoint/2010/main" val="1733560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005384" y="1037972"/>
            <a:ext cx="2910016" cy="3304735"/>
            <a:chOff x="6400800" y="1143000"/>
            <a:chExt cx="2514600" cy="3199703"/>
          </a:xfrm>
        </p:grpSpPr>
        <p:pic>
          <p:nvPicPr>
            <p:cNvPr id="9" name="Picture 8"/>
            <p:cNvPicPr>
              <a:picLocks noChangeAspect="1" noChangeArrowheads="1"/>
            </p:cNvPicPr>
            <p:nvPr/>
          </p:nvPicPr>
          <p:blipFill>
            <a:blip r:embed="rId3" cstate="print"/>
            <a:srcRect/>
            <a:stretch>
              <a:fillRect/>
            </a:stretch>
          </p:blipFill>
          <p:spPr bwMode="auto">
            <a:xfrm>
              <a:off x="6400800" y="1143000"/>
              <a:ext cx="2514600" cy="3199703"/>
            </a:xfrm>
            <a:prstGeom prst="rect">
              <a:avLst/>
            </a:prstGeom>
            <a:ln>
              <a:noFill/>
            </a:ln>
            <a:effectLst>
              <a:outerShdw blurRad="190500" algn="tl" rotWithShape="0">
                <a:srgbClr val="000000">
                  <a:alpha val="70000"/>
                </a:srgbClr>
              </a:outerShdw>
            </a:effectLst>
          </p:spPr>
        </p:pic>
        <p:sp>
          <p:nvSpPr>
            <p:cNvPr id="7" name="Rounded Rectangle 6"/>
            <p:cNvSpPr/>
            <p:nvPr/>
          </p:nvSpPr>
          <p:spPr>
            <a:xfrm>
              <a:off x="7729152" y="2173565"/>
              <a:ext cx="838200" cy="168837"/>
            </a:xfrm>
            <a:prstGeom prst="roundRect">
              <a:avLst>
                <a:gd name="adj" fmla="val 38666"/>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dirty="0" smtClean="0">
                  <a:solidFill>
                    <a:schemeClr val="tx1"/>
                  </a:solidFill>
                </a:rPr>
                <a:t>CONFORMIQ</a:t>
              </a:r>
              <a:br>
                <a:rPr lang="fi-FI" sz="600" dirty="0" smtClean="0">
                  <a:solidFill>
                    <a:schemeClr val="tx1"/>
                  </a:solidFill>
                </a:rPr>
              </a:br>
              <a:r>
                <a:rPr lang="fi-FI" sz="600" dirty="0" smtClean="0">
                  <a:solidFill>
                    <a:schemeClr val="tx1"/>
                  </a:solidFill>
                </a:rPr>
                <a:t>DESIGNER</a:t>
              </a:r>
              <a:endParaRPr lang="fi-FI" sz="700" dirty="0">
                <a:solidFill>
                  <a:schemeClr val="tx1"/>
                </a:solidFill>
              </a:endParaRPr>
            </a:p>
          </p:txBody>
        </p:sp>
      </p:grpSp>
      <p:sp>
        <p:nvSpPr>
          <p:cNvPr id="8" name="Title 7"/>
          <p:cNvSpPr>
            <a:spLocks noGrp="1"/>
          </p:cNvSpPr>
          <p:nvPr>
            <p:ph type="ctrTitle"/>
          </p:nvPr>
        </p:nvSpPr>
        <p:spPr>
          <a:xfrm>
            <a:off x="133004" y="2391946"/>
            <a:ext cx="5782684" cy="2512561"/>
          </a:xfrm>
        </p:spPr>
        <p:txBody>
          <a:bodyPr>
            <a:normAutofit/>
          </a:bodyPr>
          <a:lstStyle/>
          <a:p>
            <a:r>
              <a:rPr lang="fi-FI" sz="3600" dirty="0" smtClean="0"/>
              <a:t>On ES 202 951 v1.2.1</a:t>
            </a:r>
            <a:r>
              <a:rPr lang="fi-FI" sz="3600" smtClean="0"/>
              <a:t/>
            </a:r>
            <a:br>
              <a:rPr lang="fi-FI" sz="3600" smtClean="0"/>
            </a:br>
            <a:r>
              <a:rPr lang="fi-FI" sz="3600" smtClean="0"/>
              <a:t/>
            </a:r>
            <a:br>
              <a:rPr lang="fi-FI" sz="3600" smtClean="0"/>
            </a:br>
            <a:r>
              <a:rPr lang="fi-FI" sz="2400" smtClean="0"/>
              <a:t>Stephan </a:t>
            </a:r>
            <a:r>
              <a:rPr lang="fi-FI" sz="2400" dirty="0" smtClean="0"/>
              <a:t>Schulz</a:t>
            </a:r>
            <a:r>
              <a:rPr lang="fi-FI" smtClean="0"/>
              <a:t/>
            </a:r>
            <a:br>
              <a:rPr lang="fi-FI" smtClean="0"/>
            </a:br>
            <a:r>
              <a:rPr lang="fi-FI" sz="2000" smtClean="0"/>
              <a:t>MBT </a:t>
            </a:r>
            <a:r>
              <a:rPr lang="fi-FI" sz="2000" dirty="0" err="1" smtClean="0"/>
              <a:t>Working</a:t>
            </a:r>
            <a:r>
              <a:rPr lang="fi-FI" sz="2000" dirty="0" smtClean="0"/>
              <a:t> Meeting/MTS#56, </a:t>
            </a:r>
            <a:r>
              <a:rPr lang="fi-FI" sz="2000" dirty="0" err="1" smtClean="0"/>
              <a:t>Göttingen</a:t>
            </a:r>
            <a:endParaRPr lang="fi-FI" sz="27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dirty="0" err="1" smtClean="0"/>
              <a:t>About</a:t>
            </a:r>
            <a:r>
              <a:rPr lang="fi-FI" dirty="0" smtClean="0"/>
              <a:t> </a:t>
            </a:r>
            <a:r>
              <a:rPr lang="fi-FI" dirty="0" err="1" smtClean="0"/>
              <a:t>Test</a:t>
            </a:r>
            <a:r>
              <a:rPr lang="fi-FI" dirty="0" smtClean="0"/>
              <a:t> </a:t>
            </a:r>
            <a:r>
              <a:rPr lang="fi-FI" dirty="0" err="1" smtClean="0"/>
              <a:t>Selection</a:t>
            </a:r>
            <a:r>
              <a:rPr lang="fi-FI" dirty="0" smtClean="0"/>
              <a:t> in ES 202 951</a:t>
            </a:r>
            <a:endParaRPr lang="fi-FI" dirty="0"/>
          </a:p>
        </p:txBody>
      </p:sp>
      <p:sp>
        <p:nvSpPr>
          <p:cNvPr id="21507" name="Rectangle 7"/>
          <p:cNvSpPr>
            <a:spLocks noGrp="1" noChangeArrowheads="1"/>
          </p:cNvSpPr>
          <p:nvPr>
            <p:ph idx="1"/>
          </p:nvPr>
        </p:nvSpPr>
        <p:spPr>
          <a:xfrm>
            <a:off x="449451" y="1184651"/>
            <a:ext cx="8229600" cy="3705064"/>
          </a:xfrm>
        </p:spPr>
        <p:txBody>
          <a:bodyPr wrap="square">
            <a:normAutofit/>
          </a:bodyPr>
          <a:lstStyle/>
          <a:p>
            <a:r>
              <a:rPr lang="en-US" sz="1800" b="1" dirty="0"/>
              <a:t>test generation: </a:t>
            </a:r>
            <a:r>
              <a:rPr lang="en-US" sz="1800" dirty="0"/>
              <a:t>automatic derivation of abstract test cases in one or more different formats from a model based on </a:t>
            </a:r>
            <a:r>
              <a:rPr lang="en-US" sz="1800" dirty="0" smtClean="0"/>
              <a:t>user defined </a:t>
            </a:r>
            <a:r>
              <a:rPr lang="en-US" sz="1800" dirty="0"/>
              <a:t>test selection criteria</a:t>
            </a:r>
          </a:p>
          <a:p>
            <a:r>
              <a:rPr lang="en-US" sz="1800" b="1" dirty="0" smtClean="0"/>
              <a:t>test </a:t>
            </a:r>
            <a:r>
              <a:rPr lang="en-US" sz="1800" b="1" dirty="0"/>
              <a:t>selection: </a:t>
            </a:r>
            <a:r>
              <a:rPr lang="en-US" sz="1800" dirty="0"/>
              <a:t>process or the result of choosing a subset of tests during test generation from a larger or infinite set </a:t>
            </a:r>
            <a:r>
              <a:rPr lang="en-US" sz="1800" dirty="0" smtClean="0"/>
              <a:t>of tests </a:t>
            </a:r>
            <a:r>
              <a:rPr lang="en-US" sz="1800" dirty="0"/>
              <a:t>which can be derived from a model</a:t>
            </a:r>
          </a:p>
          <a:p>
            <a:r>
              <a:rPr lang="en-US" sz="1800" b="1" dirty="0"/>
              <a:t>test selection criterion: </a:t>
            </a:r>
            <a:r>
              <a:rPr lang="en-US" sz="1800" dirty="0"/>
              <a:t>property that is satisfied by a set of test cases generated from a </a:t>
            </a:r>
            <a:r>
              <a:rPr lang="en-US" sz="1800" dirty="0" smtClean="0"/>
              <a:t>model</a:t>
            </a:r>
          </a:p>
        </p:txBody>
      </p:sp>
    </p:spTree>
    <p:extLst>
      <p:ext uri="{BB962C8B-B14F-4D97-AF65-F5344CB8AC3E}">
        <p14:creationId xmlns:p14="http://schemas.microsoft.com/office/powerpoint/2010/main" val="27341960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dirty="0" err="1"/>
              <a:t>About</a:t>
            </a:r>
            <a:r>
              <a:rPr lang="fi-FI" dirty="0"/>
              <a:t> </a:t>
            </a:r>
            <a:r>
              <a:rPr lang="fi-FI" dirty="0" err="1"/>
              <a:t>Test</a:t>
            </a:r>
            <a:r>
              <a:rPr lang="fi-FI" dirty="0"/>
              <a:t> </a:t>
            </a:r>
            <a:r>
              <a:rPr lang="fi-FI" dirty="0" err="1"/>
              <a:t>Selection</a:t>
            </a:r>
            <a:r>
              <a:rPr lang="fi-FI" dirty="0"/>
              <a:t> in ES 202 951</a:t>
            </a:r>
          </a:p>
        </p:txBody>
      </p:sp>
      <p:sp>
        <p:nvSpPr>
          <p:cNvPr id="21507" name="Rectangle 7"/>
          <p:cNvSpPr>
            <a:spLocks noGrp="1" noChangeArrowheads="1"/>
          </p:cNvSpPr>
          <p:nvPr>
            <p:ph idx="1"/>
          </p:nvPr>
        </p:nvSpPr>
        <p:spPr>
          <a:xfrm>
            <a:off x="449451" y="1184651"/>
            <a:ext cx="8229600" cy="3705064"/>
          </a:xfrm>
        </p:spPr>
        <p:txBody>
          <a:bodyPr wrap="square">
            <a:normAutofit/>
          </a:bodyPr>
          <a:lstStyle/>
          <a:p>
            <a:r>
              <a:rPr lang="fi-FI" sz="1800" dirty="0" err="1"/>
              <a:t>Section</a:t>
            </a:r>
            <a:r>
              <a:rPr lang="fi-FI" sz="1800" dirty="0"/>
              <a:t> 4: </a:t>
            </a:r>
            <a:r>
              <a:rPr lang="fi-FI" sz="1800" dirty="0" smtClean="0"/>
              <a:t>”</a:t>
            </a:r>
            <a:r>
              <a:rPr lang="en-US" sz="1800" dirty="0" smtClean="0"/>
              <a:t>The </a:t>
            </a:r>
            <a:r>
              <a:rPr lang="en-US" sz="1800" dirty="0"/>
              <a:t>model is then instrumented for the purpose of test generation by adding or selecting test selection criteria, i.e., coverage goals or test purposes specifying what is to be covered, and heuristics specifying how these goals are to be covered. Test selection is necessary since from every non-trivial model, an infinite or huge amount of tests can be derived. A model-based testing tool then automatically generates an abstract test suite that complies with these criteria.</a:t>
            </a:r>
            <a:r>
              <a:rPr lang="fi-FI" sz="1800" dirty="0" smtClean="0"/>
              <a:t>”</a:t>
            </a:r>
          </a:p>
          <a:p>
            <a:r>
              <a:rPr lang="fi-FI" sz="1800" dirty="0" smtClean="0"/>
              <a:t>”</a:t>
            </a:r>
            <a:r>
              <a:rPr lang="en-US" sz="1800" dirty="0" smtClean="0"/>
              <a:t>NOTE</a:t>
            </a:r>
            <a:r>
              <a:rPr lang="en-US" sz="1800" dirty="0"/>
              <a:t>: The specification of test selection criteria is beyond the scope of the present document</a:t>
            </a:r>
            <a:r>
              <a:rPr lang="en-US" sz="1800" dirty="0" smtClean="0"/>
              <a:t>.”</a:t>
            </a:r>
            <a:endParaRPr lang="en-US" sz="1800" dirty="0"/>
          </a:p>
        </p:txBody>
      </p:sp>
    </p:spTree>
    <p:extLst>
      <p:ext uri="{BB962C8B-B14F-4D97-AF65-F5344CB8AC3E}">
        <p14:creationId xmlns:p14="http://schemas.microsoft.com/office/powerpoint/2010/main" val="39956401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dirty="0" smtClean="0"/>
              <a:t>(</a:t>
            </a:r>
            <a:r>
              <a:rPr lang="fi-FI" dirty="0" err="1" smtClean="0"/>
              <a:t>Part</a:t>
            </a:r>
            <a:r>
              <a:rPr lang="fi-FI" dirty="0" smtClean="0"/>
              <a:t> of ) An </a:t>
            </a:r>
            <a:r>
              <a:rPr lang="fi-FI" dirty="0" err="1" smtClean="0"/>
              <a:t>Earlier</a:t>
            </a:r>
            <a:r>
              <a:rPr lang="fi-FI" dirty="0" smtClean="0"/>
              <a:t> </a:t>
            </a:r>
            <a:r>
              <a:rPr lang="fi-FI" dirty="0" err="1" smtClean="0"/>
              <a:t>Attempt</a:t>
            </a:r>
            <a:endParaRPr lang="fi-FI" dirty="0"/>
          </a:p>
        </p:txBody>
      </p:sp>
      <p:sp>
        <p:nvSpPr>
          <p:cNvPr id="21507" name="Rectangle 7"/>
          <p:cNvSpPr>
            <a:spLocks noGrp="1" noChangeArrowheads="1"/>
          </p:cNvSpPr>
          <p:nvPr>
            <p:ph idx="1"/>
          </p:nvPr>
        </p:nvSpPr>
        <p:spPr>
          <a:xfrm>
            <a:off x="449451" y="1184651"/>
            <a:ext cx="8229600" cy="3705064"/>
          </a:xfrm>
        </p:spPr>
        <p:txBody>
          <a:bodyPr wrap="square">
            <a:normAutofit fontScale="70000" lnSpcReduction="20000"/>
          </a:bodyPr>
          <a:lstStyle/>
          <a:p>
            <a:r>
              <a:rPr lang="en-GB" b="1" dirty="0"/>
              <a:t>Instrumenting the model for test selection</a:t>
            </a:r>
            <a:endParaRPr lang="en-US" b="1" dirty="0"/>
          </a:p>
          <a:p>
            <a:pPr marL="400050" lvl="1" indent="0" hangingPunct="0">
              <a:buNone/>
            </a:pPr>
            <a:r>
              <a:rPr lang="en-GB" dirty="0"/>
              <a:t>A model of system interface and system behaviour provides the basis for model-based testing. In order to control the generation of a test suite from a model, an engineer will need to provide additional information steering the test selection process</a:t>
            </a:r>
            <a:r>
              <a:rPr lang="en-GB" dirty="0" smtClean="0"/>
              <a:t>.</a:t>
            </a:r>
          </a:p>
          <a:p>
            <a:pPr marL="400050" lvl="1" indent="0" hangingPunct="0">
              <a:buNone/>
            </a:pPr>
            <a:r>
              <a:rPr lang="en-GB" dirty="0"/>
              <a:t>In this section, general concepts for test selection are defined. While these concepts are not necessarily part of a modelling notation itself, they are tightly connected to it, and in some instances are models themselves which relate to the behavioural model via model composition</a:t>
            </a:r>
            <a:r>
              <a:rPr lang="en-GB" dirty="0" smtClean="0"/>
              <a:t>.</a:t>
            </a:r>
            <a:endParaRPr lang="en-US" dirty="0"/>
          </a:p>
          <a:p>
            <a:pPr lvl="1"/>
            <a:r>
              <a:rPr lang="en-GB" b="1" dirty="0" smtClean="0"/>
              <a:t>Coverage </a:t>
            </a:r>
            <a:endParaRPr lang="en-US" b="1" dirty="0"/>
          </a:p>
          <a:p>
            <a:pPr marL="400050" lvl="1" indent="0" hangingPunct="0">
              <a:buNone/>
            </a:pPr>
            <a:r>
              <a:rPr lang="en-GB" dirty="0" smtClean="0"/>
              <a:t>In </a:t>
            </a:r>
            <a:r>
              <a:rPr lang="en-GB" dirty="0"/>
              <a:t>model-based testing, coverage is defined in terms of the elements of the model. Coverage goals can be used to either prune the generation of the model graph from the model, or to steer the test generation process from the model </a:t>
            </a:r>
            <a:r>
              <a:rPr lang="en-GB" dirty="0" smtClean="0"/>
              <a:t>graph. There </a:t>
            </a:r>
            <a:r>
              <a:rPr lang="en-GB" dirty="0"/>
              <a:t>is a variety of coverage criteria available. In this standard, only very basic coverage criteria are mentioned; many tools will provide more than </a:t>
            </a:r>
            <a:r>
              <a:rPr lang="en-GB" dirty="0" smtClean="0"/>
              <a:t>those.</a:t>
            </a:r>
          </a:p>
          <a:p>
            <a:pPr marL="857250" lvl="1" indent="-457200" hangingPunct="0">
              <a:buFont typeface="+mj-lt"/>
              <a:buAutoNum type="arabicPeriod"/>
            </a:pPr>
            <a:r>
              <a:rPr lang="en-GB" dirty="0" smtClean="0"/>
              <a:t>Test </a:t>
            </a:r>
            <a:r>
              <a:rPr lang="en-GB" dirty="0"/>
              <a:t>selection instrumentation shall provide a way to define coverage goals in terms of model requirements capture.</a:t>
            </a:r>
            <a:endParaRPr lang="en-US" dirty="0"/>
          </a:p>
          <a:p>
            <a:pPr marL="857250" lvl="1" indent="-457200" hangingPunct="0">
              <a:buFont typeface="+mj-lt"/>
              <a:buAutoNum type="arabicPeriod"/>
            </a:pPr>
            <a:r>
              <a:rPr lang="en-GB" dirty="0"/>
              <a:t>Test selection instrumentation shall provide one or more ways to define coverage goals in terms of the structure of the model, i.e. rule coverage, branch coverage, arc coverage, parameter range coverage, etc</a:t>
            </a:r>
            <a:r>
              <a:rPr lang="en-GB" dirty="0" smtClean="0"/>
              <a:t>.</a:t>
            </a:r>
            <a:endParaRPr lang="en-US" dirty="0"/>
          </a:p>
        </p:txBody>
      </p:sp>
      <p:sp>
        <p:nvSpPr>
          <p:cNvPr id="2" name="TextBox 1"/>
          <p:cNvSpPr txBox="1"/>
          <p:nvPr/>
        </p:nvSpPr>
        <p:spPr>
          <a:xfrm>
            <a:off x="4453760" y="4445868"/>
            <a:ext cx="2347759" cy="369332"/>
          </a:xfrm>
          <a:prstGeom prst="rect">
            <a:avLst/>
          </a:prstGeom>
          <a:solidFill>
            <a:schemeClr val="bg1"/>
          </a:solidFill>
          <a:ln>
            <a:solidFill>
              <a:schemeClr val="tx1"/>
            </a:solidFill>
          </a:ln>
        </p:spPr>
        <p:txBody>
          <a:bodyPr wrap="none" rtlCol="0">
            <a:spAutoFit/>
          </a:bodyPr>
          <a:lstStyle/>
          <a:p>
            <a:r>
              <a:rPr lang="fi-FI" dirty="0" err="1" smtClean="0"/>
              <a:t>We</a:t>
            </a:r>
            <a:r>
              <a:rPr lang="fi-FI" dirty="0" smtClean="0"/>
              <a:t> </a:t>
            </a:r>
            <a:r>
              <a:rPr lang="fi-FI" dirty="0" err="1" smtClean="0"/>
              <a:t>need</a:t>
            </a:r>
            <a:r>
              <a:rPr lang="fi-FI" dirty="0" smtClean="0"/>
              <a:t> </a:t>
            </a:r>
            <a:r>
              <a:rPr lang="fi-FI" dirty="0" err="1" smtClean="0"/>
              <a:t>more</a:t>
            </a:r>
            <a:r>
              <a:rPr lang="fi-FI" dirty="0" smtClean="0"/>
              <a:t> </a:t>
            </a:r>
            <a:r>
              <a:rPr lang="fi-FI" dirty="0" err="1" smtClean="0"/>
              <a:t>here</a:t>
            </a:r>
            <a:r>
              <a:rPr lang="fi-FI" dirty="0" smtClean="0"/>
              <a:t>!</a:t>
            </a:r>
            <a:endParaRPr lang="en-US" dirty="0"/>
          </a:p>
        </p:txBody>
      </p:sp>
    </p:spTree>
    <p:extLst>
      <p:ext uri="{BB962C8B-B14F-4D97-AF65-F5344CB8AC3E}">
        <p14:creationId xmlns:p14="http://schemas.microsoft.com/office/powerpoint/2010/main" val="340674547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Next</a:t>
            </a:r>
            <a:r>
              <a:rPr lang="fi-FI" dirty="0" smtClean="0"/>
              <a:t> </a:t>
            </a:r>
            <a:r>
              <a:rPr lang="fi-FI" dirty="0" err="1" smtClean="0"/>
              <a:t>steps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Section Test Selection and Test Suite Coverage?</a:t>
            </a:r>
          </a:p>
          <a:p>
            <a:pPr lvl="1"/>
            <a:r>
              <a:rPr lang="en-US" dirty="0" smtClean="0"/>
              <a:t>Concepts &amp; terminology/dictionary for use in context of MBT</a:t>
            </a:r>
          </a:p>
          <a:p>
            <a:pPr lvl="2"/>
            <a:r>
              <a:rPr lang="fi-FI" dirty="0" err="1" smtClean="0"/>
              <a:t>Revise</a:t>
            </a:r>
            <a:r>
              <a:rPr lang="fi-FI" dirty="0" smtClean="0"/>
              <a:t> </a:t>
            </a:r>
            <a:r>
              <a:rPr lang="fi-FI" dirty="0" err="1" smtClean="0"/>
              <a:t>notion</a:t>
            </a:r>
            <a:r>
              <a:rPr lang="fi-FI" dirty="0" smtClean="0"/>
              <a:t> of a </a:t>
            </a:r>
            <a:r>
              <a:rPr lang="fi-FI" dirty="0" err="1" smtClean="0"/>
              <a:t>state</a:t>
            </a:r>
            <a:r>
              <a:rPr lang="fi-FI" smtClean="0"/>
              <a:t>?</a:t>
            </a:r>
            <a:endParaRPr lang="en-US" dirty="0" smtClean="0"/>
          </a:p>
          <a:p>
            <a:pPr lvl="1"/>
            <a:r>
              <a:rPr lang="en-US" dirty="0" smtClean="0"/>
              <a:t>What is a test  in the context of a model</a:t>
            </a:r>
          </a:p>
          <a:p>
            <a:pPr lvl="2"/>
            <a:r>
              <a:rPr lang="en-US" dirty="0" smtClean="0"/>
              <a:t>Effectively  are the same quality – means to compare</a:t>
            </a:r>
          </a:p>
          <a:p>
            <a:pPr lvl="1"/>
            <a:r>
              <a:rPr lang="en-US" dirty="0" smtClean="0"/>
              <a:t>Test selection</a:t>
            </a:r>
          </a:p>
          <a:p>
            <a:pPr lvl="2"/>
            <a:r>
              <a:rPr lang="en-US" dirty="0" err="1" smtClean="0"/>
              <a:t>Paramerization</a:t>
            </a:r>
            <a:endParaRPr lang="en-US" dirty="0" smtClean="0"/>
          </a:p>
          <a:p>
            <a:pPr lvl="2"/>
            <a:r>
              <a:rPr lang="en-US" dirty="0" smtClean="0"/>
              <a:t>Test case properties like redundancy, priority/cost, differences in general</a:t>
            </a:r>
          </a:p>
          <a:p>
            <a:pPr lvl="1"/>
            <a:r>
              <a:rPr lang="en-US" dirty="0" smtClean="0"/>
              <a:t>Test Suite Coverage </a:t>
            </a:r>
          </a:p>
          <a:p>
            <a:pPr lvl="2"/>
            <a:r>
              <a:rPr lang="fi-FI" dirty="0" err="1" smtClean="0"/>
              <a:t>Something</a:t>
            </a:r>
            <a:r>
              <a:rPr lang="fi-FI" dirty="0" smtClean="0"/>
              <a:t> </a:t>
            </a:r>
            <a:r>
              <a:rPr lang="fi-FI" dirty="0" err="1" smtClean="0"/>
              <a:t>may</a:t>
            </a:r>
            <a:r>
              <a:rPr lang="fi-FI" dirty="0" smtClean="0"/>
              <a:t> </a:t>
            </a:r>
            <a:r>
              <a:rPr lang="fi-FI" dirty="0" err="1" smtClean="0"/>
              <a:t>be</a:t>
            </a:r>
            <a:r>
              <a:rPr lang="fi-FI" dirty="0" smtClean="0"/>
              <a:t> </a:t>
            </a:r>
            <a:r>
              <a:rPr lang="fi-FI" dirty="0" err="1" smtClean="0"/>
              <a:t>measurable</a:t>
            </a:r>
            <a:endParaRPr lang="en-US" dirty="0" smtClean="0"/>
          </a:p>
          <a:p>
            <a:pPr lvl="2"/>
            <a:r>
              <a:rPr lang="en-US" dirty="0" smtClean="0"/>
              <a:t>Type of coverage: Loop, definition coverage once </a:t>
            </a:r>
            <a:r>
              <a:rPr lang="en-US" dirty="0" err="1" smtClean="0"/>
              <a:t>vs</a:t>
            </a:r>
            <a:r>
              <a:rPr lang="en-US" dirty="0" smtClean="0"/>
              <a:t> n-times, ”full coverage”</a:t>
            </a:r>
          </a:p>
          <a:p>
            <a:pPr lvl="2"/>
            <a:r>
              <a:rPr lang="en-US" dirty="0" smtClean="0"/>
              <a:t>Criteria/types </a:t>
            </a:r>
            <a:r>
              <a:rPr lang="en-US" dirty="0" err="1" smtClean="0"/>
              <a:t>incl</a:t>
            </a:r>
            <a:r>
              <a:rPr lang="en-US" dirty="0" smtClean="0"/>
              <a:t> data and combinations thereof</a:t>
            </a:r>
          </a:p>
          <a:p>
            <a:pPr lvl="2"/>
            <a:r>
              <a:rPr lang="en-US" dirty="0" smtClean="0"/>
              <a:t>Reachability </a:t>
            </a:r>
            <a:r>
              <a:rPr lang="en-US" dirty="0" err="1" smtClean="0"/>
              <a:t>vs</a:t>
            </a:r>
            <a:r>
              <a:rPr lang="en-US" dirty="0" smtClean="0"/>
              <a:t> trace/pattern/test purpose (data at certain point)</a:t>
            </a:r>
          </a:p>
          <a:p>
            <a:pPr lvl="2"/>
            <a:r>
              <a:rPr lang="en-US" dirty="0" smtClean="0"/>
              <a:t>Use model </a:t>
            </a:r>
            <a:r>
              <a:rPr lang="en-US" dirty="0" err="1" smtClean="0"/>
              <a:t>vs</a:t>
            </a:r>
            <a:r>
              <a:rPr lang="en-US" dirty="0" smtClean="0"/>
              <a:t> specification </a:t>
            </a:r>
            <a:r>
              <a:rPr lang="en-US" dirty="0" err="1" smtClean="0"/>
              <a:t>vs</a:t>
            </a:r>
            <a:r>
              <a:rPr lang="en-US" dirty="0" smtClean="0"/>
              <a:t> implementation </a:t>
            </a:r>
            <a:r>
              <a:rPr lang="en-US" dirty="0" err="1" smtClean="0"/>
              <a:t>vs</a:t>
            </a:r>
            <a:r>
              <a:rPr lang="en-US" dirty="0" smtClean="0"/>
              <a:t> usage coverage</a:t>
            </a:r>
            <a:endParaRPr lang="en-US" dirty="0"/>
          </a:p>
        </p:txBody>
      </p:sp>
    </p:spTree>
    <p:extLst>
      <p:ext uri="{BB962C8B-B14F-4D97-AF65-F5344CB8AC3E}">
        <p14:creationId xmlns:p14="http://schemas.microsoft.com/office/powerpoint/2010/main" val="3567914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fi-FI" dirty="0"/>
              <a:t>Status ES 202 951</a:t>
            </a:r>
            <a:endParaRPr lang="fi-FI" dirty="0" smtClean="0"/>
          </a:p>
          <a:p>
            <a:r>
              <a:rPr lang="fi-FI" dirty="0" err="1" smtClean="0"/>
              <a:t>DSLs</a:t>
            </a:r>
            <a:r>
              <a:rPr lang="fi-FI" dirty="0" smtClean="0"/>
              <a:t> in ETSI </a:t>
            </a:r>
            <a:r>
              <a:rPr lang="fi-FI" dirty="0" err="1" smtClean="0"/>
              <a:t>test</a:t>
            </a:r>
            <a:r>
              <a:rPr lang="fi-FI" dirty="0" smtClean="0"/>
              <a:t> </a:t>
            </a:r>
            <a:r>
              <a:rPr lang="fi-FI" dirty="0" err="1" smtClean="0"/>
              <a:t>language</a:t>
            </a:r>
            <a:r>
              <a:rPr lang="fi-FI" dirty="0" smtClean="0"/>
              <a:t> </a:t>
            </a:r>
            <a:r>
              <a:rPr lang="fi-FI" dirty="0" err="1" smtClean="0"/>
              <a:t>specification</a:t>
            </a:r>
            <a:r>
              <a:rPr lang="fi-FI" dirty="0" smtClean="0"/>
              <a:t>?</a:t>
            </a:r>
          </a:p>
          <a:p>
            <a:r>
              <a:rPr lang="fi-FI" dirty="0" err="1" smtClean="0"/>
              <a:t>Test</a:t>
            </a:r>
            <a:r>
              <a:rPr lang="fi-FI" dirty="0" smtClean="0"/>
              <a:t> </a:t>
            </a:r>
            <a:r>
              <a:rPr lang="fi-FI" dirty="0" err="1" smtClean="0"/>
              <a:t>selection</a:t>
            </a:r>
            <a:r>
              <a:rPr lang="fi-FI" dirty="0" smtClean="0"/>
              <a:t> </a:t>
            </a:r>
            <a:r>
              <a:rPr lang="fi-FI" dirty="0" err="1" smtClean="0"/>
              <a:t>standardization</a:t>
            </a:r>
            <a:endParaRPr lang="en-US" dirty="0"/>
          </a:p>
        </p:txBody>
      </p:sp>
      <p:sp>
        <p:nvSpPr>
          <p:cNvPr id="2" name="Title 1"/>
          <p:cNvSpPr>
            <a:spLocks noGrp="1"/>
          </p:cNvSpPr>
          <p:nvPr>
            <p:ph type="title"/>
          </p:nvPr>
        </p:nvSpPr>
        <p:spPr/>
        <p:txBody>
          <a:bodyPr>
            <a:noAutofit/>
          </a:bodyPr>
          <a:lstStyle/>
          <a:p>
            <a:r>
              <a:rPr lang="en-US" dirty="0" smtClean="0"/>
              <a:t>Outline</a:t>
            </a:r>
            <a:endParaRPr lang="en-US" sz="2000" dirty="0"/>
          </a:p>
        </p:txBody>
      </p:sp>
    </p:spTree>
    <p:extLst>
      <p:ext uri="{BB962C8B-B14F-4D97-AF65-F5344CB8AC3E}">
        <p14:creationId xmlns:p14="http://schemas.microsoft.com/office/powerpoint/2010/main" val="245760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en-US" dirty="0" smtClean="0"/>
              <a:t>Work finished early 2011 – published by summer</a:t>
            </a:r>
          </a:p>
          <a:p>
            <a:r>
              <a:rPr lang="en-US" dirty="0" smtClean="0"/>
              <a:t>Comments received after finalization</a:t>
            </a:r>
          </a:p>
          <a:p>
            <a:pPr lvl="1"/>
            <a:r>
              <a:rPr lang="en-US" dirty="0" smtClean="0"/>
              <a:t>Formalization of concepts (in UML diagram)</a:t>
            </a:r>
          </a:p>
          <a:p>
            <a:pPr lvl="1"/>
            <a:r>
              <a:rPr lang="en-US" dirty="0" smtClean="0"/>
              <a:t>Annex for flowchart/activity based modeling</a:t>
            </a:r>
          </a:p>
          <a:p>
            <a:pPr lvl="1"/>
            <a:r>
              <a:rPr lang="en-US" dirty="0" smtClean="0"/>
              <a:t>“weak point is missing relation of modeling to testing”</a:t>
            </a:r>
          </a:p>
          <a:p>
            <a:pPr lvl="1"/>
            <a:r>
              <a:rPr lang="en-US" dirty="0" smtClean="0"/>
              <a:t>Section on modeling from system </a:t>
            </a:r>
            <a:r>
              <a:rPr lang="en-US" dirty="0" err="1" smtClean="0"/>
              <a:t>vs</a:t>
            </a:r>
            <a:r>
              <a:rPr lang="en-US" dirty="0" smtClean="0"/>
              <a:t> test perspective</a:t>
            </a:r>
          </a:p>
          <a:p>
            <a:pPr lvl="1"/>
            <a:r>
              <a:rPr lang="en-US" dirty="0" smtClean="0"/>
              <a:t>“Missing terms”</a:t>
            </a:r>
          </a:p>
          <a:p>
            <a:pPr lvl="1"/>
            <a:r>
              <a:rPr lang="en-US" dirty="0" smtClean="0"/>
              <a:t>Missing modeling/coverage of specific test data</a:t>
            </a:r>
          </a:p>
        </p:txBody>
      </p:sp>
      <p:sp>
        <p:nvSpPr>
          <p:cNvPr id="2" name="Title 1"/>
          <p:cNvSpPr>
            <a:spLocks noGrp="1"/>
          </p:cNvSpPr>
          <p:nvPr>
            <p:ph type="title"/>
          </p:nvPr>
        </p:nvSpPr>
        <p:spPr/>
        <p:txBody>
          <a:bodyPr>
            <a:noAutofit/>
          </a:bodyPr>
          <a:lstStyle/>
          <a:p>
            <a:r>
              <a:rPr lang="fi-FI" dirty="0" smtClean="0"/>
              <a:t>Status ES 202 951</a:t>
            </a:r>
            <a:endParaRPr lang="fi-FI" sz="2000" dirty="0"/>
          </a:p>
        </p:txBody>
      </p:sp>
    </p:spTree>
    <p:extLst>
      <p:ext uri="{BB962C8B-B14F-4D97-AF65-F5344CB8AC3E}">
        <p14:creationId xmlns:p14="http://schemas.microsoft.com/office/powerpoint/2010/main" val="2262697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1"/>
            <a:ext cx="7780492" cy="3394472"/>
          </a:xfrm>
        </p:spPr>
        <p:txBody>
          <a:bodyPr>
            <a:noAutofit/>
          </a:bodyPr>
          <a:lstStyle/>
          <a:p>
            <a:r>
              <a:rPr lang="en-US" sz="2000" dirty="0" smtClean="0"/>
              <a:t>After years of ”unification” a clear &amp; strong trend in industry to specialization in (modeling) languages, i.e., DSLs</a:t>
            </a:r>
          </a:p>
          <a:p>
            <a:pPr lvl="1"/>
            <a:r>
              <a:rPr lang="en-US" sz="1600" dirty="0" smtClean="0"/>
              <a:t>So far deployments mainly in MDD</a:t>
            </a:r>
          </a:p>
          <a:p>
            <a:r>
              <a:rPr lang="en-US" sz="2000" dirty="0" smtClean="0"/>
              <a:t>UML, TTCN-3, </a:t>
            </a:r>
            <a:r>
              <a:rPr lang="en-US" sz="2000" dirty="0" err="1" smtClean="0"/>
              <a:t>etc</a:t>
            </a:r>
            <a:r>
              <a:rPr lang="en-US" sz="2000" dirty="0" smtClean="0"/>
              <a:t> – one size fits all?</a:t>
            </a:r>
          </a:p>
          <a:p>
            <a:pPr lvl="1"/>
            <a:r>
              <a:rPr lang="en-US" sz="1600" dirty="0" smtClean="0"/>
              <a:t>One size is how many pages of standard?</a:t>
            </a:r>
          </a:p>
          <a:p>
            <a:pPr lvl="1"/>
            <a:r>
              <a:rPr lang="en-US" sz="1600" dirty="0" smtClean="0"/>
              <a:t>One language ?= one compiler </a:t>
            </a:r>
          </a:p>
          <a:p>
            <a:pPr lvl="1"/>
            <a:r>
              <a:rPr lang="en-US" sz="1600" dirty="0" smtClean="0"/>
              <a:t>XMI ?</a:t>
            </a:r>
          </a:p>
          <a:p>
            <a:r>
              <a:rPr lang="en-US" sz="2000" dirty="0" smtClean="0"/>
              <a:t>A(</a:t>
            </a:r>
            <a:r>
              <a:rPr lang="en-US" sz="2000" dirty="0" err="1" smtClean="0"/>
              <a:t>nother</a:t>
            </a:r>
            <a:r>
              <a:rPr lang="en-US" sz="2000" dirty="0" smtClean="0"/>
              <a:t>) domain specific modeling hype ?</a:t>
            </a:r>
          </a:p>
          <a:p>
            <a:pPr lvl="1"/>
            <a:r>
              <a:rPr lang="en-US" sz="1600" dirty="0" smtClean="0"/>
              <a:t>”Everything is a domain specific language” -&gt; what is a ”domain”</a:t>
            </a:r>
          </a:p>
          <a:p>
            <a:pPr lvl="1"/>
            <a:r>
              <a:rPr lang="en-US" sz="1600" dirty="0" smtClean="0"/>
              <a:t>Presentation format </a:t>
            </a:r>
            <a:r>
              <a:rPr lang="en-US" sz="1600" dirty="0" err="1" smtClean="0"/>
              <a:t>vs</a:t>
            </a:r>
            <a:r>
              <a:rPr lang="en-US" sz="1600" dirty="0" smtClean="0"/>
              <a:t> actual language</a:t>
            </a:r>
          </a:p>
          <a:p>
            <a:pPr lvl="1"/>
            <a:r>
              <a:rPr lang="en-US" sz="1600" dirty="0" smtClean="0"/>
              <a:t>Strong (Eclipse) open source initiative ”</a:t>
            </a:r>
            <a:r>
              <a:rPr lang="en-US" sz="1600" dirty="0" err="1" smtClean="0"/>
              <a:t>xtext</a:t>
            </a:r>
            <a:r>
              <a:rPr lang="en-US" sz="1600" dirty="0" smtClean="0"/>
              <a:t>”</a:t>
            </a:r>
          </a:p>
          <a:p>
            <a:pPr marL="0" indent="0">
              <a:buNone/>
            </a:pPr>
            <a:endParaRPr lang="en-US" dirty="0"/>
          </a:p>
        </p:txBody>
      </p:sp>
      <p:sp>
        <p:nvSpPr>
          <p:cNvPr id="2" name="Title 1"/>
          <p:cNvSpPr>
            <a:spLocks noGrp="1"/>
          </p:cNvSpPr>
          <p:nvPr>
            <p:ph type="title"/>
          </p:nvPr>
        </p:nvSpPr>
        <p:spPr/>
        <p:txBody>
          <a:bodyPr>
            <a:noAutofit/>
          </a:bodyPr>
          <a:lstStyle/>
          <a:p>
            <a:r>
              <a:rPr lang="fi-FI" dirty="0" err="1" smtClean="0"/>
              <a:t>Test</a:t>
            </a:r>
            <a:r>
              <a:rPr lang="fi-FI" dirty="0" smtClean="0"/>
              <a:t> </a:t>
            </a:r>
            <a:r>
              <a:rPr lang="fi-FI" dirty="0" err="1" smtClean="0"/>
              <a:t>language</a:t>
            </a:r>
            <a:r>
              <a:rPr lang="fi-FI" dirty="0" smtClean="0"/>
              <a:t> </a:t>
            </a:r>
            <a:r>
              <a:rPr lang="fi-FI" dirty="0" err="1"/>
              <a:t>specification</a:t>
            </a:r>
            <a:r>
              <a:rPr lang="fi-FI" dirty="0"/>
              <a:t> </a:t>
            </a:r>
            <a:r>
              <a:rPr lang="fi-FI" dirty="0" smtClean="0"/>
              <a:t>and </a:t>
            </a:r>
            <a:r>
              <a:rPr lang="fi-FI" dirty="0" err="1" smtClean="0"/>
              <a:t>DSLs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en-US" dirty="0" smtClean="0"/>
              <a:t>What is a Domain Specific Modeling?</a:t>
            </a:r>
          </a:p>
        </p:txBody>
      </p:sp>
      <p:sp>
        <p:nvSpPr>
          <p:cNvPr id="21507" name="Rectangle 7"/>
          <p:cNvSpPr>
            <a:spLocks noGrp="1" noChangeArrowheads="1"/>
          </p:cNvSpPr>
          <p:nvPr>
            <p:ph idx="1"/>
          </p:nvPr>
        </p:nvSpPr>
        <p:spPr>
          <a:xfrm>
            <a:off x="449451" y="1184652"/>
            <a:ext cx="8229600" cy="3387348"/>
          </a:xfrm>
        </p:spPr>
        <p:txBody>
          <a:bodyPr wrap="square">
            <a:normAutofit/>
          </a:bodyPr>
          <a:lstStyle/>
          <a:p>
            <a:r>
              <a:rPr lang="en-US" sz="2000" dirty="0" smtClean="0"/>
              <a:t>Modeling with a Domain Specific Modeling Language</a:t>
            </a:r>
          </a:p>
          <a:p>
            <a:r>
              <a:rPr lang="en-US" sz="2000" dirty="0" smtClean="0"/>
              <a:t>What is a </a:t>
            </a:r>
            <a:r>
              <a:rPr lang="en-US" sz="2000" dirty="0"/>
              <a:t>Domain Specific Modeling </a:t>
            </a:r>
            <a:r>
              <a:rPr lang="en-US" sz="2000" dirty="0" smtClean="0"/>
              <a:t>Language (DSML)?</a:t>
            </a:r>
          </a:p>
          <a:p>
            <a:pPr lvl="1"/>
            <a:r>
              <a:rPr lang="en-US" sz="1800" dirty="0" smtClean="0"/>
              <a:t>A formal language defined on a custom, limited set of </a:t>
            </a:r>
            <a:r>
              <a:rPr lang="en-US" sz="1800" dirty="0"/>
              <a:t>domain specific </a:t>
            </a:r>
            <a:r>
              <a:rPr lang="en-US" sz="1800" dirty="0" smtClean="0"/>
              <a:t>concepts, symbols, </a:t>
            </a:r>
            <a:r>
              <a:rPr lang="en-US" sz="1800" dirty="0"/>
              <a:t>and rules </a:t>
            </a:r>
            <a:r>
              <a:rPr lang="en-US" sz="1800" dirty="0" smtClean="0"/>
              <a:t>in </a:t>
            </a:r>
            <a:r>
              <a:rPr lang="en-US" sz="1800" dirty="0"/>
              <a:t>a so called meta </a:t>
            </a:r>
            <a:r>
              <a:rPr lang="en-US" sz="1800" dirty="0" smtClean="0"/>
              <a:t>model</a:t>
            </a:r>
          </a:p>
          <a:p>
            <a:pPr lvl="1"/>
            <a:r>
              <a:rPr lang="en-US" sz="1800" dirty="0" smtClean="0"/>
              <a:t>Attempts to achieve a higher level of abstraction than a general purpose language like, e.g., UML</a:t>
            </a:r>
          </a:p>
          <a:p>
            <a:r>
              <a:rPr lang="en-US" sz="1900" dirty="0" smtClean="0"/>
              <a:t>Conceptual foundation dating back to the 80s (ISO </a:t>
            </a:r>
            <a:r>
              <a:rPr lang="en-US" sz="2000" dirty="0"/>
              <a:t>10027</a:t>
            </a:r>
            <a:r>
              <a:rPr lang="en-US" sz="1900" dirty="0" smtClean="0"/>
              <a:t>)</a:t>
            </a:r>
          </a:p>
          <a:p>
            <a:pPr lvl="1"/>
            <a:r>
              <a:rPr lang="en-US" sz="1800" dirty="0"/>
              <a:t>Later on popularized in 90s by OMG as “Meta Object Facility” (MOF)</a:t>
            </a:r>
          </a:p>
        </p:txBody>
      </p:sp>
    </p:spTree>
    <p:extLst>
      <p:ext uri="{BB962C8B-B14F-4D97-AF65-F5344CB8AC3E}">
        <p14:creationId xmlns:p14="http://schemas.microsoft.com/office/powerpoint/2010/main" val="5619911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Anatomy of a DSML or Meta-Model</a:t>
            </a:r>
            <a:endParaRPr lang="en-US" dirty="0"/>
          </a:p>
        </p:txBody>
      </p:sp>
      <p:sp>
        <p:nvSpPr>
          <p:cNvPr id="4" name="Line 2"/>
          <p:cNvSpPr>
            <a:spLocks noChangeShapeType="1"/>
          </p:cNvSpPr>
          <p:nvPr/>
        </p:nvSpPr>
        <p:spPr bwMode="auto">
          <a:xfrm>
            <a:off x="3971485" y="3034608"/>
            <a:ext cx="0"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5408" y="3349738"/>
            <a:ext cx="1909952" cy="144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4"/>
          <p:cNvSpPr>
            <a:spLocks noChangeShapeType="1"/>
          </p:cNvSpPr>
          <p:nvPr/>
        </p:nvSpPr>
        <p:spPr bwMode="auto">
          <a:xfrm>
            <a:off x="5048680" y="2356419"/>
            <a:ext cx="0"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7" name="Line 5"/>
          <p:cNvSpPr>
            <a:spLocks noChangeShapeType="1"/>
          </p:cNvSpPr>
          <p:nvPr/>
        </p:nvSpPr>
        <p:spPr bwMode="auto">
          <a:xfrm>
            <a:off x="6095919" y="3007049"/>
            <a:ext cx="0"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8" name="Line 6"/>
          <p:cNvSpPr>
            <a:spLocks noChangeShapeType="1"/>
          </p:cNvSpPr>
          <p:nvPr/>
        </p:nvSpPr>
        <p:spPr bwMode="auto">
          <a:xfrm>
            <a:off x="2903878" y="2514583"/>
            <a:ext cx="1198" cy="532007"/>
          </a:xfrm>
          <a:prstGeom prst="line">
            <a:avLst/>
          </a:prstGeom>
          <a:noFill/>
          <a:ln w="5715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 name="Rectangle 7"/>
          <p:cNvSpPr>
            <a:spLocks noChangeArrowheads="1"/>
          </p:cNvSpPr>
          <p:nvPr/>
        </p:nvSpPr>
        <p:spPr bwMode="auto">
          <a:xfrm>
            <a:off x="2340278" y="3047788"/>
            <a:ext cx="111761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FontTx/>
              <a:buNone/>
            </a:pPr>
            <a:r>
              <a:rPr lang="en-GB" sz="1600" b="1" dirty="0"/>
              <a:t>Concepts</a:t>
            </a:r>
          </a:p>
        </p:txBody>
      </p:sp>
      <p:sp>
        <p:nvSpPr>
          <p:cNvPr id="10" name="Rectangle 8"/>
          <p:cNvSpPr>
            <a:spLocks noChangeArrowheads="1"/>
          </p:cNvSpPr>
          <p:nvPr/>
        </p:nvSpPr>
        <p:spPr bwMode="auto">
          <a:xfrm>
            <a:off x="4541835" y="3046590"/>
            <a:ext cx="11305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buClrTx/>
              <a:buFontTx/>
              <a:buNone/>
            </a:pPr>
            <a:r>
              <a:rPr lang="en-GB" sz="1600" b="1" dirty="0" smtClean="0"/>
              <a:t>[Symbol]s</a:t>
            </a:r>
            <a:endParaRPr lang="en-GB" sz="1600" b="1" dirty="0"/>
          </a:p>
        </p:txBody>
      </p:sp>
      <p:sp>
        <p:nvSpPr>
          <p:cNvPr id="11" name="Rectangle 9"/>
          <p:cNvSpPr>
            <a:spLocks noChangeArrowheads="1"/>
          </p:cNvSpPr>
          <p:nvPr/>
        </p:nvSpPr>
        <p:spPr bwMode="auto">
          <a:xfrm>
            <a:off x="5466945" y="2549165"/>
            <a:ext cx="12795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FontTx/>
              <a:buNone/>
            </a:pPr>
            <a:r>
              <a:rPr lang="en-GB" sz="1600" b="1" dirty="0"/>
              <a:t>Generators</a:t>
            </a:r>
          </a:p>
        </p:txBody>
      </p:sp>
      <p:sp>
        <p:nvSpPr>
          <p:cNvPr id="12" name="Line 10"/>
          <p:cNvSpPr>
            <a:spLocks noChangeShapeType="1"/>
          </p:cNvSpPr>
          <p:nvPr/>
        </p:nvSpPr>
        <p:spPr bwMode="auto">
          <a:xfrm>
            <a:off x="2017199" y="3005851"/>
            <a:ext cx="5203841" cy="0"/>
          </a:xfrm>
          <a:prstGeom prst="line">
            <a:avLst/>
          </a:prstGeom>
          <a:noFill/>
          <a:ln w="101600">
            <a:solidFill>
              <a:srgbClr val="CF0E3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3" name="Oval 11"/>
          <p:cNvSpPr>
            <a:spLocks noChangeArrowheads="1"/>
          </p:cNvSpPr>
          <p:nvPr/>
        </p:nvSpPr>
        <p:spPr bwMode="auto">
          <a:xfrm>
            <a:off x="1534319" y="2776992"/>
            <a:ext cx="488871" cy="456519"/>
          </a:xfrm>
          <a:prstGeom prst="ellipse">
            <a:avLst/>
          </a:prstGeom>
          <a:solidFill>
            <a:srgbClr val="CF0E30"/>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4" name="Oval 12"/>
          <p:cNvSpPr>
            <a:spLocks noChangeArrowheads="1"/>
          </p:cNvSpPr>
          <p:nvPr/>
        </p:nvSpPr>
        <p:spPr bwMode="auto">
          <a:xfrm>
            <a:off x="2775668" y="2900408"/>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dirty="0"/>
              <a:t>1</a:t>
            </a:r>
          </a:p>
        </p:txBody>
      </p:sp>
      <p:sp>
        <p:nvSpPr>
          <p:cNvPr id="15" name="Oval 13"/>
          <p:cNvSpPr>
            <a:spLocks noChangeArrowheads="1"/>
          </p:cNvSpPr>
          <p:nvPr/>
        </p:nvSpPr>
        <p:spPr bwMode="auto">
          <a:xfrm>
            <a:off x="3834889" y="2900408"/>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a:t>2</a:t>
            </a:r>
          </a:p>
        </p:txBody>
      </p:sp>
      <p:sp>
        <p:nvSpPr>
          <p:cNvPr id="16" name="Oval 14"/>
          <p:cNvSpPr>
            <a:spLocks noChangeArrowheads="1"/>
          </p:cNvSpPr>
          <p:nvPr/>
        </p:nvSpPr>
        <p:spPr bwMode="auto">
          <a:xfrm>
            <a:off x="4915678" y="2888426"/>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a:t>3</a:t>
            </a:r>
          </a:p>
        </p:txBody>
      </p:sp>
      <p:sp>
        <p:nvSpPr>
          <p:cNvPr id="17" name="Oval 15"/>
          <p:cNvSpPr>
            <a:spLocks noChangeArrowheads="1"/>
          </p:cNvSpPr>
          <p:nvPr/>
        </p:nvSpPr>
        <p:spPr bwMode="auto">
          <a:xfrm>
            <a:off x="5972502" y="2890822"/>
            <a:ext cx="249228" cy="220471"/>
          </a:xfrm>
          <a:prstGeom prst="ellipse">
            <a:avLst/>
          </a:prstGeom>
          <a:solidFill>
            <a:schemeClr val="bg1"/>
          </a:solidFill>
          <a:ln w="12700">
            <a:solidFill>
              <a:srgbClr val="CF0E3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FontTx/>
              <a:buNone/>
            </a:pPr>
            <a:r>
              <a:rPr lang="en-GB" sz="1600"/>
              <a:t>4</a:t>
            </a:r>
          </a:p>
        </p:txBody>
      </p:sp>
      <p:pic>
        <p:nvPicPr>
          <p:cNvPr id="19"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6180" y="1021609"/>
            <a:ext cx="1736212" cy="175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0312" y="1020411"/>
            <a:ext cx="2126829" cy="1552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2733" y="3343747"/>
            <a:ext cx="2600124" cy="1574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3"/>
          <p:cNvSpPr>
            <a:spLocks noChangeArrowheads="1"/>
          </p:cNvSpPr>
          <p:nvPr/>
        </p:nvSpPr>
        <p:spPr bwMode="auto">
          <a:xfrm>
            <a:off x="3591842" y="2544372"/>
            <a:ext cx="7425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buClrTx/>
              <a:buFontTx/>
              <a:buNone/>
            </a:pPr>
            <a:r>
              <a:rPr lang="en-GB" sz="1600" b="1" dirty="0"/>
              <a:t>Rules</a:t>
            </a:r>
          </a:p>
        </p:txBody>
      </p:sp>
      <p:pic>
        <p:nvPicPr>
          <p:cNvPr id="23"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0843" y="3468361"/>
            <a:ext cx="1480992" cy="144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CF0E3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6615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07" y="205979"/>
            <a:ext cx="8384583" cy="857250"/>
          </a:xfrm>
        </p:spPr>
        <p:txBody>
          <a:bodyPr>
            <a:normAutofit fontScale="90000"/>
          </a:bodyPr>
          <a:lstStyle/>
          <a:p>
            <a:r>
              <a:rPr lang="en-US" sz="3100" dirty="0" smtClean="0"/>
              <a:t>A Layered Definition of ETSI Testing DSLs?</a:t>
            </a:r>
            <a:br>
              <a:rPr lang="en-US" sz="3100" dirty="0" smtClean="0"/>
            </a:br>
            <a:r>
              <a:rPr lang="en-US" sz="2000" dirty="0" smtClean="0"/>
              <a:t>[based on Oligschläger, LACTOSE 2012]</a:t>
            </a:r>
            <a:endParaRPr lang="en-US" dirty="0"/>
          </a:p>
        </p:txBody>
      </p:sp>
      <p:sp>
        <p:nvSpPr>
          <p:cNvPr id="33" name="Content Placeholder 32"/>
          <p:cNvSpPr>
            <a:spLocks noGrp="1"/>
          </p:cNvSpPr>
          <p:nvPr>
            <p:ph sz="half" idx="2"/>
          </p:nvPr>
        </p:nvSpPr>
        <p:spPr>
          <a:xfrm>
            <a:off x="5292670" y="1379349"/>
            <a:ext cx="3394129" cy="3215274"/>
          </a:xfrm>
        </p:spPr>
        <p:txBody>
          <a:bodyPr>
            <a:normAutofit/>
          </a:bodyPr>
          <a:lstStyle/>
          <a:p>
            <a:r>
              <a:rPr lang="fi-FI" sz="2000" dirty="0" smtClean="0"/>
              <a:t>A DSML definition in </a:t>
            </a:r>
            <a:r>
              <a:rPr lang="fi-FI" sz="2000" dirty="0" err="1" smtClean="0"/>
              <a:t>multiple</a:t>
            </a:r>
            <a:r>
              <a:rPr lang="fi-FI" sz="2000" dirty="0" smtClean="0"/>
              <a:t> </a:t>
            </a:r>
            <a:r>
              <a:rPr lang="fi-FI" sz="2000" dirty="0" err="1" smtClean="0"/>
              <a:t>levels</a:t>
            </a:r>
            <a:r>
              <a:rPr lang="fi-FI" sz="2000" dirty="0" smtClean="0"/>
              <a:t> </a:t>
            </a:r>
          </a:p>
          <a:p>
            <a:r>
              <a:rPr lang="fi-FI" sz="2000" dirty="0" smtClean="0"/>
              <a:t>A new </a:t>
            </a:r>
            <a:r>
              <a:rPr lang="fi-FI" sz="2000" dirty="0" err="1" smtClean="0"/>
              <a:t>level</a:t>
            </a:r>
            <a:r>
              <a:rPr lang="fi-FI" sz="2000" dirty="0" smtClean="0"/>
              <a:t> </a:t>
            </a:r>
            <a:r>
              <a:rPr lang="fi-FI" sz="2000" dirty="0" err="1" smtClean="0"/>
              <a:t>can</a:t>
            </a:r>
            <a:r>
              <a:rPr lang="fi-FI" sz="2000" dirty="0" smtClean="0"/>
              <a:t> </a:t>
            </a:r>
            <a:r>
              <a:rPr lang="fi-FI" sz="2000" dirty="0" err="1" smtClean="0"/>
              <a:t>add</a:t>
            </a:r>
            <a:r>
              <a:rPr lang="fi-FI" sz="2000" dirty="0" smtClean="0"/>
              <a:t> new </a:t>
            </a:r>
            <a:r>
              <a:rPr lang="fi-FI" sz="2000" dirty="0" err="1" smtClean="0"/>
              <a:t>concepts</a:t>
            </a:r>
            <a:r>
              <a:rPr lang="fi-FI" sz="2000" dirty="0" smtClean="0"/>
              <a:t>, </a:t>
            </a:r>
            <a:r>
              <a:rPr lang="fi-FI" sz="2000" dirty="0" err="1" smtClean="0"/>
              <a:t>properties</a:t>
            </a:r>
            <a:r>
              <a:rPr lang="fi-FI" sz="2000" dirty="0" smtClean="0"/>
              <a:t>, </a:t>
            </a:r>
            <a:r>
              <a:rPr lang="fi-FI" sz="2000" dirty="0" err="1" smtClean="0"/>
              <a:t>relationships</a:t>
            </a:r>
            <a:r>
              <a:rPr lang="fi-FI" sz="2000" dirty="0" smtClean="0"/>
              <a:t> </a:t>
            </a:r>
            <a:r>
              <a:rPr lang="fi-FI" sz="2000" dirty="0" err="1" smtClean="0"/>
              <a:t>etc</a:t>
            </a:r>
            <a:endParaRPr lang="fi-FI" sz="2000" dirty="0" smtClean="0"/>
          </a:p>
          <a:p>
            <a:r>
              <a:rPr lang="fi-FI" sz="2000" dirty="0"/>
              <a:t>A </a:t>
            </a:r>
            <a:r>
              <a:rPr lang="fi-FI" sz="2000" dirty="0" smtClean="0"/>
              <a:t>new </a:t>
            </a:r>
            <a:r>
              <a:rPr lang="fi-FI" sz="2000" dirty="0" err="1" smtClean="0"/>
              <a:t>level</a:t>
            </a:r>
            <a:r>
              <a:rPr lang="fi-FI" sz="2000" dirty="0" smtClean="0"/>
              <a:t> </a:t>
            </a:r>
            <a:r>
              <a:rPr lang="fi-FI" sz="2000" dirty="0" err="1" smtClean="0"/>
              <a:t>can</a:t>
            </a:r>
            <a:r>
              <a:rPr lang="fi-FI" sz="2000" dirty="0" smtClean="0"/>
              <a:t> </a:t>
            </a:r>
            <a:r>
              <a:rPr lang="fi-FI" sz="2000" dirty="0" err="1" smtClean="0"/>
              <a:t>refine</a:t>
            </a:r>
            <a:r>
              <a:rPr lang="fi-FI" sz="2000" dirty="0" smtClean="0"/>
              <a:t> </a:t>
            </a:r>
            <a:r>
              <a:rPr lang="fi-FI" sz="2000" dirty="0" err="1" smtClean="0"/>
              <a:t>or</a:t>
            </a:r>
            <a:r>
              <a:rPr lang="fi-FI" sz="2000" dirty="0" smtClean="0"/>
              <a:t> </a:t>
            </a:r>
            <a:r>
              <a:rPr lang="fi-FI" sz="2000" dirty="0" err="1" smtClean="0"/>
              <a:t>restrict</a:t>
            </a:r>
            <a:r>
              <a:rPr lang="fi-FI" sz="2000" dirty="0" smtClean="0"/>
              <a:t> </a:t>
            </a:r>
            <a:r>
              <a:rPr lang="fi-FI" sz="2000" dirty="0" err="1" smtClean="0"/>
              <a:t>already</a:t>
            </a:r>
            <a:r>
              <a:rPr lang="fi-FI" sz="2000" dirty="0" smtClean="0"/>
              <a:t> </a:t>
            </a:r>
            <a:r>
              <a:rPr lang="fi-FI" sz="2000" dirty="0" err="1" smtClean="0"/>
              <a:t>existing</a:t>
            </a:r>
            <a:r>
              <a:rPr lang="fi-FI" sz="2000" dirty="0" smtClean="0"/>
              <a:t> </a:t>
            </a:r>
            <a:r>
              <a:rPr lang="fi-FI" sz="2000" dirty="0" err="1" smtClean="0"/>
              <a:t>concepts</a:t>
            </a:r>
            <a:r>
              <a:rPr lang="fi-FI" sz="2000" dirty="0" smtClean="0"/>
              <a:t>, </a:t>
            </a:r>
            <a:r>
              <a:rPr lang="fi-FI" sz="2000" dirty="0" err="1"/>
              <a:t>properties</a:t>
            </a:r>
            <a:r>
              <a:rPr lang="fi-FI" sz="2000" dirty="0"/>
              <a:t>, </a:t>
            </a:r>
            <a:r>
              <a:rPr lang="fi-FI" sz="2000" dirty="0" err="1"/>
              <a:t>relationships</a:t>
            </a:r>
            <a:r>
              <a:rPr lang="fi-FI" sz="2000" dirty="0" smtClean="0"/>
              <a:t>, </a:t>
            </a:r>
            <a:r>
              <a:rPr lang="fi-FI" sz="2000" dirty="0" err="1" smtClean="0"/>
              <a:t>etc</a:t>
            </a:r>
            <a:endParaRPr lang="en-US" sz="2000" dirty="0"/>
          </a:p>
        </p:txBody>
      </p:sp>
      <p:sp>
        <p:nvSpPr>
          <p:cNvPr id="24" name="Rounded Rectangle 23"/>
          <p:cNvSpPr/>
          <p:nvPr/>
        </p:nvSpPr>
        <p:spPr>
          <a:xfrm>
            <a:off x="329332" y="2790977"/>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smtClean="0"/>
              <a:t>Application </a:t>
            </a:r>
            <a:r>
              <a:rPr lang="fi-FI" dirty="0" err="1" smtClean="0"/>
              <a:t>Domain</a:t>
            </a:r>
            <a:endParaRPr lang="en-US" dirty="0"/>
          </a:p>
        </p:txBody>
      </p:sp>
      <p:sp>
        <p:nvSpPr>
          <p:cNvPr id="26" name="Rounded Rectangle 25"/>
          <p:cNvSpPr/>
          <p:nvPr/>
        </p:nvSpPr>
        <p:spPr>
          <a:xfrm>
            <a:off x="2886549" y="2163296"/>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err="1" smtClean="0"/>
              <a:t>Generic</a:t>
            </a:r>
            <a:r>
              <a:rPr lang="fi-FI" dirty="0" smtClean="0"/>
              <a:t> </a:t>
            </a:r>
            <a:r>
              <a:rPr lang="fi-FI" dirty="0" err="1" smtClean="0"/>
              <a:t>Testing</a:t>
            </a:r>
            <a:endParaRPr lang="en-US" dirty="0"/>
          </a:p>
        </p:txBody>
      </p:sp>
      <p:sp>
        <p:nvSpPr>
          <p:cNvPr id="27" name="Rounded Rectangle 26"/>
          <p:cNvSpPr/>
          <p:nvPr/>
        </p:nvSpPr>
        <p:spPr>
          <a:xfrm>
            <a:off x="329332" y="4388525"/>
            <a:ext cx="4843218" cy="41845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i-FI" dirty="0" err="1" smtClean="0"/>
              <a:t>SpecificTest</a:t>
            </a:r>
            <a:r>
              <a:rPr lang="fi-FI" dirty="0" smtClean="0"/>
              <a:t> </a:t>
            </a:r>
            <a:r>
              <a:rPr lang="fi-FI" dirty="0" err="1" smtClean="0"/>
              <a:t>Description</a:t>
            </a:r>
            <a:endParaRPr lang="en-US" dirty="0"/>
          </a:p>
        </p:txBody>
      </p:sp>
      <p:sp>
        <p:nvSpPr>
          <p:cNvPr id="15" name="Rounded Rectangle 14"/>
          <p:cNvSpPr/>
          <p:nvPr/>
        </p:nvSpPr>
        <p:spPr>
          <a:xfrm>
            <a:off x="329332" y="3303908"/>
            <a:ext cx="2286001" cy="41845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i-FI" dirty="0" err="1" smtClean="0"/>
              <a:t>Specific</a:t>
            </a:r>
            <a:r>
              <a:rPr lang="fi-FI" dirty="0" smtClean="0"/>
              <a:t> System</a:t>
            </a:r>
            <a:endParaRPr lang="en-US" dirty="0"/>
          </a:p>
        </p:txBody>
      </p:sp>
      <p:sp>
        <p:nvSpPr>
          <p:cNvPr id="16" name="Rounded Rectangle 15"/>
          <p:cNvSpPr/>
          <p:nvPr/>
        </p:nvSpPr>
        <p:spPr>
          <a:xfrm>
            <a:off x="1642813" y="1614465"/>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err="1" smtClean="0"/>
              <a:t>Generic</a:t>
            </a:r>
            <a:r>
              <a:rPr lang="fi-FI" dirty="0" smtClean="0"/>
              <a:t> System</a:t>
            </a:r>
            <a:endParaRPr lang="en-US" dirty="0"/>
          </a:p>
        </p:txBody>
      </p:sp>
      <p:sp>
        <p:nvSpPr>
          <p:cNvPr id="17" name="Rounded Rectangle 16"/>
          <p:cNvSpPr/>
          <p:nvPr/>
        </p:nvSpPr>
        <p:spPr>
          <a:xfrm>
            <a:off x="326752" y="2176226"/>
            <a:ext cx="2286001" cy="41845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i-FI" dirty="0" smtClean="0"/>
              <a:t>System </a:t>
            </a:r>
            <a:r>
              <a:rPr lang="fi-FI" dirty="0" err="1" smtClean="0"/>
              <a:t>Operation</a:t>
            </a:r>
            <a:endParaRPr lang="en-US" dirty="0"/>
          </a:p>
        </p:txBody>
      </p:sp>
      <p:sp>
        <p:nvSpPr>
          <p:cNvPr id="19" name="Rounded Rectangle 18"/>
          <p:cNvSpPr/>
          <p:nvPr/>
        </p:nvSpPr>
        <p:spPr>
          <a:xfrm>
            <a:off x="326752" y="3851263"/>
            <a:ext cx="4843218" cy="41845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i-FI" dirty="0" err="1" smtClean="0"/>
              <a:t>Specific</a:t>
            </a:r>
            <a:r>
              <a:rPr lang="fi-FI" dirty="0" smtClean="0"/>
              <a:t> System </a:t>
            </a:r>
            <a:r>
              <a:rPr lang="fi-FI" dirty="0" err="1" smtClean="0"/>
              <a:t>Operation</a:t>
            </a:r>
            <a:endParaRPr lang="en-US" dirty="0"/>
          </a:p>
        </p:txBody>
      </p:sp>
      <p:sp>
        <p:nvSpPr>
          <p:cNvPr id="5" name="Cloud Callout 4"/>
          <p:cNvSpPr/>
          <p:nvPr/>
        </p:nvSpPr>
        <p:spPr>
          <a:xfrm>
            <a:off x="3626592" y="1325105"/>
            <a:ext cx="984153" cy="506336"/>
          </a:xfrm>
          <a:prstGeom prst="cloudCallout">
            <a:avLst>
              <a:gd name="adj1" fmla="val -47604"/>
              <a:gd name="adj2" fmla="val 8101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schemeClr val="tx1"/>
                </a:solidFill>
              </a:rPr>
              <a:t>input, </a:t>
            </a:r>
            <a:r>
              <a:rPr lang="fi-FI" sz="1200" dirty="0" err="1" smtClean="0">
                <a:solidFill>
                  <a:schemeClr val="tx1"/>
                </a:solidFill>
              </a:rPr>
              <a:t>entity</a:t>
            </a:r>
            <a:endParaRPr lang="en-US" sz="1200" dirty="0">
              <a:solidFill>
                <a:schemeClr val="tx1"/>
              </a:solidFill>
            </a:endParaRPr>
          </a:p>
        </p:txBody>
      </p:sp>
      <p:sp>
        <p:nvSpPr>
          <p:cNvPr id="21" name="Cloud Callout 20"/>
          <p:cNvSpPr/>
          <p:nvPr/>
        </p:nvSpPr>
        <p:spPr>
          <a:xfrm>
            <a:off x="4290435" y="1849580"/>
            <a:ext cx="1203713" cy="418454"/>
          </a:xfrm>
          <a:prstGeom prst="cloudCallout">
            <a:avLst>
              <a:gd name="adj1" fmla="val -47604"/>
              <a:gd name="adj2" fmla="val 8101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smtClean="0">
                <a:solidFill>
                  <a:schemeClr val="tx1"/>
                </a:solidFill>
              </a:rPr>
              <a:t>test</a:t>
            </a:r>
            <a:r>
              <a:rPr lang="fi-FI" sz="1200" dirty="0" smtClean="0">
                <a:solidFill>
                  <a:schemeClr val="tx1"/>
                </a:solidFill>
              </a:rPr>
              <a:t> </a:t>
            </a:r>
            <a:r>
              <a:rPr lang="fi-FI" sz="1200" dirty="0" err="1" smtClean="0">
                <a:solidFill>
                  <a:schemeClr val="tx1"/>
                </a:solidFill>
              </a:rPr>
              <a:t>step</a:t>
            </a:r>
            <a:r>
              <a:rPr lang="fi-FI" sz="1200" dirty="0" smtClean="0">
                <a:solidFill>
                  <a:schemeClr val="tx1"/>
                </a:solidFill>
              </a:rPr>
              <a:t> </a:t>
            </a:r>
            <a:endParaRPr lang="en-US" sz="1200" dirty="0">
              <a:solidFill>
                <a:schemeClr val="tx1"/>
              </a:solidFill>
            </a:endParaRPr>
          </a:p>
        </p:txBody>
      </p:sp>
      <p:sp>
        <p:nvSpPr>
          <p:cNvPr id="22" name="Cloud Callout 21"/>
          <p:cNvSpPr/>
          <p:nvPr/>
        </p:nvSpPr>
        <p:spPr>
          <a:xfrm>
            <a:off x="147234" y="1661722"/>
            <a:ext cx="1268274" cy="522500"/>
          </a:xfrm>
          <a:prstGeom prst="cloudCallout">
            <a:avLst>
              <a:gd name="adj1" fmla="val 37374"/>
              <a:gd name="adj2" fmla="val 79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a:solidFill>
                  <a:schemeClr val="tx1"/>
                </a:solidFill>
              </a:rPr>
              <a:t>i</a:t>
            </a:r>
            <a:r>
              <a:rPr lang="fi-FI" sz="1200" dirty="0" err="1" smtClean="0">
                <a:solidFill>
                  <a:schemeClr val="tx1"/>
                </a:solidFill>
              </a:rPr>
              <a:t>nitial</a:t>
            </a:r>
            <a:r>
              <a:rPr lang="fi-FI" sz="1200" dirty="0" smtClean="0">
                <a:solidFill>
                  <a:schemeClr val="tx1"/>
                </a:solidFill>
              </a:rPr>
              <a:t> </a:t>
            </a:r>
            <a:r>
              <a:rPr lang="fi-FI" sz="1200" dirty="0" err="1" smtClean="0">
                <a:solidFill>
                  <a:schemeClr val="tx1"/>
                </a:solidFill>
              </a:rPr>
              <a:t>state</a:t>
            </a:r>
            <a:endParaRPr lang="en-US" sz="1200" dirty="0">
              <a:solidFill>
                <a:schemeClr val="tx1"/>
              </a:solidFill>
            </a:endParaRPr>
          </a:p>
        </p:txBody>
      </p:sp>
      <p:sp>
        <p:nvSpPr>
          <p:cNvPr id="23" name="Cloud Callout 22"/>
          <p:cNvSpPr/>
          <p:nvPr/>
        </p:nvSpPr>
        <p:spPr>
          <a:xfrm>
            <a:off x="147234" y="2464806"/>
            <a:ext cx="1268274" cy="522500"/>
          </a:xfrm>
          <a:prstGeom prst="cloudCallout">
            <a:avLst>
              <a:gd name="adj1" fmla="val 37374"/>
              <a:gd name="adj2" fmla="val 79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schemeClr val="tx1"/>
                </a:solidFill>
              </a:rPr>
              <a:t>SIP UA</a:t>
            </a:r>
            <a:endParaRPr lang="en-US" sz="1200" dirty="0">
              <a:solidFill>
                <a:schemeClr val="tx1"/>
              </a:solidFill>
            </a:endParaRPr>
          </a:p>
        </p:txBody>
      </p:sp>
    </p:spTree>
    <p:extLst>
      <p:ext uri="{BB962C8B-B14F-4D97-AF65-F5344CB8AC3E}">
        <p14:creationId xmlns:p14="http://schemas.microsoft.com/office/powerpoint/2010/main" val="423734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smtClean="0"/>
              <a:t>Why DSML(s) in Standardization?</a:t>
            </a:r>
          </a:p>
        </p:txBody>
      </p:sp>
      <p:sp>
        <p:nvSpPr>
          <p:cNvPr id="21507" name="Rectangle 7"/>
          <p:cNvSpPr>
            <a:spLocks noGrp="1" noChangeArrowheads="1"/>
          </p:cNvSpPr>
          <p:nvPr>
            <p:ph idx="1"/>
          </p:nvPr>
        </p:nvSpPr>
        <p:spPr>
          <a:xfrm>
            <a:off x="449451" y="1184651"/>
            <a:ext cx="8229600" cy="3705064"/>
          </a:xfrm>
        </p:spPr>
        <p:txBody>
          <a:bodyPr wrap="square">
            <a:normAutofit/>
          </a:bodyPr>
          <a:lstStyle/>
          <a:p>
            <a:r>
              <a:rPr lang="en-US" sz="2000" dirty="0" smtClean="0"/>
              <a:t>Not a new idea in context of TTCN-3</a:t>
            </a:r>
          </a:p>
          <a:p>
            <a:r>
              <a:rPr lang="en-US" sz="2000" dirty="0" smtClean="0"/>
              <a:t>A fast way to nice &amp; free text editors available for anybody (via </a:t>
            </a:r>
            <a:r>
              <a:rPr lang="en-US" sz="2000" dirty="0" err="1" smtClean="0"/>
              <a:t>xtext</a:t>
            </a:r>
            <a:r>
              <a:rPr lang="en-US" sz="2000" dirty="0" smtClean="0"/>
              <a:t>)</a:t>
            </a:r>
          </a:p>
          <a:p>
            <a:pPr lvl="1"/>
            <a:r>
              <a:rPr lang="en-US" sz="1800" dirty="0" smtClean="0"/>
              <a:t>One of the challenges of the </a:t>
            </a:r>
            <a:r>
              <a:rPr lang="en-US" sz="1800" dirty="0" err="1" smtClean="0"/>
              <a:t>ExTRA</a:t>
            </a:r>
            <a:r>
              <a:rPr lang="en-US" sz="1800" dirty="0" smtClean="0"/>
              <a:t> aka </a:t>
            </a:r>
            <a:r>
              <a:rPr lang="en-US" sz="1800" dirty="0" err="1" smtClean="0"/>
              <a:t>TPLan</a:t>
            </a:r>
            <a:endParaRPr lang="en-US" sz="1800" dirty="0" smtClean="0"/>
          </a:p>
          <a:p>
            <a:r>
              <a:rPr lang="en-US" sz="2000" dirty="0" smtClean="0"/>
              <a:t>A nice way to formalize dependencies and ensure consistency between different abstraction levels</a:t>
            </a:r>
          </a:p>
          <a:p>
            <a:pPr lvl="1"/>
            <a:r>
              <a:rPr lang="en-US" sz="1800" dirty="0" err="1" smtClean="0"/>
              <a:t>ExTRA</a:t>
            </a:r>
            <a:r>
              <a:rPr lang="en-US" sz="1800" dirty="0" smtClean="0"/>
              <a:t> -&gt; System operation or TDL -&gt; TTCN-3 ?</a:t>
            </a:r>
          </a:p>
          <a:p>
            <a:r>
              <a:rPr lang="en-US" sz="2200" dirty="0" smtClean="0"/>
              <a:t>Allow space for tool proprietary presentation formats and even refinements, and extensions</a:t>
            </a:r>
          </a:p>
          <a:p>
            <a:pPr lvl="1"/>
            <a:r>
              <a:rPr lang="en-US" sz="1800" dirty="0" smtClean="0"/>
              <a:t>At same time enables enforcing ”tool independent single language” for use in standardization</a:t>
            </a:r>
          </a:p>
        </p:txBody>
      </p:sp>
    </p:spTree>
    <p:extLst>
      <p:ext uri="{BB962C8B-B14F-4D97-AF65-F5344CB8AC3E}">
        <p14:creationId xmlns:p14="http://schemas.microsoft.com/office/powerpoint/2010/main" val="38322335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p:txBody>
          <a:bodyPr/>
          <a:lstStyle/>
          <a:p>
            <a:r>
              <a:rPr lang="fi-FI" dirty="0" smtClean="0"/>
              <a:t>Open </a:t>
            </a:r>
            <a:r>
              <a:rPr lang="fi-FI" dirty="0" err="1" smtClean="0"/>
              <a:t>Issues</a:t>
            </a:r>
            <a:endParaRPr lang="fi-FI" dirty="0" smtClean="0"/>
          </a:p>
        </p:txBody>
      </p:sp>
      <p:sp>
        <p:nvSpPr>
          <p:cNvPr id="2" name="Content Placeholder 1"/>
          <p:cNvSpPr>
            <a:spLocks noGrp="1"/>
          </p:cNvSpPr>
          <p:nvPr>
            <p:ph idx="1"/>
          </p:nvPr>
        </p:nvSpPr>
        <p:spPr/>
        <p:txBody>
          <a:bodyPr/>
          <a:lstStyle/>
          <a:p>
            <a:r>
              <a:rPr lang="fi-FI" dirty="0" err="1" smtClean="0"/>
              <a:t>xtext</a:t>
            </a:r>
            <a:r>
              <a:rPr lang="fi-FI" dirty="0" smtClean="0"/>
              <a:t> as common </a:t>
            </a:r>
            <a:r>
              <a:rPr lang="fi-FI" dirty="0" err="1" smtClean="0"/>
              <a:t>denominator</a:t>
            </a:r>
            <a:r>
              <a:rPr lang="fi-FI" dirty="0" smtClean="0"/>
              <a:t>?</a:t>
            </a:r>
          </a:p>
          <a:p>
            <a:r>
              <a:rPr lang="fi-FI" dirty="0" smtClean="0"/>
              <a:t>In ES 202 951 </a:t>
            </a:r>
            <a:r>
              <a:rPr lang="fi-FI" dirty="0" err="1" smtClean="0"/>
              <a:t>or</a:t>
            </a:r>
            <a:r>
              <a:rPr lang="fi-FI" dirty="0" smtClean="0"/>
              <a:t> </a:t>
            </a:r>
            <a:r>
              <a:rPr lang="fi-FI" dirty="0" err="1" smtClean="0"/>
              <a:t>rather</a:t>
            </a:r>
            <a:r>
              <a:rPr lang="fi-FI" dirty="0" smtClean="0"/>
              <a:t> </a:t>
            </a:r>
            <a:r>
              <a:rPr lang="fi-FI" dirty="0" err="1" smtClean="0"/>
              <a:t>separate</a:t>
            </a:r>
            <a:r>
              <a:rPr lang="fi-FI" dirty="0" smtClean="0"/>
              <a:t> </a:t>
            </a:r>
            <a:r>
              <a:rPr lang="fi-FI" dirty="0" err="1" smtClean="0"/>
              <a:t>standard</a:t>
            </a:r>
            <a:r>
              <a:rPr lang="fi-FI" dirty="0" smtClean="0"/>
              <a:t>?</a:t>
            </a:r>
          </a:p>
          <a:p>
            <a:endParaRPr lang="en-US" dirty="0"/>
          </a:p>
        </p:txBody>
      </p:sp>
    </p:spTree>
    <p:extLst>
      <p:ext uri="{BB962C8B-B14F-4D97-AF65-F5344CB8AC3E}">
        <p14:creationId xmlns:p14="http://schemas.microsoft.com/office/powerpoint/2010/main" val="351887567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Q Theme">
      <a:dk1>
        <a:sysClr val="windowText" lastClr="000000"/>
      </a:dk1>
      <a:lt1>
        <a:sysClr val="window" lastClr="FFFFFF"/>
      </a:lt1>
      <a:dk2>
        <a:srgbClr val="1E1E1E"/>
      </a:dk2>
      <a:lt2>
        <a:srgbClr val="C8C8C8"/>
      </a:lt2>
      <a:accent1>
        <a:srgbClr val="009900"/>
      </a:accent1>
      <a:accent2>
        <a:srgbClr val="006699"/>
      </a:accent2>
      <a:accent3>
        <a:srgbClr val="FFAA00"/>
      </a:accent3>
      <a:accent4>
        <a:srgbClr val="999999"/>
      </a:accent4>
      <a:accent5>
        <a:srgbClr val="4D4D4D"/>
      </a:accent5>
      <a:accent6>
        <a:srgbClr val="9900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1004</Words>
  <Application>Microsoft Office PowerPoint</Application>
  <PresentationFormat>On-screen Show (16:9)</PresentationFormat>
  <Paragraphs>100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On ES 202 951 v1.2.1  Stephan Schulz MBT Working Meeting/MTS#56, Göttingen</vt:lpstr>
      <vt:lpstr>Outline</vt:lpstr>
      <vt:lpstr>Status ES 202 951</vt:lpstr>
      <vt:lpstr>Test language specification and DSLs</vt:lpstr>
      <vt:lpstr>What is a Domain Specific Modeling?</vt:lpstr>
      <vt:lpstr>[Example] Anatomy of a DSML or Meta-Model</vt:lpstr>
      <vt:lpstr>A Layered Definition of ETSI Testing DSLs? [based on Oligschläger, LACTOSE 2012]</vt:lpstr>
      <vt:lpstr>Why DSML(s) in Standardization?</vt:lpstr>
      <vt:lpstr>Open Issues</vt:lpstr>
      <vt:lpstr>About Test Selection in ES 202 951</vt:lpstr>
      <vt:lpstr>About Test Selection in ES 202 951</vt:lpstr>
      <vt:lpstr>(Part of ) An Earlier Attempt</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of Test Design with Model-Based Testing</dc:title>
  <dc:creator/>
  <cp:keywords>MBT, ATD, Testing</cp:keywords>
  <cp:lastModifiedBy/>
  <cp:revision>1</cp:revision>
  <dcterms:created xsi:type="dcterms:W3CDTF">2010-07-15T17:05:57Z</dcterms:created>
  <dcterms:modified xsi:type="dcterms:W3CDTF">2012-05-14T15:44:46Z</dcterms:modified>
  <cp:category>Tutorial</cp:category>
</cp:coreProperties>
</file>