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70" r:id="rId5"/>
    <p:sldId id="271" r:id="rId6"/>
    <p:sldId id="273" r:id="rId7"/>
    <p:sldId id="275" r:id="rId8"/>
    <p:sldId id="272" r:id="rId9"/>
    <p:sldId id="274" r:id="rId10"/>
    <p:sldId id="276" r:id="rId11"/>
    <p:sldId id="277" r:id="rId12"/>
    <p:sldId id="278" r:id="rId13"/>
    <p:sldId id="279" r:id="rId14"/>
    <p:sldId id="280" r:id="rId15"/>
    <p:sldId id="2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2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1536D-E0B5-4054-B50A-801652E70997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5DEFB-D942-4624-B7CA-1E76B806D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bg2">
                    <a:lumMod val="25000"/>
                  </a:schemeClr>
                </a:gs>
                <a:gs pos="17000">
                  <a:schemeClr val="bg2">
                    <a:lumMod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lvl1pPr>
              <a:defRPr sz="16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22821B78-05C9-4F1A-916C-2776D05A1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5648356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57158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5648356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22821B78-05C9-4F1A-916C-2776D05A19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357158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bg2">
                    <a:lumMod val="25000"/>
                  </a:schemeClr>
                </a:gs>
                <a:gs pos="17000">
                  <a:schemeClr val="bg2">
                    <a:lumMod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357158" y="105725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bg2">
                    <a:lumMod val="25000"/>
                  </a:schemeClr>
                </a:gs>
                <a:gs pos="17000">
                  <a:schemeClr val="bg2">
                    <a:lumMod val="5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bg2">
            <a:lumMod val="25000"/>
          </a:schemeClr>
        </a:buClr>
        <a:buSzPct val="70000"/>
        <a:buFont typeface="Wingdings" pitchFamily="2" charset="2"/>
        <a:buChar char="q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bg2">
            <a:lumMod val="25000"/>
          </a:schemeClr>
        </a:buClr>
        <a:buSzPct val="70000"/>
        <a:buFont typeface="Wingdings" pitchFamily="2" charset="2"/>
        <a:buChar char="§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bg2">
            <a:lumMod val="25000"/>
          </a:schemeClr>
        </a:buClr>
        <a:buSzPct val="70000"/>
        <a:buFont typeface="Courier New" pitchFamily="49" charset="0"/>
        <a:buChar char="o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bg2">
            <a:lumMod val="25000"/>
          </a:schemeClr>
        </a:buClr>
        <a:buSzPct val="70000"/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bg2">
            <a:lumMod val="25000"/>
          </a:schemeClr>
        </a:buClr>
        <a:buSzPct val="60000"/>
        <a:buFont typeface="Wingdings 2"/>
        <a:buChar char="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128" y="3140968"/>
            <a:ext cx="8471152" cy="1944216"/>
          </a:xfrm>
        </p:spPr>
        <p:txBody>
          <a:bodyPr>
            <a:noAutofit/>
          </a:bodyPr>
          <a:lstStyle/>
          <a:p>
            <a:r>
              <a:rPr lang="en-US" sz="4800" dirty="0" smtClean="0"/>
              <a:t>STF 442 ACTIVITY:</a:t>
            </a:r>
            <a:br>
              <a:rPr lang="en-US" sz="4800" dirty="0" smtClean="0"/>
            </a:br>
            <a:r>
              <a:rPr lang="en-US" sz="4800" dirty="0" smtClean="0"/>
              <a:t>MBT CONFORMANCE TEST DEVELOPEMTN CASE STUDIES</a:t>
            </a:r>
            <a:endParaRPr lang="ru-RU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280" y="5445224"/>
            <a:ext cx="8458200" cy="914400"/>
          </a:xfrm>
        </p:spPr>
        <p:txBody>
          <a:bodyPr/>
          <a:lstStyle/>
          <a:p>
            <a:r>
              <a:rPr lang="en-GB" b="1" dirty="0" smtClean="0"/>
              <a:t>Victor </a:t>
            </a:r>
            <a:r>
              <a:rPr lang="en-GB" b="1" dirty="0" err="1" smtClean="0"/>
              <a:t>Kuliamin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STF 442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GeoNetworking</a:t>
            </a:r>
            <a:r>
              <a:rPr lang="en-US" dirty="0" smtClean="0"/>
              <a:t> protocol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Transport protocol for communications between vehicles/road facility</a:t>
            </a:r>
          </a:p>
          <a:p>
            <a:r>
              <a:rPr lang="en-US" dirty="0" smtClean="0"/>
              <a:t>Main features</a:t>
            </a:r>
          </a:p>
          <a:p>
            <a:pPr lvl="1"/>
            <a:r>
              <a:rPr lang="en-US" dirty="0" smtClean="0"/>
              <a:t>Adaptive header structure</a:t>
            </a:r>
          </a:p>
          <a:p>
            <a:pPr lvl="1"/>
            <a:r>
              <a:rPr lang="en-US" dirty="0" smtClean="0"/>
              <a:t>Internal operations</a:t>
            </a:r>
          </a:p>
          <a:p>
            <a:pPr lvl="2"/>
            <a:r>
              <a:rPr lang="en-US" dirty="0" smtClean="0"/>
              <a:t>Address and position maintenance</a:t>
            </a:r>
          </a:p>
          <a:p>
            <a:pPr lvl="2"/>
            <a:r>
              <a:rPr lang="en-US" dirty="0" smtClean="0"/>
              <a:t>Beaconing – neighbor discovery</a:t>
            </a:r>
          </a:p>
          <a:p>
            <a:pPr lvl="2"/>
            <a:r>
              <a:rPr lang="en-US" dirty="0" smtClean="0"/>
              <a:t>Location service – search for a unit with specific address</a:t>
            </a:r>
          </a:p>
          <a:p>
            <a:pPr lvl="1"/>
            <a:r>
              <a:rPr lang="en-US" dirty="0" smtClean="0"/>
              <a:t>External services</a:t>
            </a:r>
          </a:p>
          <a:p>
            <a:pPr lvl="2"/>
            <a:r>
              <a:rPr lang="en-US" dirty="0" err="1" smtClean="0"/>
              <a:t>GeoUnicast</a:t>
            </a:r>
            <a:r>
              <a:rPr lang="en-US" dirty="0" smtClean="0"/>
              <a:t> – sending a packet to specific address</a:t>
            </a:r>
          </a:p>
          <a:p>
            <a:pPr lvl="2"/>
            <a:r>
              <a:rPr lang="en-US" dirty="0" err="1" smtClean="0"/>
              <a:t>GeoBroadcast</a:t>
            </a:r>
            <a:r>
              <a:rPr lang="en-US" dirty="0" smtClean="0"/>
              <a:t>/</a:t>
            </a:r>
            <a:r>
              <a:rPr lang="en-US" dirty="0" err="1" smtClean="0"/>
              <a:t>GeoAnyCast</a:t>
            </a:r>
            <a:r>
              <a:rPr lang="en-US" dirty="0" smtClean="0"/>
              <a:t> – to all units in a specific area</a:t>
            </a:r>
          </a:p>
          <a:p>
            <a:pPr lvl="2"/>
            <a:r>
              <a:rPr lang="en-US" dirty="0" smtClean="0"/>
              <a:t>Single Hop Broadcast – to all neighbors</a:t>
            </a:r>
          </a:p>
          <a:p>
            <a:pPr lvl="2"/>
            <a:r>
              <a:rPr lang="en-US" dirty="0" smtClean="0"/>
              <a:t>Topologically Scoped Broadcast – to all n-hop neighbors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 Location service (SOURCE UNIT)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36096" y="2996952"/>
            <a:ext cx="2016224" cy="50405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Waiting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>
            <a:stCxn id="33" idx="0"/>
            <a:endCxn id="5" idx="0"/>
          </p:cNvCxnSpPr>
          <p:nvPr/>
        </p:nvCxnSpPr>
        <p:spPr>
          <a:xfrm rot="5400000" flipH="1" flipV="1">
            <a:off x="3671900" y="224644"/>
            <a:ext cx="12700" cy="5544616"/>
          </a:xfrm>
          <a:prstGeom prst="curvedConnector3">
            <a:avLst>
              <a:gd name="adj1" fmla="val 1800000"/>
            </a:avLst>
          </a:prstGeom>
          <a:ln w="25400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31640" y="1268760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[!known(</a:t>
            </a:r>
            <a:r>
              <a:rPr lang="en-US" dirty="0" err="1" smtClean="0"/>
              <a:t>addr</a:t>
            </a:r>
            <a:r>
              <a:rPr lang="en-US" dirty="0" smtClean="0"/>
              <a:t>)] </a:t>
            </a:r>
            <a:r>
              <a:rPr lang="en-US" dirty="0" err="1" smtClean="0"/>
              <a:t>GeoUnicast</a:t>
            </a:r>
            <a:r>
              <a:rPr lang="en-US" dirty="0" smtClean="0"/>
              <a:t>(PDU, </a:t>
            </a:r>
            <a:r>
              <a:rPr lang="en-US" dirty="0" err="1" smtClean="0"/>
              <a:t>addr</a:t>
            </a:r>
            <a:r>
              <a:rPr lang="en-US" dirty="0" smtClean="0"/>
              <a:t>) /</a:t>
            </a:r>
            <a:br>
              <a:rPr lang="en-US" dirty="0" smtClean="0"/>
            </a:br>
            <a:r>
              <a:rPr lang="en-US" dirty="0" err="1" smtClean="0"/>
              <a:t>ls</a:t>
            </a:r>
            <a:r>
              <a:rPr lang="en-US" dirty="0" smtClean="0"/>
              <a:t>-buffer[</a:t>
            </a:r>
            <a:r>
              <a:rPr lang="en-US" dirty="0" err="1" smtClean="0"/>
              <a:t>addr</a:t>
            </a:r>
            <a:r>
              <a:rPr lang="en-US" dirty="0" smtClean="0"/>
              <a:t>].add(PDU),</a:t>
            </a:r>
            <a:br>
              <a:rPr lang="en-US" dirty="0" smtClean="0"/>
            </a:br>
            <a:r>
              <a:rPr lang="en-US" dirty="0" smtClean="0"/>
              <a:t>set </a:t>
            </a:r>
            <a:r>
              <a:rPr lang="en-US" dirty="0" err="1" smtClean="0"/>
              <a:t>ls</a:t>
            </a:r>
            <a:r>
              <a:rPr lang="en-US" dirty="0" smtClean="0"/>
              <a:t>-timer[</a:t>
            </a:r>
            <a:r>
              <a:rPr lang="en-US" dirty="0" err="1" smtClean="0"/>
              <a:t>addr</a:t>
            </a:r>
            <a:r>
              <a:rPr lang="en-US" dirty="0" smtClean="0"/>
              <a:t>], </a:t>
            </a:r>
            <a:br>
              <a:rPr lang="en-US" dirty="0" smtClean="0"/>
            </a:br>
            <a:r>
              <a:rPr lang="en-US" dirty="0" err="1" smtClean="0"/>
              <a:t>ls-rtcounter</a:t>
            </a:r>
            <a:r>
              <a:rPr lang="en-US" dirty="0" smtClean="0"/>
              <a:t>[</a:t>
            </a:r>
            <a:r>
              <a:rPr lang="en-US" dirty="0" err="1" smtClean="0"/>
              <a:t>addr</a:t>
            </a:r>
            <a:r>
              <a:rPr lang="en-US" dirty="0" smtClean="0"/>
              <a:t>] := 0,</a:t>
            </a:r>
            <a:br>
              <a:rPr lang="en-US" dirty="0" smtClean="0"/>
            </a:br>
            <a:r>
              <a:rPr lang="en-US" dirty="0" smtClean="0"/>
              <a:t>issue </a:t>
            </a:r>
            <a:r>
              <a:rPr lang="en-US" dirty="0" err="1" smtClean="0"/>
              <a:t>LSRequest</a:t>
            </a:r>
            <a:r>
              <a:rPr lang="en-US" dirty="0" smtClean="0"/>
              <a:t> for </a:t>
            </a:r>
            <a:r>
              <a:rPr lang="en-US" dirty="0" err="1" smtClean="0"/>
              <a:t>addr</a:t>
            </a:r>
            <a:r>
              <a:rPr lang="en-US" dirty="0" smtClean="0"/>
              <a:t> (as broadcast)</a:t>
            </a:r>
            <a:endParaRPr lang="ru-RU" dirty="0"/>
          </a:p>
        </p:txBody>
      </p:sp>
      <p:cxnSp>
        <p:nvCxnSpPr>
          <p:cNvPr id="8" name="Прямая со стрелкой 11"/>
          <p:cNvCxnSpPr>
            <a:stCxn id="5" idx="1"/>
            <a:endCxn id="33" idx="3"/>
          </p:cNvCxnSpPr>
          <p:nvPr/>
        </p:nvCxnSpPr>
        <p:spPr>
          <a:xfrm flipH="1">
            <a:off x="1259632" y="3248980"/>
            <a:ext cx="4176464" cy="0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39952" y="5013176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naddr</a:t>
            </a:r>
            <a:r>
              <a:rPr lang="en-US" dirty="0" smtClean="0"/>
              <a:t> = </a:t>
            </a:r>
            <a:r>
              <a:rPr lang="en-US" dirty="0" err="1" smtClean="0"/>
              <a:t>addr</a:t>
            </a:r>
            <a:r>
              <a:rPr lang="en-US" dirty="0" smtClean="0"/>
              <a:t>] </a:t>
            </a:r>
            <a:r>
              <a:rPr lang="en-US" dirty="0" err="1" smtClean="0"/>
              <a:t>GeoUnicast</a:t>
            </a:r>
            <a:r>
              <a:rPr lang="en-US" dirty="0" smtClean="0"/>
              <a:t>(PDU, </a:t>
            </a:r>
            <a:r>
              <a:rPr lang="en-US" dirty="0" err="1" smtClean="0"/>
              <a:t>naddr</a:t>
            </a:r>
            <a:r>
              <a:rPr lang="en-US" dirty="0" smtClean="0"/>
              <a:t>) /</a:t>
            </a:r>
            <a:br>
              <a:rPr lang="en-US" dirty="0" smtClean="0"/>
            </a:br>
            <a:r>
              <a:rPr lang="en-US" dirty="0" err="1" smtClean="0"/>
              <a:t>ls</a:t>
            </a:r>
            <a:r>
              <a:rPr lang="en-US" dirty="0" smtClean="0"/>
              <a:t>-buffer[</a:t>
            </a:r>
            <a:r>
              <a:rPr lang="en-US" dirty="0" err="1" smtClean="0"/>
              <a:t>addr</a:t>
            </a:r>
            <a:r>
              <a:rPr lang="en-US" dirty="0" smtClean="0"/>
              <a:t>].add(PDU),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39552" y="2996952"/>
            <a:ext cx="720080" cy="50405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Idle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38" name="Прямая со стрелкой 37"/>
          <p:cNvCxnSpPr>
            <a:stCxn id="5" idx="2"/>
            <a:endCxn id="5" idx="3"/>
          </p:cNvCxnSpPr>
          <p:nvPr/>
        </p:nvCxnSpPr>
        <p:spPr>
          <a:xfrm rot="5400000" flipH="1" flipV="1">
            <a:off x="6822250" y="2870938"/>
            <a:ext cx="252028" cy="1008112"/>
          </a:xfrm>
          <a:prstGeom prst="curvedConnector4">
            <a:avLst>
              <a:gd name="adj1" fmla="val -90704"/>
              <a:gd name="adj2" fmla="val 122676"/>
            </a:avLst>
          </a:prstGeom>
          <a:ln w="25400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788024" y="3789040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ls-rtcounter</a:t>
            </a:r>
            <a:r>
              <a:rPr lang="en-US" dirty="0" smtClean="0"/>
              <a:t>[</a:t>
            </a:r>
            <a:r>
              <a:rPr lang="en-US" dirty="0" err="1" smtClean="0"/>
              <a:t>addr</a:t>
            </a:r>
            <a:r>
              <a:rPr lang="en-US" dirty="0" smtClean="0"/>
              <a:t>] &lt; MAX] </a:t>
            </a:r>
            <a:r>
              <a:rPr lang="en-US" dirty="0" err="1" smtClean="0"/>
              <a:t>ls</a:t>
            </a:r>
            <a:r>
              <a:rPr lang="en-US" dirty="0" smtClean="0"/>
              <a:t>-timer[</a:t>
            </a:r>
            <a:r>
              <a:rPr lang="en-US" dirty="0" err="1" smtClean="0"/>
              <a:t>addr</a:t>
            </a:r>
            <a:r>
              <a:rPr lang="en-US" dirty="0" smtClean="0"/>
              <a:t>] /</a:t>
            </a:r>
            <a:br>
              <a:rPr lang="en-US" dirty="0" smtClean="0"/>
            </a:br>
            <a:r>
              <a:rPr lang="en-US" dirty="0" smtClean="0"/>
              <a:t>set </a:t>
            </a:r>
            <a:r>
              <a:rPr lang="en-US" dirty="0" err="1" smtClean="0"/>
              <a:t>ls</a:t>
            </a:r>
            <a:r>
              <a:rPr lang="en-US" dirty="0" smtClean="0"/>
              <a:t>-timer[</a:t>
            </a:r>
            <a:r>
              <a:rPr lang="en-US" dirty="0" err="1" smtClean="0"/>
              <a:t>addr</a:t>
            </a:r>
            <a:r>
              <a:rPr lang="en-US" dirty="0" smtClean="0"/>
              <a:t>], </a:t>
            </a:r>
            <a:br>
              <a:rPr lang="en-US" dirty="0" smtClean="0"/>
            </a:br>
            <a:r>
              <a:rPr lang="en-US" dirty="0" err="1" smtClean="0"/>
              <a:t>ls-rtcounter</a:t>
            </a:r>
            <a:r>
              <a:rPr lang="en-US" dirty="0" smtClean="0"/>
              <a:t>[</a:t>
            </a:r>
            <a:r>
              <a:rPr lang="en-US" dirty="0" err="1" smtClean="0"/>
              <a:t>addr</a:t>
            </a:r>
            <a:r>
              <a:rPr lang="en-US" dirty="0" smtClean="0"/>
              <a:t>] ++,</a:t>
            </a:r>
            <a:br>
              <a:rPr lang="en-US" dirty="0" smtClean="0"/>
            </a:br>
            <a:r>
              <a:rPr lang="en-US" dirty="0" smtClean="0"/>
              <a:t>issue </a:t>
            </a:r>
            <a:r>
              <a:rPr lang="en-US" dirty="0" err="1" smtClean="0"/>
              <a:t>LSRequest</a:t>
            </a:r>
            <a:r>
              <a:rPr lang="en-US" dirty="0" smtClean="0"/>
              <a:t> for </a:t>
            </a:r>
            <a:r>
              <a:rPr lang="en-US" dirty="0" err="1" smtClean="0"/>
              <a:t>addr</a:t>
            </a:r>
            <a:r>
              <a:rPr lang="en-US" dirty="0" smtClean="0"/>
              <a:t> (as broadcast)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4788024" y="5805264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buffered PDU lifetime expires /</a:t>
            </a:r>
            <a:br>
              <a:rPr lang="en-US" dirty="0" smtClean="0"/>
            </a:br>
            <a:r>
              <a:rPr lang="en-US" dirty="0" err="1" smtClean="0"/>
              <a:t>ls</a:t>
            </a:r>
            <a:r>
              <a:rPr lang="en-US" dirty="0" smtClean="0"/>
              <a:t>-buffer[</a:t>
            </a:r>
            <a:r>
              <a:rPr lang="en-US" dirty="0" err="1" smtClean="0"/>
              <a:t>addr</a:t>
            </a:r>
            <a:r>
              <a:rPr lang="en-US" dirty="0" smtClean="0"/>
              <a:t>].remove(PDU)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179512" y="3717032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ls-rtcounter</a:t>
            </a:r>
            <a:r>
              <a:rPr lang="en-US" dirty="0" smtClean="0"/>
              <a:t>[</a:t>
            </a:r>
            <a:r>
              <a:rPr lang="en-US" dirty="0" err="1" smtClean="0"/>
              <a:t>addr</a:t>
            </a:r>
            <a:r>
              <a:rPr lang="en-US" dirty="0" smtClean="0"/>
              <a:t>] = MAX] </a:t>
            </a:r>
            <a:r>
              <a:rPr lang="en-US" dirty="0" err="1" smtClean="0"/>
              <a:t>ls</a:t>
            </a:r>
            <a:r>
              <a:rPr lang="en-US" dirty="0" smtClean="0"/>
              <a:t>-timer[</a:t>
            </a:r>
            <a:r>
              <a:rPr lang="en-US" dirty="0" err="1" smtClean="0"/>
              <a:t>addr</a:t>
            </a:r>
            <a:r>
              <a:rPr lang="en-US" dirty="0" smtClean="0"/>
              <a:t>] /</a:t>
            </a:r>
            <a:br>
              <a:rPr lang="en-US" dirty="0" smtClean="0"/>
            </a:br>
            <a:r>
              <a:rPr lang="en-US" dirty="0" smtClean="0"/>
              <a:t>remove </a:t>
            </a:r>
            <a:r>
              <a:rPr lang="en-US" dirty="0" err="1" smtClean="0"/>
              <a:t>ls</a:t>
            </a:r>
            <a:r>
              <a:rPr lang="en-US" dirty="0" smtClean="0"/>
              <a:t>-timer[</a:t>
            </a:r>
            <a:r>
              <a:rPr lang="en-US" dirty="0" err="1" smtClean="0"/>
              <a:t>addr</a:t>
            </a:r>
            <a:r>
              <a:rPr lang="en-US" dirty="0" smtClean="0"/>
              <a:t>], </a:t>
            </a:r>
            <a:br>
              <a:rPr lang="en-US" dirty="0" smtClean="0"/>
            </a:br>
            <a:r>
              <a:rPr lang="en-US" dirty="0" err="1" smtClean="0"/>
              <a:t>ls</a:t>
            </a:r>
            <a:r>
              <a:rPr lang="en-US" dirty="0" smtClean="0"/>
              <a:t>-buffer[</a:t>
            </a:r>
            <a:r>
              <a:rPr lang="en-US" dirty="0" err="1" smtClean="0"/>
              <a:t>addr</a:t>
            </a:r>
            <a:r>
              <a:rPr lang="en-US" dirty="0" smtClean="0"/>
              <a:t>].clear()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755576" y="4725144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LSReply</a:t>
            </a:r>
            <a:r>
              <a:rPr lang="en-US" dirty="0" smtClean="0"/>
              <a:t>(</a:t>
            </a:r>
            <a:r>
              <a:rPr lang="en-US" dirty="0" err="1" smtClean="0"/>
              <a:t>addr</a:t>
            </a:r>
            <a:r>
              <a:rPr lang="en-US" dirty="0" smtClean="0"/>
              <a:t>, loc-data)/</a:t>
            </a:r>
            <a:br>
              <a:rPr lang="en-US" dirty="0" smtClean="0"/>
            </a:br>
            <a:r>
              <a:rPr lang="en-US" dirty="0" err="1" smtClean="0"/>
              <a:t>ls</a:t>
            </a:r>
            <a:r>
              <a:rPr lang="en-US" dirty="0" smtClean="0"/>
              <a:t>-buffer[</a:t>
            </a:r>
            <a:r>
              <a:rPr lang="en-US" dirty="0" err="1" smtClean="0"/>
              <a:t>addr</a:t>
            </a:r>
            <a:r>
              <a:rPr lang="en-US" dirty="0" smtClean="0"/>
              <a:t>].flush(),</a:t>
            </a:r>
          </a:p>
          <a:p>
            <a:r>
              <a:rPr lang="en-US" dirty="0" smtClean="0"/>
              <a:t>loc-table[</a:t>
            </a:r>
            <a:r>
              <a:rPr lang="en-US" dirty="0" err="1" smtClean="0"/>
              <a:t>addr</a:t>
            </a:r>
            <a:r>
              <a:rPr lang="en-US" dirty="0" smtClean="0"/>
              <a:t>] := loc-data,</a:t>
            </a:r>
          </a:p>
          <a:p>
            <a:r>
              <a:rPr lang="en-US" dirty="0" smtClean="0"/>
              <a:t>loc-table[sender] := …</a:t>
            </a:r>
            <a:endParaRPr lang="ru-RU" dirty="0"/>
          </a:p>
        </p:txBody>
      </p:sp>
      <p:sp>
        <p:nvSpPr>
          <p:cNvPr id="60" name="Номер слайда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 Location service (OTHER)</a:t>
            </a:r>
            <a:endParaRPr lang="ru-RU" dirty="0"/>
          </a:p>
        </p:txBody>
      </p:sp>
      <p:cxnSp>
        <p:nvCxnSpPr>
          <p:cNvPr id="4" name="Прямая со стрелкой 5"/>
          <p:cNvCxnSpPr>
            <a:stCxn id="6" idx="0"/>
            <a:endCxn id="6" idx="1"/>
          </p:cNvCxnSpPr>
          <p:nvPr/>
        </p:nvCxnSpPr>
        <p:spPr>
          <a:xfrm rot="16200000" flipH="1" flipV="1">
            <a:off x="1745686" y="2870938"/>
            <a:ext cx="252028" cy="648072"/>
          </a:xfrm>
          <a:prstGeom prst="curvedConnector4">
            <a:avLst>
              <a:gd name="adj1" fmla="val -90704"/>
              <a:gd name="adj2" fmla="val 135274"/>
            </a:avLst>
          </a:prstGeom>
          <a:ln w="25400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5536" y="1700808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addr</a:t>
            </a:r>
            <a:r>
              <a:rPr lang="en-US" dirty="0" smtClean="0"/>
              <a:t> != local-</a:t>
            </a:r>
            <a:r>
              <a:rPr lang="en-US" dirty="0" err="1" smtClean="0"/>
              <a:t>addr</a:t>
            </a:r>
            <a:r>
              <a:rPr lang="en-US" dirty="0" smtClean="0"/>
              <a:t>] </a:t>
            </a:r>
            <a:r>
              <a:rPr lang="en-US" dirty="0" err="1" smtClean="0"/>
              <a:t>LSRequest</a:t>
            </a:r>
            <a:r>
              <a:rPr lang="en-US" dirty="0" smtClean="0"/>
              <a:t>(</a:t>
            </a:r>
            <a:r>
              <a:rPr lang="en-US" dirty="0" err="1" smtClean="0"/>
              <a:t>addr</a:t>
            </a:r>
            <a:r>
              <a:rPr lang="en-US" dirty="0" smtClean="0"/>
              <a:t>) /</a:t>
            </a:r>
            <a:br>
              <a:rPr lang="en-US" dirty="0" smtClean="0"/>
            </a:br>
            <a:r>
              <a:rPr lang="en-US" dirty="0" smtClean="0"/>
              <a:t>transmit </a:t>
            </a:r>
            <a:r>
              <a:rPr lang="en-US" dirty="0" err="1" smtClean="0"/>
              <a:t>LSRequest</a:t>
            </a:r>
            <a:r>
              <a:rPr lang="en-US" dirty="0" smtClean="0"/>
              <a:t> (as TSB)</a:t>
            </a:r>
          </a:p>
          <a:p>
            <a:r>
              <a:rPr lang="en-US" dirty="0" smtClean="0"/>
              <a:t>loc-table[sender] := …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47664" y="3068960"/>
            <a:ext cx="1296144" cy="50405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Idle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1" name="Прямая со стрелкой 5"/>
          <p:cNvCxnSpPr>
            <a:stCxn id="6" idx="2"/>
            <a:endCxn id="6" idx="3"/>
          </p:cNvCxnSpPr>
          <p:nvPr/>
        </p:nvCxnSpPr>
        <p:spPr>
          <a:xfrm rot="5400000" flipH="1" flipV="1">
            <a:off x="2393758" y="3122966"/>
            <a:ext cx="252028" cy="648072"/>
          </a:xfrm>
          <a:prstGeom prst="curvedConnector4">
            <a:avLst>
              <a:gd name="adj1" fmla="val -90704"/>
              <a:gd name="adj2" fmla="val 135274"/>
            </a:avLst>
          </a:prstGeom>
          <a:ln w="25400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31640" y="3933056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addr</a:t>
            </a:r>
            <a:r>
              <a:rPr lang="en-US" dirty="0" smtClean="0"/>
              <a:t> = local-</a:t>
            </a:r>
            <a:r>
              <a:rPr lang="en-US" dirty="0" err="1" smtClean="0"/>
              <a:t>addr</a:t>
            </a:r>
            <a:r>
              <a:rPr lang="en-US" dirty="0" smtClean="0"/>
              <a:t>] </a:t>
            </a:r>
            <a:r>
              <a:rPr lang="en-US" dirty="0" err="1" smtClean="0"/>
              <a:t>LSRequest</a:t>
            </a:r>
            <a:r>
              <a:rPr lang="en-US" dirty="0" smtClean="0"/>
              <a:t>(</a:t>
            </a:r>
            <a:r>
              <a:rPr lang="en-US" dirty="0" err="1" smtClean="0"/>
              <a:t>addr</a:t>
            </a:r>
            <a:r>
              <a:rPr lang="en-US" dirty="0" smtClean="0"/>
              <a:t>) /</a:t>
            </a:r>
            <a:br>
              <a:rPr lang="en-US" dirty="0" smtClean="0"/>
            </a:br>
            <a:r>
              <a:rPr lang="en-US" dirty="0" smtClean="0"/>
              <a:t>issue </a:t>
            </a:r>
            <a:r>
              <a:rPr lang="en-US" dirty="0" err="1" smtClean="0"/>
              <a:t>LSReply</a:t>
            </a:r>
            <a:r>
              <a:rPr lang="en-US" dirty="0" smtClean="0"/>
              <a:t> (as </a:t>
            </a:r>
            <a:r>
              <a:rPr lang="en-US" dirty="0" err="1" smtClean="0"/>
              <a:t>GeoUnicast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loc-table[sender] := …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779912" y="2132856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LSReply</a:t>
            </a:r>
            <a:r>
              <a:rPr lang="en-US" dirty="0" smtClean="0"/>
              <a:t>(</a:t>
            </a:r>
            <a:r>
              <a:rPr lang="en-US" dirty="0" err="1" smtClean="0"/>
              <a:t>addr</a:t>
            </a:r>
            <a:r>
              <a:rPr lang="en-US" dirty="0" smtClean="0"/>
              <a:t>, loc-data) /</a:t>
            </a:r>
            <a:br>
              <a:rPr lang="en-US" dirty="0" smtClean="0"/>
            </a:br>
            <a:r>
              <a:rPr lang="en-US" dirty="0" smtClean="0"/>
              <a:t>transmit </a:t>
            </a:r>
            <a:r>
              <a:rPr lang="en-US" dirty="0" err="1" smtClean="0"/>
              <a:t>LSReply</a:t>
            </a:r>
            <a:r>
              <a:rPr lang="en-US" dirty="0" smtClean="0"/>
              <a:t> (as </a:t>
            </a:r>
            <a:r>
              <a:rPr lang="en-US" dirty="0" err="1" smtClean="0"/>
              <a:t>GeoUnicast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loc-table[</a:t>
            </a:r>
            <a:r>
              <a:rPr lang="en-US" dirty="0" err="1" smtClean="0"/>
              <a:t>addr</a:t>
            </a:r>
            <a:r>
              <a:rPr lang="en-US" dirty="0" smtClean="0"/>
              <a:t>] := …</a:t>
            </a:r>
          </a:p>
          <a:p>
            <a:r>
              <a:rPr lang="en-US" dirty="0" smtClean="0"/>
              <a:t>loc-table[sender] := …</a:t>
            </a: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GN location service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504319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Synchronous model</a:t>
            </a:r>
          </a:p>
          <a:p>
            <a:r>
              <a:rPr lang="en-US" dirty="0" smtClean="0"/>
              <a:t>Interface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acket </a:t>
            </a:r>
            <a:r>
              <a:rPr lang="en-US" dirty="0" err="1" smtClean="0"/>
              <a:t>GeoUnicast</a:t>
            </a:r>
            <a:r>
              <a:rPr lang="en-US" dirty="0" smtClean="0"/>
              <a:t>(PDU, </a:t>
            </a:r>
            <a:r>
              <a:rPr lang="en-US" dirty="0" err="1" smtClean="0"/>
              <a:t>addr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acket </a:t>
            </a:r>
            <a:r>
              <a:rPr lang="en-US" dirty="0" err="1" smtClean="0"/>
              <a:t>LSTimer</a:t>
            </a:r>
            <a:r>
              <a:rPr lang="en-US" dirty="0" smtClean="0"/>
              <a:t>(</a:t>
            </a:r>
            <a:r>
              <a:rPr lang="en-US" dirty="0" err="1" smtClean="0"/>
              <a:t>addr</a:t>
            </a:r>
            <a:r>
              <a:rPr lang="en-US" dirty="0" smtClean="0"/>
              <a:t>)		</a:t>
            </a:r>
            <a:r>
              <a:rPr lang="en-US" dirty="0" smtClean="0"/>
              <a:t>(maybe problem </a:t>
            </a:r>
            <a:r>
              <a:rPr lang="en-US" dirty="0" smtClean="0"/>
              <a:t>for executable tests)</a:t>
            </a:r>
          </a:p>
          <a:p>
            <a:pPr lvl="1"/>
            <a:r>
              <a:rPr lang="en-US" dirty="0" smtClean="0"/>
              <a:t>void </a:t>
            </a:r>
            <a:r>
              <a:rPr lang="en-US" dirty="0" err="1" smtClean="0"/>
              <a:t>LSBufferedPacketExpired</a:t>
            </a:r>
            <a:r>
              <a:rPr lang="en-US" dirty="0" smtClean="0"/>
              <a:t>(PDU)	</a:t>
            </a:r>
            <a:r>
              <a:rPr lang="en-US" dirty="0" smtClean="0"/>
              <a:t>(maybe problem </a:t>
            </a:r>
            <a:r>
              <a:rPr lang="en-US" dirty="0" smtClean="0"/>
              <a:t>for executable tests)</a:t>
            </a:r>
          </a:p>
          <a:p>
            <a:pPr lvl="1"/>
            <a:r>
              <a:rPr lang="en-US" dirty="0" smtClean="0"/>
              <a:t>[packets flushed] </a:t>
            </a:r>
            <a:r>
              <a:rPr lang="en-US" dirty="0" err="1" smtClean="0"/>
              <a:t>LSRequest</a:t>
            </a:r>
            <a:r>
              <a:rPr lang="en-US" dirty="0" smtClean="0"/>
              <a:t>(packet)</a:t>
            </a:r>
          </a:p>
          <a:p>
            <a:pPr lvl="1"/>
            <a:r>
              <a:rPr lang="en-US" dirty="0" smtClean="0"/>
              <a:t>[packets flushed] </a:t>
            </a:r>
            <a:r>
              <a:rPr lang="en-US" dirty="0" err="1" smtClean="0"/>
              <a:t>LSReply</a:t>
            </a:r>
            <a:r>
              <a:rPr lang="en-US" dirty="0" smtClean="0"/>
              <a:t>(packet)</a:t>
            </a:r>
          </a:p>
          <a:p>
            <a:r>
              <a:rPr lang="en-US" dirty="0" smtClean="0"/>
              <a:t>Data intensive </a:t>
            </a:r>
            <a:br>
              <a:rPr lang="en-US" dirty="0" smtClean="0"/>
            </a:br>
            <a:r>
              <a:rPr lang="en-US" dirty="0" smtClean="0"/>
              <a:t>location[</a:t>
            </a:r>
            <a:r>
              <a:rPr lang="en-US" dirty="0" err="1" smtClean="0"/>
              <a:t>addr</a:t>
            </a:r>
            <a:r>
              <a:rPr lang="en-US" dirty="0" smtClean="0"/>
              <a:t>], LS </a:t>
            </a:r>
            <a:r>
              <a:rPr lang="en-US" dirty="0" smtClean="0"/>
              <a:t>buffer[</a:t>
            </a:r>
            <a:r>
              <a:rPr lang="en-US" dirty="0" err="1" smtClean="0"/>
              <a:t>addr</a:t>
            </a:r>
            <a:r>
              <a:rPr lang="en-US" dirty="0" smtClean="0"/>
              <a:t>], UC buffer[</a:t>
            </a:r>
            <a:r>
              <a:rPr lang="en-US" dirty="0" err="1" smtClean="0"/>
              <a:t>addr</a:t>
            </a:r>
            <a:r>
              <a:rPr lang="en-US" dirty="0" smtClean="0"/>
              <a:t>], BC buffer </a:t>
            </a:r>
          </a:p>
          <a:p>
            <a:r>
              <a:rPr lang="en-US" dirty="0" smtClean="0"/>
              <a:t>Involvement of other f</a:t>
            </a:r>
            <a:r>
              <a:rPr lang="en-US" dirty="0" smtClean="0"/>
              <a:t>eatures</a:t>
            </a:r>
            <a:endParaRPr lang="en-US" dirty="0" smtClean="0"/>
          </a:p>
          <a:p>
            <a:pPr lvl="1"/>
            <a:r>
              <a:rPr lang="en-US" dirty="0" smtClean="0"/>
              <a:t>Address maintenance – not modeled</a:t>
            </a:r>
          </a:p>
          <a:p>
            <a:pPr lvl="1"/>
            <a:r>
              <a:rPr lang="en-US" dirty="0" smtClean="0"/>
              <a:t>Duplicate packet detection</a:t>
            </a:r>
          </a:p>
          <a:p>
            <a:pPr lvl="1"/>
            <a:r>
              <a:rPr lang="en-US" dirty="0" smtClean="0"/>
              <a:t>Location data maintenance for </a:t>
            </a:r>
            <a:r>
              <a:rPr lang="en-US" dirty="0" smtClean="0"/>
              <a:t>sources and </a:t>
            </a:r>
            <a:r>
              <a:rPr lang="en-US" dirty="0" smtClean="0"/>
              <a:t>forwarders </a:t>
            </a:r>
            <a:r>
              <a:rPr lang="en-US" dirty="0" smtClean="0"/>
              <a:t>of </a:t>
            </a:r>
            <a:r>
              <a:rPr lang="en-US" dirty="0" smtClean="0"/>
              <a:t>received </a:t>
            </a:r>
            <a:r>
              <a:rPr lang="en-US" dirty="0" smtClean="0"/>
              <a:t>packets</a:t>
            </a:r>
          </a:p>
          <a:p>
            <a:pPr lvl="1"/>
            <a:r>
              <a:rPr lang="en-US" dirty="0" smtClean="0"/>
              <a:t>Common header processing</a:t>
            </a:r>
          </a:p>
          <a:p>
            <a:pPr lvl="1"/>
            <a:r>
              <a:rPr lang="en-US" dirty="0" smtClean="0"/>
              <a:t>Issuing packet as TSB</a:t>
            </a:r>
          </a:p>
          <a:p>
            <a:pPr lvl="1"/>
            <a:r>
              <a:rPr lang="en-US" dirty="0" smtClean="0"/>
              <a:t>Issuing packet as </a:t>
            </a:r>
            <a:r>
              <a:rPr lang="en-US" dirty="0" err="1" smtClean="0"/>
              <a:t>GeoUnicast</a:t>
            </a:r>
            <a:r>
              <a:rPr lang="en-US" dirty="0" smtClean="0"/>
              <a:t> (Forward </a:t>
            </a:r>
            <a:r>
              <a:rPr lang="en-US" dirty="0" smtClean="0"/>
              <a:t>address calculation </a:t>
            </a:r>
            <a:r>
              <a:rPr lang="en-US" dirty="0" smtClean="0"/>
              <a:t>- only </a:t>
            </a:r>
            <a:r>
              <a:rPr lang="en-US" dirty="0" smtClean="0"/>
              <a:t>GREEDY algorithm, CBF not </a:t>
            </a:r>
            <a:r>
              <a:rPr lang="en-US" dirty="0" smtClean="0"/>
              <a:t>modeled)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 Location Service TESTS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tests is too large</a:t>
            </a:r>
          </a:p>
          <a:p>
            <a:r>
              <a:rPr lang="en-US" dirty="0" smtClean="0"/>
              <a:t>Hard to interpret yet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FURTHER development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GN Location Service </a:t>
            </a:r>
            <a:r>
              <a:rPr lang="en-US" dirty="0" err="1" smtClean="0"/>
              <a:t>SpecExplorer</a:t>
            </a:r>
            <a:r>
              <a:rPr lang="en-US" dirty="0" smtClean="0"/>
              <a:t> model</a:t>
            </a:r>
          </a:p>
          <a:p>
            <a:pPr lvl="1">
              <a:buNone/>
            </a:pPr>
            <a:r>
              <a:rPr lang="en-US" dirty="0" smtClean="0"/>
              <a:t>Just now too complex for full exploration</a:t>
            </a:r>
          </a:p>
          <a:p>
            <a:r>
              <a:rPr lang="en-US" dirty="0" smtClean="0"/>
              <a:t>Possible abstractions</a:t>
            </a:r>
          </a:p>
          <a:p>
            <a:pPr lvl="1"/>
            <a:r>
              <a:rPr lang="en-US" dirty="0" smtClean="0"/>
              <a:t>Decrease size of buffers and counters</a:t>
            </a:r>
          </a:p>
          <a:p>
            <a:pPr lvl="1"/>
            <a:r>
              <a:rPr lang="en-US" dirty="0" smtClean="0"/>
              <a:t>Create several specific configurations</a:t>
            </a:r>
          </a:p>
          <a:p>
            <a:pPr lvl="1"/>
            <a:r>
              <a:rPr lang="en-US" dirty="0" smtClean="0"/>
              <a:t>Skip </a:t>
            </a:r>
            <a:r>
              <a:rPr lang="en-US" dirty="0" smtClean="0"/>
              <a:t>some data fields from headers and state</a:t>
            </a:r>
          </a:p>
          <a:p>
            <a:pPr lvl="1"/>
            <a:r>
              <a:rPr lang="en-US" dirty="0" smtClean="0"/>
              <a:t>Skip some (internal) </a:t>
            </a:r>
            <a:r>
              <a:rPr lang="en-US" dirty="0" smtClean="0"/>
              <a:t>operations</a:t>
            </a:r>
          </a:p>
          <a:p>
            <a:r>
              <a:rPr lang="en-US" dirty="0" smtClean="0"/>
              <a:t>Decomposition </a:t>
            </a:r>
            <a:r>
              <a:rPr lang="en-US" dirty="0" smtClean="0"/>
              <a:t>into small </a:t>
            </a:r>
            <a:r>
              <a:rPr lang="en-US" dirty="0" smtClean="0"/>
              <a:t>single-feature </a:t>
            </a:r>
            <a:r>
              <a:rPr lang="en-US" dirty="0" smtClean="0"/>
              <a:t>models</a:t>
            </a:r>
          </a:p>
          <a:p>
            <a:pPr lvl="1">
              <a:buNone/>
            </a:pPr>
            <a:r>
              <a:rPr lang="en-US" dirty="0" smtClean="0"/>
              <a:t>???</a:t>
            </a:r>
          </a:p>
          <a:p>
            <a:r>
              <a:rPr lang="en-US" dirty="0" smtClean="0"/>
              <a:t>Byproducts</a:t>
            </a:r>
          </a:p>
          <a:p>
            <a:pPr lvl="1"/>
            <a:r>
              <a:rPr lang="en-US" dirty="0" smtClean="0"/>
              <a:t>~12 issues in </a:t>
            </a:r>
            <a:r>
              <a:rPr lang="en-US" dirty="0" err="1" smtClean="0"/>
              <a:t>GeoNetworking</a:t>
            </a:r>
            <a:r>
              <a:rPr lang="en-US" dirty="0" smtClean="0"/>
              <a:t> specifications</a:t>
            </a:r>
          </a:p>
          <a:p>
            <a:pPr lvl="1"/>
            <a:r>
              <a:rPr lang="en-US" dirty="0" smtClean="0"/>
              <a:t>Requirements catalogue (not refined yet)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ATM Toy Example Case Study</a:t>
            </a:r>
          </a:p>
          <a:p>
            <a:pPr lvl="1"/>
            <a:r>
              <a:rPr lang="en-US" dirty="0" smtClean="0"/>
              <a:t>General Description</a:t>
            </a:r>
          </a:p>
          <a:p>
            <a:pPr lvl="1"/>
            <a:r>
              <a:rPr lang="en-US" dirty="0" err="1" smtClean="0"/>
              <a:t>SpecExplorer</a:t>
            </a:r>
            <a:r>
              <a:rPr lang="en-US" dirty="0" smtClean="0"/>
              <a:t> Model and Test Generation</a:t>
            </a:r>
          </a:p>
          <a:p>
            <a:pPr lvl="1"/>
            <a:r>
              <a:rPr lang="en-US" dirty="0" err="1" smtClean="0"/>
              <a:t>Conformiq</a:t>
            </a:r>
            <a:r>
              <a:rPr lang="en-US" dirty="0" smtClean="0"/>
              <a:t> Model and Test Generation</a:t>
            </a:r>
          </a:p>
          <a:p>
            <a:r>
              <a:rPr lang="en-US" dirty="0" err="1" smtClean="0"/>
              <a:t>GeoNetworking</a:t>
            </a:r>
            <a:r>
              <a:rPr lang="en-US" dirty="0" smtClean="0"/>
              <a:t> Location Service Case Study</a:t>
            </a:r>
          </a:p>
          <a:p>
            <a:pPr lvl="1"/>
            <a:r>
              <a:rPr lang="en-US" dirty="0" smtClean="0"/>
              <a:t>General Description</a:t>
            </a:r>
          </a:p>
          <a:p>
            <a:pPr lvl="1"/>
            <a:r>
              <a:rPr lang="en-US" dirty="0" smtClean="0"/>
              <a:t>Modeling Issues</a:t>
            </a:r>
          </a:p>
          <a:p>
            <a:pPr lvl="1"/>
            <a:r>
              <a:rPr lang="en-US" dirty="0" err="1" smtClean="0"/>
              <a:t>SpecExplorer</a:t>
            </a:r>
            <a:r>
              <a:rPr lang="en-US" dirty="0" smtClean="0"/>
              <a:t> Model and Test Generation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 Toy Example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Simple ATM</a:t>
            </a:r>
          </a:p>
          <a:p>
            <a:r>
              <a:rPr lang="en-US" dirty="0" smtClean="0"/>
              <a:t>User insert card / ATM checks its validity</a:t>
            </a:r>
          </a:p>
          <a:p>
            <a:r>
              <a:rPr lang="en-US" dirty="0" smtClean="0"/>
              <a:t>User provide PIN / ATM checks its correctness</a:t>
            </a:r>
          </a:p>
          <a:p>
            <a:r>
              <a:rPr lang="en-US" dirty="0" smtClean="0"/>
              <a:t>User requests money / ATM checks balance and provides money if balance is greater than requested sum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 Example: </a:t>
            </a:r>
            <a:r>
              <a:rPr lang="en-US" dirty="0" err="1" smtClean="0"/>
              <a:t>statechart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50406" y="2638653"/>
            <a:ext cx="792088" cy="50405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Idle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70886" y="2638653"/>
            <a:ext cx="1656184" cy="50405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Authentication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62574" y="5086925"/>
            <a:ext cx="2592288" cy="50405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ReadyForMoneyRequest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/>
          <p:cNvCxnSpPr>
            <a:stCxn id="4" idx="3"/>
            <a:endCxn id="5" idx="1"/>
          </p:cNvCxnSpPr>
          <p:nvPr/>
        </p:nvCxnSpPr>
        <p:spPr>
          <a:xfrm>
            <a:off x="2342494" y="2890681"/>
            <a:ext cx="3528392" cy="0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14502" y="2926685"/>
            <a:ext cx="2439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[valid(card)] Insert card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4" idx="0"/>
            <a:endCxn id="4" idx="1"/>
          </p:cNvCxnSpPr>
          <p:nvPr/>
        </p:nvCxnSpPr>
        <p:spPr>
          <a:xfrm rot="16200000" flipH="1" flipV="1">
            <a:off x="1622414" y="2566645"/>
            <a:ext cx="252028" cy="396044"/>
          </a:xfrm>
          <a:prstGeom prst="curvedConnector4">
            <a:avLst>
              <a:gd name="adj1" fmla="val -90704"/>
              <a:gd name="adj2" fmla="val 157721"/>
            </a:avLst>
          </a:prstGeom>
          <a:ln w="25400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8278" y="170080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[!valid(card)] Insert card / “Invalid card”</a:t>
            </a:r>
            <a:endParaRPr lang="ru-RU" dirty="0"/>
          </a:p>
        </p:txBody>
      </p:sp>
      <p:cxnSp>
        <p:nvCxnSpPr>
          <p:cNvPr id="17" name="Прямая со стрелкой 11"/>
          <p:cNvCxnSpPr>
            <a:stCxn id="5" idx="0"/>
            <a:endCxn id="4" idx="0"/>
          </p:cNvCxnSpPr>
          <p:nvPr/>
        </p:nvCxnSpPr>
        <p:spPr>
          <a:xfrm rot="16200000" flipV="1">
            <a:off x="4322714" y="262389"/>
            <a:ext cx="12700" cy="4752528"/>
          </a:xfrm>
          <a:prstGeom prst="curvedConnector3">
            <a:avLst>
              <a:gd name="adj1" fmla="val 1800000"/>
            </a:avLst>
          </a:prstGeom>
          <a:ln w="25400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67944" y="1702549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[!match (pin, card)] Provide pin / “Incorrect PIN”, return card</a:t>
            </a:r>
            <a:endParaRPr lang="ru-RU" dirty="0"/>
          </a:p>
        </p:txBody>
      </p:sp>
      <p:cxnSp>
        <p:nvCxnSpPr>
          <p:cNvPr id="21" name="Прямая со стрелкой 11"/>
          <p:cNvCxnSpPr>
            <a:stCxn id="5" idx="2"/>
            <a:endCxn id="6" idx="3"/>
          </p:cNvCxnSpPr>
          <p:nvPr/>
        </p:nvCxnSpPr>
        <p:spPr>
          <a:xfrm rot="5400000">
            <a:off x="5078798" y="3718773"/>
            <a:ext cx="2196244" cy="1044116"/>
          </a:xfrm>
          <a:prstGeom prst="curvedConnector2">
            <a:avLst/>
          </a:prstGeom>
          <a:ln w="25400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38838" y="3286725"/>
            <a:ext cx="3165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[match (pin, card)] Provide pin</a:t>
            </a:r>
            <a:endParaRPr lang="ru-RU" dirty="0"/>
          </a:p>
        </p:txBody>
      </p:sp>
      <p:cxnSp>
        <p:nvCxnSpPr>
          <p:cNvPr id="26" name="Прямая со стрелкой 11"/>
          <p:cNvCxnSpPr>
            <a:stCxn id="6" idx="2"/>
            <a:endCxn id="6" idx="1"/>
          </p:cNvCxnSpPr>
          <p:nvPr/>
        </p:nvCxnSpPr>
        <p:spPr>
          <a:xfrm rot="5400000" flipH="1">
            <a:off x="3584632" y="4816895"/>
            <a:ext cx="252028" cy="1296144"/>
          </a:xfrm>
          <a:prstGeom prst="curvedConnector4">
            <a:avLst>
              <a:gd name="adj1" fmla="val -90704"/>
              <a:gd name="adj2" fmla="val 117637"/>
            </a:avLst>
          </a:prstGeom>
          <a:ln w="25400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94422" y="5879013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[amount &gt; </a:t>
            </a:r>
            <a:r>
              <a:rPr lang="en-US" dirty="0" err="1" smtClean="0"/>
              <a:t>card.balance</a:t>
            </a:r>
            <a:r>
              <a:rPr lang="en-US" dirty="0" smtClean="0"/>
              <a:t>] Request amount / “Invalid amount”</a:t>
            </a:r>
            <a:endParaRPr lang="ru-RU" dirty="0" smtClean="0"/>
          </a:p>
        </p:txBody>
      </p:sp>
      <p:cxnSp>
        <p:nvCxnSpPr>
          <p:cNvPr id="30" name="Прямая со стрелкой 11"/>
          <p:cNvCxnSpPr>
            <a:stCxn id="6" idx="1"/>
            <a:endCxn id="4" idx="2"/>
          </p:cNvCxnSpPr>
          <p:nvPr/>
        </p:nvCxnSpPr>
        <p:spPr>
          <a:xfrm rot="10800000">
            <a:off x="1946450" y="3142709"/>
            <a:ext cx="1116124" cy="2196244"/>
          </a:xfrm>
          <a:prstGeom prst="curvedConnector2">
            <a:avLst/>
          </a:prstGeom>
          <a:ln w="25400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8318" y="3718773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[amount &lt;= </a:t>
            </a:r>
            <a:r>
              <a:rPr lang="en-US" dirty="0" err="1" smtClean="0"/>
              <a:t>card.balance</a:t>
            </a:r>
            <a:r>
              <a:rPr lang="en-US" dirty="0" smtClean="0"/>
              <a:t>] Request amount / return card, provide money, </a:t>
            </a:r>
            <a:br>
              <a:rPr lang="en-US" dirty="0" smtClean="0"/>
            </a:br>
            <a:r>
              <a:rPr lang="en-US" dirty="0" err="1" smtClean="0"/>
              <a:t>card.balance</a:t>
            </a:r>
            <a:r>
              <a:rPr lang="en-US" dirty="0" smtClean="0"/>
              <a:t> = </a:t>
            </a:r>
            <a:r>
              <a:rPr lang="en-US" dirty="0" err="1" smtClean="0"/>
              <a:t>card.balance</a:t>
            </a:r>
            <a:r>
              <a:rPr lang="en-US" dirty="0" smtClean="0"/>
              <a:t> ‑ amount</a:t>
            </a:r>
            <a:endParaRPr lang="ru-RU" dirty="0"/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ATM EXAMPLE: </a:t>
            </a:r>
            <a:r>
              <a:rPr lang="en-US" dirty="0" err="1" smtClean="0"/>
              <a:t>Specexplorer</a:t>
            </a:r>
            <a:r>
              <a:rPr lang="en-US" dirty="0" smtClean="0"/>
              <a:t> model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Card class</a:t>
            </a:r>
            <a:br>
              <a:rPr lang="en-US" dirty="0" smtClean="0"/>
            </a:br>
            <a:r>
              <a:rPr lang="en-US" sz="2800" dirty="0" smtClean="0"/>
              <a:t>{</a:t>
            </a:r>
            <a:r>
              <a:rPr lang="en-US" sz="2800" dirty="0" err="1" smtClean="0"/>
              <a:t>uint</a:t>
            </a:r>
            <a:r>
              <a:rPr lang="en-US" sz="2800" dirty="0" smtClean="0"/>
              <a:t> id, </a:t>
            </a:r>
            <a:r>
              <a:rPr lang="en-US" sz="2800" dirty="0" err="1" smtClean="0"/>
              <a:t>uint</a:t>
            </a:r>
            <a:r>
              <a:rPr lang="en-US" sz="2800" dirty="0" smtClean="0"/>
              <a:t> pin, </a:t>
            </a:r>
            <a:r>
              <a:rPr lang="en-US" sz="2800" dirty="0" err="1" smtClean="0"/>
              <a:t>uint</a:t>
            </a:r>
            <a:r>
              <a:rPr lang="en-US" sz="2800" dirty="0" smtClean="0"/>
              <a:t> balance}</a:t>
            </a:r>
            <a:br>
              <a:rPr lang="en-US" sz="2800" dirty="0" smtClean="0"/>
            </a:br>
            <a:r>
              <a:rPr lang="en-US" sz="2800" dirty="0" smtClean="0"/>
              <a:t>set of valid cards</a:t>
            </a:r>
          </a:p>
          <a:p>
            <a:r>
              <a:rPr lang="en-US" dirty="0" err="1" smtClean="0"/>
              <a:t>ATMState</a:t>
            </a:r>
            <a:r>
              <a:rPr lang="en-US" dirty="0" smtClean="0"/>
              <a:t> </a:t>
            </a:r>
            <a:r>
              <a:rPr lang="en-US" dirty="0" err="1" smtClean="0"/>
              <a:t>enum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800" dirty="0" smtClean="0"/>
              <a:t>{Idle, </a:t>
            </a:r>
            <a:r>
              <a:rPr lang="en-GB" sz="2800" dirty="0" smtClean="0"/>
              <a:t>Authentication, </a:t>
            </a:r>
            <a:r>
              <a:rPr lang="en-GB" sz="2800" dirty="0" err="1" smtClean="0"/>
              <a:t>ReadyForMoneyRequest</a:t>
            </a:r>
            <a:r>
              <a:rPr lang="en-US" sz="2800" dirty="0" smtClean="0"/>
              <a:t>}</a:t>
            </a:r>
          </a:p>
          <a:p>
            <a:r>
              <a:rPr lang="en-US" dirty="0" err="1" smtClean="0"/>
              <a:t>ATMModelProgram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Data</a:t>
            </a:r>
          </a:p>
          <a:p>
            <a:pPr lvl="2"/>
            <a:r>
              <a:rPr lang="en-US" dirty="0" err="1" smtClean="0"/>
              <a:t>currentState</a:t>
            </a:r>
            <a:r>
              <a:rPr lang="en-US" dirty="0" smtClean="0"/>
              <a:t> : </a:t>
            </a:r>
            <a:r>
              <a:rPr lang="en-US" dirty="0" err="1" smtClean="0"/>
              <a:t>ATMState</a:t>
            </a:r>
            <a:endParaRPr lang="en-US" dirty="0" smtClean="0"/>
          </a:p>
          <a:p>
            <a:pPr lvl="2"/>
            <a:r>
              <a:rPr lang="en-US" dirty="0" err="1" smtClean="0"/>
              <a:t>currentCard</a:t>
            </a:r>
            <a:r>
              <a:rPr lang="en-US" dirty="0" smtClean="0"/>
              <a:t> : Card</a:t>
            </a:r>
          </a:p>
          <a:p>
            <a:pPr lvl="2"/>
            <a:r>
              <a:rPr lang="en-US" dirty="0" err="1" smtClean="0"/>
              <a:t>currentMessage</a:t>
            </a:r>
            <a:r>
              <a:rPr lang="en-US" dirty="0" smtClean="0"/>
              <a:t> : string</a:t>
            </a:r>
          </a:p>
          <a:p>
            <a:pPr lvl="1"/>
            <a:r>
              <a:rPr lang="en-US" dirty="0" smtClean="0"/>
              <a:t>void </a:t>
            </a:r>
            <a:r>
              <a:rPr lang="en-US" dirty="0" err="1" smtClean="0"/>
              <a:t>InsertCardRule</a:t>
            </a:r>
            <a:r>
              <a:rPr lang="en-US" dirty="0" smtClean="0"/>
              <a:t>(</a:t>
            </a:r>
            <a:r>
              <a:rPr lang="en-US" dirty="0" err="1" smtClean="0"/>
              <a:t>uint</a:t>
            </a:r>
            <a:r>
              <a:rPr lang="en-US" dirty="0" smtClean="0"/>
              <a:t> </a:t>
            </a:r>
            <a:r>
              <a:rPr lang="en-US" dirty="0" err="1" smtClean="0"/>
              <a:t>cardID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void </a:t>
            </a:r>
            <a:r>
              <a:rPr lang="en-US" dirty="0" err="1" smtClean="0"/>
              <a:t>CheckPinRule</a:t>
            </a:r>
            <a:r>
              <a:rPr lang="en-US" dirty="0" smtClean="0"/>
              <a:t>(</a:t>
            </a:r>
            <a:r>
              <a:rPr lang="en-US" dirty="0" err="1" smtClean="0"/>
              <a:t>uint</a:t>
            </a:r>
            <a:r>
              <a:rPr lang="en-US" dirty="0" smtClean="0"/>
              <a:t> pin)</a:t>
            </a:r>
          </a:p>
          <a:p>
            <a:pPr lvl="1"/>
            <a:r>
              <a:rPr lang="en-US" dirty="0" err="1" smtClean="0"/>
              <a:t>uint</a:t>
            </a:r>
            <a:r>
              <a:rPr lang="en-US" dirty="0" smtClean="0"/>
              <a:t> </a:t>
            </a:r>
            <a:r>
              <a:rPr lang="en-US" dirty="0" err="1" smtClean="0"/>
              <a:t>RequestAmountRule</a:t>
            </a:r>
            <a:r>
              <a:rPr lang="en-US" dirty="0" smtClean="0"/>
              <a:t>(</a:t>
            </a:r>
            <a:r>
              <a:rPr lang="en-US" dirty="0" err="1" smtClean="0"/>
              <a:t>uint</a:t>
            </a:r>
            <a:r>
              <a:rPr lang="en-US" dirty="0" smtClean="0"/>
              <a:t> amount)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GetMessageRule</a:t>
            </a:r>
            <a:r>
              <a:rPr lang="en-US" dirty="0" smtClean="0"/>
              <a:t>()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 Example: </a:t>
            </a:r>
            <a:r>
              <a:rPr lang="en-US" dirty="0" err="1" smtClean="0"/>
              <a:t>SpecExplorer</a:t>
            </a:r>
            <a:r>
              <a:rPr lang="en-US" dirty="0" smtClean="0"/>
              <a:t> tests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410602" cy="444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can’t be always interpreted as test action sequences starting from initial state</a:t>
            </a:r>
          </a:p>
          <a:p>
            <a:r>
              <a:rPr lang="en-US" dirty="0" smtClean="0"/>
              <a:t>“Short tests” strategy requires too much exploration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 example: </a:t>
            </a:r>
            <a:r>
              <a:rPr lang="en-US" dirty="0" err="1" smtClean="0"/>
              <a:t>conformiq</a:t>
            </a:r>
            <a:r>
              <a:rPr lang="en-US" dirty="0" smtClean="0"/>
              <a:t> model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8569897" cy="525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 example: </a:t>
            </a:r>
            <a:r>
              <a:rPr lang="en-US" dirty="0" err="1" smtClean="0"/>
              <a:t>conformiq</a:t>
            </a:r>
            <a:r>
              <a:rPr lang="en-US" dirty="0" smtClean="0"/>
              <a:t> tests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“All transitions” coverage</a:t>
            </a:r>
          </a:p>
          <a:p>
            <a:r>
              <a:rPr lang="en-US" dirty="0" smtClean="0"/>
              <a:t>For “2-transitions” coverage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1B78-05C9-4F1A-916C-2776D05A196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mmer">
  <a:themeElements>
    <a:clrScheme name="Light Blue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51D9FF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F3D43B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perspectiveFront" fov="6000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317</TotalTime>
  <Words>461</Words>
  <Application>Microsoft Office PowerPoint</Application>
  <PresentationFormat>Экран (4:3)</PresentationFormat>
  <Paragraphs>125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Summer</vt:lpstr>
      <vt:lpstr>STF 442 ACTIVITY: MBT CONFORMANCE TEST DEVELOPEMTN CASE STUDIES</vt:lpstr>
      <vt:lpstr>Outline</vt:lpstr>
      <vt:lpstr>ATM Toy Example</vt:lpstr>
      <vt:lpstr>ATM Example: statechart</vt:lpstr>
      <vt:lpstr>ATM EXAMPLE: Specexplorer model</vt:lpstr>
      <vt:lpstr>ATM Example: SpecExplorer tests</vt:lpstr>
      <vt:lpstr>Issues</vt:lpstr>
      <vt:lpstr>ATM example: conformiq model</vt:lpstr>
      <vt:lpstr>ATM example: conformiq tests</vt:lpstr>
      <vt:lpstr>GeoNetworking protocol</vt:lpstr>
      <vt:lpstr>GN Location service (SOURCE UNIT)</vt:lpstr>
      <vt:lpstr>GN Location service (OTHER)</vt:lpstr>
      <vt:lpstr>Modeling GN location service</vt:lpstr>
      <vt:lpstr>GN Location Service TESTS</vt:lpstr>
      <vt:lpstr>Results and FURTHER development</vt:lpstr>
    </vt:vector>
  </TitlesOfParts>
  <Company>LENOVO CUSTOMER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STF 442 ACTIVITY: MBT CONFORMANCE TEST DEVELOPEMTN CASE STUDIES</dc:title>
  <dc:creator>LENOVO USER</dc:creator>
  <cp:lastModifiedBy>LENOVO USER</cp:lastModifiedBy>
  <cp:revision>13</cp:revision>
  <dcterms:created xsi:type="dcterms:W3CDTF">2012-05-13T06:08:09Z</dcterms:created>
  <dcterms:modified xsi:type="dcterms:W3CDTF">2012-05-14T08:15:33Z</dcterms:modified>
</cp:coreProperties>
</file>