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in" initials="a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7C7"/>
    <a:srgbClr val="C00000"/>
    <a:srgbClr val="F07010"/>
    <a:srgbClr val="FECEC6"/>
    <a:srgbClr val="006600"/>
    <a:srgbClr val="AC8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84825" autoAdjust="0"/>
  </p:normalViewPr>
  <p:slideViewPr>
    <p:cSldViewPr>
      <p:cViewPr varScale="1">
        <p:scale>
          <a:sx n="110" d="100"/>
          <a:sy n="110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6705C-0414-46D7-A50B-013D655FD486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C5EC7-94B2-4B9E-86FC-FAEE62CC477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5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C5EC7-94B2-4B9E-86FC-FAEE62CC477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96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71438" y="-26988"/>
            <a:ext cx="9037637" cy="187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7164388" y="0"/>
            <a:ext cx="1979612" cy="2060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Straight Connector 7"/>
          <p:cNvCxnSpPr/>
          <p:nvPr/>
        </p:nvCxnSpPr>
        <p:spPr>
          <a:xfrm>
            <a:off x="685800" y="408781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4664"/>
            <a:ext cx="280352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011613"/>
            <a:ext cx="8244656" cy="550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GB" noProof="0" dirty="0" smtClean="0"/>
              <a:t>Subtitle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dirty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68257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26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ich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5"/>
          <p:cNvSpPr>
            <a:spLocks noGrp="1"/>
          </p:cNvSpPr>
          <p:nvPr>
            <p:ph idx="14"/>
          </p:nvPr>
        </p:nvSpPr>
        <p:spPr>
          <a:xfrm>
            <a:off x="431800" y="1716088"/>
            <a:ext cx="8280400" cy="4410075"/>
          </a:xfrm>
          <a:prstGeom prst="rect">
            <a:avLst/>
          </a:prstGeom>
        </p:spPr>
        <p:txBody>
          <a:bodyPr/>
          <a:lstStyle>
            <a:lvl1pPr marL="182880" indent="-182880">
              <a:buFont typeface="Wingdings" pitchFamily="2" charset="2"/>
              <a:buChar char="§"/>
              <a:defRPr/>
            </a:lvl1pPr>
            <a:lvl2pPr marL="457200" indent="-182880">
              <a:buFont typeface="Wingdings" pitchFamily="2" charset="2"/>
              <a:buChar char="§"/>
              <a:defRPr/>
            </a:lvl2pPr>
            <a:lvl3pPr marL="731520" indent="-182880">
              <a:buFont typeface="Arial" pitchFamily="34" charset="0"/>
              <a:buChar char="•"/>
              <a:defRPr sz="1400"/>
            </a:lvl3pPr>
            <a:lvl4pPr marL="1005840" indent="-182880">
              <a:buFont typeface="Arial" pitchFamily="34" charset="0"/>
              <a:buChar char="•"/>
              <a:defRPr sz="1400"/>
            </a:lvl4pPr>
            <a:lvl5pPr marL="1051560" indent="0">
              <a:buFont typeface="Wingdings" pitchFamily="2" charset="2"/>
              <a:buNone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6324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52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6"/>
          <p:cNvSpPr>
            <a:spLocks noGrp="1"/>
          </p:cNvSpPr>
          <p:nvPr>
            <p:ph idx="14"/>
          </p:nvPr>
        </p:nvSpPr>
        <p:spPr>
          <a:xfrm>
            <a:off x="431800" y="1716088"/>
            <a:ext cx="8280400" cy="4525962"/>
          </a:xfrm>
          <a:prstGeom prst="rect">
            <a:avLst/>
          </a:prstGeom>
        </p:spPr>
        <p:txBody>
          <a:bodyPr/>
          <a:lstStyle>
            <a:lvl2pPr marL="287338" indent="-285750">
              <a:spcBef>
                <a:spcPts val="384"/>
              </a:spcBef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9221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19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_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5"/>
          <p:cNvSpPr>
            <a:spLocks noGrp="1"/>
          </p:cNvSpPr>
          <p:nvPr>
            <p:ph idx="14"/>
          </p:nvPr>
        </p:nvSpPr>
        <p:spPr>
          <a:xfrm>
            <a:off x="431800" y="1716087"/>
            <a:ext cx="3996184" cy="4413600"/>
          </a:xfrm>
          <a:prstGeom prst="rect">
            <a:avLst/>
          </a:prstGeom>
        </p:spPr>
        <p:txBody>
          <a:bodyPr/>
          <a:lstStyle>
            <a:lvl1pPr marL="216000" indent="-182563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lang="en-US" sz="16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287338" indent="-285750">
              <a:spcBef>
                <a:spcPts val="384"/>
              </a:spcBef>
              <a:buFont typeface="Arial" pitchFamily="34" charset="0"/>
              <a:buChar char="•"/>
              <a:defRPr/>
            </a:lvl2pPr>
            <a:lvl3pPr marL="540000" indent="-182563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lang="en-US" sz="16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565650" y="1714500"/>
            <a:ext cx="4146550" cy="4411663"/>
          </a:xfrm>
          <a:prstGeom prst="rect">
            <a:avLst/>
          </a:prstGeom>
        </p:spPr>
        <p:txBody>
          <a:bodyPr/>
          <a:lstStyle>
            <a:lvl1pPr marL="216000" indent="-182563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lang="en-US" sz="16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287338" indent="-285750">
              <a:spcBef>
                <a:spcPts val="384"/>
              </a:spcBef>
              <a:buFont typeface="Arial" pitchFamily="34" charset="0"/>
              <a:buChar char="•"/>
              <a:defRPr/>
            </a:lvl2pPr>
            <a:lvl3pPr marL="540000" indent="-182563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lang="en-US" sz="16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02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chaubild_Erklä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5"/>
          <p:cNvSpPr>
            <a:spLocks noGrp="1"/>
          </p:cNvSpPr>
          <p:nvPr>
            <p:ph idx="13"/>
          </p:nvPr>
        </p:nvSpPr>
        <p:spPr>
          <a:xfrm>
            <a:off x="4751388" y="1700808"/>
            <a:ext cx="4392612" cy="45444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idx="14"/>
          </p:nvPr>
        </p:nvSpPr>
        <p:spPr>
          <a:xfrm>
            <a:off x="431800" y="1716088"/>
            <a:ext cx="3960813" cy="4410075"/>
          </a:xfrm>
          <a:prstGeom prst="rect">
            <a:avLst/>
          </a:prstGeom>
        </p:spPr>
        <p:txBody>
          <a:bodyPr/>
          <a:lstStyle>
            <a:lvl2pPr marL="1588" indent="0">
              <a:spcBef>
                <a:spcPts val="384"/>
              </a:spcBef>
              <a:buFontTx/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4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12"/>
          <p:cNvSpPr>
            <a:spLocks noGrp="1"/>
          </p:cNvSpPr>
          <p:nvPr>
            <p:ph idx="13"/>
          </p:nvPr>
        </p:nvSpPr>
        <p:spPr>
          <a:xfrm>
            <a:off x="0" y="1484784"/>
            <a:ext cx="9144000" cy="47604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9221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110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0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 pitchFamily="34" charset="0"/>
              <a:buNone/>
              <a:defRPr sz="1600">
                <a:solidFill>
                  <a:schemeClr val="accent6">
                    <a:lumMod val="90000"/>
                    <a:lumOff val="10000"/>
                  </a:schemeClr>
                </a:solidFill>
                <a:sym typeface="Wingdings"/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footprint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92211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19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150" y="6397625"/>
            <a:ext cx="4608513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footprint</a:t>
            </a:r>
            <a:endParaRPr lang="en-US" dirty="0"/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363" y="233363"/>
            <a:ext cx="1530350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15" descr="ITEA 2 Symbol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418263"/>
            <a:ext cx="119221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156325" y="6351588"/>
            <a:ext cx="2592388" cy="4619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000" dirty="0">
                <a:latin typeface="+mn-lt"/>
                <a:cs typeface="+mn-cs"/>
              </a:rPr>
              <a:t>© DIAMONDS </a:t>
            </a:r>
            <a:r>
              <a:rPr lang="de-DE" altLang="de-DE" sz="1000" dirty="0" err="1" smtClean="0">
                <a:latin typeface="+mn-lt"/>
                <a:cs typeface="+mn-cs"/>
              </a:rPr>
              <a:t>Consortium</a:t>
            </a:r>
            <a:r>
              <a:rPr lang="de-DE" altLang="de-DE" sz="1000" dirty="0" smtClean="0">
                <a:latin typeface="+mn-lt"/>
                <a:cs typeface="+mn-cs"/>
              </a:rPr>
              <a:t> 2010-2013</a:t>
            </a:r>
            <a:endParaRPr lang="de-DE" altLang="de-DE" sz="1000" dirty="0">
              <a:latin typeface="+mn-lt"/>
              <a:cs typeface="+mn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340768"/>
            <a:ext cx="6408712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1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kern="1200" spc="-100">
          <a:solidFill>
            <a:srgbClr val="37424D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37424D"/>
          </a:solidFill>
          <a:latin typeface="Tahoma" pitchFamily="34" charset="0"/>
          <a:cs typeface="Tahoma" pitchFamily="34" charset="0"/>
        </a:defRPr>
      </a:lvl9pPr>
    </p:titleStyle>
    <p:bodyStyle>
      <a:lvl1pPr marL="182563" indent="-182563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457200" indent="-182563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730250" indent="-182563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004888" indent="-182563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187450" indent="-136525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A. </a:t>
            </a:r>
            <a:r>
              <a:rPr lang="de-DE" dirty="0" err="1" smtClean="0"/>
              <a:t>Vouffo</a:t>
            </a:r>
            <a:r>
              <a:rPr lang="de-DE" dirty="0" smtClean="0"/>
              <a:t> (Fraunhofer FOKUS)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DIAMONDS </a:t>
            </a:r>
            <a:r>
              <a:rPr lang="de-DE" smtClean="0"/>
              <a:t>Security Information </a:t>
            </a:r>
            <a:r>
              <a:rPr lang="de-DE" dirty="0" smtClean="0"/>
              <a:t>Model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e-DE" sz="2000" dirty="0" smtClean="0"/>
              <a:t>ETSI TVRA [</a:t>
            </a:r>
            <a:r>
              <a:rPr lang="fi-FI" sz="2000" dirty="0" smtClean="0"/>
              <a:t>TS </a:t>
            </a:r>
            <a:r>
              <a:rPr lang="fi-FI" sz="2000" dirty="0"/>
              <a:t>102 165- 1 V4.2.3 (2011 - 03</a:t>
            </a:r>
            <a:r>
              <a:rPr lang="fi-FI" sz="2000" dirty="0" smtClean="0"/>
              <a:t>)]</a:t>
            </a:r>
            <a:r>
              <a:rPr lang="de-DE" sz="2000" dirty="0" smtClean="0"/>
              <a:t> </a:t>
            </a:r>
            <a:r>
              <a:rPr lang="de-DE" sz="2000" dirty="0" err="1" smtClean="0"/>
              <a:t>provides</a:t>
            </a:r>
            <a:r>
              <a:rPr lang="de-DE" sz="2000" dirty="0" smtClean="0"/>
              <a:t> an </a:t>
            </a:r>
            <a:r>
              <a:rPr lang="de-DE" sz="2000" dirty="0" err="1" smtClean="0"/>
              <a:t>information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model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endParaRPr lang="de-DE" sz="2000" dirty="0"/>
          </a:p>
          <a:p>
            <a:r>
              <a:rPr lang="de-DE" sz="2000" dirty="0" smtClean="0"/>
              <a:t>SINTEF </a:t>
            </a:r>
            <a:r>
              <a:rPr lang="de-DE" sz="2000" dirty="0" err="1" smtClean="0"/>
              <a:t>reuses</a:t>
            </a:r>
            <a:r>
              <a:rPr lang="de-DE" sz="2000" dirty="0" smtClean="0"/>
              <a:t> </a:t>
            </a:r>
            <a:r>
              <a:rPr lang="de-DE" sz="2000" dirty="0" err="1" smtClean="0"/>
              <a:t>elements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ETSI TVRA </a:t>
            </a:r>
            <a:r>
              <a:rPr lang="de-DE" sz="2000" dirty="0" err="1" smtClean="0"/>
              <a:t>information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model</a:t>
            </a:r>
            <a:r>
              <a:rPr lang="de-DE" sz="2000" dirty="0" smtClean="0"/>
              <a:t> in </a:t>
            </a:r>
            <a:r>
              <a:rPr lang="de-DE" sz="2000" dirty="0" err="1" smtClean="0"/>
              <a:t>its</a:t>
            </a:r>
            <a:r>
              <a:rPr lang="de-DE" sz="2000" dirty="0" smtClean="0"/>
              <a:t> CORAS </a:t>
            </a:r>
            <a:r>
              <a:rPr lang="de-DE" sz="2000" dirty="0" err="1" smtClean="0"/>
              <a:t>metamodel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extends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risk</a:t>
            </a:r>
            <a:r>
              <a:rPr lang="de-DE" sz="2000" dirty="0" smtClean="0"/>
              <a:t> </a:t>
            </a:r>
            <a:r>
              <a:rPr lang="de-DE" sz="2000" dirty="0" err="1" smtClean="0"/>
              <a:t>modelling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concepts</a:t>
            </a:r>
            <a:endParaRPr lang="de-DE" sz="2000" dirty="0" smtClean="0"/>
          </a:p>
          <a:p>
            <a:r>
              <a:rPr lang="de-DE" sz="2000" dirty="0"/>
              <a:t>Common </a:t>
            </a:r>
            <a:r>
              <a:rPr lang="de-DE" sz="2000" dirty="0" err="1"/>
              <a:t>Criteria</a:t>
            </a:r>
            <a:r>
              <a:rPr lang="de-DE" sz="2000" dirty="0"/>
              <a:t> </a:t>
            </a:r>
            <a:r>
              <a:rPr lang="de-DE" sz="2000" dirty="0" err="1"/>
              <a:t>combines</a:t>
            </a:r>
            <a:r>
              <a:rPr lang="de-DE" sz="2000" dirty="0"/>
              <a:t> </a:t>
            </a:r>
            <a:r>
              <a:rPr lang="de-DE" sz="2000" dirty="0" err="1"/>
              <a:t>elements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ETSI TVRA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introduces</a:t>
            </a:r>
            <a:r>
              <a:rPr lang="de-DE" sz="2000" dirty="0"/>
              <a:t> </a:t>
            </a:r>
            <a:r>
              <a:rPr lang="de-DE" sz="2000" dirty="0" err="1"/>
              <a:t>testing</a:t>
            </a:r>
            <a:r>
              <a:rPr lang="de-DE" sz="2000" dirty="0"/>
              <a:t> </a:t>
            </a:r>
            <a:r>
              <a:rPr lang="de-DE" sz="2000" dirty="0" err="1"/>
              <a:t>concepts</a:t>
            </a:r>
            <a:r>
              <a:rPr lang="de-DE" sz="2000" dirty="0"/>
              <a:t>.</a:t>
            </a:r>
          </a:p>
          <a:p>
            <a:r>
              <a:rPr lang="de-DE" sz="2000" dirty="0" err="1" smtClean="0"/>
              <a:t>However</a:t>
            </a:r>
            <a:r>
              <a:rPr lang="de-DE" sz="2000" dirty="0" smtClean="0"/>
              <a:t> </a:t>
            </a:r>
            <a:r>
              <a:rPr lang="de-DE" sz="2000" dirty="0" err="1" smtClean="0"/>
              <a:t>testing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not </a:t>
            </a:r>
            <a:r>
              <a:rPr lang="de-DE" sz="2000" dirty="0" err="1" smtClean="0"/>
              <a:t>specifically</a:t>
            </a:r>
            <a:r>
              <a:rPr lang="de-DE" sz="2000" dirty="0" smtClean="0"/>
              <a:t> </a:t>
            </a:r>
            <a:r>
              <a:rPr lang="de-DE" sz="2000" dirty="0" err="1" smtClean="0"/>
              <a:t>addressed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any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those</a:t>
            </a:r>
            <a:r>
              <a:rPr lang="de-DE" sz="2000" dirty="0" smtClean="0"/>
              <a:t> </a:t>
            </a:r>
            <a:r>
              <a:rPr lang="de-DE" sz="2000" dirty="0" err="1" smtClean="0"/>
              <a:t>models</a:t>
            </a:r>
            <a:endParaRPr lang="de-DE" sz="2000" dirty="0" smtClean="0"/>
          </a:p>
          <a:p>
            <a:r>
              <a:rPr lang="de-DE" sz="2000" dirty="0" smtClean="0"/>
              <a:t>The DIAMONDS </a:t>
            </a:r>
            <a:r>
              <a:rPr lang="de-DE" sz="2000" dirty="0" err="1" smtClean="0"/>
              <a:t>project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on Model-</a:t>
            </a:r>
            <a:r>
              <a:rPr lang="de-DE" sz="2000" dirty="0" err="1" smtClean="0"/>
              <a:t>based</a:t>
            </a:r>
            <a:r>
              <a:rPr lang="de-DE" sz="2000" dirty="0" smtClean="0"/>
              <a:t> Security </a:t>
            </a:r>
            <a:r>
              <a:rPr lang="de-DE" sz="2000" dirty="0" err="1" smtClean="0"/>
              <a:t>Testing</a:t>
            </a:r>
            <a:endParaRPr lang="de-DE" sz="2000" dirty="0" smtClean="0"/>
          </a:p>
          <a:p>
            <a:pPr lvl="1"/>
            <a:r>
              <a:rPr lang="de-DE" sz="2000" dirty="0" smtClean="0"/>
              <a:t>Model-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design</a:t>
            </a:r>
          </a:p>
          <a:p>
            <a:pPr lvl="1"/>
            <a:r>
              <a:rPr lang="de-DE" sz="2000" dirty="0" smtClean="0"/>
              <a:t>Model-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testing</a:t>
            </a:r>
            <a:endParaRPr lang="de-DE" sz="2000" dirty="0" smtClean="0"/>
          </a:p>
          <a:p>
            <a:r>
              <a:rPr lang="de-DE" sz="2000" dirty="0" smtClean="0"/>
              <a:t>An </a:t>
            </a:r>
            <a:r>
              <a:rPr lang="de-DE" sz="2000" dirty="0" err="1" smtClean="0"/>
              <a:t>information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model</a:t>
            </a:r>
            <a:r>
              <a:rPr lang="de-DE" sz="2000" dirty="0" smtClean="0"/>
              <a:t> </a:t>
            </a:r>
            <a:r>
              <a:rPr lang="de-DE" sz="2000" dirty="0" err="1" smtClean="0"/>
              <a:t>combining</a:t>
            </a:r>
            <a:r>
              <a:rPr lang="de-DE" sz="2000" dirty="0" smtClean="0"/>
              <a:t> model-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testing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model-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design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common</a:t>
            </a:r>
            <a:r>
              <a:rPr lang="de-DE" sz="2000" dirty="0" smtClean="0"/>
              <a:t> </a:t>
            </a:r>
            <a:r>
              <a:rPr lang="de-DE" sz="2000" dirty="0" err="1" smtClean="0"/>
              <a:t>ground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model-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</a:t>
            </a:r>
            <a:r>
              <a:rPr lang="de-DE" sz="2000" dirty="0" err="1" smtClean="0"/>
              <a:t>testing</a:t>
            </a: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692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clarify</a:t>
            </a:r>
            <a:r>
              <a:rPr lang="de-DE" sz="2000" dirty="0" smtClean="0"/>
              <a:t> </a:t>
            </a:r>
            <a:r>
              <a:rPr lang="de-DE" sz="2000" dirty="0" err="1" smtClean="0"/>
              <a:t>terminology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define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concepts</a:t>
            </a:r>
            <a:endParaRPr lang="de-DE" sz="2000" dirty="0" smtClean="0"/>
          </a:p>
          <a:p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put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concepts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different </a:t>
            </a:r>
            <a:r>
              <a:rPr lang="de-DE" sz="2000" dirty="0" err="1" smtClean="0"/>
              <a:t>aspects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(System design,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design, </a:t>
            </a:r>
            <a:r>
              <a:rPr lang="de-DE" sz="2000" dirty="0" err="1" smtClean="0"/>
              <a:t>risk</a:t>
            </a:r>
            <a:r>
              <a:rPr lang="de-DE" sz="2000" dirty="0" smtClean="0"/>
              <a:t> </a:t>
            </a:r>
            <a:r>
              <a:rPr lang="de-DE" sz="2000" dirty="0" err="1" smtClean="0"/>
              <a:t>analysis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testing</a:t>
            </a:r>
            <a:r>
              <a:rPr lang="de-DE" sz="2000" dirty="0" smtClean="0"/>
              <a:t>) in </a:t>
            </a:r>
            <a:r>
              <a:rPr lang="de-DE" sz="2000" dirty="0" err="1" smtClean="0"/>
              <a:t>relationship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.</a:t>
            </a:r>
          </a:p>
          <a:p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provide</a:t>
            </a:r>
            <a:r>
              <a:rPr lang="de-DE" sz="2000" dirty="0" smtClean="0"/>
              <a:t> a </a:t>
            </a:r>
            <a:r>
              <a:rPr lang="de-DE" sz="2000" dirty="0" err="1" smtClean="0"/>
              <a:t>common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</a:t>
            </a:r>
            <a:r>
              <a:rPr lang="de-DE" sz="2000" dirty="0" smtClean="0"/>
              <a:t> </a:t>
            </a:r>
            <a:r>
              <a:rPr lang="de-DE" sz="2000" dirty="0" err="1" smtClean="0"/>
              <a:t>space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tools</a:t>
            </a:r>
            <a:r>
              <a:rPr lang="de-DE" sz="2000" dirty="0" smtClean="0"/>
              <a:t> </a:t>
            </a:r>
            <a:r>
              <a:rPr lang="de-DE" sz="2000" dirty="0" err="1" smtClean="0"/>
              <a:t>targetting</a:t>
            </a:r>
            <a:r>
              <a:rPr lang="de-DE" sz="2000" dirty="0" smtClean="0"/>
              <a:t> different </a:t>
            </a:r>
            <a:r>
              <a:rPr lang="de-DE" sz="2000" dirty="0" err="1" smtClean="0"/>
              <a:t>aspects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method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Goals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5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Generic</a:t>
            </a:r>
            <a:r>
              <a:rPr lang="de-DE" dirty="0" smtClean="0"/>
              <a:t> Security TRVA Model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2498"/>
            <a:ext cx="8675442" cy="352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74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14" y="1716088"/>
            <a:ext cx="4938171" cy="441007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DIAMONDS Information Model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94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6912768" cy="510757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DIAMONDS Information Model: Common </a:t>
            </a:r>
            <a:r>
              <a:rPr lang="de-DE" dirty="0" err="1" smtClean="0"/>
              <a:t>Criteria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984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4" y="1716088"/>
            <a:ext cx="8155871" cy="441007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DIAMONDS Information Model: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479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DIAMONDS Information Model: Test Patterns</a:t>
            </a:r>
            <a:endParaRPr lang="de-DE" dirty="0"/>
          </a:p>
        </p:txBody>
      </p:sp>
      <p:pic>
        <p:nvPicPr>
          <p:cNvPr id="5" name="Inhaltsplatzhalter 6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8136904" cy="4407012"/>
          </a:xfrm>
        </p:spPr>
      </p:pic>
    </p:spTree>
    <p:extLst>
      <p:ext uri="{BB962C8B-B14F-4D97-AF65-F5344CB8AC3E}">
        <p14:creationId xmlns:p14="http://schemas.microsoft.com/office/powerpoint/2010/main" val="304792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de-DE" sz="1800" dirty="0" smtClean="0"/>
              <a:t>The DIAMONDS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r>
              <a:rPr lang="de-DE" sz="1800" dirty="0" smtClean="0"/>
              <a:t> </a:t>
            </a:r>
            <a:r>
              <a:rPr lang="de-DE" sz="1800" dirty="0" err="1" smtClean="0"/>
              <a:t>reuses</a:t>
            </a:r>
            <a:r>
              <a:rPr lang="de-DE" sz="1800" dirty="0" smtClean="0"/>
              <a:t> </a:t>
            </a:r>
            <a:r>
              <a:rPr lang="de-DE" sz="1800" dirty="0" err="1" smtClean="0"/>
              <a:t>concepts</a:t>
            </a:r>
            <a:r>
              <a:rPr lang="de-DE" sz="1800" dirty="0" smtClean="0"/>
              <a:t> </a:t>
            </a:r>
            <a:r>
              <a:rPr lang="de-DE" sz="1800" dirty="0" err="1" smtClean="0"/>
              <a:t>already</a:t>
            </a:r>
            <a:r>
              <a:rPr lang="de-DE" sz="1800" dirty="0" smtClean="0"/>
              <a:t> </a:t>
            </a:r>
            <a:r>
              <a:rPr lang="de-DE" sz="1800" dirty="0" err="1" smtClean="0"/>
              <a:t>defined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TVRA, SINTEF </a:t>
            </a:r>
            <a:r>
              <a:rPr lang="de-DE" sz="1800" dirty="0" err="1" smtClean="0"/>
              <a:t>and</a:t>
            </a:r>
            <a:r>
              <a:rPr lang="de-DE" sz="1800" dirty="0" smtClean="0"/>
              <a:t> Common </a:t>
            </a:r>
            <a:r>
              <a:rPr lang="de-DE" sz="1800" dirty="0" err="1" smtClean="0"/>
              <a:t>Criteria</a:t>
            </a:r>
            <a:endParaRPr lang="de-DE" sz="1800" dirty="0" smtClean="0"/>
          </a:p>
          <a:p>
            <a:r>
              <a:rPr lang="de-DE" sz="1800" dirty="0" smtClean="0"/>
              <a:t>Focus </a:t>
            </a:r>
            <a:r>
              <a:rPr lang="de-DE" sz="1800" dirty="0" err="1" smtClean="0"/>
              <a:t>is</a:t>
            </a:r>
            <a:r>
              <a:rPr lang="de-DE" sz="1800" dirty="0" smtClean="0"/>
              <a:t> on </a:t>
            </a:r>
            <a:r>
              <a:rPr lang="de-DE" sz="1800" dirty="0" err="1" smtClean="0"/>
              <a:t>testing</a:t>
            </a:r>
            <a:r>
              <a:rPr lang="de-DE" sz="1800" dirty="0" smtClean="0"/>
              <a:t> </a:t>
            </a:r>
            <a:r>
              <a:rPr lang="de-DE" sz="1800" dirty="0" err="1" smtClean="0"/>
              <a:t>concepts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relationship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other</a:t>
            </a:r>
            <a:r>
              <a:rPr lang="de-DE" sz="1800" dirty="0" smtClean="0"/>
              <a:t> </a:t>
            </a:r>
            <a:r>
              <a:rPr lang="de-DE" sz="1800" dirty="0" err="1" smtClean="0"/>
              <a:t>security</a:t>
            </a:r>
            <a:r>
              <a:rPr lang="de-DE" sz="1800" dirty="0" smtClean="0"/>
              <a:t> </a:t>
            </a:r>
            <a:r>
              <a:rPr lang="de-DE" sz="1800" dirty="0" err="1" smtClean="0"/>
              <a:t>concepts</a:t>
            </a:r>
            <a:endParaRPr lang="de-DE" sz="1800" dirty="0" smtClean="0"/>
          </a:p>
          <a:p>
            <a:r>
              <a:rPr lang="de-DE" sz="1800" dirty="0" smtClean="0"/>
              <a:t>The </a:t>
            </a:r>
            <a:r>
              <a:rPr lang="de-DE" sz="1800" dirty="0" err="1" smtClean="0"/>
              <a:t>model</a:t>
            </a:r>
            <a:r>
              <a:rPr lang="de-DE" sz="1800" dirty="0" smtClean="0"/>
              <a:t> will </a:t>
            </a:r>
            <a:r>
              <a:rPr lang="de-DE" sz="1800" dirty="0" err="1" smtClean="0"/>
              <a:t>provide</a:t>
            </a:r>
            <a:r>
              <a:rPr lang="de-DE" sz="1800" dirty="0" smtClean="0"/>
              <a:t> a </a:t>
            </a:r>
            <a:r>
              <a:rPr lang="de-DE" sz="1800" dirty="0" err="1" smtClean="0"/>
              <a:t>common</a:t>
            </a:r>
            <a:r>
              <a:rPr lang="de-DE" sz="1800" dirty="0" smtClean="0"/>
              <a:t> </a:t>
            </a:r>
            <a:r>
              <a:rPr lang="de-DE" sz="1800" dirty="0" err="1" smtClean="0"/>
              <a:t>base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DIAMONDS </a:t>
            </a:r>
            <a:r>
              <a:rPr lang="de-DE" sz="1800" dirty="0" err="1" smtClean="0"/>
              <a:t>project‘s</a:t>
            </a:r>
            <a:r>
              <a:rPr lang="de-DE" sz="1800" dirty="0" smtClean="0"/>
              <a:t> </a:t>
            </a:r>
            <a:r>
              <a:rPr lang="de-DE" sz="1800" dirty="0" err="1" smtClean="0"/>
              <a:t>security</a:t>
            </a:r>
            <a:r>
              <a:rPr lang="de-DE" sz="1800" dirty="0" smtClean="0"/>
              <a:t> </a:t>
            </a:r>
            <a:r>
              <a:rPr lang="de-DE" sz="1800" dirty="0" err="1" smtClean="0"/>
              <a:t>testing</a:t>
            </a:r>
            <a:r>
              <a:rPr lang="de-DE" sz="1800" dirty="0" smtClean="0"/>
              <a:t> </a:t>
            </a:r>
            <a:r>
              <a:rPr lang="de-DE" sz="1800" dirty="0" err="1" smtClean="0"/>
              <a:t>integration</a:t>
            </a:r>
            <a:r>
              <a:rPr lang="de-DE" sz="1800" dirty="0" smtClean="0"/>
              <a:t> </a:t>
            </a:r>
            <a:r>
              <a:rPr lang="de-DE" sz="1800" dirty="0" err="1" smtClean="0"/>
              <a:t>platform</a:t>
            </a:r>
            <a:r>
              <a:rPr lang="de-DE" sz="1800" dirty="0" smtClean="0"/>
              <a:t> </a:t>
            </a:r>
          </a:p>
          <a:p>
            <a:r>
              <a:rPr lang="de-DE" sz="1800" dirty="0" smtClean="0"/>
              <a:t>The </a:t>
            </a:r>
            <a:r>
              <a:rPr lang="de-DE" sz="1800" dirty="0" err="1" smtClean="0"/>
              <a:t>model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not </a:t>
            </a:r>
            <a:r>
              <a:rPr lang="de-DE" sz="1800" dirty="0" err="1" smtClean="0"/>
              <a:t>completely</a:t>
            </a:r>
            <a:r>
              <a:rPr lang="de-DE" sz="1800" dirty="0" smtClean="0"/>
              <a:t> </a:t>
            </a:r>
            <a:r>
              <a:rPr lang="de-DE" sz="1800" dirty="0" err="1" smtClean="0"/>
              <a:t>defined</a:t>
            </a:r>
            <a:r>
              <a:rPr lang="de-DE" sz="1800" dirty="0" smtClean="0"/>
              <a:t> </a:t>
            </a:r>
            <a:r>
              <a:rPr lang="de-DE" sz="1800" dirty="0" err="1" smtClean="0"/>
              <a:t>yet</a:t>
            </a:r>
            <a:endParaRPr lang="de-DE" sz="1800" dirty="0"/>
          </a:p>
          <a:p>
            <a:pPr lvl="1"/>
            <a:r>
              <a:rPr lang="de-DE" sz="1800" dirty="0" err="1" smtClean="0"/>
              <a:t>Testing</a:t>
            </a:r>
            <a:r>
              <a:rPr lang="de-DE" sz="1800" dirty="0" smtClean="0"/>
              <a:t>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ready</a:t>
            </a:r>
            <a:endParaRPr lang="de-DE" sz="1800" dirty="0" smtClean="0"/>
          </a:p>
          <a:p>
            <a:pPr lvl="1"/>
            <a:r>
              <a:rPr lang="de-DE" sz="1800" dirty="0" smtClean="0"/>
              <a:t>Security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ready</a:t>
            </a:r>
            <a:endParaRPr lang="de-DE" sz="1800" dirty="0" smtClean="0"/>
          </a:p>
          <a:p>
            <a:pPr lvl="1"/>
            <a:r>
              <a:rPr lang="de-DE" sz="1800" dirty="0" err="1" smtClean="0"/>
              <a:t>Generic</a:t>
            </a:r>
            <a:r>
              <a:rPr lang="de-DE" sz="1800" dirty="0" smtClean="0"/>
              <a:t> </a:t>
            </a:r>
            <a:r>
              <a:rPr lang="de-DE" sz="1800" dirty="0" err="1" smtClean="0"/>
              <a:t>system</a:t>
            </a:r>
            <a:r>
              <a:rPr lang="de-DE" sz="1800" dirty="0" smtClean="0"/>
              <a:t> design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ready</a:t>
            </a:r>
            <a:endParaRPr lang="de-DE" sz="1800" dirty="0" smtClean="0"/>
          </a:p>
          <a:p>
            <a:pPr lvl="1"/>
            <a:r>
              <a:rPr lang="de-DE" sz="1800" dirty="0" smtClean="0"/>
              <a:t>Linking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concepts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each</a:t>
            </a:r>
            <a:r>
              <a:rPr lang="de-DE" sz="1800" dirty="0" smtClean="0"/>
              <a:t> </a:t>
            </a:r>
            <a:r>
              <a:rPr lang="de-DE" sz="1800" dirty="0" err="1" smtClean="0"/>
              <a:t>other</a:t>
            </a:r>
            <a:r>
              <a:rPr lang="de-DE" sz="1800" dirty="0" smtClean="0"/>
              <a:t> </a:t>
            </a:r>
            <a:r>
              <a:rPr lang="de-DE" sz="1800" dirty="0" err="1" smtClean="0"/>
              <a:t>has</a:t>
            </a:r>
            <a:r>
              <a:rPr lang="de-DE" sz="1800" dirty="0" smtClean="0"/>
              <a:t> </a:t>
            </a:r>
            <a:r>
              <a:rPr lang="de-DE" sz="1800" dirty="0" err="1" smtClean="0"/>
              <a:t>been</a:t>
            </a:r>
            <a:r>
              <a:rPr lang="de-DE" sz="1800" dirty="0" smtClean="0"/>
              <a:t> </a:t>
            </a:r>
            <a:r>
              <a:rPr lang="de-DE" sz="1800" dirty="0" err="1" smtClean="0"/>
              <a:t>started</a:t>
            </a:r>
            <a:r>
              <a:rPr lang="de-DE" sz="1800" dirty="0" smtClean="0"/>
              <a:t>, but </a:t>
            </a:r>
            <a:r>
              <a:rPr lang="de-DE" sz="1800" dirty="0" err="1" smtClean="0"/>
              <a:t>yet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completed</a:t>
            </a: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</a:t>
            </a:r>
            <a:r>
              <a:rPr lang="de-DE" dirty="0" err="1" smtClean="0"/>
              <a:t>and</a:t>
            </a:r>
            <a:r>
              <a:rPr lang="de-DE" dirty="0" smtClean="0"/>
              <a:t> Outlook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9659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MONDS_ppt_template_new">
  <a:themeElements>
    <a:clrScheme name="Benutzerdefiniert 1">
      <a:dk1>
        <a:srgbClr val="25252F"/>
      </a:dk1>
      <a:lt1>
        <a:srgbClr val="FFFFFF"/>
      </a:lt1>
      <a:dk2>
        <a:srgbClr val="FFFFFF"/>
      </a:dk2>
      <a:lt2>
        <a:srgbClr val="F3F2DC"/>
      </a:lt2>
      <a:accent1>
        <a:srgbClr val="626262"/>
      </a:accent1>
      <a:accent2>
        <a:srgbClr val="FFC000"/>
      </a:accent2>
      <a:accent3>
        <a:srgbClr val="0070C0"/>
      </a:accent3>
      <a:accent4>
        <a:srgbClr val="FF6600"/>
      </a:accent4>
      <a:accent5>
        <a:srgbClr val="002060"/>
      </a:accent5>
      <a:accent6>
        <a:srgbClr val="262D3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 1">
    <a:dk1>
      <a:srgbClr val="25252F"/>
    </a:dk1>
    <a:lt1>
      <a:srgbClr val="FFFFFF"/>
    </a:lt1>
    <a:dk2>
      <a:srgbClr val="FFFFFF"/>
    </a:dk2>
    <a:lt2>
      <a:srgbClr val="F3F2DC"/>
    </a:lt2>
    <a:accent1>
      <a:srgbClr val="626262"/>
    </a:accent1>
    <a:accent2>
      <a:srgbClr val="FFC000"/>
    </a:accent2>
    <a:accent3>
      <a:srgbClr val="0070C0"/>
    </a:accent3>
    <a:accent4>
      <a:srgbClr val="FF6600"/>
    </a:accent4>
    <a:accent5>
      <a:srgbClr val="002060"/>
    </a:accent5>
    <a:accent6>
      <a:srgbClr val="262D3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Bildschirmpräsentation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DIAMONDS_ppt_template_new</vt:lpstr>
      <vt:lpstr>The DIAMONDS Security Information Model</vt:lpstr>
      <vt:lpstr>Introduction</vt:lpstr>
      <vt:lpstr>Goals</vt:lpstr>
      <vt:lpstr>Generic Security TRVA Model</vt:lpstr>
      <vt:lpstr>Overview of the DIAMONDS Information Model</vt:lpstr>
      <vt:lpstr>DIAMONDS Information Model: Common Criteria</vt:lpstr>
      <vt:lpstr>DIAMONDS Information Model: </vt:lpstr>
      <vt:lpstr>DIAMONDS Information Model: Test Patterns</vt:lpstr>
      <vt:lpstr>Summary and Outlook</vt:lpstr>
    </vt:vector>
  </TitlesOfParts>
  <Company>Fraunhofer Institut FOKUS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Juergen Grossman</dc:creator>
  <cp:lastModifiedBy>Alain-G. Vouffo Feudjiio</cp:lastModifiedBy>
  <cp:revision>251</cp:revision>
  <dcterms:created xsi:type="dcterms:W3CDTF">2011-02-17T17:49:01Z</dcterms:created>
  <dcterms:modified xsi:type="dcterms:W3CDTF">2012-03-13T08:31:07Z</dcterms:modified>
</cp:coreProperties>
</file>