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35" r:id="rId4"/>
    <p:sldId id="336" r:id="rId5"/>
    <p:sldId id="337" r:id="rId6"/>
    <p:sldId id="340" r:id="rId7"/>
    <p:sldId id="339" r:id="rId8"/>
    <p:sldId id="341" r:id="rId9"/>
    <p:sldId id="342" r:id="rId10"/>
    <p:sldId id="343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5" autoAdjust="0"/>
    <p:restoredTop sz="93762" autoAdjust="0"/>
  </p:normalViewPr>
  <p:slideViewPr>
    <p:cSldViewPr showGuides="1">
      <p:cViewPr varScale="1">
        <p:scale>
          <a:sx n="94" d="100"/>
          <a:sy n="94" d="100"/>
        </p:scale>
        <p:origin x="-9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331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002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13.03.2012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002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13.03.2012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ab.codenomicon.com/collab/codeetsi/Security%20Testing%20Terminology%20and%20Concepts/Performance%20Testing" TargetMode="External"/><Relationship Id="rId3" Type="http://schemas.openxmlformats.org/officeDocument/2006/relationships/hyperlink" Target="https://collab.codenomicon.com/collab/codeetsi/Security%20Testing%20Terminology%20and%20Concepts/Introduction" TargetMode="External"/><Relationship Id="rId7" Type="http://schemas.openxmlformats.org/officeDocument/2006/relationships/hyperlink" Target="https://collab.codenomicon.com/collab/codeetsi/Security%20Testing%20Terminology%20and%20Concepts/Vulnerability%20Testing" TargetMode="External"/><Relationship Id="rId2" Type="http://schemas.openxmlformats.org/officeDocument/2006/relationships/hyperlink" Target="https://collab.codenomicon.com/collab/codeetsi/Security%20Testing%20Terminology%20and%20Concepts/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ab.codenomicon.com/collab/codeetsi/Security%20Testing%20Terminology%20and%20Concepts/Penetration%20Testing" TargetMode="External"/><Relationship Id="rId5" Type="http://schemas.openxmlformats.org/officeDocument/2006/relationships/hyperlink" Target="https://collab.codenomicon.com/collab/codeetsi/Security%20Testing%20Terminology%20and%20Concepts/Functional%20Testing" TargetMode="External"/><Relationship Id="rId4" Type="http://schemas.openxmlformats.org/officeDocument/2006/relationships/hyperlink" Target="https://collab.codenomicon.com/collab/codeetsi/Security%20Testing%20Terminology%20and%20Concepts/Risk%20Assessment" TargetMode="External"/><Relationship Id="rId9" Type="http://schemas.openxmlformats.org/officeDocument/2006/relationships/hyperlink" Target="https://collab.codenomicon.com/collab/codeetsi/Security%20Testing%20Terminology%20and%20Concepts/Fuzz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SIG in MTS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  <a:p>
            <a:endParaRPr lang="de-DE" dirty="0" smtClean="0"/>
          </a:p>
          <a:p>
            <a:r>
              <a:rPr lang="de-DE" sz="1700" dirty="0" smtClean="0"/>
              <a:t>Tallinn, 4-5 </a:t>
            </a:r>
            <a:r>
              <a:rPr lang="de-DE" sz="1700" dirty="0" err="1" smtClean="0"/>
              <a:t>October</a:t>
            </a:r>
            <a:r>
              <a:rPr lang="de-DE" sz="1700" dirty="0" smtClean="0"/>
              <a:t> 2011</a:t>
            </a:r>
          </a:p>
          <a:p>
            <a:r>
              <a:rPr lang="de-DE" sz="1700" dirty="0" smtClean="0"/>
              <a:t>Berlin, 15 </a:t>
            </a:r>
            <a:r>
              <a:rPr lang="de-DE" sz="1700" dirty="0" err="1" smtClean="0"/>
              <a:t>December</a:t>
            </a:r>
            <a:r>
              <a:rPr lang="de-DE" sz="1700" dirty="0" smtClean="0"/>
              <a:t> 2011 update</a:t>
            </a:r>
          </a:p>
          <a:p>
            <a:r>
              <a:rPr lang="de-DE" sz="1700" dirty="0" err="1" smtClean="0"/>
              <a:t>Sphia</a:t>
            </a:r>
            <a:r>
              <a:rPr lang="de-DE" sz="1700" dirty="0" smtClean="0"/>
              <a:t> Antipolis 13 March 2012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(</a:t>
            </a:r>
            <a:r>
              <a:rPr lang="de-DE" dirty="0" err="1" smtClean="0"/>
              <a:t>cont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continue</a:t>
            </a:r>
            <a:r>
              <a:rPr lang="de-DE" dirty="0" smtClean="0"/>
              <a:t> </a:t>
            </a:r>
            <a:r>
              <a:rPr lang="de-DE" dirty="0" err="1" smtClean="0"/>
              <a:t>rapporteur‘s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SIG#3</a:t>
            </a:r>
          </a:p>
          <a:p>
            <a:r>
              <a:rPr lang="de-DE" dirty="0" smtClean="0"/>
              <a:t>SIG#3: 15th May </a:t>
            </a:r>
            <a:r>
              <a:rPr lang="de-DE" dirty="0" err="1" smtClean="0"/>
              <a:t>morning</a:t>
            </a:r>
            <a:r>
              <a:rPr lang="de-DE" dirty="0" smtClean="0"/>
              <a:t>, </a:t>
            </a:r>
            <a:r>
              <a:rPr lang="de-DE" dirty="0" err="1" smtClean="0"/>
              <a:t>before</a:t>
            </a:r>
            <a:r>
              <a:rPr lang="de-DE" dirty="0" smtClean="0"/>
              <a:t> MTS#56</a:t>
            </a:r>
          </a:p>
          <a:p>
            <a:endParaRPr lang="de-DE" dirty="0" smtClean="0"/>
          </a:p>
          <a:p>
            <a:r>
              <a:rPr lang="de-DE" dirty="0" smtClean="0"/>
              <a:t>SIG#4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SIG#3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71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Agenda SIG#2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err="1" smtClean="0"/>
              <a:t>Round</a:t>
            </a:r>
            <a:r>
              <a:rPr lang="de-DE" dirty="0" smtClean="0"/>
              <a:t> Call</a:t>
            </a:r>
          </a:p>
          <a:p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endParaRPr lang="de-DE" dirty="0" smtClean="0"/>
          </a:p>
          <a:p>
            <a:r>
              <a:rPr lang="de-DE" dirty="0" err="1" smtClean="0"/>
              <a:t>Introductory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 smtClean="0"/>
          </a:p>
          <a:p>
            <a:pPr lvl="1"/>
            <a:r>
              <a:rPr lang="de-DE" dirty="0" smtClean="0"/>
              <a:t>Motivation &amp; „</a:t>
            </a:r>
            <a:r>
              <a:rPr lang="de-DE" dirty="0" err="1" smtClean="0"/>
              <a:t>History</a:t>
            </a:r>
            <a:r>
              <a:rPr lang="de-DE" dirty="0" smtClean="0"/>
              <a:t>“ (SIG#1)</a:t>
            </a:r>
          </a:p>
          <a:p>
            <a:pPr lvl="1"/>
            <a:endParaRPr lang="de-DE" dirty="0" smtClean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sz="3200" dirty="0" err="1" smtClean="0"/>
              <a:t>Presentation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new</a:t>
            </a:r>
            <a:r>
              <a:rPr lang="de-DE" sz="3200" dirty="0" smtClean="0"/>
              <a:t> </a:t>
            </a:r>
            <a:r>
              <a:rPr lang="de-DE" sz="3200" dirty="0" err="1"/>
              <a:t>c</a:t>
            </a:r>
            <a:r>
              <a:rPr lang="de-DE" sz="3200" dirty="0" err="1" smtClean="0"/>
              <a:t>ontribution</a:t>
            </a:r>
            <a:r>
              <a:rPr lang="de-DE" sz="3200" dirty="0" err="1" smtClean="0"/>
              <a:t>s</a:t>
            </a:r>
            <a:endParaRPr lang="de-DE" sz="3200" dirty="0"/>
          </a:p>
          <a:p>
            <a:pPr marL="342900" lvl="1" indent="-342900">
              <a:buSzPct val="90000"/>
              <a:buBlip>
                <a:blip r:embed="rId3"/>
              </a:buBlip>
            </a:pPr>
            <a:r>
              <a:rPr lang="de-DE" dirty="0" smtClean="0"/>
              <a:t>Next </a:t>
            </a:r>
            <a:r>
              <a:rPr lang="de-DE" dirty="0" err="1" smtClean="0"/>
              <a:t>steps</a:t>
            </a:r>
            <a:r>
              <a:rPr lang="de-DE" dirty="0" smtClean="0"/>
              <a:t>, </a:t>
            </a:r>
            <a:r>
              <a:rPr lang="de-DE" dirty="0" err="1" smtClean="0"/>
              <a:t>perspectives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SIG#3, Security </a:t>
            </a:r>
            <a:r>
              <a:rPr lang="de-DE" dirty="0" err="1" smtClean="0"/>
              <a:t>workshop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15 December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Recall </a:t>
            </a:r>
            <a:r>
              <a:rPr lang="de-DE" dirty="0" err="1" smtClean="0"/>
              <a:t>of</a:t>
            </a:r>
            <a:r>
              <a:rPr lang="de-DE" dirty="0" smtClean="0"/>
              <a:t> SIG#1 </a:t>
            </a:r>
            <a:r>
              <a:rPr lang="de-DE" dirty="0" err="1" smtClean="0"/>
              <a:t>meeting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 err="1" smtClean="0"/>
              <a:t>Discussion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outcome</a:t>
            </a:r>
            <a:endParaRPr lang="de-DE" sz="3600" dirty="0" smtClean="0"/>
          </a:p>
          <a:p>
            <a:r>
              <a:rPr lang="de-DE" sz="2800" dirty="0" smtClean="0"/>
              <a:t>Short </a:t>
            </a:r>
            <a:r>
              <a:rPr lang="de-DE" sz="2800" dirty="0" err="1" smtClean="0"/>
              <a:t>introduction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Fokus (</a:t>
            </a:r>
            <a:r>
              <a:rPr lang="de-DE" sz="2800" dirty="0" err="1" smtClean="0"/>
              <a:t>history</a:t>
            </a:r>
            <a:r>
              <a:rPr lang="de-DE" sz="2800" dirty="0" smtClean="0"/>
              <a:t> </a:t>
            </a:r>
            <a:r>
              <a:rPr lang="de-DE" sz="2800" dirty="0" err="1" smtClean="0"/>
              <a:t>starts</a:t>
            </a:r>
            <a:r>
              <a:rPr lang="de-DE" sz="2800" dirty="0" smtClean="0"/>
              <a:t> 10/2011)</a:t>
            </a:r>
          </a:p>
          <a:p>
            <a:r>
              <a:rPr lang="de-DE" sz="2800" dirty="0" err="1" smtClean="0"/>
              <a:t>Discussion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security</a:t>
            </a:r>
            <a:r>
              <a:rPr lang="de-DE" sz="2800" dirty="0" smtClean="0"/>
              <a:t> </a:t>
            </a:r>
            <a:r>
              <a:rPr lang="de-DE" sz="2800" dirty="0" err="1" smtClean="0"/>
              <a:t>scope</a:t>
            </a:r>
            <a:r>
              <a:rPr lang="de-DE" sz="2800" dirty="0" smtClean="0"/>
              <a:t> in MTS</a:t>
            </a:r>
          </a:p>
          <a:p>
            <a:pPr lvl="1"/>
            <a:r>
              <a:rPr lang="de-DE" sz="2000" dirty="0" err="1" smtClean="0"/>
              <a:t>Presentation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Scott </a:t>
            </a:r>
            <a:r>
              <a:rPr lang="de-DE" sz="2000" dirty="0" err="1" smtClean="0"/>
              <a:t>regarding</a:t>
            </a:r>
            <a:r>
              <a:rPr lang="de-DE" sz="2000" dirty="0" smtClean="0"/>
              <a:t>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security</a:t>
            </a:r>
            <a:r>
              <a:rPr lang="de-DE" sz="2000" dirty="0" smtClean="0"/>
              <a:t> </a:t>
            </a:r>
            <a:r>
              <a:rPr lang="de-DE" sz="2000" dirty="0" err="1" smtClean="0"/>
              <a:t>evaluation</a:t>
            </a:r>
            <a:endParaRPr lang="de-DE" sz="2000" dirty="0" smtClean="0"/>
          </a:p>
          <a:p>
            <a:pPr lvl="1"/>
            <a:r>
              <a:rPr lang="de-DE" sz="2000" dirty="0" err="1" smtClean="0"/>
              <a:t>Presentation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Ian </a:t>
            </a:r>
            <a:r>
              <a:rPr lang="de-DE" sz="2000" dirty="0" err="1" smtClean="0"/>
              <a:t>regarding</a:t>
            </a:r>
            <a:r>
              <a:rPr lang="de-DE" sz="2000" dirty="0" smtClean="0"/>
              <a:t> „</a:t>
            </a:r>
            <a:r>
              <a:rPr lang="de-DE" sz="2000" dirty="0" err="1" smtClean="0"/>
              <a:t>security</a:t>
            </a:r>
            <a:r>
              <a:rPr lang="de-DE" sz="2000" dirty="0" smtClean="0"/>
              <a:t> </a:t>
            </a:r>
            <a:r>
              <a:rPr lang="de-DE" sz="2000" dirty="0" err="1" smtClean="0"/>
              <a:t>testing</a:t>
            </a:r>
            <a:r>
              <a:rPr lang="de-DE" sz="2000" dirty="0" smtClean="0"/>
              <a:t>“ </a:t>
            </a:r>
            <a:r>
              <a:rPr lang="de-DE" sz="2000" dirty="0" err="1" smtClean="0"/>
              <a:t>lifecycle</a:t>
            </a:r>
            <a:r>
              <a:rPr lang="de-DE" sz="2000" dirty="0" smtClean="0"/>
              <a:t> (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maintenance</a:t>
            </a:r>
            <a:r>
              <a:rPr lang="de-DE" sz="2000" dirty="0" smtClean="0"/>
              <a:t>)</a:t>
            </a:r>
          </a:p>
          <a:p>
            <a:r>
              <a:rPr lang="de-DE" sz="2800" dirty="0" err="1" smtClean="0"/>
              <a:t>Discussion</a:t>
            </a:r>
            <a:r>
              <a:rPr lang="de-DE" sz="2800" dirty="0" smtClean="0"/>
              <a:t> on NWI „</a:t>
            </a:r>
            <a:r>
              <a:rPr lang="de-DE" sz="2800" dirty="0" err="1" smtClean="0"/>
              <a:t>wording</a:t>
            </a:r>
            <a:r>
              <a:rPr lang="de-DE" sz="2800" dirty="0" smtClean="0"/>
              <a:t>“</a:t>
            </a:r>
          </a:p>
          <a:p>
            <a:r>
              <a:rPr lang="de-DE" sz="2800" dirty="0" err="1" smtClean="0"/>
              <a:t>Appointment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rapporteurs</a:t>
            </a:r>
            <a:r>
              <a:rPr lang="de-DE" sz="2800" dirty="0" smtClean="0"/>
              <a:t>: Ari T. </a:t>
            </a:r>
            <a:r>
              <a:rPr lang="de-DE" sz="2800" dirty="0" err="1" smtClean="0"/>
              <a:t>and</a:t>
            </a:r>
            <a:r>
              <a:rPr lang="de-DE" sz="2800" dirty="0" smtClean="0"/>
              <a:t> Scott C.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0F8A3-54E4-4627-9A77-11ED14D1126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24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Recall: Security </a:t>
            </a:r>
            <a:r>
              <a:rPr lang="de-DE" dirty="0" smtClean="0"/>
              <a:t>„</a:t>
            </a:r>
            <a:r>
              <a:rPr lang="de-DE" dirty="0" err="1"/>
              <a:t>s</a:t>
            </a:r>
            <a:r>
              <a:rPr lang="de-DE" dirty="0" err="1" smtClean="0"/>
              <a:t>cope</a:t>
            </a:r>
            <a:r>
              <a:rPr lang="de-DE" dirty="0" smtClean="0"/>
              <a:t>“ in MTS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/ Specification, system risks</a:t>
            </a:r>
          </a:p>
          <a:p>
            <a:r>
              <a:rPr lang="en-US" dirty="0" smtClean="0"/>
              <a:t>Risk </a:t>
            </a:r>
            <a:r>
              <a:rPr lang="en-US" b="1" dirty="0" smtClean="0"/>
              <a:t>Analysis</a:t>
            </a:r>
            <a:r>
              <a:rPr lang="en-US" dirty="0" smtClean="0"/>
              <a:t> (paper-based)</a:t>
            </a:r>
          </a:p>
          <a:p>
            <a:pPr lvl="1"/>
            <a:r>
              <a:rPr lang="en-US" dirty="0" smtClean="0"/>
              <a:t>guidance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Testing</a:t>
            </a:r>
            <a:r>
              <a:rPr lang="en-US" dirty="0" smtClean="0"/>
              <a:t>” (to break the system)</a:t>
            </a:r>
          </a:p>
          <a:p>
            <a:pPr lvl="1"/>
            <a:r>
              <a:rPr lang="en-US" dirty="0" smtClean="0"/>
              <a:t>Scanning (</a:t>
            </a:r>
            <a:r>
              <a:rPr lang="en-US" dirty="0" err="1" smtClean="0"/>
              <a:t>libs</a:t>
            </a:r>
            <a:r>
              <a:rPr lang="en-US" dirty="0" smtClean="0"/>
              <a:t>) “known attacks”</a:t>
            </a:r>
          </a:p>
          <a:p>
            <a:pPr lvl="1"/>
            <a:r>
              <a:rPr lang="en-US" dirty="0" smtClean="0"/>
              <a:t>Functional / traditional testing</a:t>
            </a:r>
          </a:p>
          <a:p>
            <a:pPr lvl="1"/>
            <a:r>
              <a:rPr lang="en-US" dirty="0" smtClean="0"/>
              <a:t>Neg. testing, unknown </a:t>
            </a:r>
            <a:r>
              <a:rPr lang="en-US" dirty="0" err="1" smtClean="0"/>
              <a:t>vul</a:t>
            </a:r>
            <a:r>
              <a:rPr lang="en-US" dirty="0" smtClean="0"/>
              <a:t>., </a:t>
            </a:r>
            <a:r>
              <a:rPr lang="en-US" dirty="0" err="1" smtClean="0"/>
              <a:t>config</a:t>
            </a:r>
            <a:r>
              <a:rPr lang="en-US" dirty="0" smtClean="0"/>
              <a:t> mistakes</a:t>
            </a:r>
          </a:p>
          <a:p>
            <a:pPr lvl="2"/>
            <a:r>
              <a:rPr lang="en-US" dirty="0" err="1" smtClean="0"/>
              <a:t>fuzzing</a:t>
            </a:r>
            <a:r>
              <a:rPr lang="en-US" dirty="0" smtClean="0"/>
              <a:t> -&gt; product (units,…)</a:t>
            </a:r>
          </a:p>
          <a:p>
            <a:pPr lvl="2"/>
            <a:r>
              <a:rPr lang="en-US" dirty="0" smtClean="0"/>
              <a:t>(light) penetration -&gt;  system (=deployed product)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0806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Recall: Security Work </a:t>
            </a:r>
            <a:r>
              <a:rPr lang="de-DE" dirty="0" smtClean="0"/>
              <a:t>Items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Terminology:</a:t>
            </a:r>
          </a:p>
          <a:p>
            <a:pPr marL="274637" lvl="1" indent="0">
              <a:buFont typeface="Arial" pitchFamily="34" charset="0"/>
              <a:buNone/>
              <a:defRPr/>
            </a:pPr>
            <a:r>
              <a:rPr lang="en-GB" sz="1600" i="1" dirty="0">
                <a:solidFill>
                  <a:srgbClr val="FF0000"/>
                </a:solidFill>
              </a:rPr>
              <a:t>To collect the </a:t>
            </a:r>
            <a:r>
              <a:rPr lang="en-GB" sz="1600" b="1" i="1" u="sng" dirty="0">
                <a:solidFill>
                  <a:srgbClr val="FF0000"/>
                </a:solidFill>
              </a:rPr>
              <a:t>basic terminology and ontology </a:t>
            </a:r>
            <a:r>
              <a:rPr lang="en-GB" sz="1600" i="1" dirty="0">
                <a:solidFill>
                  <a:srgbClr val="FF0000"/>
                </a:solidFill>
              </a:rPr>
              <a:t>(relationship between stake holder and application) </a:t>
            </a:r>
            <a:r>
              <a:rPr lang="en-GB" sz="1600" b="1" i="1" u="sng" dirty="0">
                <a:solidFill>
                  <a:srgbClr val="FF0000"/>
                </a:solidFill>
              </a:rPr>
              <a:t>to be used for security testing </a:t>
            </a:r>
            <a:r>
              <a:rPr lang="en-GB" sz="1600" i="1" dirty="0">
                <a:solidFill>
                  <a:srgbClr val="FF0000"/>
                </a:solidFill>
              </a:rPr>
              <a:t>in order to have a common understanding in MTS and related committees.</a:t>
            </a:r>
          </a:p>
          <a:p>
            <a:pPr lvl="1">
              <a:defRPr/>
            </a:pPr>
            <a:endParaRPr lang="en-US" sz="1600" dirty="0"/>
          </a:p>
          <a:p>
            <a:pPr>
              <a:defRPr/>
            </a:pPr>
            <a:r>
              <a:rPr lang="en-US" sz="2400" b="1" dirty="0"/>
              <a:t>“Educational” material</a:t>
            </a:r>
          </a:p>
          <a:p>
            <a:pPr lvl="1">
              <a:defRPr/>
            </a:pPr>
            <a:r>
              <a:rPr lang="en-US" sz="1800" dirty="0"/>
              <a:t>Case study </a:t>
            </a:r>
            <a:r>
              <a:rPr lang="en-US" sz="1800" dirty="0" smtClean="0"/>
              <a:t>experiences</a:t>
            </a:r>
            <a:endParaRPr lang="en-US" sz="1600" dirty="0" smtClean="0"/>
          </a:p>
          <a:p>
            <a:pPr marL="274637" lvl="1" indent="0">
              <a:buFont typeface="Arial" pitchFamily="34" charset="0"/>
              <a:buNone/>
              <a:defRPr/>
            </a:pPr>
            <a:r>
              <a:rPr lang="en-GB" sz="1600" i="1" dirty="0" smtClean="0">
                <a:solidFill>
                  <a:srgbClr val="FF0000"/>
                </a:solidFill>
              </a:rPr>
              <a:t>To </a:t>
            </a:r>
            <a:r>
              <a:rPr lang="en-GB" sz="1600" b="1" i="1" u="sng" dirty="0">
                <a:solidFill>
                  <a:srgbClr val="FF0000"/>
                </a:solidFill>
              </a:rPr>
              <a:t>assemble case study experiences </a:t>
            </a:r>
            <a:r>
              <a:rPr lang="en-GB" sz="1600" i="1" dirty="0">
                <a:solidFill>
                  <a:srgbClr val="FF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Telecommunication.</a:t>
            </a:r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r>
              <a:rPr lang="en-US" sz="1800" dirty="0"/>
              <a:t>Security design guide enabling test and assurance (V&amp;V)</a:t>
            </a:r>
          </a:p>
          <a:p>
            <a:pPr marL="274637" lvl="1" indent="0">
              <a:buFont typeface="Arial" pitchFamily="34" charset="0"/>
              <a:buNone/>
              <a:defRPr/>
            </a:pPr>
            <a:r>
              <a:rPr lang="en-US" sz="1600" b="1" i="1" u="sng" dirty="0">
                <a:solidFill>
                  <a:srgbClr val="FF0000"/>
                </a:solidFill>
              </a:rPr>
              <a:t>Guidance to </a:t>
            </a:r>
            <a:r>
              <a:rPr lang="en-US" sz="1600" i="1" dirty="0">
                <a:solidFill>
                  <a:srgbClr val="FF0000"/>
                </a:solidFill>
              </a:rPr>
              <a:t>the application </a:t>
            </a:r>
            <a:r>
              <a:rPr lang="en-US" sz="1600" b="1" i="1" u="sng" dirty="0">
                <a:solidFill>
                  <a:srgbClr val="FF0000"/>
                </a:solidFill>
              </a:rPr>
              <a:t>system designers </a:t>
            </a:r>
            <a:r>
              <a:rPr lang="en-US" sz="1600" i="1" dirty="0">
                <a:solidFill>
                  <a:srgbClr val="FF0000"/>
                </a:solidFill>
              </a:rPr>
              <a:t>that </a:t>
            </a:r>
            <a:r>
              <a:rPr lang="en-US" sz="1600" b="1" i="1" u="sng" dirty="0">
                <a:solidFill>
                  <a:srgbClr val="FF0000"/>
                </a:solidFill>
              </a:rPr>
              <a:t>enable verification and validation </a:t>
            </a:r>
            <a:r>
              <a:rPr lang="en-US" sz="1600" i="1" dirty="0">
                <a:solidFill>
                  <a:srgbClr val="FF0000"/>
                </a:solidFill>
              </a:rPr>
              <a:t>across the lifecycle, including case studies from telecommunication and ICT.</a:t>
            </a:r>
            <a:endParaRPr 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79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Scott </a:t>
            </a:r>
            <a:r>
              <a:rPr lang="de-DE" dirty="0" err="1" smtClean="0"/>
              <a:t>introduces</a:t>
            </a:r>
            <a:r>
              <a:rPr lang="de-DE" dirty="0" smtClean="0"/>
              <a:t> Working </a:t>
            </a:r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Operational </a:t>
            </a:r>
            <a:r>
              <a:rPr lang="de-DE" dirty="0" err="1" smtClean="0"/>
              <a:t>phase</a:t>
            </a:r>
            <a:r>
              <a:rPr lang="de-DE" dirty="0" smtClean="0"/>
              <a:t> (</a:t>
            </a:r>
            <a:r>
              <a:rPr lang="de-DE" dirty="0" err="1" smtClean="0"/>
              <a:t>available</a:t>
            </a:r>
            <a:r>
              <a:rPr lang="de-DE" dirty="0" smtClean="0"/>
              <a:t> on </a:t>
            </a:r>
            <a:r>
              <a:rPr lang="de-DE" dirty="0" err="1" smtClean="0"/>
              <a:t>server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Alain </a:t>
            </a:r>
            <a:r>
              <a:rPr lang="de-DE" dirty="0" err="1" smtClean="0"/>
              <a:t>presents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views</a:t>
            </a:r>
            <a:r>
              <a:rPr lang="de-DE" dirty="0" smtClean="0"/>
              <a:t>/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guideline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Scott (</a:t>
            </a:r>
            <a:r>
              <a:rPr lang="de-DE" dirty="0" err="1" smtClean="0"/>
              <a:t>available</a:t>
            </a:r>
            <a:r>
              <a:rPr lang="de-DE" dirty="0" smtClean="0"/>
              <a:t> on </a:t>
            </a:r>
            <a:r>
              <a:rPr lang="de-DE" dirty="0" err="1" smtClean="0"/>
              <a:t>server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Ari </a:t>
            </a:r>
            <a:r>
              <a:rPr lang="de-DE" dirty="0" err="1" smtClean="0"/>
              <a:t>presents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2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initiated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Codenomicon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Security Testing Terminology and Concepts</a:t>
            </a:r>
            <a:endParaRPr lang="de-DE" sz="2400" dirty="0"/>
          </a:p>
          <a:p>
            <a:pPr marL="0" indent="0">
              <a:buNone/>
            </a:pPr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Abstract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>
                <a:hlinkClick r:id="rId3"/>
              </a:rPr>
              <a:t>Introduction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>
                <a:hlinkClick r:id="rId4"/>
              </a:rPr>
              <a:t>Risk </a:t>
            </a:r>
            <a:r>
              <a:rPr lang="en-US" sz="2400" dirty="0">
                <a:hlinkClick r:id="rId4"/>
              </a:rPr>
              <a:t>Assessment</a:t>
            </a:r>
            <a:r>
              <a:rPr lang="en-US" sz="2400" dirty="0"/>
              <a:t> </a:t>
            </a:r>
          </a:p>
          <a:p>
            <a:r>
              <a:rPr lang="en-US" sz="2400" dirty="0" smtClean="0">
                <a:hlinkClick r:id="rId5"/>
              </a:rPr>
              <a:t>Functional </a:t>
            </a:r>
            <a:r>
              <a:rPr lang="en-US" sz="2400" dirty="0">
                <a:hlinkClick r:id="rId5"/>
              </a:rPr>
              <a:t>Testing</a:t>
            </a:r>
            <a:r>
              <a:rPr lang="en-US" sz="2400" dirty="0"/>
              <a:t> </a:t>
            </a:r>
          </a:p>
          <a:p>
            <a:r>
              <a:rPr lang="en-US" sz="2400" dirty="0" smtClean="0">
                <a:hlinkClick r:id="rId6"/>
              </a:rPr>
              <a:t>Penetration </a:t>
            </a:r>
            <a:r>
              <a:rPr lang="en-US" sz="2400" dirty="0">
                <a:hlinkClick r:id="rId6"/>
              </a:rPr>
              <a:t>Testing</a:t>
            </a:r>
            <a:r>
              <a:rPr lang="en-US" sz="2400" dirty="0"/>
              <a:t> </a:t>
            </a:r>
          </a:p>
          <a:p>
            <a:r>
              <a:rPr lang="en-US" sz="2400" dirty="0" smtClean="0">
                <a:hlinkClick r:id="rId7"/>
              </a:rPr>
              <a:t>Vulnerability </a:t>
            </a:r>
            <a:r>
              <a:rPr lang="en-US" sz="2400" dirty="0">
                <a:hlinkClick r:id="rId7"/>
              </a:rPr>
              <a:t>Testing</a:t>
            </a:r>
            <a:r>
              <a:rPr lang="en-US" sz="2400" dirty="0"/>
              <a:t> </a:t>
            </a:r>
          </a:p>
          <a:p>
            <a:r>
              <a:rPr lang="en-US" sz="2400" dirty="0" smtClean="0">
                <a:hlinkClick r:id="rId8"/>
              </a:rPr>
              <a:t>Performance </a:t>
            </a:r>
            <a:r>
              <a:rPr lang="en-US" sz="2400" dirty="0">
                <a:hlinkClick r:id="rId8"/>
              </a:rPr>
              <a:t>Testing</a:t>
            </a:r>
            <a:r>
              <a:rPr lang="en-US" sz="2400" dirty="0"/>
              <a:t> </a:t>
            </a:r>
          </a:p>
          <a:p>
            <a:r>
              <a:rPr lang="en-US" sz="2400" dirty="0" smtClean="0">
                <a:hlinkClick r:id="rId9"/>
              </a:rPr>
              <a:t>Fuzzing</a:t>
            </a:r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48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(</a:t>
            </a:r>
            <a:r>
              <a:rPr lang="de-DE" dirty="0" err="1" smtClean="0"/>
              <a:t>cont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Invite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ETSI </a:t>
            </a:r>
            <a:r>
              <a:rPr lang="de-DE" dirty="0" err="1" smtClean="0"/>
              <a:t>TC‘s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AP: Scott </a:t>
            </a:r>
            <a:r>
              <a:rPr lang="de-DE" dirty="0" err="1" smtClean="0"/>
              <a:t>invite</a:t>
            </a:r>
            <a:r>
              <a:rPr lang="de-DE" dirty="0" smtClean="0"/>
              <a:t> </a:t>
            </a:r>
            <a:r>
              <a:rPr lang="de-DE" dirty="0" err="1" smtClean="0"/>
              <a:t>OCG_security</a:t>
            </a:r>
            <a:r>
              <a:rPr lang="de-DE" dirty="0" smtClean="0"/>
              <a:t> </a:t>
            </a:r>
          </a:p>
          <a:p>
            <a:r>
              <a:rPr lang="de-DE" dirty="0" smtClean="0"/>
              <a:t>Wiki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, but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tutorial</a:t>
            </a:r>
            <a:r>
              <a:rPr lang="de-DE" dirty="0" smtClean="0"/>
              <a:t> </a:t>
            </a:r>
            <a:r>
              <a:rPr lang="de-DE" dirty="0" err="1" smtClean="0"/>
              <a:t>character</a:t>
            </a:r>
            <a:endParaRPr lang="de-DE" dirty="0" smtClean="0"/>
          </a:p>
          <a:p>
            <a:r>
              <a:rPr lang="de-DE" dirty="0" err="1" smtClean="0"/>
              <a:t>Invite</a:t>
            </a:r>
            <a:r>
              <a:rPr lang="de-DE" dirty="0" smtClean="0"/>
              <a:t> CTI </a:t>
            </a:r>
            <a:r>
              <a:rPr lang="de-DE" dirty="0" err="1" smtClean="0"/>
              <a:t>to</a:t>
            </a:r>
            <a:r>
              <a:rPr lang="de-DE" dirty="0" smtClean="0"/>
              <a:t> check Contents</a:t>
            </a:r>
          </a:p>
          <a:p>
            <a:endParaRPr lang="de-DE" dirty="0"/>
          </a:p>
          <a:p>
            <a:r>
              <a:rPr lang="de-DE" dirty="0" smtClean="0"/>
              <a:t>Steve: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/promote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(</a:t>
            </a:r>
            <a:r>
              <a:rPr lang="de-DE" dirty="0" err="1" smtClean="0"/>
              <a:t>cont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Steve: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ETSI Security </a:t>
            </a:r>
            <a:r>
              <a:rPr lang="de-DE" dirty="0" err="1" smtClean="0"/>
              <a:t>workshop</a:t>
            </a:r>
            <a:endParaRPr lang="de-DE" dirty="0" smtClean="0"/>
          </a:p>
          <a:p>
            <a:pPr lvl="1"/>
            <a:r>
              <a:rPr lang="de-DE" dirty="0" smtClean="0"/>
              <a:t>MTS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chair</a:t>
            </a:r>
            <a:r>
              <a:rPr lang="de-DE" dirty="0" smtClean="0"/>
              <a:t> a 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session</a:t>
            </a:r>
            <a:endParaRPr lang="de-DE" dirty="0" smtClean="0"/>
          </a:p>
          <a:p>
            <a:pPr lvl="1"/>
            <a:r>
              <a:rPr lang="de-DE" dirty="0" smtClean="0"/>
              <a:t>Start </a:t>
            </a:r>
            <a:r>
              <a:rPr lang="de-DE" dirty="0" err="1" smtClean="0"/>
              <a:t>to</a:t>
            </a:r>
            <a:r>
              <a:rPr lang="de-DE" dirty="0" smtClean="0"/>
              <a:t> plan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interests</a:t>
            </a:r>
            <a:endParaRPr lang="de-DE" dirty="0" smtClean="0"/>
          </a:p>
          <a:p>
            <a:pPr lvl="1"/>
            <a:r>
              <a:rPr lang="de-DE" dirty="0" err="1" smtClean="0"/>
              <a:t>CfP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in September</a:t>
            </a:r>
          </a:p>
          <a:p>
            <a:pPr lvl="1"/>
            <a:endParaRPr lang="de-DE" dirty="0"/>
          </a:p>
          <a:p>
            <a:r>
              <a:rPr lang="de-DE" dirty="0" err="1" smtClean="0"/>
              <a:t>Discussion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lifecycle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normative </a:t>
            </a:r>
            <a:r>
              <a:rPr lang="de-DE" dirty="0" err="1" smtClean="0"/>
              <a:t>agreement</a:t>
            </a:r>
            <a:r>
              <a:rPr lang="de-DE" dirty="0" smtClean="0"/>
              <a:t> on </a:t>
            </a:r>
            <a:r>
              <a:rPr lang="de-DE" dirty="0" err="1" smtClean="0"/>
              <a:t>penetration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, Ian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92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515</Words>
  <Application>Microsoft Office PowerPoint</Application>
  <PresentationFormat>Bildschirmpräsentation (4:3)</PresentationFormat>
  <Paragraphs>96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Security SIG in MTS</vt:lpstr>
      <vt:lpstr>Agenda SIG#2</vt:lpstr>
      <vt:lpstr>Recall of SIG#1 meeting</vt:lpstr>
      <vt:lpstr>Recall: Security „scope“ in MTS</vt:lpstr>
      <vt:lpstr>Recall: Security Work Items</vt:lpstr>
      <vt:lpstr>Discussion</vt:lpstr>
      <vt:lpstr>Wiki initiated by Codenomicon</vt:lpstr>
      <vt:lpstr>Discussion (cont.)</vt:lpstr>
      <vt:lpstr>Discussion (cont.)</vt:lpstr>
      <vt:lpstr>Discussion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333</cp:revision>
  <dcterms:created xsi:type="dcterms:W3CDTF">2010-12-21T08:59:38Z</dcterms:created>
  <dcterms:modified xsi:type="dcterms:W3CDTF">2012-03-13T13:15:02Z</dcterms:modified>
</cp:coreProperties>
</file>