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9"/>
  </p:notesMasterIdLst>
  <p:handoutMasterIdLst>
    <p:handoutMasterId r:id="rId10"/>
  </p:handoutMasterIdLst>
  <p:sldIdLst>
    <p:sldId id="256" r:id="rId2"/>
    <p:sldId id="307" r:id="rId3"/>
    <p:sldId id="335" r:id="rId4"/>
    <p:sldId id="344" r:id="rId5"/>
    <p:sldId id="341" r:id="rId6"/>
    <p:sldId id="342" r:id="rId7"/>
    <p:sldId id="345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5" autoAdjust="0"/>
    <p:restoredTop sz="93762" autoAdjust="0"/>
  </p:normalViewPr>
  <p:slideViewPr>
    <p:cSldViewPr showGuides="1">
      <p:cViewPr varScale="1">
        <p:scale>
          <a:sx n="67" d="100"/>
          <a:sy n="67" d="100"/>
        </p:scale>
        <p:origin x="-17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18576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490" cy="4803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002" y="0"/>
            <a:ext cx="3170490" cy="4803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14.05.2012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119299"/>
            <a:ext cx="3170490" cy="4803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002" y="9119299"/>
            <a:ext cx="3170490" cy="4803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14.05.2012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llab.codenomicon.com/collab/codeetsi/Security%20Testing%20Terminology%20and%20Concepts/Performance%20Testing" TargetMode="External"/><Relationship Id="rId3" Type="http://schemas.openxmlformats.org/officeDocument/2006/relationships/hyperlink" Target="https://collab.codenomicon.com/collab/codeetsi/Security%20Testing%20Terminology%20and%20Concepts/Introduction" TargetMode="External"/><Relationship Id="rId7" Type="http://schemas.openxmlformats.org/officeDocument/2006/relationships/hyperlink" Target="https://collab.codenomicon.com/collab/codeetsi/Security%20Testing%20Terminology%20and%20Concepts/Vulnerability%20Testing" TargetMode="External"/><Relationship Id="rId2" Type="http://schemas.openxmlformats.org/officeDocument/2006/relationships/hyperlink" Target="https://collab.codenomicon.com/collab/codeetsi/Security%20Testing%20Terminology%20and%20Concepts/Abstra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llab.codenomicon.com/collab/codeetsi/Security%20Testing%20Terminology%20and%20Concepts/Penetration%20Testing" TargetMode="External"/><Relationship Id="rId5" Type="http://schemas.openxmlformats.org/officeDocument/2006/relationships/hyperlink" Target="https://collab.codenomicon.com/collab/codeetsi/Security%20Testing%20Terminology%20and%20Concepts/Functional%20Testing" TargetMode="External"/><Relationship Id="rId10" Type="http://schemas.openxmlformats.org/officeDocument/2006/relationships/hyperlink" Target="https://collab.codenomicon.com/collab/codeetsi/" TargetMode="External"/><Relationship Id="rId4" Type="http://schemas.openxmlformats.org/officeDocument/2006/relationships/hyperlink" Target="https://collab.codenomicon.com/collab/codeetsi/Security%20Testing%20Terminology%20and%20Concepts/Risk%20Assessment" TargetMode="External"/><Relationship Id="rId9" Type="http://schemas.openxmlformats.org/officeDocument/2006/relationships/hyperlink" Target="https://collab.codenomicon.com/collab/codeetsi/Security%20Testing%20Terminology%20and%20Concepts/Fuzz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Security SIG in MTS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  <a:p>
            <a:endParaRPr lang="de-DE" dirty="0" smtClean="0"/>
          </a:p>
          <a:p>
            <a:r>
              <a:rPr lang="de-DE" sz="1700" dirty="0" smtClean="0"/>
              <a:t>Tallinn, 4-5 </a:t>
            </a:r>
            <a:r>
              <a:rPr lang="de-DE" sz="1700" dirty="0" err="1" smtClean="0"/>
              <a:t>October</a:t>
            </a:r>
            <a:r>
              <a:rPr lang="de-DE" sz="1700" dirty="0" smtClean="0"/>
              <a:t> 2011</a:t>
            </a:r>
          </a:p>
          <a:p>
            <a:r>
              <a:rPr lang="de-DE" sz="1700" dirty="0" smtClean="0"/>
              <a:t>Berlin, 15 </a:t>
            </a:r>
            <a:r>
              <a:rPr lang="de-DE" sz="1700" dirty="0" err="1" smtClean="0"/>
              <a:t>December</a:t>
            </a:r>
            <a:r>
              <a:rPr lang="de-DE" sz="1700" dirty="0" smtClean="0"/>
              <a:t> 2011 update</a:t>
            </a:r>
          </a:p>
          <a:p>
            <a:r>
              <a:rPr lang="de-DE" sz="1700" dirty="0" err="1" smtClean="0"/>
              <a:t>Sphia</a:t>
            </a:r>
            <a:r>
              <a:rPr lang="de-DE" sz="1700" dirty="0" smtClean="0"/>
              <a:t> Antipolis 13 March 2012</a:t>
            </a:r>
          </a:p>
          <a:p>
            <a:r>
              <a:rPr lang="de-DE" sz="1700" dirty="0" smtClean="0"/>
              <a:t>Göttingen,  15 May 2012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Agenda SIG#3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err="1" smtClean="0"/>
              <a:t>Round</a:t>
            </a:r>
            <a:r>
              <a:rPr lang="de-DE" dirty="0" smtClean="0"/>
              <a:t> Call</a:t>
            </a:r>
          </a:p>
          <a:p>
            <a:r>
              <a:rPr lang="de-DE" dirty="0" smtClean="0"/>
              <a:t>Work item </a:t>
            </a:r>
            <a:r>
              <a:rPr lang="de-DE" dirty="0" err="1" smtClean="0"/>
              <a:t>overview</a:t>
            </a:r>
            <a:r>
              <a:rPr lang="de-DE" dirty="0" smtClean="0"/>
              <a:t> &amp; </a:t>
            </a:r>
            <a:r>
              <a:rPr lang="de-DE" dirty="0" err="1" smtClean="0"/>
              <a:t>status</a:t>
            </a:r>
            <a:endParaRPr lang="de-DE" dirty="0" smtClean="0"/>
          </a:p>
          <a:p>
            <a:pPr marL="342900" lvl="1" indent="-342900">
              <a:buSzPct val="90000"/>
              <a:buBlip>
                <a:blip r:embed="rId3"/>
              </a:buBlip>
            </a:pPr>
            <a:r>
              <a:rPr lang="de-DE" sz="3200" dirty="0" err="1" smtClean="0"/>
              <a:t>Discussion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work</a:t>
            </a:r>
            <a:r>
              <a:rPr lang="de-DE" sz="3200" dirty="0" smtClean="0"/>
              <a:t> </a:t>
            </a:r>
            <a:r>
              <a:rPr lang="de-DE" sz="3200" dirty="0" err="1" smtClean="0"/>
              <a:t>progress</a:t>
            </a:r>
            <a:endParaRPr lang="de-DE" sz="3200" dirty="0" smtClean="0"/>
          </a:p>
          <a:p>
            <a:pPr marL="342900" lvl="1" indent="-342900">
              <a:buSzPct val="90000"/>
              <a:buBlip>
                <a:blip r:embed="rId3"/>
              </a:buBlip>
            </a:pPr>
            <a:r>
              <a:rPr lang="de-DE" sz="3200" dirty="0" smtClean="0"/>
              <a:t>Relation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other</a:t>
            </a:r>
            <a:r>
              <a:rPr lang="de-DE" sz="3200" dirty="0" smtClean="0"/>
              <a:t> </a:t>
            </a:r>
            <a:r>
              <a:rPr lang="de-DE" sz="3200" dirty="0" err="1" smtClean="0"/>
              <a:t>groups</a:t>
            </a:r>
            <a:r>
              <a:rPr lang="de-DE" sz="3200" dirty="0" smtClean="0"/>
              <a:t>/</a:t>
            </a:r>
            <a:r>
              <a:rPr lang="de-DE" sz="3200" dirty="0" err="1" smtClean="0"/>
              <a:t>events</a:t>
            </a:r>
            <a:endParaRPr lang="de-DE" sz="3200" dirty="0"/>
          </a:p>
          <a:p>
            <a:pPr marL="342900" lvl="1" indent="-342900">
              <a:buSzPct val="90000"/>
              <a:buBlip>
                <a:blip r:embed="rId3"/>
              </a:buBlip>
            </a:pPr>
            <a:r>
              <a:rPr lang="de-DE" sz="3200" dirty="0"/>
              <a:t>Next </a:t>
            </a:r>
            <a:r>
              <a:rPr lang="de-DE" sz="3200" dirty="0" err="1"/>
              <a:t>steps</a:t>
            </a:r>
            <a:r>
              <a:rPr lang="de-DE" sz="3200" dirty="0"/>
              <a:t>, </a:t>
            </a:r>
            <a:r>
              <a:rPr lang="de-DE" sz="3200" dirty="0" err="1"/>
              <a:t>perspectives</a:t>
            </a:r>
            <a:r>
              <a:rPr lang="de-DE" sz="3200" dirty="0"/>
              <a:t>:</a:t>
            </a:r>
          </a:p>
          <a:p>
            <a:pPr lvl="1"/>
            <a:r>
              <a:rPr lang="de-DE" dirty="0" smtClean="0"/>
              <a:t>E2NA, Security </a:t>
            </a:r>
            <a:r>
              <a:rPr lang="de-DE" dirty="0" err="1" smtClean="0"/>
              <a:t>workshop</a:t>
            </a:r>
            <a:r>
              <a:rPr lang="de-DE" dirty="0" smtClean="0"/>
              <a:t>, SIG#4?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Recall </a:t>
            </a:r>
            <a:r>
              <a:rPr lang="de-DE" dirty="0" err="1" smtClean="0"/>
              <a:t>of</a:t>
            </a:r>
            <a:r>
              <a:rPr lang="de-DE" dirty="0" smtClean="0"/>
              <a:t> SIG </a:t>
            </a:r>
            <a:r>
              <a:rPr lang="de-DE" dirty="0" err="1" smtClean="0"/>
              <a:t>history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Plan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/>
              <a:t>S</a:t>
            </a:r>
            <a:r>
              <a:rPr lang="de-DE" sz="2800" dirty="0" smtClean="0"/>
              <a:t>ecurity-SIG in MTS (Tallin, 10/2011)</a:t>
            </a:r>
          </a:p>
          <a:p>
            <a:r>
              <a:rPr lang="de-DE" sz="2800" dirty="0" smtClean="0"/>
              <a:t>SIG#1 (Berlin, 12/2011)</a:t>
            </a:r>
          </a:p>
          <a:p>
            <a:pPr lvl="1"/>
            <a:r>
              <a:rPr lang="de-DE" sz="2400" dirty="0" err="1" smtClean="0"/>
              <a:t>Discussion</a:t>
            </a:r>
            <a:r>
              <a:rPr lang="de-DE" sz="2400" dirty="0" smtClean="0"/>
              <a:t> on </a:t>
            </a:r>
            <a:r>
              <a:rPr lang="de-DE" sz="2400" dirty="0" err="1" smtClean="0"/>
              <a:t>scope</a:t>
            </a:r>
            <a:r>
              <a:rPr lang="de-DE" sz="2400" dirty="0" smtClean="0"/>
              <a:t>: </a:t>
            </a:r>
            <a:r>
              <a:rPr lang="de-DE" sz="2400" dirty="0" err="1" smtClean="0"/>
              <a:t>specification</a:t>
            </a:r>
            <a:r>
              <a:rPr lang="de-DE" sz="2400" dirty="0" smtClean="0"/>
              <a:t>, </a:t>
            </a:r>
            <a:r>
              <a:rPr lang="de-DE" sz="2400" dirty="0" err="1" smtClean="0"/>
              <a:t>analysis</a:t>
            </a:r>
            <a:r>
              <a:rPr lang="de-DE" sz="2400" dirty="0" smtClean="0"/>
              <a:t>, </a:t>
            </a:r>
            <a:r>
              <a:rPr lang="de-DE" sz="2400" dirty="0" err="1" smtClean="0"/>
              <a:t>testing</a:t>
            </a:r>
            <a:endParaRPr lang="de-DE" sz="2400" dirty="0" smtClean="0"/>
          </a:p>
          <a:p>
            <a:pPr lvl="1"/>
            <a:r>
              <a:rPr lang="de-DE" sz="2400" dirty="0" smtClean="0"/>
              <a:t>3 NWIs „</a:t>
            </a:r>
            <a:r>
              <a:rPr lang="de-DE" sz="2400" dirty="0" err="1" smtClean="0"/>
              <a:t>wording</a:t>
            </a:r>
            <a:r>
              <a:rPr lang="de-DE" sz="2400" dirty="0" smtClean="0"/>
              <a:t>“: </a:t>
            </a:r>
            <a:r>
              <a:rPr lang="de-DE" sz="2400" dirty="0" err="1" smtClean="0"/>
              <a:t>terminology</a:t>
            </a:r>
            <a:r>
              <a:rPr lang="de-DE" sz="2400" dirty="0" smtClean="0"/>
              <a:t>,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study</a:t>
            </a:r>
            <a:r>
              <a:rPr lang="de-DE" sz="2400" dirty="0" smtClean="0"/>
              <a:t> </a:t>
            </a:r>
            <a:r>
              <a:rPr lang="de-DE" sz="2400" dirty="0" err="1" smtClean="0"/>
              <a:t>experiences</a:t>
            </a:r>
            <a:r>
              <a:rPr lang="de-DE" sz="2400" dirty="0" smtClean="0"/>
              <a:t> (2nd half 2012), design </a:t>
            </a:r>
            <a:r>
              <a:rPr lang="de-DE" sz="2400" dirty="0" err="1" smtClean="0"/>
              <a:t>guide</a:t>
            </a:r>
            <a:endParaRPr lang="de-DE" sz="2000" dirty="0" smtClean="0"/>
          </a:p>
          <a:p>
            <a:pPr lvl="1"/>
            <a:r>
              <a:rPr lang="de-DE" sz="2400" dirty="0" err="1" smtClean="0"/>
              <a:t>Appointment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rapporteurs</a:t>
            </a:r>
            <a:r>
              <a:rPr lang="de-DE" sz="2400" dirty="0" smtClean="0"/>
              <a:t>: Ari T. </a:t>
            </a:r>
            <a:r>
              <a:rPr lang="de-DE" sz="2400" dirty="0" err="1" smtClean="0"/>
              <a:t>and</a:t>
            </a:r>
            <a:r>
              <a:rPr lang="de-DE" sz="2400" dirty="0" smtClean="0"/>
              <a:t> Scott C.</a:t>
            </a:r>
          </a:p>
          <a:p>
            <a:r>
              <a:rPr lang="de-DE" sz="2800" dirty="0"/>
              <a:t>SIG#2 (</a:t>
            </a:r>
            <a:r>
              <a:rPr lang="de-DE" sz="2800" dirty="0" smtClean="0"/>
              <a:t>Sophia, 03/2012)</a:t>
            </a:r>
          </a:p>
          <a:p>
            <a:pPr lvl="1"/>
            <a:r>
              <a:rPr lang="de-DE" sz="2400" dirty="0" smtClean="0"/>
              <a:t>Start </a:t>
            </a:r>
            <a:r>
              <a:rPr lang="de-DE" sz="2400" dirty="0" err="1" smtClean="0"/>
              <a:t>of</a:t>
            </a:r>
            <a:r>
              <a:rPr lang="de-DE" sz="2400" dirty="0" smtClean="0"/>
              <a:t> Wiki initiative </a:t>
            </a:r>
            <a:r>
              <a:rPr lang="de-DE" sz="2400" dirty="0" err="1" smtClean="0"/>
              <a:t>about</a:t>
            </a:r>
            <a:r>
              <a:rPr lang="de-DE" sz="2400" dirty="0" smtClean="0"/>
              <a:t> </a:t>
            </a:r>
            <a:r>
              <a:rPr lang="de-DE" sz="2400" dirty="0" err="1" smtClean="0"/>
              <a:t>terminology</a:t>
            </a:r>
            <a:endParaRPr lang="de-DE" sz="2400" dirty="0" smtClean="0"/>
          </a:p>
          <a:p>
            <a:pPr lvl="1"/>
            <a:r>
              <a:rPr lang="de-DE" sz="2400" dirty="0" err="1" smtClean="0"/>
              <a:t>Draft</a:t>
            </a:r>
            <a:r>
              <a:rPr lang="de-DE" sz="2400" dirty="0" smtClean="0"/>
              <a:t> on </a:t>
            </a:r>
            <a:r>
              <a:rPr lang="de-DE" sz="2400" dirty="0" err="1" smtClean="0"/>
              <a:t>security</a:t>
            </a:r>
            <a:r>
              <a:rPr lang="de-DE" sz="2400" dirty="0" smtClean="0"/>
              <a:t> design </a:t>
            </a:r>
            <a:r>
              <a:rPr lang="de-DE" sz="2400" dirty="0" err="1" smtClean="0"/>
              <a:t>guide</a:t>
            </a:r>
            <a:r>
              <a:rPr lang="de-DE" sz="2400" dirty="0" smtClean="0"/>
              <a:t> (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lifecycle</a:t>
            </a:r>
            <a:r>
              <a:rPr lang="de-DE" sz="2400" dirty="0" smtClean="0"/>
              <a:t> </a:t>
            </a:r>
            <a:r>
              <a:rPr lang="de-DE" sz="2400" dirty="0" err="1" smtClean="0"/>
              <a:t>diagram</a:t>
            </a:r>
            <a:r>
              <a:rPr lang="de-DE" sz="2400" dirty="0" smtClean="0"/>
              <a:t>)</a:t>
            </a:r>
          </a:p>
          <a:p>
            <a:pPr lvl="1"/>
            <a:r>
              <a:rPr lang="de-DE" sz="2400" dirty="0" smtClean="0"/>
              <a:t>Need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promotion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0F8A3-54E4-4627-9A77-11ED14D1126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242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Testing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Terminology </a:t>
            </a:r>
            <a:r>
              <a:rPr lang="en-US" dirty="0"/>
              <a:t>and </a:t>
            </a:r>
            <a:r>
              <a:rPr lang="en-US" dirty="0" smtClean="0"/>
              <a:t>Concepts   - STATUS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not a pure listing of definitions but an introduction of terms using </a:t>
            </a:r>
            <a:r>
              <a:rPr lang="en-US" sz="2400" b="1" i="1" dirty="0" smtClean="0">
                <a:solidFill>
                  <a:srgbClr val="FF0000"/>
                </a:solidFill>
              </a:rPr>
              <a:t>full text to avoid copyright issues and to allow comparison without </a:t>
            </a:r>
            <a:r>
              <a:rPr lang="en-US" b="1" i="1" dirty="0">
                <a:solidFill>
                  <a:srgbClr val="FF0000"/>
                </a:solidFill>
              </a:rPr>
              <a:t>“re-definition</a:t>
            </a:r>
            <a:r>
              <a:rPr lang="en-US" b="1" i="1" dirty="0" smtClean="0">
                <a:solidFill>
                  <a:srgbClr val="FF0000"/>
                </a:solidFill>
              </a:rPr>
              <a:t>“</a:t>
            </a:r>
          </a:p>
          <a:p>
            <a:pPr marL="0" indent="0">
              <a:buNone/>
            </a:pPr>
            <a:endParaRPr lang="en-US" sz="2400" dirty="0" smtClean="0">
              <a:hlinkClick r:id="rId2"/>
            </a:endParaRPr>
          </a:p>
          <a:p>
            <a:r>
              <a:rPr lang="en-US" sz="2400" dirty="0">
                <a:hlinkClick r:id="rId2"/>
              </a:rPr>
              <a:t>Abstract</a:t>
            </a:r>
            <a:r>
              <a:rPr lang="en-US" sz="2400" dirty="0" smtClean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500" b="1" dirty="0" smtClean="0">
                <a:solidFill>
                  <a:srgbClr val="FF0000"/>
                </a:solidFill>
                <a:sym typeface="Wingdings" pitchFamily="2" charset="2"/>
              </a:rPr>
              <a:t>TBD</a:t>
            </a:r>
          </a:p>
          <a:p>
            <a:r>
              <a:rPr lang="en-US" sz="2400" dirty="0">
                <a:hlinkClick r:id="rId3"/>
              </a:rPr>
              <a:t>Introduction</a:t>
            </a:r>
            <a:r>
              <a:rPr lang="en-US" sz="1800" dirty="0"/>
              <a:t> </a:t>
            </a:r>
            <a:r>
              <a:rPr lang="en-US" sz="2400" dirty="0"/>
              <a:t>(</a:t>
            </a:r>
            <a:r>
              <a:rPr lang="de-DE" sz="2400" dirty="0" err="1"/>
              <a:t>focus</a:t>
            </a:r>
            <a:r>
              <a:rPr lang="de-DE" sz="2400" dirty="0"/>
              <a:t>/promote </a:t>
            </a:r>
            <a:r>
              <a:rPr lang="de-DE" sz="2400" dirty="0" err="1"/>
              <a:t>new</a:t>
            </a:r>
            <a:r>
              <a:rPr lang="de-DE" sz="2400" dirty="0"/>
              <a:t> </a:t>
            </a:r>
            <a:r>
              <a:rPr lang="de-DE" sz="2400" dirty="0" err="1"/>
              <a:t>testing</a:t>
            </a:r>
            <a:r>
              <a:rPr lang="de-DE" sz="2400" dirty="0"/>
              <a:t> </a:t>
            </a:r>
            <a:r>
              <a:rPr lang="de-DE" sz="2400" dirty="0" err="1"/>
              <a:t>areas</a:t>
            </a:r>
            <a:r>
              <a:rPr lang="en-US" sz="2400" dirty="0" smtClean="0"/>
              <a:t>)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TBD</a:t>
            </a:r>
            <a:endParaRPr lang="en-US" sz="2400" dirty="0"/>
          </a:p>
          <a:p>
            <a:r>
              <a:rPr lang="en-US" sz="2400" dirty="0" smtClean="0">
                <a:hlinkClick r:id="rId3"/>
              </a:rPr>
              <a:t>Basic terminology</a:t>
            </a:r>
            <a:r>
              <a:rPr lang="en-US" sz="24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400" dirty="0">
                <a:sym typeface="Wingdings" pitchFamily="2" charset="2"/>
              </a:rPr>
              <a:t>listing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available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400" dirty="0">
                <a:sym typeface="Wingdings" pitchFamily="2" charset="2"/>
              </a:rPr>
              <a:t>text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TBD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 smtClean="0">
                <a:hlinkClick r:id="rId4"/>
              </a:rPr>
              <a:t>Risk </a:t>
            </a:r>
            <a:r>
              <a:rPr lang="en-US" sz="2400" dirty="0">
                <a:hlinkClick r:id="rId4"/>
              </a:rPr>
              <a:t>Assessment</a:t>
            </a:r>
            <a:r>
              <a:rPr lang="en-US" sz="2400" dirty="0"/>
              <a:t> </a:t>
            </a:r>
            <a:r>
              <a:rPr lang="en-US" sz="2400" dirty="0" smtClean="0"/>
              <a:t> (TVRA)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400" dirty="0">
                <a:sym typeface="Wingdings" pitchFamily="2" charset="2"/>
              </a:rPr>
              <a:t>first input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TBD</a:t>
            </a:r>
            <a:endParaRPr lang="en-US" sz="2400" dirty="0"/>
          </a:p>
          <a:p>
            <a:r>
              <a:rPr lang="en-US" sz="2400" dirty="0" smtClean="0">
                <a:hlinkClick r:id="rId5"/>
              </a:rPr>
              <a:t>Functional </a:t>
            </a:r>
            <a:r>
              <a:rPr lang="en-US" sz="2400" dirty="0">
                <a:hlinkClick r:id="rId5"/>
              </a:rPr>
              <a:t>Testing</a:t>
            </a:r>
            <a:r>
              <a:rPr lang="en-US" sz="2400" dirty="0"/>
              <a:t> 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smtClean="0"/>
              <a:t> general overview </a:t>
            </a:r>
            <a:r>
              <a:rPr lang="en-US" sz="2400" b="1" dirty="0" smtClean="0">
                <a:solidFill>
                  <a:srgbClr val="00B050"/>
                </a:solidFill>
              </a:rPr>
              <a:t>available</a:t>
            </a:r>
            <a:r>
              <a:rPr lang="en-US" sz="2400" dirty="0" smtClean="0"/>
              <a:t>, but </a:t>
            </a:r>
            <a:r>
              <a:rPr lang="en-US" sz="2400" dirty="0" smtClean="0"/>
              <a:t>specific parts </a:t>
            </a:r>
            <a:r>
              <a:rPr lang="en-US" sz="2400" b="1" dirty="0" smtClean="0">
                <a:solidFill>
                  <a:srgbClr val="FF0000"/>
                </a:solidFill>
              </a:rPr>
              <a:t>TBD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hlinkClick r:id="rId6"/>
              </a:rPr>
              <a:t>Penetration Testing</a:t>
            </a:r>
            <a:r>
              <a:rPr lang="en-US" sz="2400" dirty="0" smtClean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TBD</a:t>
            </a:r>
            <a:endParaRPr lang="en-US" sz="2400" dirty="0" smtClean="0"/>
          </a:p>
          <a:p>
            <a:r>
              <a:rPr lang="en-US" sz="2400" dirty="0" smtClean="0">
                <a:hlinkClick r:id="rId7"/>
              </a:rPr>
              <a:t>Vulnerability </a:t>
            </a:r>
            <a:r>
              <a:rPr lang="en-US" sz="2400" dirty="0">
                <a:hlinkClick r:id="rId7"/>
              </a:rPr>
              <a:t>Testing</a:t>
            </a:r>
            <a:r>
              <a:rPr lang="en-US" sz="24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TBD</a:t>
            </a:r>
            <a:endParaRPr lang="en-US" sz="2400" dirty="0"/>
          </a:p>
          <a:p>
            <a:r>
              <a:rPr lang="en-US" sz="2400" dirty="0" smtClean="0">
                <a:hlinkClick r:id="rId8"/>
              </a:rPr>
              <a:t>Performance </a:t>
            </a:r>
            <a:r>
              <a:rPr lang="en-US" sz="2400" dirty="0">
                <a:hlinkClick r:id="rId8"/>
              </a:rPr>
              <a:t>Testing</a:t>
            </a:r>
            <a:r>
              <a:rPr lang="en-US" sz="24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TBD</a:t>
            </a:r>
            <a:endParaRPr lang="en-US" sz="2400" dirty="0"/>
          </a:p>
          <a:p>
            <a:r>
              <a:rPr lang="en-US" sz="2400" dirty="0" smtClean="0">
                <a:hlinkClick r:id="rId9"/>
              </a:rPr>
              <a:t>Fuzzing</a:t>
            </a:r>
            <a:r>
              <a:rPr lang="en-US" sz="2400" dirty="0" smtClean="0"/>
              <a:t>            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00B050"/>
                </a:solidFill>
              </a:rPr>
              <a:t>available</a:t>
            </a:r>
            <a:endParaRPr lang="en-US" sz="24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Please JOIN &amp; Contribute: </a:t>
            </a:r>
            <a:r>
              <a:rPr lang="en-US" b="1" dirty="0" smtClean="0">
                <a:hlinkClick r:id="rId10"/>
              </a:rPr>
              <a:t>https</a:t>
            </a:r>
            <a:r>
              <a:rPr lang="en-US" b="1" dirty="0">
                <a:hlinkClick r:id="rId10"/>
              </a:rPr>
              <a:t>://collab.codenomicon.com/collab/codeetsi</a:t>
            </a:r>
            <a:r>
              <a:rPr lang="en-US" b="1" dirty="0" smtClean="0">
                <a:hlinkClick r:id="rId10"/>
              </a:rPr>
              <a:t>/</a:t>
            </a:r>
            <a:r>
              <a:rPr lang="en-US" b="1" dirty="0" smtClean="0"/>
              <a:t> </a:t>
            </a:r>
            <a:endParaRPr lang="en-US" sz="24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6697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SIG#2 APs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Invite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ETSI </a:t>
            </a:r>
            <a:r>
              <a:rPr lang="de-DE" dirty="0" err="1" smtClean="0"/>
              <a:t>TC‘s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AP: Scott </a:t>
            </a:r>
            <a:r>
              <a:rPr lang="de-DE" dirty="0" err="1" smtClean="0"/>
              <a:t>invite</a:t>
            </a:r>
            <a:r>
              <a:rPr lang="de-DE" dirty="0" smtClean="0"/>
              <a:t> </a:t>
            </a:r>
            <a:r>
              <a:rPr lang="de-DE" dirty="0" err="1" smtClean="0"/>
              <a:t>OCG_security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00B050"/>
                </a:solidFill>
              </a:rPr>
              <a:t>(</a:t>
            </a:r>
            <a:r>
              <a:rPr lang="de-DE" b="1" dirty="0" err="1" smtClean="0">
                <a:solidFill>
                  <a:srgbClr val="00B050"/>
                </a:solidFill>
              </a:rPr>
              <a:t>done</a:t>
            </a:r>
            <a:r>
              <a:rPr lang="de-DE" b="1" dirty="0" smtClean="0">
                <a:solidFill>
                  <a:srgbClr val="00B050"/>
                </a:solidFill>
              </a:rPr>
              <a:t>)</a:t>
            </a:r>
          </a:p>
          <a:p>
            <a:r>
              <a:rPr lang="de-DE" dirty="0" smtClean="0"/>
              <a:t>Wiki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not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r>
              <a:rPr lang="de-DE" dirty="0" smtClean="0"/>
              <a:t>, but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tutorial</a:t>
            </a:r>
            <a:r>
              <a:rPr lang="de-DE" dirty="0" smtClean="0"/>
              <a:t> </a:t>
            </a:r>
            <a:r>
              <a:rPr lang="de-DE" dirty="0" err="1" smtClean="0"/>
              <a:t>character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b="1" dirty="0" smtClean="0">
                <a:solidFill>
                  <a:srgbClr val="00B0F0"/>
                </a:solidFill>
              </a:rPr>
              <a:t>(in </a:t>
            </a:r>
            <a:r>
              <a:rPr lang="de-DE" b="1" dirty="0" err="1" smtClean="0">
                <a:solidFill>
                  <a:srgbClr val="00B0F0"/>
                </a:solidFill>
              </a:rPr>
              <a:t>progress</a:t>
            </a:r>
            <a:r>
              <a:rPr lang="de-DE" b="1" dirty="0" smtClean="0">
                <a:solidFill>
                  <a:srgbClr val="00B0F0"/>
                </a:solidFill>
              </a:rPr>
              <a:t>)</a:t>
            </a:r>
          </a:p>
          <a:p>
            <a:r>
              <a:rPr lang="de-DE" dirty="0" err="1" smtClean="0"/>
              <a:t>Invite</a:t>
            </a:r>
            <a:r>
              <a:rPr lang="de-DE" dirty="0" smtClean="0"/>
              <a:t> CTI </a:t>
            </a:r>
            <a:r>
              <a:rPr lang="de-DE" dirty="0" err="1" smtClean="0"/>
              <a:t>to</a:t>
            </a:r>
            <a:r>
              <a:rPr lang="de-DE" dirty="0" smtClean="0"/>
              <a:t> check Contents </a:t>
            </a:r>
            <a:r>
              <a:rPr lang="de-DE" b="1" dirty="0" smtClean="0">
                <a:solidFill>
                  <a:srgbClr val="C00000"/>
                </a:solidFill>
              </a:rPr>
              <a:t>(open)</a:t>
            </a:r>
            <a:endParaRPr lang="de-DE" b="1" dirty="0">
              <a:solidFill>
                <a:srgbClr val="C00000"/>
              </a:solidFill>
            </a:endParaRPr>
          </a:p>
          <a:p>
            <a:r>
              <a:rPr lang="de-DE" dirty="0" smtClean="0"/>
              <a:t>Steve: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focus</a:t>
            </a:r>
            <a:r>
              <a:rPr lang="de-DE" dirty="0" smtClean="0"/>
              <a:t>/promote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C00000"/>
                </a:solidFill>
              </a:rPr>
              <a:t>(open)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51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SIG#2 </a:t>
            </a:r>
            <a:r>
              <a:rPr lang="de-DE" dirty="0" err="1" smtClean="0"/>
              <a:t>reminders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Steve: </a:t>
            </a:r>
            <a:r>
              <a:rPr lang="de-DE" dirty="0" err="1" smtClean="0"/>
              <a:t>opportunity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ETSI Security </a:t>
            </a:r>
            <a:r>
              <a:rPr lang="de-DE" dirty="0" err="1" smtClean="0"/>
              <a:t>workshop</a:t>
            </a:r>
            <a:endParaRPr lang="de-DE" dirty="0" smtClean="0"/>
          </a:p>
          <a:p>
            <a:pPr lvl="1"/>
            <a:r>
              <a:rPr lang="de-DE" dirty="0" smtClean="0"/>
              <a:t>MTS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chair</a:t>
            </a:r>
            <a:r>
              <a:rPr lang="de-DE" dirty="0" smtClean="0"/>
              <a:t> a </a:t>
            </a:r>
            <a:r>
              <a:rPr lang="de-DE" dirty="0" err="1" smtClean="0"/>
              <a:t>security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session</a:t>
            </a:r>
            <a:endParaRPr lang="de-DE" dirty="0" smtClean="0"/>
          </a:p>
          <a:p>
            <a:pPr lvl="1"/>
            <a:r>
              <a:rPr lang="de-DE" dirty="0" smtClean="0"/>
              <a:t>Start </a:t>
            </a:r>
            <a:r>
              <a:rPr lang="de-DE" dirty="0" err="1" smtClean="0"/>
              <a:t>to</a:t>
            </a:r>
            <a:r>
              <a:rPr lang="de-DE" dirty="0" smtClean="0"/>
              <a:t> plan </a:t>
            </a:r>
            <a:r>
              <a:rPr lang="de-DE" dirty="0" err="1" smtClean="0"/>
              <a:t>topics</a:t>
            </a:r>
            <a:r>
              <a:rPr lang="de-DE" dirty="0" smtClean="0"/>
              <a:t>, </a:t>
            </a:r>
            <a:r>
              <a:rPr lang="de-DE" dirty="0" err="1" smtClean="0"/>
              <a:t>areas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interests</a:t>
            </a:r>
            <a:endParaRPr lang="de-DE" dirty="0" smtClean="0"/>
          </a:p>
          <a:p>
            <a:pPr lvl="1"/>
            <a:r>
              <a:rPr lang="de-DE" dirty="0" err="1" smtClean="0"/>
              <a:t>CfP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in September</a:t>
            </a:r>
          </a:p>
          <a:p>
            <a:pPr lvl="1"/>
            <a:endParaRPr lang="de-DE" dirty="0"/>
          </a:p>
          <a:p>
            <a:r>
              <a:rPr lang="de-DE" dirty="0" err="1" smtClean="0"/>
              <a:t>Discussion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lifecycle</a:t>
            </a:r>
            <a:r>
              <a:rPr lang="de-DE" dirty="0" smtClean="0"/>
              <a:t>: </a:t>
            </a:r>
            <a:r>
              <a:rPr lang="de-DE" dirty="0" err="1" smtClean="0"/>
              <a:t>no</a:t>
            </a:r>
            <a:r>
              <a:rPr lang="de-DE" dirty="0" smtClean="0"/>
              <a:t> normative </a:t>
            </a:r>
            <a:r>
              <a:rPr lang="de-DE" dirty="0" err="1" smtClean="0"/>
              <a:t>agreement</a:t>
            </a:r>
            <a:r>
              <a:rPr lang="de-DE" dirty="0" smtClean="0"/>
              <a:t> on </a:t>
            </a:r>
            <a:r>
              <a:rPr lang="de-DE" dirty="0" err="1" smtClean="0"/>
              <a:t>penetration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, Ian </a:t>
            </a:r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lifecycle</a:t>
            </a:r>
            <a:r>
              <a:rPr lang="de-DE" dirty="0" smtClean="0"/>
              <a:t> </a:t>
            </a:r>
            <a:r>
              <a:rPr lang="de-DE" dirty="0" err="1" smtClean="0"/>
              <a:t>diagram</a:t>
            </a:r>
            <a:r>
              <a:rPr lang="de-DE" dirty="0" smtClean="0"/>
              <a:t> -&gt; design </a:t>
            </a:r>
            <a:r>
              <a:rPr lang="de-DE" dirty="0" err="1" smtClean="0"/>
              <a:t>guide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4923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SIG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Allocate</a:t>
            </a:r>
            <a:r>
              <a:rPr lang="de-DE" dirty="0" smtClean="0"/>
              <a:t> </a:t>
            </a:r>
            <a:r>
              <a:rPr lang="de-DE" dirty="0" err="1" smtClean="0"/>
              <a:t>responsible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Wiki </a:t>
            </a:r>
            <a:r>
              <a:rPr lang="de-DE" dirty="0" err="1" smtClean="0"/>
              <a:t>sections</a:t>
            </a:r>
            <a:r>
              <a:rPr lang="de-DE" dirty="0" smtClean="0"/>
              <a:t>?</a:t>
            </a:r>
          </a:p>
          <a:p>
            <a:r>
              <a:rPr lang="de-DE" dirty="0" smtClean="0"/>
              <a:t>Relations </a:t>
            </a:r>
            <a:r>
              <a:rPr lang="de-DE" dirty="0" err="1" smtClean="0"/>
              <a:t>to</a:t>
            </a:r>
            <a:r>
              <a:rPr lang="de-DE" dirty="0" smtClean="0"/>
              <a:t> E2NA-security?</a:t>
            </a:r>
          </a:p>
          <a:p>
            <a:endParaRPr lang="de-DE" dirty="0" smtClean="0"/>
          </a:p>
          <a:p>
            <a:r>
              <a:rPr lang="de-DE" dirty="0" smtClean="0"/>
              <a:t>SIG </a:t>
            </a:r>
            <a:r>
              <a:rPr lang="de-DE" dirty="0" err="1" smtClean="0"/>
              <a:t>continuation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decided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SIG#4 </a:t>
            </a:r>
            <a:r>
              <a:rPr lang="de-DE" dirty="0" err="1" smtClean="0"/>
              <a:t>phone</a:t>
            </a:r>
            <a:r>
              <a:rPr lang="de-DE" dirty="0" smtClean="0"/>
              <a:t> </a:t>
            </a:r>
            <a:r>
              <a:rPr lang="de-DE" dirty="0" err="1" smtClean="0"/>
              <a:t>call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(</a:t>
            </a:r>
            <a:r>
              <a:rPr lang="de-DE" dirty="0" err="1" smtClean="0"/>
              <a:t>July</a:t>
            </a:r>
            <a:r>
              <a:rPr lang="de-DE" dirty="0" smtClean="0"/>
              <a:t>)?</a:t>
            </a:r>
          </a:p>
          <a:p>
            <a:pPr lvl="1"/>
            <a:r>
              <a:rPr lang="de-DE" dirty="0" smtClean="0"/>
              <a:t>SIG#5 </a:t>
            </a:r>
            <a:r>
              <a:rPr lang="de-DE" dirty="0" err="1" smtClean="0"/>
              <a:t>before</a:t>
            </a:r>
            <a:r>
              <a:rPr lang="de-DE" dirty="0" smtClean="0"/>
              <a:t> MTS#57 (18.09.)?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578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330</Words>
  <Application>Microsoft Office PowerPoint</Application>
  <PresentationFormat>Bildschirmpräsentation (4:3)</PresentationFormat>
  <Paragraphs>68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 Theme</vt:lpstr>
      <vt:lpstr>Security SIG in MTS</vt:lpstr>
      <vt:lpstr>Agenda SIG#3</vt:lpstr>
      <vt:lpstr>Recall of SIG history</vt:lpstr>
      <vt:lpstr>Security Testing  Terminology and Concepts   - STATUS</vt:lpstr>
      <vt:lpstr>SIG#2 APs</vt:lpstr>
      <vt:lpstr>SIG#2 reminders</vt:lpstr>
      <vt:lpstr>SIG 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axr</cp:lastModifiedBy>
  <cp:revision>345</cp:revision>
  <dcterms:created xsi:type="dcterms:W3CDTF">2010-12-21T08:59:38Z</dcterms:created>
  <dcterms:modified xsi:type="dcterms:W3CDTF">2012-05-14T12:13:59Z</dcterms:modified>
</cp:coreProperties>
</file>