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35" r:id="rId4"/>
    <p:sldId id="341" r:id="rId5"/>
    <p:sldId id="356" r:id="rId6"/>
    <p:sldId id="349" r:id="rId7"/>
    <p:sldId id="351" r:id="rId8"/>
    <p:sldId id="352" r:id="rId9"/>
    <p:sldId id="353" r:id="rId10"/>
    <p:sldId id="354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45" autoAdjust="0"/>
    <p:restoredTop sz="93736" autoAdjust="0"/>
  </p:normalViewPr>
  <p:slideViewPr>
    <p:cSldViewPr showGuides="1">
      <p:cViewPr varScale="1">
        <p:scale>
          <a:sx n="88" d="100"/>
          <a:sy n="88" d="100"/>
        </p:scale>
        <p:origin x="-112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07.08.2012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07.08.2012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947" indent="-2757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995" indent="-22059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4193" indent="-22059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5391" indent="-22059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589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787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985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50183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3E17D-5B89-4DB2-A4FB-450C01175FD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6947" indent="-2757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2995" indent="-22059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44193" indent="-22059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85391" indent="-22059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26589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67787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08985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50183" indent="-2205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F1025-CB52-4411-AF08-BD77D68E9F5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ab.codenomicon.com/collab/codeetsi/" TargetMode="External"/><Relationship Id="rId3" Type="http://schemas.openxmlformats.org/officeDocument/2006/relationships/hyperlink" Target="https://collab.codenomicon.com/collab/codeetsi/Security%20Testing%20Terminology%20and%20Concepts/Introduction" TargetMode="External"/><Relationship Id="rId7" Type="http://schemas.openxmlformats.org/officeDocument/2006/relationships/hyperlink" Target="https://collab.codenomicon.com/collab/codeetsi/Security%20Testing%20Terminology%20and%20Concepts/Fuzzing" TargetMode="External"/><Relationship Id="rId2" Type="http://schemas.openxmlformats.org/officeDocument/2006/relationships/hyperlink" Target="https://collab.codenomicon.com/collab/codeetsi/Security%20Testing%20Terminology%20and%20Concepts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ab.codenomicon.com/collab/codeetsi/Security%20Testing%20Terminology%20and%20Concepts/Performance%20Testing" TargetMode="External"/><Relationship Id="rId5" Type="http://schemas.openxmlformats.org/officeDocument/2006/relationships/hyperlink" Target="https://collab.codenomicon.com/collab/codeetsi/Security%20Testing%20Terminology%20and%20Concepts/Functional%20Testing" TargetMode="External"/><Relationship Id="rId4" Type="http://schemas.openxmlformats.org/officeDocument/2006/relationships/hyperlink" Target="https://collab.codenomicon.com/collab/codeetsi/Security%20Testing%20Terminology%20and%20Concepts/Risk%20Assessmen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</a:t>
            </a:r>
            <a:r>
              <a:rPr lang="de-DE" sz="2800" dirty="0" smtClean="0"/>
              <a:t>SIG#4 </a:t>
            </a:r>
            <a:r>
              <a:rPr lang="de-DE" sz="2800" dirty="0" smtClean="0"/>
              <a:t>in MTS</a:t>
            </a:r>
            <a:br>
              <a:rPr lang="de-DE" sz="2800" dirty="0" smtClean="0"/>
            </a:br>
            <a:r>
              <a:rPr lang="de-DE" sz="2800" dirty="0" smtClean="0"/>
              <a:t>10th August 2012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</a:t>
            </a:r>
            <a:r>
              <a:rPr lang="de-DE" dirty="0" smtClean="0"/>
              <a:t>FOKUS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Architectural</a:t>
            </a:r>
            <a:r>
              <a:rPr lang="de-DE" sz="2400" dirty="0" smtClean="0"/>
              <a:t> Security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Proposed</a:t>
            </a:r>
            <a:r>
              <a:rPr lang="de-DE" sz="2400" dirty="0" smtClean="0"/>
              <a:t> Work Item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(</a:t>
            </a:r>
            <a:r>
              <a:rPr lang="de-DE" sz="2400" dirty="0" err="1" smtClean="0"/>
              <a:t>from</a:t>
            </a:r>
            <a:r>
              <a:rPr lang="de-DE" sz="2400" dirty="0" smtClean="0"/>
              <a:t> SIG#3)</a:t>
            </a:r>
            <a:endParaRPr lang="de-DE" sz="24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Introduction</a:t>
            </a:r>
          </a:p>
          <a:p>
            <a:pPr>
              <a:defRPr/>
            </a:pPr>
            <a:r>
              <a:rPr lang="en-GB" dirty="0" smtClean="0"/>
              <a:t>Scope</a:t>
            </a:r>
          </a:p>
          <a:p>
            <a:pPr>
              <a:defRPr/>
            </a:pPr>
            <a:r>
              <a:rPr lang="en-GB" dirty="0" smtClean="0"/>
              <a:t>Normative References</a:t>
            </a:r>
          </a:p>
          <a:p>
            <a:pPr>
              <a:defRPr/>
            </a:pPr>
            <a:r>
              <a:rPr lang="en-GB" dirty="0" smtClean="0"/>
              <a:t>Terms And Definitions</a:t>
            </a:r>
          </a:p>
          <a:p>
            <a:pPr>
              <a:defRPr/>
            </a:pPr>
            <a:r>
              <a:rPr lang="en-GB" dirty="0" smtClean="0"/>
              <a:t>Overview</a:t>
            </a:r>
          </a:p>
          <a:p>
            <a:pPr>
              <a:defRPr/>
            </a:pPr>
            <a:r>
              <a:rPr lang="en-GB" dirty="0" smtClean="0"/>
              <a:t>Information Security Architecture Framework</a:t>
            </a:r>
          </a:p>
          <a:p>
            <a:pPr>
              <a:defRPr/>
            </a:pPr>
            <a:r>
              <a:rPr lang="en-GB" dirty="0" smtClean="0"/>
              <a:t>Information Security Architecture Requirements</a:t>
            </a:r>
          </a:p>
          <a:p>
            <a:pPr>
              <a:defRPr/>
            </a:pPr>
            <a:r>
              <a:rPr lang="en-GB" dirty="0" smtClean="0"/>
              <a:t>Information Security Architecture Implementation</a:t>
            </a:r>
          </a:p>
          <a:p>
            <a:pPr>
              <a:defRPr/>
            </a:pPr>
            <a:r>
              <a:rPr lang="en-GB" dirty="0" smtClean="0"/>
              <a:t>Annex A (Informative) Functional Groups And Classes</a:t>
            </a:r>
          </a:p>
          <a:p>
            <a:pPr>
              <a:defRPr/>
            </a:pPr>
            <a:r>
              <a:rPr lang="en-GB" dirty="0" smtClean="0"/>
              <a:t>Annex B (Normative) Generic Effect Class</a:t>
            </a:r>
          </a:p>
          <a:p>
            <a:pPr>
              <a:defRPr/>
            </a:pPr>
            <a:r>
              <a:rPr lang="en-GB" dirty="0" smtClean="0"/>
              <a:t>Annex D (Informative) Example Design Class</a:t>
            </a:r>
          </a:p>
          <a:p>
            <a:pPr>
              <a:defRPr/>
            </a:pPr>
            <a:r>
              <a:rPr lang="en-GB" dirty="0" smtClean="0"/>
              <a:t>Annex E (Informative) Example Design Pattern</a:t>
            </a:r>
          </a:p>
          <a:p>
            <a:pPr>
              <a:defRPr/>
            </a:pPr>
            <a:r>
              <a:rPr lang="en-GB" dirty="0" smtClean="0"/>
              <a:t>Bibliography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6771F0-A258-4F67-8F89-71BE131CD22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02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Agenda </a:t>
            </a:r>
            <a:r>
              <a:rPr lang="de-DE" sz="2400" dirty="0" smtClean="0"/>
              <a:t>SIG#4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Currently</a:t>
            </a:r>
            <a:r>
              <a:rPr lang="de-DE" dirty="0" smtClean="0"/>
              <a:t> registered </a:t>
            </a:r>
            <a:r>
              <a:rPr lang="de-DE" dirty="0" err="1"/>
              <a:t>p</a:t>
            </a:r>
            <a:r>
              <a:rPr lang="de-DE" dirty="0" err="1" smtClean="0"/>
              <a:t>articipants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I. Bryant</a:t>
            </a:r>
            <a:r>
              <a:rPr lang="de-DE" dirty="0"/>
              <a:t>, S. </a:t>
            </a:r>
            <a:r>
              <a:rPr lang="de-DE" dirty="0" err="1"/>
              <a:t>Cadzow</a:t>
            </a:r>
            <a:r>
              <a:rPr lang="de-DE" dirty="0"/>
              <a:t>, J</a:t>
            </a:r>
            <a:r>
              <a:rPr lang="de-DE" dirty="0" smtClean="0"/>
              <a:t>. </a:t>
            </a:r>
            <a:r>
              <a:rPr lang="de-DE" dirty="0" err="1" smtClean="0"/>
              <a:t>deMeer</a:t>
            </a:r>
            <a:r>
              <a:rPr lang="de-DE" dirty="0" smtClean="0"/>
              <a:t>, </a:t>
            </a:r>
            <a:r>
              <a:rPr lang="de-DE" dirty="0"/>
              <a:t>S. Schulz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A</a:t>
            </a:r>
            <a:r>
              <a:rPr lang="de-DE" dirty="0" smtClean="0"/>
              <a:t>. T</a:t>
            </a:r>
            <a:r>
              <a:rPr lang="de-DE" dirty="0" smtClean="0"/>
              <a:t>akanen</a:t>
            </a:r>
            <a:r>
              <a:rPr lang="de-DE" dirty="0" smtClean="0"/>
              <a:t>, B. </a:t>
            </a:r>
            <a:r>
              <a:rPr lang="de-DE" smtClean="0"/>
              <a:t>Stanca-Kaposta, </a:t>
            </a:r>
            <a:r>
              <a:rPr lang="de-DE" smtClean="0"/>
              <a:t>A</a:t>
            </a:r>
            <a:r>
              <a:rPr lang="de-DE" dirty="0"/>
              <a:t>. </a:t>
            </a:r>
            <a:r>
              <a:rPr lang="de-DE" dirty="0" smtClean="0"/>
              <a:t>Rennoch, …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Work item </a:t>
            </a:r>
            <a:r>
              <a:rPr lang="de-DE" dirty="0" err="1" smtClean="0"/>
              <a:t>overview</a:t>
            </a:r>
            <a:r>
              <a:rPr lang="de-DE" dirty="0" smtClean="0"/>
              <a:t> &amp; </a:t>
            </a:r>
            <a:r>
              <a:rPr lang="de-DE" dirty="0" err="1" smtClean="0"/>
              <a:t>status</a:t>
            </a:r>
            <a:endParaRPr lang="de-DE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err="1" smtClean="0"/>
              <a:t>Discussion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work</a:t>
            </a:r>
            <a:r>
              <a:rPr lang="de-DE" sz="3200" dirty="0" smtClean="0"/>
              <a:t> </a:t>
            </a:r>
            <a:r>
              <a:rPr lang="de-DE" sz="3200" dirty="0" err="1" smtClean="0"/>
              <a:t>progress</a:t>
            </a:r>
            <a:endParaRPr lang="de-DE" sz="3200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sz="3200" dirty="0" err="1" smtClean="0"/>
              <a:t>groups</a:t>
            </a:r>
            <a:r>
              <a:rPr lang="de-DE" sz="3200" dirty="0" smtClean="0"/>
              <a:t>/</a:t>
            </a:r>
            <a:r>
              <a:rPr lang="de-DE" sz="3200" dirty="0" err="1" smtClean="0"/>
              <a:t>events</a:t>
            </a:r>
            <a:endParaRPr lang="de-DE" sz="3200" dirty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/>
              <a:t>Next </a:t>
            </a:r>
            <a:r>
              <a:rPr lang="de-DE" sz="3200" dirty="0" err="1"/>
              <a:t>steps</a:t>
            </a:r>
            <a:r>
              <a:rPr lang="de-DE" sz="3200" dirty="0"/>
              <a:t>, </a:t>
            </a:r>
            <a:r>
              <a:rPr lang="de-DE" sz="3200" dirty="0" err="1"/>
              <a:t>perspectives</a:t>
            </a:r>
            <a:r>
              <a:rPr lang="de-DE" sz="3200" dirty="0"/>
              <a:t>:</a:t>
            </a:r>
          </a:p>
          <a:p>
            <a:pPr lvl="1"/>
            <a:r>
              <a:rPr lang="de-DE" dirty="0" smtClean="0"/>
              <a:t>E2NA, Security </a:t>
            </a:r>
            <a:r>
              <a:rPr lang="de-DE" dirty="0" err="1" smtClean="0"/>
              <a:t>workshop</a:t>
            </a:r>
            <a:r>
              <a:rPr lang="de-DE" dirty="0" smtClean="0"/>
              <a:t>, </a:t>
            </a:r>
            <a:r>
              <a:rPr lang="de-DE" dirty="0" smtClean="0"/>
              <a:t>SIG#5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 </a:t>
            </a:r>
            <a:r>
              <a:rPr lang="de-DE" dirty="0" err="1" smtClean="0"/>
              <a:t>of</a:t>
            </a:r>
            <a:r>
              <a:rPr lang="de-DE" dirty="0" smtClean="0"/>
              <a:t> SIG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SIG#1 </a:t>
            </a:r>
            <a:r>
              <a:rPr lang="de-DE" sz="2800" dirty="0" smtClean="0"/>
              <a:t>(Berlin, 12/2011)</a:t>
            </a:r>
          </a:p>
          <a:p>
            <a:pPr lvl="1"/>
            <a:r>
              <a:rPr lang="de-DE" sz="2400" dirty="0" err="1" smtClean="0"/>
              <a:t>Discussion</a:t>
            </a:r>
            <a:r>
              <a:rPr lang="de-DE" sz="2400" dirty="0" smtClean="0"/>
              <a:t> on </a:t>
            </a:r>
            <a:r>
              <a:rPr lang="de-DE" sz="2400" dirty="0" err="1" smtClean="0"/>
              <a:t>scope</a:t>
            </a:r>
            <a:r>
              <a:rPr lang="de-DE" sz="2400" dirty="0" smtClean="0"/>
              <a:t>: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, </a:t>
            </a:r>
            <a:r>
              <a:rPr lang="de-DE" sz="2400" dirty="0" err="1" smtClean="0"/>
              <a:t>testing</a:t>
            </a:r>
            <a:endParaRPr lang="de-DE" sz="2400" dirty="0" smtClean="0"/>
          </a:p>
          <a:p>
            <a:pPr lvl="1"/>
            <a:r>
              <a:rPr lang="de-DE" sz="2400" dirty="0" smtClean="0"/>
              <a:t>NWIs : </a:t>
            </a:r>
            <a:r>
              <a:rPr lang="de-DE" sz="2400" dirty="0" err="1" smtClean="0"/>
              <a:t>terminology</a:t>
            </a:r>
            <a:r>
              <a:rPr lang="de-DE" sz="2400" dirty="0" smtClean="0"/>
              <a:t>,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study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, </a:t>
            </a:r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endParaRPr lang="de-DE" sz="2000" dirty="0" smtClean="0"/>
          </a:p>
          <a:p>
            <a:pPr lvl="1"/>
            <a:r>
              <a:rPr lang="de-DE" sz="2400" dirty="0" err="1" smtClean="0"/>
              <a:t>Appointment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rapporteurs</a:t>
            </a:r>
            <a:r>
              <a:rPr lang="de-DE" sz="2400" dirty="0" smtClean="0"/>
              <a:t>: Ari T. </a:t>
            </a:r>
            <a:r>
              <a:rPr lang="de-DE" sz="2400" dirty="0" err="1" smtClean="0"/>
              <a:t>and</a:t>
            </a:r>
            <a:r>
              <a:rPr lang="de-DE" sz="2400" dirty="0" smtClean="0"/>
              <a:t> Scott C.</a:t>
            </a:r>
          </a:p>
          <a:p>
            <a:r>
              <a:rPr lang="de-DE" sz="2800" dirty="0"/>
              <a:t>SIG#2 (</a:t>
            </a:r>
            <a:r>
              <a:rPr lang="de-DE" sz="2800" dirty="0" smtClean="0"/>
              <a:t>Sophia, 03/2012)</a:t>
            </a:r>
          </a:p>
          <a:p>
            <a:pPr lvl="1"/>
            <a:r>
              <a:rPr lang="de-DE" sz="2400" dirty="0" smtClean="0"/>
              <a:t>Start </a:t>
            </a:r>
            <a:r>
              <a:rPr lang="de-DE" sz="2400" dirty="0" err="1" smtClean="0"/>
              <a:t>of</a:t>
            </a:r>
            <a:r>
              <a:rPr lang="de-DE" sz="2400" dirty="0" smtClean="0"/>
              <a:t> Wiki initiative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terminology</a:t>
            </a:r>
            <a:endParaRPr lang="de-DE" sz="2400" dirty="0" smtClean="0"/>
          </a:p>
          <a:p>
            <a:pPr lvl="1"/>
            <a:r>
              <a:rPr lang="de-DE" sz="2400" dirty="0" err="1" smtClean="0"/>
              <a:t>Draft</a:t>
            </a:r>
            <a:r>
              <a:rPr lang="de-DE" sz="2400" dirty="0" smtClean="0"/>
              <a:t> on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lifecycle</a:t>
            </a:r>
            <a:r>
              <a:rPr lang="de-DE" sz="2400" dirty="0" smtClean="0"/>
              <a:t> </a:t>
            </a:r>
            <a:r>
              <a:rPr lang="de-DE" sz="2400" dirty="0" err="1" smtClean="0"/>
              <a:t>diagram</a:t>
            </a:r>
            <a:r>
              <a:rPr lang="de-DE" sz="2400" dirty="0" smtClean="0"/>
              <a:t>)</a:t>
            </a:r>
          </a:p>
          <a:p>
            <a:pPr lvl="1"/>
            <a:r>
              <a:rPr lang="de-DE" sz="2400" dirty="0" smtClean="0"/>
              <a:t>Need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promotion</a:t>
            </a:r>
            <a:endParaRPr lang="de-DE" sz="2400" dirty="0" smtClean="0"/>
          </a:p>
          <a:p>
            <a:r>
              <a:rPr lang="de-DE" sz="2800" dirty="0" smtClean="0"/>
              <a:t>SIG#3 (Göttingen, 05/2012</a:t>
            </a:r>
            <a:r>
              <a:rPr lang="de-DE" sz="2800" dirty="0"/>
              <a:t>)</a:t>
            </a:r>
          </a:p>
          <a:p>
            <a:pPr lvl="1"/>
            <a:r>
              <a:rPr lang="de-DE" sz="2400" dirty="0" smtClean="0"/>
              <a:t>Review </a:t>
            </a:r>
            <a:r>
              <a:rPr lang="de-DE" sz="2400" dirty="0" err="1" smtClean="0"/>
              <a:t>of</a:t>
            </a:r>
            <a:r>
              <a:rPr lang="de-DE" sz="2400" dirty="0" smtClean="0"/>
              <a:t> Wiki </a:t>
            </a:r>
            <a:r>
              <a:rPr lang="de-DE" sz="2400" dirty="0" err="1" smtClean="0"/>
              <a:t>contents</a:t>
            </a:r>
            <a:endParaRPr lang="de-DE" sz="2400" dirty="0" smtClean="0"/>
          </a:p>
          <a:p>
            <a:pPr lvl="1"/>
            <a:r>
              <a:rPr lang="de-DE" sz="2400" dirty="0" err="1" smtClean="0"/>
              <a:t>Proposal</a:t>
            </a:r>
            <a:r>
              <a:rPr lang="de-DE" sz="2400" dirty="0" smtClean="0"/>
              <a:t> </a:t>
            </a:r>
            <a:r>
              <a:rPr lang="de-DE" sz="2400" dirty="0" err="1" smtClean="0"/>
              <a:t>regarding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Architectural</a:t>
            </a:r>
            <a:r>
              <a:rPr lang="de-DE" sz="2400" dirty="0" smtClean="0"/>
              <a:t> Security </a:t>
            </a:r>
            <a:r>
              <a:rPr lang="de-DE" sz="2400" dirty="0" err="1" smtClean="0"/>
              <a:t>Specification</a:t>
            </a:r>
            <a:endParaRPr lang="de-DE" sz="2400" dirty="0"/>
          </a:p>
          <a:p>
            <a:pPr lvl="1"/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0F8A3-54E4-4627-9A77-11ED14D1126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, but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tutorial</a:t>
            </a:r>
            <a:r>
              <a:rPr lang="de-DE" dirty="0" smtClean="0"/>
              <a:t> </a:t>
            </a:r>
            <a:r>
              <a:rPr lang="de-DE" dirty="0" err="1" smtClean="0"/>
              <a:t>character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b="1" dirty="0" smtClean="0">
                <a:solidFill>
                  <a:srgbClr val="00B0F0"/>
                </a:solidFill>
              </a:rPr>
              <a:t>(in </a:t>
            </a:r>
            <a:r>
              <a:rPr lang="de-DE" b="1" dirty="0" err="1" smtClean="0">
                <a:solidFill>
                  <a:srgbClr val="00B0F0"/>
                </a:solidFill>
              </a:rPr>
              <a:t>progress</a:t>
            </a:r>
            <a:r>
              <a:rPr lang="de-DE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de-DE" dirty="0" err="1" smtClean="0"/>
              <a:t>Invite</a:t>
            </a:r>
            <a:r>
              <a:rPr lang="de-DE" dirty="0" smtClean="0"/>
              <a:t> CTI </a:t>
            </a:r>
            <a:r>
              <a:rPr lang="de-DE" dirty="0" err="1" smtClean="0"/>
              <a:t>to</a:t>
            </a:r>
            <a:r>
              <a:rPr lang="de-DE" dirty="0" smtClean="0"/>
              <a:t> check Contents </a:t>
            </a:r>
            <a:r>
              <a:rPr lang="de-DE" b="1" dirty="0" smtClean="0">
                <a:solidFill>
                  <a:srgbClr val="C00000"/>
                </a:solidFill>
              </a:rPr>
              <a:t>(open)</a:t>
            </a:r>
            <a:endParaRPr lang="de-DE" b="1" dirty="0">
              <a:solidFill>
                <a:srgbClr val="C00000"/>
              </a:solidFill>
            </a:endParaRPr>
          </a:p>
          <a:p>
            <a:r>
              <a:rPr lang="de-DE" dirty="0" smtClean="0"/>
              <a:t>Steve: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/promote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(open</a:t>
            </a:r>
            <a:r>
              <a:rPr lang="de-DE" b="1" dirty="0" smtClean="0">
                <a:solidFill>
                  <a:srgbClr val="C00000"/>
                </a:solidFill>
              </a:rPr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</a:t>
            </a:r>
            <a:r>
              <a:rPr lang="de-DE" dirty="0" err="1" smtClean="0"/>
              <a:t>revious</a:t>
            </a:r>
            <a:r>
              <a:rPr lang="de-DE" dirty="0" smtClean="0"/>
              <a:t> </a:t>
            </a:r>
            <a:r>
              <a:rPr lang="de-DE" dirty="0" smtClean="0"/>
              <a:t>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Steve: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ETSI Security </a:t>
            </a:r>
            <a:r>
              <a:rPr lang="de-DE" dirty="0" err="1" smtClean="0"/>
              <a:t>workshop</a:t>
            </a:r>
            <a:endParaRPr lang="de-DE" dirty="0" smtClean="0"/>
          </a:p>
          <a:p>
            <a:pPr lvl="1"/>
            <a:r>
              <a:rPr lang="de-DE" dirty="0" smtClean="0"/>
              <a:t>MTS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chair</a:t>
            </a:r>
            <a:r>
              <a:rPr lang="de-DE" dirty="0" smtClean="0"/>
              <a:t> a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(</a:t>
            </a:r>
            <a:r>
              <a:rPr lang="de-DE" b="1" dirty="0">
                <a:solidFill>
                  <a:srgbClr val="C00000"/>
                </a:solidFill>
              </a:rPr>
              <a:t>open</a:t>
            </a:r>
            <a:r>
              <a:rPr lang="de-DE" b="1" dirty="0" smtClean="0">
                <a:solidFill>
                  <a:srgbClr val="C00000"/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Start </a:t>
            </a:r>
            <a:r>
              <a:rPr lang="de-DE" dirty="0" err="1" smtClean="0"/>
              <a:t>to</a:t>
            </a:r>
            <a:r>
              <a:rPr lang="de-DE" dirty="0" smtClean="0"/>
              <a:t> plan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 smtClean="0"/>
          </a:p>
          <a:p>
            <a:pPr lvl="1"/>
            <a:r>
              <a:rPr lang="de-DE" dirty="0"/>
              <a:t>Deadline </a:t>
            </a:r>
            <a:r>
              <a:rPr lang="de-DE" dirty="0" smtClean="0"/>
              <a:t>12.October, </a:t>
            </a:r>
            <a:r>
              <a:rPr lang="de-DE" dirty="0" err="1" smtClean="0"/>
              <a:t>event</a:t>
            </a:r>
            <a:r>
              <a:rPr lang="de-DE" dirty="0" smtClean="0"/>
              <a:t> 16/17.January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www.etsi.org/SECURITYWORKSHOP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/>
              <a:t>„Old“ WI „Security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Methodology</a:t>
            </a:r>
            <a:r>
              <a:rPr lang="de-DE" dirty="0"/>
              <a:t>“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confirmed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Scott C</a:t>
            </a:r>
            <a:r>
              <a:rPr lang="de-DE" dirty="0" smtClean="0"/>
              <a:t>.)	</a:t>
            </a:r>
            <a:r>
              <a:rPr lang="de-DE" b="1" dirty="0">
                <a:solidFill>
                  <a:srgbClr val="C00000"/>
                </a:solidFill>
              </a:rPr>
              <a:t>(open</a:t>
            </a:r>
            <a:r>
              <a:rPr lang="de-DE" b="1" dirty="0" smtClean="0">
                <a:solidFill>
                  <a:srgbClr val="C00000"/>
                </a:solidFill>
              </a:rPr>
              <a:t>)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47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Terminology </a:t>
            </a:r>
            <a:r>
              <a:rPr lang="en-US" dirty="0"/>
              <a:t>and </a:t>
            </a:r>
            <a:r>
              <a:rPr lang="en-US" dirty="0" smtClean="0"/>
              <a:t>Concepts   -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not a pure listing of definitions but an introduction of terms using </a:t>
            </a:r>
            <a:r>
              <a:rPr lang="en-US" sz="1600" b="1" i="1" dirty="0" smtClean="0">
                <a:solidFill>
                  <a:srgbClr val="FF0000"/>
                </a:solidFill>
              </a:rPr>
              <a:t>full text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hlinkClick r:id="rId2"/>
            </a:endParaRPr>
          </a:p>
          <a:p>
            <a:r>
              <a:rPr lang="en-US" sz="1600" dirty="0">
                <a:hlinkClick r:id="rId2"/>
              </a:rPr>
              <a:t>Abstract</a:t>
            </a:r>
            <a:r>
              <a:rPr lang="en-US" sz="1600" dirty="0" smtClean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/>
          </a:p>
          <a:p>
            <a:r>
              <a:rPr lang="en-US" sz="1600" dirty="0" smtClean="0">
                <a:hlinkClick r:id="rId3"/>
              </a:rPr>
              <a:t>Introduction/Basic terminology</a:t>
            </a:r>
            <a:r>
              <a:rPr lang="en-US" sz="1600" dirty="0" smtClean="0"/>
              <a:t> </a:t>
            </a:r>
            <a:r>
              <a:rPr lang="en-US" sz="1600" dirty="0" smtClean="0"/>
              <a:t>(Steve?)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(</a:t>
            </a:r>
            <a:r>
              <a:rPr lang="de-DE" sz="1600" dirty="0" err="1"/>
              <a:t>focus</a:t>
            </a:r>
            <a:r>
              <a:rPr lang="de-DE" sz="1600" dirty="0"/>
              <a:t>/promote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en-US" sz="1600" dirty="0"/>
              <a:t>)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Wingdings" pitchFamily="2" charset="2"/>
              </a:rPr>
              <a:t>listing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  <a:sym typeface="Wingdings" pitchFamily="2" charset="2"/>
              </a:rPr>
              <a:t>available</a:t>
            </a:r>
            <a:r>
              <a:rPr lang="en-US" sz="1600" dirty="0" smtClean="0">
                <a:sym typeface="Wingdings" pitchFamily="2" charset="2"/>
              </a:rPr>
              <a:t>, </a:t>
            </a:r>
            <a:r>
              <a:rPr lang="en-US" sz="1400" dirty="0" smtClean="0">
                <a:sym typeface="Wingdings" pitchFamily="2" charset="2"/>
              </a:rPr>
              <a:t>text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</a:p>
          <a:p>
            <a:r>
              <a:rPr lang="en-US" sz="1600" dirty="0" smtClean="0">
                <a:hlinkClick r:id="rId3"/>
              </a:rPr>
              <a:t>Use cases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1"/>
            <a:r>
              <a:rPr lang="en-US" sz="1600" dirty="0"/>
              <a:t>Security </a:t>
            </a:r>
            <a:r>
              <a:rPr lang="en-US" sz="1600" dirty="0"/>
              <a:t>Testing in  security design life </a:t>
            </a:r>
            <a:r>
              <a:rPr lang="en-US" sz="1600" dirty="0"/>
              <a:t>cycle (Ian)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listing available</a:t>
            </a:r>
            <a:r>
              <a:rPr lang="en-US" sz="1600" dirty="0">
                <a:sym typeface="Wingdings" pitchFamily="2" charset="2"/>
              </a:rPr>
              <a:t>, text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en-US" sz="1600" dirty="0" err="1"/>
              <a:t>Serucity</a:t>
            </a:r>
            <a:r>
              <a:rPr lang="en-US" sz="1600" dirty="0"/>
              <a:t> testing in post-</a:t>
            </a:r>
            <a:r>
              <a:rPr lang="en-US" sz="1600" dirty="0" err="1"/>
              <a:t>realease</a:t>
            </a:r>
            <a:r>
              <a:rPr lang="en-US" sz="1600" dirty="0"/>
              <a:t> (incl.  Penetration test</a:t>
            </a:r>
            <a:r>
              <a:rPr lang="en-US" sz="1600" dirty="0"/>
              <a:t>) (Ari)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/>
          </a:p>
          <a:p>
            <a:r>
              <a:rPr lang="en-US" sz="1600" dirty="0" smtClean="0">
                <a:hlinkClick r:id="rId4"/>
              </a:rPr>
              <a:t>Security Test Requirements </a:t>
            </a:r>
            <a:r>
              <a:rPr lang="en-US" sz="1600" dirty="0" smtClean="0"/>
              <a:t>(Jan)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ym typeface="Wingdings" pitchFamily="2" charset="2"/>
              </a:rPr>
              <a:t>first input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</a:p>
          <a:p>
            <a:pPr marL="457200" lvl="1" indent="0">
              <a:buNone/>
            </a:pPr>
            <a:r>
              <a:rPr lang="en-US" sz="1600" dirty="0">
                <a:sym typeface="Wingdings" pitchFamily="2" charset="2"/>
              </a:rPr>
              <a:t>Map to chart, assurance framework level 2</a:t>
            </a:r>
            <a:endParaRPr lang="en-US" sz="1600" dirty="0"/>
          </a:p>
          <a:p>
            <a:r>
              <a:rPr lang="en-US" sz="1600" dirty="0" smtClean="0">
                <a:hlinkClick r:id="rId5"/>
              </a:rPr>
              <a:t>Functional </a:t>
            </a:r>
            <a:r>
              <a:rPr lang="en-US" sz="1600" dirty="0">
                <a:hlinkClick r:id="rId5"/>
              </a:rPr>
              <a:t>Testing</a:t>
            </a:r>
            <a:r>
              <a:rPr lang="en-US" sz="1600" dirty="0"/>
              <a:t> </a:t>
            </a:r>
            <a:r>
              <a:rPr lang="en-US" sz="1600" dirty="0" smtClean="0">
                <a:sym typeface="Wingdings" pitchFamily="2" charset="2"/>
              </a:rPr>
              <a:t> (Axel)  </a:t>
            </a:r>
            <a:r>
              <a:rPr lang="en-US" sz="1600" b="1" dirty="0">
                <a:solidFill>
                  <a:srgbClr val="00B050"/>
                </a:solidFill>
              </a:rPr>
              <a:t>available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hlinkClick r:id="rId6"/>
              </a:rPr>
              <a:t>Performance </a:t>
            </a:r>
            <a:r>
              <a:rPr lang="en-US" sz="1600" dirty="0">
                <a:hlinkClick r:id="rId6"/>
              </a:rPr>
              <a:t>Testing</a:t>
            </a:r>
            <a:r>
              <a:rPr lang="en-US" sz="1600" dirty="0"/>
              <a:t> </a:t>
            </a:r>
            <a:r>
              <a:rPr lang="en-US" sz="1600" dirty="0" smtClean="0"/>
              <a:t>(Ari)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TBD</a:t>
            </a:r>
            <a:endParaRPr lang="en-US" sz="1600" dirty="0"/>
          </a:p>
          <a:p>
            <a:r>
              <a:rPr lang="en-US" sz="1600" dirty="0" smtClean="0">
                <a:hlinkClick r:id="rId7"/>
              </a:rPr>
              <a:t>Fuzzing</a:t>
            </a:r>
            <a:r>
              <a:rPr lang="en-US" sz="1600" dirty="0" smtClean="0"/>
              <a:t>  (Ari)          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00B050"/>
                </a:solidFill>
              </a:rPr>
              <a:t>available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Please JOIN &amp; Contribute: </a:t>
            </a:r>
            <a:r>
              <a:rPr lang="en-US" sz="2400" b="1" dirty="0" smtClean="0">
                <a:hlinkClick r:id="rId8"/>
              </a:rPr>
              <a:t>https</a:t>
            </a:r>
            <a:r>
              <a:rPr lang="en-US" sz="2400" b="1" dirty="0">
                <a:hlinkClick r:id="rId8"/>
              </a:rPr>
              <a:t>://collab.codenomicon.com/collab/codeetsi</a:t>
            </a:r>
            <a:r>
              <a:rPr lang="en-US" sz="2400" b="1" dirty="0" smtClean="0">
                <a:hlinkClick r:id="rId8"/>
              </a:rPr>
              <a:t>/</a:t>
            </a:r>
            <a:r>
              <a:rPr lang="en-US" sz="2400" b="1" dirty="0" smtClean="0"/>
              <a:t> </a:t>
            </a:r>
            <a:endParaRPr lang="en-US" sz="16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86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smtClean="0"/>
              <a:t>plan (</a:t>
            </a:r>
            <a:r>
              <a:rPr lang="de-DE" dirty="0" err="1" smtClean="0"/>
              <a:t>delayed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95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323528" y="3429000"/>
            <a:ext cx="64807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149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Workplan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Workitems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pPr lvl="1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/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more</a:t>
            </a:r>
            <a:r>
              <a:rPr lang="de-DE" dirty="0"/>
              <a:t> </a:t>
            </a:r>
            <a:r>
              <a:rPr lang="de-DE" dirty="0" err="1" smtClean="0"/>
              <a:t>promotion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: </a:t>
            </a:r>
            <a:endParaRPr lang="de-DE" dirty="0"/>
          </a:p>
          <a:p>
            <a:pPr lvl="1"/>
            <a:r>
              <a:rPr lang="de-DE" dirty="0" smtClean="0"/>
              <a:t>E2NA-security </a:t>
            </a:r>
            <a:r>
              <a:rPr lang="de-DE" dirty="0" smtClean="0"/>
              <a:t>(</a:t>
            </a:r>
            <a:r>
              <a:rPr lang="de-DE" dirty="0" err="1" smtClean="0"/>
              <a:t>re</a:t>
            </a:r>
            <a:r>
              <a:rPr lang="de-DE" dirty="0" smtClean="0"/>
              <a:t>)</a:t>
            </a:r>
            <a:r>
              <a:rPr lang="de-DE" dirty="0" err="1" smtClean="0"/>
              <a:t>starts</a:t>
            </a:r>
            <a:r>
              <a:rPr lang="de-DE" dirty="0" smtClean="0"/>
              <a:t>, </a:t>
            </a:r>
            <a:endParaRPr lang="de-DE" dirty="0" smtClean="0"/>
          </a:p>
          <a:p>
            <a:pPr lvl="1"/>
            <a:r>
              <a:rPr lang="de-DE" dirty="0" smtClean="0"/>
              <a:t>ITS</a:t>
            </a:r>
            <a:r>
              <a:rPr lang="de-DE" dirty="0" smtClean="0"/>
              <a:t>, OCG-</a:t>
            </a:r>
            <a:r>
              <a:rPr lang="de-DE" dirty="0" err="1" smtClean="0"/>
              <a:t>security</a:t>
            </a:r>
            <a:r>
              <a:rPr lang="de-DE" dirty="0" smtClean="0"/>
              <a:t>, LI (</a:t>
            </a:r>
            <a:r>
              <a:rPr lang="de-DE" dirty="0" err="1" smtClean="0"/>
              <a:t>lawful</a:t>
            </a:r>
            <a:r>
              <a:rPr lang="de-DE" dirty="0" smtClean="0"/>
              <a:t> </a:t>
            </a:r>
            <a:r>
              <a:rPr lang="de-DE" dirty="0" err="1" smtClean="0"/>
              <a:t>intercept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responsibilities</a:t>
            </a:r>
            <a:r>
              <a:rPr lang="de-DE" dirty="0" smtClean="0"/>
              <a:t>/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deadlines</a:t>
            </a:r>
            <a:r>
              <a:rPr lang="de-DE" dirty="0"/>
              <a:t>?</a:t>
            </a:r>
            <a:endParaRPr lang="de-DE" dirty="0"/>
          </a:p>
          <a:p>
            <a:r>
              <a:rPr lang="de-DE" dirty="0" smtClean="0"/>
              <a:t>Next </a:t>
            </a:r>
            <a:r>
              <a:rPr lang="de-DE" dirty="0" err="1" smtClean="0"/>
              <a:t>meetings</a:t>
            </a:r>
            <a:r>
              <a:rPr lang="de-DE" dirty="0" smtClean="0"/>
              <a:t>/</a:t>
            </a:r>
            <a:r>
              <a:rPr lang="de-DE" dirty="0" err="1" smtClean="0"/>
              <a:t>calls</a:t>
            </a:r>
            <a:endParaRPr lang="de-DE" dirty="0" smtClean="0"/>
          </a:p>
          <a:p>
            <a:pPr lvl="1"/>
            <a:r>
              <a:rPr lang="de-DE" dirty="0" smtClean="0"/>
              <a:t>SIG#5</a:t>
            </a:r>
            <a:r>
              <a:rPr lang="de-DE" dirty="0" smtClean="0"/>
              <a:t>: </a:t>
            </a:r>
            <a:r>
              <a:rPr lang="de-DE" dirty="0" smtClean="0"/>
              <a:t>19th </a:t>
            </a:r>
            <a:r>
              <a:rPr lang="de-DE" dirty="0" smtClean="0"/>
              <a:t>September </a:t>
            </a:r>
            <a:r>
              <a:rPr lang="de-DE" dirty="0" smtClean="0"/>
              <a:t>(</a:t>
            </a:r>
            <a:r>
              <a:rPr lang="de-DE" dirty="0" err="1" smtClean="0"/>
              <a:t>morning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smtClean="0"/>
              <a:t>MTS#57)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27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Possible</a:t>
            </a:r>
            <a:r>
              <a:rPr lang="de-DE" sz="2400" dirty="0" smtClean="0"/>
              <a:t> New Work </a:t>
            </a:r>
            <a:r>
              <a:rPr lang="de-DE" sz="2400" dirty="0" smtClean="0"/>
              <a:t>Item (</a:t>
            </a:r>
            <a:r>
              <a:rPr lang="de-DE" sz="2400" dirty="0" err="1" smtClean="0"/>
              <a:t>from</a:t>
            </a:r>
            <a:r>
              <a:rPr lang="de-DE" sz="2400" dirty="0" smtClean="0"/>
              <a:t> SIG#3)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Architectural</a:t>
            </a:r>
            <a:r>
              <a:rPr lang="de-DE" sz="2400" dirty="0" smtClean="0"/>
              <a:t> Security </a:t>
            </a:r>
            <a:r>
              <a:rPr lang="de-DE" sz="2400" dirty="0" err="1" smtClean="0"/>
              <a:t>Specification</a:t>
            </a:r>
            <a:r>
              <a:rPr lang="de-DE" sz="2400" dirty="0" smtClean="0"/>
              <a:t> 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de-DE" dirty="0" smtClean="0"/>
              <a:t>MTS Security SIG has defined an Architecture and Assurance Lifecycle</a:t>
            </a:r>
          </a:p>
          <a:p>
            <a:r>
              <a:rPr lang="de-DE" dirty="0" smtClean="0"/>
              <a:t>Original intention had been for Architecture element – which would form the platform for Security Specification – to rely on work of ISO/IEC JTC1 SC27 WG4 in this area</a:t>
            </a:r>
          </a:p>
          <a:p>
            <a:r>
              <a:rPr lang="de-DE" dirty="0" smtClean="0"/>
              <a:t>ISO/IEC JTC1 SC27 WG4 item now in abeyance</a:t>
            </a:r>
          </a:p>
          <a:p>
            <a:r>
              <a:rPr lang="de-DE" dirty="0" smtClean="0"/>
              <a:t>Option identified for MTS Security SIG to adopt the existing effort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0886-4A02-4B6E-9D9C-66C56E43B55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30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481</Words>
  <Application>Microsoft Office PowerPoint</Application>
  <PresentationFormat>Bildschirmpräsentation (4:3)</PresentationFormat>
  <Paragraphs>94</Paragraphs>
  <Slides>10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Security SIG#4 in MTS 10th August 2012</vt:lpstr>
      <vt:lpstr>Agenda SIG#4</vt:lpstr>
      <vt:lpstr>Recall of SIG history</vt:lpstr>
      <vt:lpstr>Previous APs</vt:lpstr>
      <vt:lpstr>Previous APs</vt:lpstr>
      <vt:lpstr>Security Testing  Terminology and Concepts   - STATUS</vt:lpstr>
      <vt:lpstr>Time plan (delayed)</vt:lpstr>
      <vt:lpstr>„Workplan“</vt:lpstr>
      <vt:lpstr>Possible New Work Item (from SIG#3) Architectural Security Specification </vt:lpstr>
      <vt:lpstr>Architectural Security Specification Proposed Work Item Structure (from SIG#3)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367</cp:revision>
  <cp:lastPrinted>2012-05-15T07:02:06Z</cp:lastPrinted>
  <dcterms:created xsi:type="dcterms:W3CDTF">2010-12-21T08:59:38Z</dcterms:created>
  <dcterms:modified xsi:type="dcterms:W3CDTF">2012-08-07T13:02:34Z</dcterms:modified>
</cp:coreProperties>
</file>