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41" r:id="rId4"/>
    <p:sldId id="359" r:id="rId5"/>
    <p:sldId id="358" r:id="rId6"/>
    <p:sldId id="360" r:id="rId7"/>
    <p:sldId id="361" r:id="rId8"/>
    <p:sldId id="357" r:id="rId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94" d="100"/>
          <a:sy n="94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SECURITYWORKSHO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SIG#5 in MTS</a:t>
            </a:r>
            <a:br>
              <a:rPr lang="de-DE" sz="2800" dirty="0" smtClean="0"/>
            </a:br>
            <a:r>
              <a:rPr lang="de-DE" sz="2800" dirty="0" smtClean="0"/>
              <a:t>19th September 2012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Agenda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Currently registered participants: </a:t>
            </a:r>
            <a:br>
              <a:rPr lang="en-US" dirty="0"/>
            </a:br>
            <a:r>
              <a:rPr lang="en-US" sz="2600" dirty="0"/>
              <a:t>I. Bryant, S. </a:t>
            </a:r>
            <a:r>
              <a:rPr lang="en-US" sz="2600" dirty="0" err="1"/>
              <a:t>Cadzow</a:t>
            </a:r>
            <a:r>
              <a:rPr lang="en-US" sz="2600" dirty="0"/>
              <a:t>, </a:t>
            </a:r>
            <a:r>
              <a:rPr lang="en-US" sz="2600" dirty="0" smtClean="0"/>
              <a:t>P. </a:t>
            </a:r>
            <a:r>
              <a:rPr lang="en-US" sz="2600" dirty="0" err="1" smtClean="0"/>
              <a:t>Ferronato</a:t>
            </a:r>
            <a:r>
              <a:rPr lang="en-US" sz="2600" dirty="0" smtClean="0"/>
              <a:t>, D. </a:t>
            </a:r>
            <a:r>
              <a:rPr lang="en-US" sz="2600" dirty="0" err="1" smtClean="0"/>
              <a:t>Hogrefe</a:t>
            </a:r>
            <a:r>
              <a:rPr lang="en-US" sz="2600" dirty="0" smtClean="0"/>
              <a:t>, S</a:t>
            </a:r>
            <a:r>
              <a:rPr lang="en-US" sz="2600" dirty="0"/>
              <a:t>. Schulz, </a:t>
            </a:r>
            <a:r>
              <a:rPr lang="en-US" sz="2600" dirty="0" smtClean="0"/>
              <a:t>A. </a:t>
            </a:r>
            <a:r>
              <a:rPr lang="en-US" sz="2600" dirty="0" err="1" smtClean="0"/>
              <a:t>Pietschker</a:t>
            </a:r>
            <a:r>
              <a:rPr lang="en-US" sz="2600" dirty="0" smtClean="0"/>
              <a:t>, S. Randall, P. </a:t>
            </a:r>
            <a:r>
              <a:rPr lang="en-US" sz="2600" dirty="0" err="1" smtClean="0"/>
              <a:t>Schmitting</a:t>
            </a:r>
            <a:r>
              <a:rPr lang="en-US" sz="2600" dirty="0" smtClean="0"/>
              <a:t>, G. </a:t>
            </a:r>
            <a:r>
              <a:rPr lang="en-US" sz="2600" dirty="0" err="1" smtClean="0"/>
              <a:t>Rethy</a:t>
            </a:r>
            <a:r>
              <a:rPr lang="en-US" sz="2600" dirty="0" smtClean="0"/>
              <a:t>, D. </a:t>
            </a:r>
            <a:r>
              <a:rPr lang="en-US" sz="2600" dirty="0" err="1" smtClean="0"/>
              <a:t>Tepelmann</a:t>
            </a:r>
            <a:r>
              <a:rPr lang="en-US" sz="2600" smtClean="0"/>
              <a:t>,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A. Takanen, B. </a:t>
            </a:r>
            <a:r>
              <a:rPr lang="en-US" sz="2600" dirty="0" err="1"/>
              <a:t>Stanca-Kaposta</a:t>
            </a:r>
            <a:r>
              <a:rPr lang="en-US" sz="2600" dirty="0"/>
              <a:t>, A. Rennoch, …</a:t>
            </a:r>
          </a:p>
          <a:p>
            <a:endParaRPr lang="de-DE" dirty="0" smtClean="0"/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Review/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APs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WI </a:t>
            </a:r>
            <a:r>
              <a:rPr lang="de-DE" b="1" dirty="0" err="1" smtClean="0">
                <a:solidFill>
                  <a:srgbClr val="FF0000"/>
                </a:solidFill>
              </a:rPr>
              <a:t>status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en-US" dirty="0" smtClean="0"/>
              <a:t>Security Testing </a:t>
            </a:r>
            <a:r>
              <a:rPr lang="en-US" b="1" dirty="0">
                <a:solidFill>
                  <a:srgbClr val="FF0000"/>
                </a:solidFill>
              </a:rPr>
              <a:t>Terminology</a:t>
            </a:r>
            <a:r>
              <a:rPr lang="en-US" dirty="0" smtClean="0"/>
              <a:t> and Concepts” (</a:t>
            </a:r>
            <a:r>
              <a:rPr lang="de-DE" dirty="0" smtClean="0"/>
              <a:t>collab.codenomicon.com)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b="1" dirty="0" err="1">
                <a:solidFill>
                  <a:srgbClr val="FF0000"/>
                </a:solidFill>
              </a:rPr>
              <a:t>groups</a:t>
            </a:r>
            <a:r>
              <a:rPr lang="de-DE" b="1" dirty="0">
                <a:solidFill>
                  <a:srgbClr val="FF0000"/>
                </a:solidFill>
              </a:rPr>
              <a:t>/</a:t>
            </a:r>
            <a:r>
              <a:rPr lang="de-DE" b="1" dirty="0" err="1">
                <a:solidFill>
                  <a:srgbClr val="FF0000"/>
                </a:solidFill>
              </a:rPr>
              <a:t>event</a:t>
            </a:r>
            <a:endParaRPr lang="de-DE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de-DE" dirty="0" smtClean="0"/>
              <a:t>  - Security </a:t>
            </a:r>
            <a:r>
              <a:rPr lang="de-DE" dirty="0" err="1"/>
              <a:t>workshop</a:t>
            </a:r>
            <a:r>
              <a:rPr lang="de-DE" dirty="0"/>
              <a:t>, </a:t>
            </a:r>
            <a:r>
              <a:rPr lang="de-DE" dirty="0" smtClean="0"/>
              <a:t>E2NA?</a:t>
            </a:r>
            <a:endParaRPr lang="de-DE" dirty="0"/>
          </a:p>
          <a:p>
            <a:pPr marL="514350" indent="-514350">
              <a:buFont typeface="+mj-lt"/>
              <a:buAutoNum type="arabicParenR"/>
            </a:pPr>
            <a:r>
              <a:rPr lang="de-DE" b="1" dirty="0" smtClean="0">
                <a:solidFill>
                  <a:srgbClr val="FF0000"/>
                </a:solidFill>
              </a:rPr>
              <a:t>Next </a:t>
            </a:r>
            <a:r>
              <a:rPr lang="de-DE" b="1" dirty="0" err="1" smtClean="0">
                <a:solidFill>
                  <a:srgbClr val="FF0000"/>
                </a:solidFill>
              </a:rPr>
              <a:t>steps</a:t>
            </a:r>
            <a:r>
              <a:rPr lang="de-DE" sz="3200" dirty="0" smtClean="0"/>
              <a:t>:</a:t>
            </a:r>
            <a:r>
              <a:rPr lang="de-DE" dirty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APs, SIG#6 </a:t>
            </a:r>
            <a:r>
              <a:rPr lang="de-DE" dirty="0" err="1" smtClean="0"/>
              <a:t>planning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Invite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check Wiki Contents </a:t>
            </a:r>
            <a:r>
              <a:rPr lang="de-DE" sz="2800" b="1" dirty="0" smtClean="0">
                <a:solidFill>
                  <a:srgbClr val="C00000"/>
                </a:solidFill>
              </a:rPr>
              <a:t>(open)</a:t>
            </a:r>
            <a:endParaRPr lang="de-DE" sz="2800" b="1" dirty="0">
              <a:solidFill>
                <a:srgbClr val="C00000"/>
              </a:solidFill>
            </a:endParaRP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800" i="1" dirty="0" smtClean="0"/>
              <a:t>Steve</a:t>
            </a:r>
            <a:r>
              <a:rPr lang="de-DE" sz="2800" dirty="0" smtClean="0"/>
              <a:t>: „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introduction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should</a:t>
            </a:r>
            <a:r>
              <a:rPr lang="de-DE" sz="2800" dirty="0" smtClean="0"/>
              <a:t> </a:t>
            </a:r>
            <a:r>
              <a:rPr lang="de-DE" sz="2800" dirty="0" err="1" smtClean="0"/>
              <a:t>focus</a:t>
            </a:r>
            <a:r>
              <a:rPr lang="de-DE" sz="2800" dirty="0" smtClean="0"/>
              <a:t>/promote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testing</a:t>
            </a:r>
            <a:r>
              <a:rPr lang="de-DE" sz="2800" dirty="0" smtClean="0"/>
              <a:t> </a:t>
            </a:r>
            <a:r>
              <a:rPr lang="de-DE" sz="2800" dirty="0" err="1" smtClean="0"/>
              <a:t>areas</a:t>
            </a:r>
            <a:r>
              <a:rPr lang="de-DE" sz="2800" dirty="0" smtClean="0"/>
              <a:t>“</a:t>
            </a:r>
            <a:r>
              <a:rPr lang="de-DE" sz="2400" b="1" dirty="0">
                <a:solidFill>
                  <a:srgbClr val="92D050"/>
                </a:solidFill>
              </a:rPr>
              <a:t>(</a:t>
            </a:r>
            <a:r>
              <a:rPr lang="de-DE" sz="2400" b="1" dirty="0" err="1">
                <a:solidFill>
                  <a:srgbClr val="92D050"/>
                </a:solidFill>
              </a:rPr>
              <a:t>done</a:t>
            </a:r>
            <a:r>
              <a:rPr lang="de-DE" sz="2400" b="1" dirty="0">
                <a:solidFill>
                  <a:srgbClr val="92D050"/>
                </a:solidFill>
              </a:rPr>
              <a:t>)</a:t>
            </a:r>
            <a:endParaRPr lang="de-DE" sz="2400" dirty="0">
              <a:solidFill>
                <a:srgbClr val="92D050"/>
              </a:solidFill>
            </a:endParaRPr>
          </a:p>
          <a:p>
            <a:r>
              <a:rPr lang="de-DE" sz="2800" i="1" dirty="0" smtClean="0"/>
              <a:t>Steve</a:t>
            </a:r>
            <a:r>
              <a:rPr lang="de-DE" sz="2800" dirty="0"/>
              <a:t>: </a:t>
            </a:r>
            <a:r>
              <a:rPr lang="de-DE" sz="2800" dirty="0" err="1"/>
              <a:t>opportunity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ETSI Security </a:t>
            </a:r>
            <a:r>
              <a:rPr lang="de-DE" sz="2800" dirty="0" err="1"/>
              <a:t>workshop</a:t>
            </a:r>
            <a:endParaRPr lang="de-DE" sz="2800" dirty="0"/>
          </a:p>
          <a:p>
            <a:pPr lvl="1"/>
            <a:r>
              <a:rPr lang="de-DE" sz="2400" dirty="0"/>
              <a:t>Deadline 12.October, </a:t>
            </a:r>
            <a:r>
              <a:rPr lang="de-DE" sz="2400" dirty="0" err="1"/>
              <a:t>event</a:t>
            </a:r>
            <a:r>
              <a:rPr lang="de-DE" sz="2400" dirty="0"/>
              <a:t> 16/17.January</a:t>
            </a:r>
            <a:br>
              <a:rPr lang="de-DE" sz="2400" dirty="0"/>
            </a:br>
            <a:r>
              <a:rPr lang="de-DE" sz="2400" dirty="0">
                <a:hlinkClick r:id="rId3"/>
              </a:rPr>
              <a:t>http://www.etsi.org/SECURITYWORKSHOP</a:t>
            </a:r>
            <a:endParaRPr lang="de-DE" sz="2400" dirty="0"/>
          </a:p>
          <a:p>
            <a:pPr lvl="1"/>
            <a:r>
              <a:rPr lang="de-DE" sz="2400" dirty="0"/>
              <a:t>MTS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chair</a:t>
            </a:r>
            <a:r>
              <a:rPr lang="de-DE" sz="2400" dirty="0"/>
              <a:t> a </a:t>
            </a:r>
            <a:r>
              <a:rPr lang="de-DE" sz="2400" dirty="0" err="1"/>
              <a:t>security</a:t>
            </a:r>
            <a:r>
              <a:rPr lang="de-DE" sz="2400" dirty="0"/>
              <a:t> </a:t>
            </a:r>
            <a:r>
              <a:rPr lang="de-DE" sz="2400" dirty="0" err="1"/>
              <a:t>testing</a:t>
            </a:r>
            <a:r>
              <a:rPr lang="de-DE" sz="2400" dirty="0"/>
              <a:t> </a:t>
            </a:r>
            <a:r>
              <a:rPr lang="de-DE" sz="2400" dirty="0" err="1"/>
              <a:t>session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Start </a:t>
            </a:r>
            <a:r>
              <a:rPr lang="de-DE" sz="2400" dirty="0" err="1"/>
              <a:t>to</a:t>
            </a:r>
            <a:r>
              <a:rPr lang="de-DE" sz="2400" dirty="0"/>
              <a:t> plan </a:t>
            </a:r>
            <a:r>
              <a:rPr lang="de-DE" sz="2400" dirty="0" err="1"/>
              <a:t>topics</a:t>
            </a:r>
            <a:r>
              <a:rPr lang="de-DE" sz="2400" dirty="0"/>
              <a:t>, </a:t>
            </a:r>
            <a:r>
              <a:rPr lang="de-DE" sz="2400" dirty="0" err="1"/>
              <a:t>areas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interests</a:t>
            </a:r>
            <a:r>
              <a:rPr lang="de-DE" sz="2400" dirty="0"/>
              <a:t> </a:t>
            </a:r>
            <a:r>
              <a:rPr lang="de-DE" sz="2400" b="1" dirty="0">
                <a:solidFill>
                  <a:srgbClr val="00B0F0"/>
                </a:solidFill>
              </a:rPr>
              <a:t>(in </a:t>
            </a:r>
            <a:r>
              <a:rPr lang="de-DE" sz="2400" b="1" dirty="0" err="1">
                <a:solidFill>
                  <a:srgbClr val="00B0F0"/>
                </a:solidFill>
              </a:rPr>
              <a:t>progress</a:t>
            </a:r>
            <a:r>
              <a:rPr lang="de-DE" sz="24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de-DE" sz="2800" dirty="0" smtClean="0"/>
              <a:t>„Old“ WI „Security </a:t>
            </a:r>
            <a:r>
              <a:rPr lang="de-DE" sz="2800" dirty="0" err="1" smtClean="0"/>
              <a:t>Testing</a:t>
            </a:r>
            <a:r>
              <a:rPr lang="de-DE" sz="2800" dirty="0" smtClean="0"/>
              <a:t> </a:t>
            </a:r>
            <a:r>
              <a:rPr lang="de-DE" sz="2800" dirty="0" err="1" smtClean="0"/>
              <a:t>Methodology</a:t>
            </a:r>
            <a:r>
              <a:rPr lang="de-DE" sz="2800" dirty="0" smtClean="0"/>
              <a:t>“ </a:t>
            </a:r>
            <a:r>
              <a:rPr lang="de-DE" sz="2800" dirty="0" err="1" smtClean="0"/>
              <a:t>is</a:t>
            </a:r>
            <a:r>
              <a:rPr lang="de-DE" sz="2800" dirty="0" smtClean="0"/>
              <a:t> not </a:t>
            </a:r>
            <a:r>
              <a:rPr lang="de-DE" sz="2800" dirty="0" err="1" smtClean="0"/>
              <a:t>active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moment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closed</a:t>
            </a:r>
            <a:r>
              <a:rPr lang="de-DE" sz="2800" dirty="0" smtClean="0"/>
              <a:t> </a:t>
            </a:r>
            <a:r>
              <a:rPr lang="de-DE" sz="2800" i="1" dirty="0" smtClean="0"/>
              <a:t>(</a:t>
            </a:r>
            <a:r>
              <a:rPr lang="de-DE" sz="2800" i="1" dirty="0" err="1" smtClean="0"/>
              <a:t>to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be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confirmed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by</a:t>
            </a:r>
            <a:r>
              <a:rPr lang="de-DE" sz="2800" i="1" dirty="0" smtClean="0"/>
              <a:t> Scott C.)</a:t>
            </a:r>
            <a:r>
              <a:rPr lang="de-DE" sz="2800" dirty="0" smtClean="0"/>
              <a:t> </a:t>
            </a:r>
            <a:r>
              <a:rPr lang="de-DE" sz="2400" b="1" dirty="0" smtClean="0">
                <a:solidFill>
                  <a:srgbClr val="00B0F0"/>
                </a:solidFill>
              </a:rPr>
              <a:t>(in </a:t>
            </a:r>
            <a:r>
              <a:rPr lang="de-DE" sz="2400" b="1" dirty="0" err="1" smtClean="0">
                <a:solidFill>
                  <a:srgbClr val="00B0F0"/>
                </a:solidFill>
              </a:rPr>
              <a:t>progress</a:t>
            </a:r>
            <a:r>
              <a:rPr lang="de-DE" sz="2400" b="1" dirty="0" smtClean="0">
                <a:solidFill>
                  <a:srgbClr val="00B0F0"/>
                </a:solidFill>
              </a:rPr>
              <a:t>)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400" dirty="0" smtClean="0"/>
              <a:t>Axel </a:t>
            </a:r>
            <a:r>
              <a:rPr lang="de-DE" sz="2400" dirty="0" err="1" smtClean="0"/>
              <a:t>contact</a:t>
            </a:r>
            <a:r>
              <a:rPr lang="de-DE" sz="2400" dirty="0" smtClean="0"/>
              <a:t> </a:t>
            </a:r>
            <a:r>
              <a:rPr lang="de-DE" sz="2400" dirty="0" err="1" smtClean="0"/>
              <a:t>organizers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ETSI Security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(</a:t>
            </a:r>
            <a:r>
              <a:rPr lang="de-DE" sz="2400" dirty="0" err="1" smtClean="0"/>
              <a:t>before</a:t>
            </a:r>
            <a:r>
              <a:rPr lang="de-DE" sz="2400" dirty="0" smtClean="0"/>
              <a:t> 24.08.):</a:t>
            </a:r>
          </a:p>
          <a:p>
            <a:pPr lvl="1"/>
            <a:r>
              <a:rPr lang="en-US" sz="2400" dirty="0" smtClean="0"/>
              <a:t>specific </a:t>
            </a:r>
            <a:r>
              <a:rPr lang="en-US" sz="2400" dirty="0"/>
              <a:t>session </a:t>
            </a:r>
            <a:r>
              <a:rPr lang="en-US" sz="2400" dirty="0" smtClean="0"/>
              <a:t>(concept, design, </a:t>
            </a:r>
            <a:r>
              <a:rPr lang="en-US" sz="2400" dirty="0" err="1" smtClean="0"/>
              <a:t>casestudies</a:t>
            </a:r>
            <a:r>
              <a:rPr lang="en-US" sz="2400" dirty="0" smtClean="0"/>
              <a:t>, panel) </a:t>
            </a:r>
            <a:r>
              <a:rPr lang="en-US" sz="2400" dirty="0"/>
              <a:t>on security </a:t>
            </a:r>
            <a:r>
              <a:rPr lang="en-US" sz="2400" dirty="0" smtClean="0"/>
              <a:t>testing (</a:t>
            </a:r>
            <a:r>
              <a:rPr lang="de-DE" sz="2400" dirty="0" smtClean="0"/>
              <a:t>MTS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chair</a:t>
            </a:r>
            <a:r>
              <a:rPr lang="de-DE" sz="2400" dirty="0" smtClean="0"/>
              <a:t>),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submit</a:t>
            </a:r>
            <a:r>
              <a:rPr lang="de-DE" sz="2400" dirty="0" smtClean="0"/>
              <a:t>? </a:t>
            </a:r>
            <a:r>
              <a:rPr lang="de-DE" sz="2400" b="1" dirty="0">
                <a:solidFill>
                  <a:srgbClr val="00B0F0"/>
                </a:solidFill>
              </a:rPr>
              <a:t>(in </a:t>
            </a:r>
            <a:r>
              <a:rPr lang="de-DE" sz="2400" b="1" dirty="0" err="1">
                <a:solidFill>
                  <a:srgbClr val="00B0F0"/>
                </a:solidFill>
              </a:rPr>
              <a:t>progress</a:t>
            </a:r>
            <a:r>
              <a:rPr lang="de-DE" sz="2400" b="1" dirty="0" smtClean="0">
                <a:solidFill>
                  <a:srgbClr val="00B0F0"/>
                </a:solidFill>
              </a:rPr>
              <a:t>)</a:t>
            </a: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400" dirty="0" smtClean="0"/>
              <a:t>Axel </a:t>
            </a:r>
            <a:r>
              <a:rPr lang="de-DE" sz="2400" dirty="0" err="1" smtClean="0"/>
              <a:t>clarifies</a:t>
            </a:r>
            <a:r>
              <a:rPr lang="de-DE" sz="2400" dirty="0" smtClean="0"/>
              <a:t> DIAMONDS </a:t>
            </a:r>
            <a:r>
              <a:rPr lang="de-DE" sz="2400" dirty="0" err="1" smtClean="0"/>
              <a:t>contribution</a:t>
            </a:r>
            <a:r>
              <a:rPr lang="de-DE" sz="2400" dirty="0" smtClean="0"/>
              <a:t> (on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</a:t>
            </a:r>
            <a:r>
              <a:rPr lang="de-DE" sz="2400" dirty="0" err="1" smtClean="0"/>
              <a:t>workshop</a:t>
            </a:r>
            <a:r>
              <a:rPr lang="de-DE" sz="2400" dirty="0"/>
              <a:t> (</a:t>
            </a:r>
            <a:r>
              <a:rPr lang="de-DE" sz="2400" dirty="0" err="1"/>
              <a:t>before</a:t>
            </a:r>
            <a:r>
              <a:rPr lang="de-DE" sz="2400" dirty="0"/>
              <a:t> </a:t>
            </a:r>
            <a:r>
              <a:rPr lang="de-DE" sz="2400" dirty="0" smtClean="0"/>
              <a:t>31.08.). </a:t>
            </a:r>
            <a:r>
              <a:rPr lang="de-DE" sz="2400" b="1" dirty="0" smtClean="0">
                <a:solidFill>
                  <a:srgbClr val="92D050"/>
                </a:solidFill>
              </a:rPr>
              <a:t>(</a:t>
            </a:r>
            <a:r>
              <a:rPr lang="de-DE" sz="2400" b="1" dirty="0" err="1" smtClean="0">
                <a:solidFill>
                  <a:srgbClr val="92D050"/>
                </a:solidFill>
              </a:rPr>
              <a:t>done</a:t>
            </a:r>
            <a:r>
              <a:rPr lang="de-DE" sz="2400" b="1" dirty="0" smtClean="0">
                <a:solidFill>
                  <a:srgbClr val="92D050"/>
                </a:solidFill>
              </a:rPr>
              <a:t>)</a:t>
            </a:r>
            <a:endParaRPr lang="de-DE" sz="2400" dirty="0" smtClean="0">
              <a:solidFill>
                <a:srgbClr val="92D050"/>
              </a:solidFill>
            </a:endParaRPr>
          </a:p>
          <a:p>
            <a:r>
              <a:rPr lang="de-DE" sz="2400" dirty="0" smtClean="0"/>
              <a:t>Axel </a:t>
            </a:r>
            <a:r>
              <a:rPr lang="de-DE" sz="2400" dirty="0" err="1"/>
              <a:t>contact</a:t>
            </a:r>
            <a:r>
              <a:rPr lang="de-DE" sz="2400" dirty="0"/>
              <a:t> Scott (</a:t>
            </a:r>
            <a:r>
              <a:rPr lang="de-DE" sz="2400" dirty="0" err="1"/>
              <a:t>before</a:t>
            </a:r>
            <a:r>
              <a:rPr lang="de-DE" sz="2400" dirty="0"/>
              <a:t> </a:t>
            </a:r>
            <a:r>
              <a:rPr lang="de-DE" sz="2400" dirty="0" smtClean="0"/>
              <a:t>24.08.)</a:t>
            </a:r>
            <a:endParaRPr lang="de-DE" sz="2400" dirty="0"/>
          </a:p>
          <a:p>
            <a:pPr lvl="1"/>
            <a:r>
              <a:rPr lang="de-DE" sz="2400" dirty="0" err="1" smtClean="0"/>
              <a:t>closing</a:t>
            </a:r>
            <a:r>
              <a:rPr lang="de-DE" sz="2400" dirty="0" smtClean="0"/>
              <a:t> „</a:t>
            </a:r>
            <a:r>
              <a:rPr lang="de-DE" sz="2400" dirty="0" err="1" smtClean="0"/>
              <a:t>old</a:t>
            </a:r>
            <a:r>
              <a:rPr lang="de-DE" sz="2400" dirty="0"/>
              <a:t>“ WI „Security </a:t>
            </a:r>
            <a:r>
              <a:rPr lang="de-DE" sz="2400" dirty="0" err="1"/>
              <a:t>Testing</a:t>
            </a:r>
            <a:r>
              <a:rPr lang="de-DE" sz="2400" dirty="0"/>
              <a:t> </a:t>
            </a:r>
            <a:r>
              <a:rPr lang="de-DE" sz="2400" dirty="0" err="1"/>
              <a:t>Methodology</a:t>
            </a:r>
            <a:r>
              <a:rPr lang="de-DE" sz="2400" dirty="0" smtClean="0"/>
              <a:t>“</a:t>
            </a:r>
            <a:r>
              <a:rPr lang="de-DE" sz="2400" b="1" dirty="0">
                <a:solidFill>
                  <a:srgbClr val="92D050"/>
                </a:solidFill>
              </a:rPr>
              <a:t>(</a:t>
            </a:r>
            <a:r>
              <a:rPr lang="de-DE" sz="2400" b="1" dirty="0" err="1">
                <a:solidFill>
                  <a:srgbClr val="92D050"/>
                </a:solidFill>
              </a:rPr>
              <a:t>done</a:t>
            </a:r>
            <a:r>
              <a:rPr lang="de-DE" sz="2400" b="1" dirty="0" smtClean="0">
                <a:solidFill>
                  <a:srgbClr val="92D050"/>
                </a:solidFill>
              </a:rPr>
              <a:t>)</a:t>
            </a: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400" dirty="0" smtClean="0"/>
              <a:t>Ari, Bogdan, Christian (</a:t>
            </a:r>
            <a:r>
              <a:rPr lang="de-DE" sz="2400" dirty="0" err="1" smtClean="0"/>
              <a:t>before</a:t>
            </a:r>
            <a:r>
              <a:rPr lang="de-DE" sz="2400" dirty="0" smtClean="0"/>
              <a:t> 12.09.):</a:t>
            </a:r>
          </a:p>
          <a:p>
            <a:pPr lvl="1"/>
            <a:r>
              <a:rPr lang="de-DE" sz="2400" dirty="0" err="1"/>
              <a:t>add</a:t>
            </a:r>
            <a:r>
              <a:rPr lang="de-DE" sz="2400" dirty="0"/>
              <a:t> </a:t>
            </a:r>
            <a:r>
              <a:rPr lang="de-DE" sz="2400" dirty="0" err="1"/>
              <a:t>contributions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Terminology</a:t>
            </a:r>
            <a:r>
              <a:rPr lang="de-DE" sz="2400" dirty="0" smtClean="0"/>
              <a:t>-Wiki </a:t>
            </a:r>
            <a:r>
              <a:rPr lang="de-DE" sz="2400" b="1" dirty="0">
                <a:solidFill>
                  <a:srgbClr val="00B0F0"/>
                </a:solidFill>
              </a:rPr>
              <a:t>(in </a:t>
            </a:r>
            <a:r>
              <a:rPr lang="de-DE" sz="2400" b="1" dirty="0" err="1">
                <a:solidFill>
                  <a:srgbClr val="00B0F0"/>
                </a:solidFill>
              </a:rPr>
              <a:t>progress</a:t>
            </a:r>
            <a:r>
              <a:rPr lang="de-DE" sz="2400" b="1" dirty="0">
                <a:solidFill>
                  <a:srgbClr val="00B0F0"/>
                </a:solidFill>
              </a:rPr>
              <a:t>)</a:t>
            </a:r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00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 (Ari)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First </a:t>
            </a:r>
            <a:r>
              <a:rPr lang="de-DE" sz="2800" dirty="0" err="1" smtClean="0"/>
              <a:t>draft</a:t>
            </a:r>
            <a:r>
              <a:rPr lang="de-DE" sz="2800" dirty="0" smtClean="0"/>
              <a:t> on </a:t>
            </a:r>
            <a:r>
              <a:rPr lang="de-DE" sz="2800" dirty="0" err="1"/>
              <a:t>t</a:t>
            </a:r>
            <a:r>
              <a:rPr lang="de-DE" sz="2800" dirty="0" err="1" smtClean="0"/>
              <a:t>erminology</a:t>
            </a:r>
            <a:r>
              <a:rPr lang="de-DE" sz="2800" dirty="0" smtClean="0"/>
              <a:t> in Wiki</a:t>
            </a:r>
          </a:p>
          <a:p>
            <a:pPr lvl="1"/>
            <a:r>
              <a:rPr lang="de-DE" sz="2400" dirty="0" smtClean="0"/>
              <a:t>Multiple </a:t>
            </a:r>
            <a:r>
              <a:rPr lang="de-DE" sz="2400" dirty="0" err="1" smtClean="0"/>
              <a:t>additions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Ari/</a:t>
            </a:r>
            <a:r>
              <a:rPr lang="de-DE" sz="2400" dirty="0" err="1" smtClean="0"/>
              <a:t>Miia</a:t>
            </a:r>
            <a:r>
              <a:rPr lang="de-DE" sz="2400" dirty="0" smtClean="0"/>
              <a:t>, Ian, Christian</a:t>
            </a:r>
          </a:p>
          <a:p>
            <a:pPr lvl="1"/>
            <a:r>
              <a:rPr lang="de-DE" sz="2400" dirty="0" smtClean="0"/>
              <a:t>Christian (</a:t>
            </a:r>
            <a:r>
              <a:rPr lang="de-DE" sz="2400" dirty="0" err="1" smtClean="0"/>
              <a:t>requirements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Bogdan (TTCN-3) will also </a:t>
            </a:r>
            <a:r>
              <a:rPr lang="en-US" sz="2400" dirty="0" smtClean="0"/>
              <a:t>contribute</a:t>
            </a:r>
            <a:r>
              <a:rPr lang="de-DE" sz="2400" dirty="0" smtClean="0"/>
              <a:t> in August</a:t>
            </a:r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r>
              <a:rPr lang="de-DE" sz="2800" dirty="0" err="1" smtClean="0"/>
              <a:t>Invite</a:t>
            </a:r>
            <a:r>
              <a:rPr lang="de-DE" sz="2800" dirty="0" smtClean="0"/>
              <a:t> </a:t>
            </a:r>
            <a:r>
              <a:rPr lang="de-DE" sz="2800" dirty="0"/>
              <a:t>E2NA </a:t>
            </a:r>
            <a:r>
              <a:rPr lang="de-DE" sz="2800" dirty="0" err="1" smtClean="0"/>
              <a:t>and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Wiki </a:t>
            </a:r>
            <a:r>
              <a:rPr lang="de-DE" sz="2800" dirty="0" err="1"/>
              <a:t>terminology</a:t>
            </a:r>
            <a:r>
              <a:rPr lang="de-DE" sz="2800" dirty="0"/>
              <a:t> </a:t>
            </a:r>
            <a:r>
              <a:rPr lang="de-DE" sz="2800" dirty="0" smtClean="0"/>
              <a:t>(after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Status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Wis</a:t>
            </a:r>
            <a:endParaRPr lang="de-DE" sz="2800" dirty="0" smtClean="0"/>
          </a:p>
          <a:p>
            <a:pPr lvl="1"/>
            <a:r>
              <a:rPr lang="de-DE" sz="2400" dirty="0" smtClean="0"/>
              <a:t>Case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(Ari)</a:t>
            </a:r>
          </a:p>
          <a:p>
            <a:pPr lvl="1"/>
            <a:r>
              <a:rPr lang="de-DE" sz="2400" dirty="0" smtClean="0"/>
              <a:t>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(Scott)</a:t>
            </a:r>
          </a:p>
          <a:p>
            <a:pPr lvl="1"/>
            <a:r>
              <a:rPr lang="de-DE" sz="2400" dirty="0" smtClean="0"/>
              <a:t>„Security </a:t>
            </a:r>
            <a:r>
              <a:rPr lang="de-DE" sz="2400" dirty="0" err="1" smtClean="0"/>
              <a:t>testing</a:t>
            </a:r>
            <a:r>
              <a:rPr lang="de-DE" sz="2400" dirty="0" smtClean="0"/>
              <a:t> </a:t>
            </a:r>
            <a:r>
              <a:rPr lang="de-DE" sz="2400" dirty="0" err="1" smtClean="0"/>
              <a:t>methodology</a:t>
            </a:r>
            <a:r>
              <a:rPr lang="de-DE" sz="2400" dirty="0" smtClean="0"/>
              <a:t>“ (Scott)</a:t>
            </a:r>
            <a:endParaRPr lang="de-DE" sz="2400" dirty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Deadline 12.October, </a:t>
            </a:r>
            <a:r>
              <a:rPr lang="de-DE" dirty="0" err="1"/>
              <a:t>event</a:t>
            </a:r>
            <a:r>
              <a:rPr lang="de-DE" dirty="0"/>
              <a:t> 16/17.January</a:t>
            </a:r>
            <a:br>
              <a:rPr lang="de-DE" dirty="0"/>
            </a:br>
            <a:r>
              <a:rPr lang="de-DE" dirty="0">
                <a:hlinkClick r:id="rId2"/>
              </a:rPr>
              <a:t>http://www.etsi.org/SECURITYWORKSHOP</a:t>
            </a:r>
            <a:endParaRPr lang="de-DE" dirty="0"/>
          </a:p>
          <a:p>
            <a:r>
              <a:rPr lang="de-DE" dirty="0" smtClean="0"/>
              <a:t>Plan: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1: Lifecycle, Concepts and </a:t>
            </a:r>
            <a:r>
              <a:rPr lang="en-US" sz="2400" dirty="0" smtClean="0"/>
              <a:t>Terminology (Ari?)</a:t>
            </a:r>
            <a:endParaRPr lang="de-DE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2: Use </a:t>
            </a:r>
            <a:r>
              <a:rPr lang="en-US" sz="2400" dirty="0" smtClean="0"/>
              <a:t>Cases (Ina/</a:t>
            </a:r>
            <a:r>
              <a:rPr lang="en-US" sz="2400" dirty="0" err="1" smtClean="0"/>
              <a:t>Fokus</a:t>
            </a:r>
            <a:r>
              <a:rPr lang="en-US" sz="2400" dirty="0" smtClean="0"/>
              <a:t>)</a:t>
            </a:r>
            <a:endParaRPr lang="de-DE" sz="2400" dirty="0"/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3: Design </a:t>
            </a:r>
            <a:r>
              <a:rPr lang="en-US" sz="2400" dirty="0" smtClean="0"/>
              <a:t>Guide (Scott?)</a:t>
            </a:r>
            <a:endParaRPr lang="de-DE" sz="2400" dirty="0"/>
          </a:p>
          <a:p>
            <a:pPr lvl="1"/>
            <a:r>
              <a:rPr lang="de-DE" sz="2400" dirty="0" smtClean="0"/>
              <a:t>Panel </a:t>
            </a:r>
            <a:r>
              <a:rPr lang="de-DE" sz="2400" dirty="0" err="1" smtClean="0"/>
              <a:t>with</a:t>
            </a:r>
            <a:r>
              <a:rPr lang="de-DE" sz="2400" dirty="0" smtClean="0"/>
              <a:t> MTS </a:t>
            </a:r>
            <a:r>
              <a:rPr lang="de-DE" sz="2400" dirty="0" err="1" smtClean="0"/>
              <a:t>chair</a:t>
            </a:r>
            <a:r>
              <a:rPr lang="de-DE" sz="2400" dirty="0" smtClean="0"/>
              <a:t>?</a:t>
            </a:r>
          </a:p>
          <a:p>
            <a:r>
              <a:rPr lang="de-DE" dirty="0" err="1" smtClean="0"/>
              <a:t>Organizers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contacted</a:t>
            </a:r>
            <a:r>
              <a:rPr lang="de-DE" dirty="0" smtClean="0"/>
              <a:t> (14.8.)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95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/>
              <a:t>NN: ETSI Security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submission</a:t>
            </a:r>
            <a:endParaRPr lang="de-DE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r>
              <a:rPr lang="de-DE" sz="2800" dirty="0"/>
              <a:t>Next </a:t>
            </a:r>
            <a:r>
              <a:rPr lang="de-DE" sz="2800" dirty="0" err="1"/>
              <a:t>meetings</a:t>
            </a:r>
            <a:r>
              <a:rPr lang="de-DE" sz="2800" dirty="0"/>
              <a:t>/</a:t>
            </a:r>
            <a:r>
              <a:rPr lang="de-DE" sz="2800" dirty="0" err="1"/>
              <a:t>calls</a:t>
            </a:r>
            <a:endParaRPr lang="de-DE" sz="2800" dirty="0"/>
          </a:p>
          <a:p>
            <a:pPr lvl="1"/>
            <a:r>
              <a:rPr lang="de-DE" dirty="0"/>
              <a:t>SIG#6: </a:t>
            </a:r>
            <a:r>
              <a:rPr lang="de-DE" dirty="0" err="1"/>
              <a:t>October</a:t>
            </a:r>
            <a:r>
              <a:rPr lang="de-DE" dirty="0"/>
              <a:t>/November (</a:t>
            </a:r>
            <a:r>
              <a:rPr lang="de-DE" dirty="0" err="1"/>
              <a:t>before</a:t>
            </a:r>
            <a:r>
              <a:rPr lang="de-DE" dirty="0"/>
              <a:t> MTS#58)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255</Words>
  <Application>Microsoft Office PowerPoint</Application>
  <PresentationFormat>Bildschirmpräsentation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Security SIG#5 in MTS 19th September 2012 Agenda</vt:lpstr>
      <vt:lpstr>Agenda SIG#5</vt:lpstr>
      <vt:lpstr>APs (from SIG#3)</vt:lpstr>
      <vt:lpstr>APs (from SIG#4)</vt:lpstr>
      <vt:lpstr>Review of „Terminology“ (Ari)</vt:lpstr>
      <vt:lpstr>Discussions</vt:lpstr>
      <vt:lpstr>Security workshop planning</vt:lpstr>
      <vt:lpstr>New 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390</cp:revision>
  <cp:lastPrinted>2012-05-15T07:02:06Z</cp:lastPrinted>
  <dcterms:created xsi:type="dcterms:W3CDTF">2010-12-21T08:59:38Z</dcterms:created>
  <dcterms:modified xsi:type="dcterms:W3CDTF">2012-09-19T06:37:53Z</dcterms:modified>
</cp:coreProperties>
</file>