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41" r:id="rId4"/>
    <p:sldId id="358" r:id="rId5"/>
    <p:sldId id="360" r:id="rId6"/>
    <p:sldId id="361" r:id="rId7"/>
    <p:sldId id="357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03" d="100"/>
          <a:sy n="103" d="100"/>
        </p:scale>
        <p:origin x="-979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26.11.2012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26.11.2012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cbox.etsi.org/MTS/MTS/05-CONTRIBUTIONS/2012/MTS(12)SIG013r1_Security_Testing_Terminology_and_Concepts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cuellar@siemens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acio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984" y="3861048"/>
            <a:ext cx="4382641" cy="1549153"/>
          </a:xfrm>
        </p:spPr>
        <p:txBody>
          <a:bodyPr/>
          <a:lstStyle/>
          <a:p>
            <a:r>
              <a:rPr lang="de-DE" sz="2800" dirty="0" smtClean="0"/>
              <a:t>Security SIG#6‘ in MTS</a:t>
            </a:r>
            <a:br>
              <a:rPr lang="de-DE" sz="2800" dirty="0" smtClean="0"/>
            </a:br>
            <a:r>
              <a:rPr lang="de-DE" sz="2800" dirty="0" smtClean="0"/>
              <a:t>26th </a:t>
            </a:r>
            <a:r>
              <a:rPr lang="de-DE" sz="2800" dirty="0" smtClean="0"/>
              <a:t>November 2012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Agenda &amp; </a:t>
            </a:r>
            <a:r>
              <a:rPr lang="de-DE" sz="2800" dirty="0" err="1" smtClean="0"/>
              <a:t>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SIG#6/#6bis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Currently registered participants: </a:t>
            </a:r>
            <a:br>
              <a:rPr lang="en-US" dirty="0"/>
            </a:br>
            <a:r>
              <a:rPr lang="en-US" sz="2200" b="1" dirty="0"/>
              <a:t>A. Takanen, S. </a:t>
            </a:r>
            <a:r>
              <a:rPr lang="en-US" sz="2200" b="1" dirty="0" err="1"/>
              <a:t>Pietsch</a:t>
            </a:r>
            <a:r>
              <a:rPr lang="en-US" sz="2200" b="1" dirty="0"/>
              <a:t>, A. </a:t>
            </a:r>
            <a:r>
              <a:rPr lang="en-US" sz="2200" b="1" dirty="0" smtClean="0"/>
              <a:t>Rennoch, </a:t>
            </a:r>
            <a:r>
              <a:rPr lang="en-US" sz="2200" dirty="0" smtClean="0"/>
              <a:t>(I. </a:t>
            </a:r>
            <a:r>
              <a:rPr lang="en-US" sz="2200" dirty="0"/>
              <a:t>Bryant, </a:t>
            </a:r>
            <a:r>
              <a:rPr lang="en-US" sz="2200" dirty="0" smtClean="0"/>
              <a:t>S</a:t>
            </a:r>
            <a:r>
              <a:rPr lang="en-US" sz="2200" dirty="0"/>
              <a:t>. </a:t>
            </a:r>
            <a:r>
              <a:rPr lang="en-US" sz="2200" dirty="0" err="1" smtClean="0"/>
              <a:t>Cadzow</a:t>
            </a:r>
            <a:r>
              <a:rPr lang="en-US" sz="2200" dirty="0" smtClean="0"/>
              <a:t>, </a:t>
            </a:r>
            <a:r>
              <a:rPr lang="en-US" sz="2200" dirty="0"/>
              <a:t>G</a:t>
            </a:r>
            <a:r>
              <a:rPr lang="en-US" sz="2200" dirty="0" smtClean="0"/>
              <a:t>. </a:t>
            </a:r>
            <a:r>
              <a:rPr lang="en-US" sz="2200" dirty="0" err="1" smtClean="0"/>
              <a:t>Rethy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endParaRPr lang="de-DE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APs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Concepts” (</a:t>
            </a:r>
            <a:r>
              <a:rPr lang="en-US" i="1" dirty="0" smtClean="0"/>
              <a:t>word</a:t>
            </a:r>
            <a:r>
              <a:rPr lang="en-US" dirty="0" smtClean="0"/>
              <a:t> document)</a:t>
            </a:r>
          </a:p>
          <a:p>
            <a:pPr marL="514350" indent="-514350">
              <a:buFont typeface="+mj-lt"/>
              <a:buAutoNum type="arabicParenR"/>
            </a:pP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WIs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groups</a:t>
            </a:r>
            <a:r>
              <a:rPr lang="de-DE" b="1" dirty="0">
                <a:solidFill>
                  <a:srgbClr val="FF0000"/>
                </a:solidFill>
              </a:rPr>
              <a:t>/</a:t>
            </a:r>
            <a:r>
              <a:rPr lang="de-DE" b="1" dirty="0" err="1">
                <a:solidFill>
                  <a:srgbClr val="FF0000"/>
                </a:solidFill>
              </a:rPr>
              <a:t>event</a:t>
            </a:r>
            <a:endParaRPr lang="de-DE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dirty="0" smtClean="0"/>
              <a:t>  - E2NA, </a:t>
            </a:r>
            <a:r>
              <a:rPr lang="de-DE" i="1" dirty="0" smtClean="0"/>
              <a:t>NTECH</a:t>
            </a:r>
            <a:r>
              <a:rPr lang="de-DE" dirty="0" smtClean="0"/>
              <a:t>?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de-DE" b="1" dirty="0" smtClean="0">
                <a:solidFill>
                  <a:srgbClr val="FF0000"/>
                </a:solidFill>
              </a:rPr>
              <a:t>Next </a:t>
            </a:r>
            <a:r>
              <a:rPr lang="de-DE" b="1" dirty="0" err="1" smtClean="0">
                <a:solidFill>
                  <a:srgbClr val="FF0000"/>
                </a:solidFill>
              </a:rPr>
              <a:t>steps</a:t>
            </a:r>
            <a:r>
              <a:rPr lang="de-DE" sz="3200" dirty="0" smtClean="0"/>
              <a:t>:</a:t>
            </a:r>
            <a:r>
              <a:rPr lang="de-DE" dirty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APs, SIG#7 </a:t>
            </a:r>
            <a:r>
              <a:rPr lang="de-DE" dirty="0" err="1" smtClean="0"/>
              <a:t>planning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Ari/Axel: </a:t>
            </a:r>
            <a:r>
              <a:rPr lang="de-DE" sz="2800" dirty="0" err="1"/>
              <a:t>create</a:t>
            </a:r>
            <a:r>
              <a:rPr lang="de-DE" sz="2800" dirty="0"/>
              <a:t>/update ETSI Word </a:t>
            </a:r>
            <a:r>
              <a:rPr lang="de-DE" sz="2800" dirty="0" err="1"/>
              <a:t>document</a:t>
            </a:r>
            <a:r>
              <a:rPr lang="de-DE" sz="2800" dirty="0"/>
              <a:t> (</a:t>
            </a:r>
            <a:r>
              <a:rPr lang="de-DE" sz="2800" dirty="0" err="1"/>
              <a:t>Terminology</a:t>
            </a:r>
            <a:r>
              <a:rPr lang="de-DE" sz="2800" dirty="0"/>
              <a:t>  &amp; </a:t>
            </a:r>
            <a:r>
              <a:rPr lang="de-DE" sz="2800" dirty="0" err="1"/>
              <a:t>concepts</a:t>
            </a:r>
            <a:r>
              <a:rPr lang="de-DE" sz="2800" dirty="0"/>
              <a:t>) </a:t>
            </a:r>
            <a:r>
              <a:rPr lang="de-DE" sz="2800" dirty="0" err="1"/>
              <a:t>from</a:t>
            </a:r>
            <a:r>
              <a:rPr lang="de-DE" sz="2800" dirty="0"/>
              <a:t> Wiki </a:t>
            </a:r>
            <a:r>
              <a:rPr lang="de-DE" sz="2800" dirty="0" err="1"/>
              <a:t>content</a:t>
            </a:r>
            <a:r>
              <a:rPr lang="de-DE" sz="2800" dirty="0"/>
              <a:t> (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changebars</a:t>
            </a:r>
            <a:r>
              <a:rPr lang="de-DE" sz="2800" dirty="0"/>
              <a:t> etc.) </a:t>
            </a:r>
            <a:r>
              <a:rPr lang="de-DE" sz="2800" dirty="0" err="1"/>
              <a:t>and</a:t>
            </a:r>
            <a:r>
              <a:rPr lang="de-DE" sz="2800" dirty="0"/>
              <a:t> SIG#6 </a:t>
            </a:r>
            <a:r>
              <a:rPr lang="de-DE" sz="2800" dirty="0" err="1" smtClean="0"/>
              <a:t>comments</a:t>
            </a:r>
            <a:r>
              <a:rPr lang="de-DE" sz="2800" dirty="0" smtClean="0"/>
              <a:t>     </a:t>
            </a:r>
          </a:p>
          <a:p>
            <a:pPr lvl="1"/>
            <a:r>
              <a:rPr lang="de-DE" sz="2400" b="1" i="1" dirty="0" err="1" smtClean="0">
                <a:solidFill>
                  <a:schemeClr val="accent3"/>
                </a:solidFill>
              </a:rPr>
              <a:t>done</a:t>
            </a:r>
            <a:r>
              <a:rPr lang="de-DE" sz="2400" b="1" i="1" dirty="0" smtClean="0">
                <a:solidFill>
                  <a:schemeClr val="accent3"/>
                </a:solidFill>
              </a:rPr>
              <a:t> (1st </a:t>
            </a:r>
            <a:r>
              <a:rPr lang="de-DE" sz="2400" b="1" i="1" dirty="0" err="1" smtClean="0">
                <a:solidFill>
                  <a:schemeClr val="accent3"/>
                </a:solidFill>
              </a:rPr>
              <a:t>draft</a:t>
            </a:r>
            <a:r>
              <a:rPr lang="de-DE" sz="2400" b="1" i="1" dirty="0" smtClean="0">
                <a:solidFill>
                  <a:schemeClr val="accent3"/>
                </a:solidFill>
              </a:rPr>
              <a:t>)</a:t>
            </a:r>
          </a:p>
          <a:p>
            <a:pPr lvl="1"/>
            <a:r>
              <a:rPr lang="de-DE" sz="2400" b="1" i="1" dirty="0">
                <a:solidFill>
                  <a:schemeClr val="accent1"/>
                </a:solidFill>
              </a:rPr>
              <a:t>in </a:t>
            </a:r>
            <a:r>
              <a:rPr lang="de-DE" sz="2400" b="1" i="1" dirty="0" err="1" smtClean="0">
                <a:solidFill>
                  <a:schemeClr val="accent1"/>
                </a:solidFill>
              </a:rPr>
              <a:t>progress</a:t>
            </a:r>
            <a:r>
              <a:rPr lang="de-DE" sz="2400" b="1" i="1" dirty="0" smtClean="0">
                <a:solidFill>
                  <a:schemeClr val="accent1"/>
                </a:solidFill>
              </a:rPr>
              <a:t> (2nd </a:t>
            </a:r>
            <a:r>
              <a:rPr lang="de-DE" sz="2400" b="1" i="1" dirty="0" err="1" smtClean="0">
                <a:solidFill>
                  <a:schemeClr val="accent1"/>
                </a:solidFill>
              </a:rPr>
              <a:t>draft</a:t>
            </a:r>
            <a:r>
              <a:rPr lang="de-DE" sz="2400" b="1" i="1" dirty="0" smtClean="0">
                <a:solidFill>
                  <a:schemeClr val="accent1"/>
                </a:solidFill>
              </a:rPr>
              <a:t>)</a:t>
            </a:r>
            <a:endParaRPr lang="de-DE" sz="2400" b="1" i="1" dirty="0">
              <a:solidFill>
                <a:schemeClr val="accent3"/>
              </a:solidFill>
            </a:endParaRPr>
          </a:p>
          <a:p>
            <a:r>
              <a:rPr lang="de-DE" sz="2800" dirty="0"/>
              <a:t>Scott, Ari/Ian, Ina/Axel: ETSI Security </a:t>
            </a:r>
            <a:r>
              <a:rPr lang="de-DE" sz="2800" dirty="0" err="1"/>
              <a:t>workshop</a:t>
            </a:r>
            <a:r>
              <a:rPr lang="de-DE" sz="2800" dirty="0"/>
              <a:t> </a:t>
            </a:r>
            <a:r>
              <a:rPr lang="de-DE" sz="2800" dirty="0" err="1" smtClean="0"/>
              <a:t>submissions</a:t>
            </a:r>
            <a:r>
              <a:rPr lang="de-DE" sz="2800" dirty="0" smtClean="0"/>
              <a:t>      </a:t>
            </a:r>
            <a:r>
              <a:rPr lang="de-DE" sz="2800" b="1" i="1" dirty="0" err="1" smtClean="0">
                <a:solidFill>
                  <a:schemeClr val="accent3"/>
                </a:solidFill>
              </a:rPr>
              <a:t>done</a:t>
            </a:r>
            <a:endParaRPr lang="de-DE" sz="2800" i="1" dirty="0"/>
          </a:p>
          <a:p>
            <a:r>
              <a:rPr lang="de-DE" sz="2800" dirty="0"/>
              <a:t>NN: </a:t>
            </a:r>
            <a:r>
              <a:rPr lang="de-DE" sz="2800" dirty="0" err="1"/>
              <a:t>Invite</a:t>
            </a:r>
            <a:r>
              <a:rPr lang="de-DE" sz="2800" dirty="0"/>
              <a:t> E2NA </a:t>
            </a:r>
            <a:r>
              <a:rPr lang="de-DE" sz="2800" dirty="0" err="1"/>
              <a:t>and</a:t>
            </a:r>
            <a:r>
              <a:rPr lang="de-DE" sz="2800" dirty="0"/>
              <a:t> CTI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</a:t>
            </a:r>
            <a:r>
              <a:rPr lang="de-DE" sz="2800" dirty="0" err="1"/>
              <a:t>Terminology</a:t>
            </a:r>
            <a:r>
              <a:rPr lang="de-DE" sz="2800" dirty="0"/>
              <a:t> &amp; </a:t>
            </a:r>
            <a:r>
              <a:rPr lang="de-DE" sz="2800" dirty="0" err="1"/>
              <a:t>Concepts</a:t>
            </a:r>
            <a:r>
              <a:rPr lang="de-DE" sz="2800" dirty="0"/>
              <a:t> (after </a:t>
            </a:r>
            <a:r>
              <a:rPr lang="de-DE" sz="2800" dirty="0" err="1"/>
              <a:t>stable</a:t>
            </a:r>
            <a:r>
              <a:rPr lang="de-DE" sz="2800" dirty="0"/>
              <a:t> </a:t>
            </a:r>
            <a:r>
              <a:rPr lang="de-DE" sz="2800" dirty="0" err="1"/>
              <a:t>draft</a:t>
            </a:r>
            <a:r>
              <a:rPr lang="de-DE" sz="2800" dirty="0" smtClean="0"/>
              <a:t>)     </a:t>
            </a:r>
            <a:r>
              <a:rPr lang="de-DE" sz="2800" b="1" i="1" dirty="0" smtClean="0">
                <a:solidFill>
                  <a:schemeClr val="accent1"/>
                </a:solidFill>
              </a:rPr>
              <a:t>in </a:t>
            </a:r>
            <a:r>
              <a:rPr lang="de-DE" sz="2800" b="1" i="1" dirty="0" err="1" smtClean="0">
                <a:solidFill>
                  <a:schemeClr val="accent1"/>
                </a:solidFill>
              </a:rPr>
              <a:t>progress</a:t>
            </a:r>
            <a:endParaRPr lang="de-DE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Switch </a:t>
            </a:r>
            <a:r>
              <a:rPr lang="de-DE" sz="2800" dirty="0" err="1"/>
              <a:t>to</a:t>
            </a:r>
            <a:r>
              <a:rPr lang="de-DE" sz="2800" dirty="0"/>
              <a:t> Word </a:t>
            </a:r>
            <a:r>
              <a:rPr lang="de-DE" sz="2800" dirty="0" err="1"/>
              <a:t>format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change</a:t>
            </a:r>
            <a:r>
              <a:rPr lang="de-DE" sz="2800" dirty="0"/>
              <a:t> </a:t>
            </a:r>
            <a:r>
              <a:rPr lang="de-DE" sz="2800" dirty="0" err="1"/>
              <a:t>bars</a:t>
            </a:r>
            <a:r>
              <a:rPr lang="de-DE" sz="2800" dirty="0"/>
              <a:t> etc</a:t>
            </a:r>
            <a:r>
              <a:rPr lang="de-DE" sz="2800" dirty="0" smtClean="0"/>
              <a:t>.: </a:t>
            </a:r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Second </a:t>
            </a:r>
            <a:r>
              <a:rPr lang="de-DE" sz="2800" dirty="0" err="1" smtClean="0"/>
              <a:t>draft</a:t>
            </a:r>
            <a:r>
              <a:rPr lang="de-DE" sz="2800" dirty="0" smtClean="0"/>
              <a:t> </a:t>
            </a:r>
            <a:r>
              <a:rPr lang="de-DE" sz="2800" dirty="0" smtClean="0"/>
              <a:t>on </a:t>
            </a:r>
            <a:r>
              <a:rPr lang="de-DE" sz="2800" dirty="0" err="1"/>
              <a:t>t</a:t>
            </a:r>
            <a:r>
              <a:rPr lang="de-DE" sz="2800" dirty="0" err="1" smtClean="0"/>
              <a:t>erminology</a:t>
            </a:r>
            <a:r>
              <a:rPr lang="de-DE" sz="2800" dirty="0" smtClean="0"/>
              <a:t> </a:t>
            </a:r>
            <a:r>
              <a:rPr lang="de-DE" sz="2800" dirty="0" smtClean="0"/>
              <a:t>(Word </a:t>
            </a:r>
            <a:r>
              <a:rPr lang="de-DE" sz="2800" dirty="0" err="1" smtClean="0"/>
              <a:t>format</a:t>
            </a:r>
            <a:r>
              <a:rPr lang="de-DE" sz="2800" dirty="0" smtClean="0"/>
              <a:t>)</a:t>
            </a:r>
            <a:endParaRPr lang="de-DE" sz="2800" dirty="0" smtClean="0"/>
          </a:p>
          <a:p>
            <a:pPr lvl="1"/>
            <a:r>
              <a:rPr lang="de-DE" sz="2400" dirty="0" smtClean="0"/>
              <a:t>Multiple </a:t>
            </a:r>
            <a:r>
              <a:rPr lang="de-DE" sz="2400" dirty="0" err="1" smtClean="0"/>
              <a:t>additions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Ari/</a:t>
            </a:r>
            <a:r>
              <a:rPr lang="de-DE" sz="2400" dirty="0" err="1" smtClean="0"/>
              <a:t>Miia</a:t>
            </a:r>
            <a:r>
              <a:rPr lang="de-DE" sz="2400" dirty="0" smtClean="0"/>
              <a:t>, Ian, Christian, Steve</a:t>
            </a:r>
          </a:p>
          <a:p>
            <a:pPr lvl="1"/>
            <a:r>
              <a:rPr lang="de-DE" sz="2400" dirty="0" smtClean="0"/>
              <a:t>Christian (</a:t>
            </a:r>
            <a:r>
              <a:rPr lang="de-DE" sz="2400" dirty="0" err="1" smtClean="0"/>
              <a:t>requirements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Bogdan (TTCN-3) will also </a:t>
            </a:r>
            <a:r>
              <a:rPr lang="en-US" sz="2400" dirty="0" smtClean="0"/>
              <a:t>contribute</a:t>
            </a:r>
            <a:endParaRPr lang="de-DE" sz="2400" dirty="0" smtClean="0"/>
          </a:p>
          <a:p>
            <a:pPr lvl="1"/>
            <a:r>
              <a:rPr lang="de-DE" sz="2400" dirty="0" err="1" smtClean="0"/>
              <a:t>comments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Ari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800" dirty="0" err="1" smtClean="0"/>
              <a:t>Invite</a:t>
            </a:r>
            <a:r>
              <a:rPr lang="de-DE" sz="2800" dirty="0" smtClean="0"/>
              <a:t> </a:t>
            </a:r>
            <a:r>
              <a:rPr lang="de-DE" sz="2800" dirty="0"/>
              <a:t>E2NA </a:t>
            </a:r>
            <a:r>
              <a:rPr lang="de-DE" sz="2800" dirty="0" err="1" smtClean="0"/>
              <a:t>and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Wiki </a:t>
            </a:r>
            <a:r>
              <a:rPr lang="de-DE" sz="2800" dirty="0" err="1"/>
              <a:t>terminology</a:t>
            </a:r>
            <a:r>
              <a:rPr lang="de-DE" sz="2800" dirty="0"/>
              <a:t> </a:t>
            </a:r>
            <a:r>
              <a:rPr lang="de-DE" sz="2800" dirty="0" smtClean="0"/>
              <a:t>(after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20388"/>
              </p:ext>
            </p:extLst>
          </p:nvPr>
        </p:nvGraphicFramePr>
        <p:xfrm>
          <a:off x="2051720" y="2276872"/>
          <a:ext cx="6573416" cy="274320"/>
        </p:xfrm>
        <a:graphic>
          <a:graphicData uri="http://schemas.openxmlformats.org/drawingml/2006/table">
            <a:tbl>
              <a:tblPr/>
              <a:tblGrid>
                <a:gridCol w="197202"/>
                <a:gridCol w="6376214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hlinkClick r:id="rId2"/>
                        </a:rPr>
                        <a:t>MTS(12)SIG013r1</a:t>
                      </a:r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Wis</a:t>
            </a:r>
            <a:endParaRPr lang="de-DE" sz="2800" dirty="0" smtClean="0"/>
          </a:p>
          <a:p>
            <a:pPr lvl="1"/>
            <a:r>
              <a:rPr lang="de-DE" sz="2400" dirty="0" smtClean="0"/>
              <a:t>Case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(Ari)</a:t>
            </a:r>
          </a:p>
          <a:p>
            <a:pPr lvl="2"/>
            <a:r>
              <a:rPr lang="de-DE" sz="2000" dirty="0" err="1" smtClean="0"/>
              <a:t>delayed</a:t>
            </a:r>
            <a:r>
              <a:rPr lang="de-DE" sz="2000" dirty="0" smtClean="0"/>
              <a:t> after WI on </a:t>
            </a:r>
            <a:r>
              <a:rPr lang="de-DE" sz="2000" dirty="0" err="1" smtClean="0"/>
              <a:t>terminology&amp;concepts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endParaRPr lang="de-DE" sz="2000" dirty="0" smtClean="0"/>
          </a:p>
          <a:p>
            <a:pPr lvl="2"/>
            <a:r>
              <a:rPr lang="de-DE" sz="2000" dirty="0" err="1" smtClean="0"/>
              <a:t>input</a:t>
            </a:r>
            <a:r>
              <a:rPr lang="de-DE" sz="2000" dirty="0" smtClean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smtClean="0"/>
              <a:t>e.g. diamonds.org </a:t>
            </a:r>
            <a:r>
              <a:rPr lang="de-DE" sz="2000" dirty="0" err="1" smtClean="0"/>
              <a:t>and</a:t>
            </a:r>
            <a:r>
              <a:rPr lang="de-DE" sz="2000" dirty="0" smtClean="0"/>
              <a:t> spacios.eu</a:t>
            </a:r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(V&amp;V) in </a:t>
            </a:r>
            <a:r>
              <a:rPr lang="de-DE" sz="2400" dirty="0" err="1" smtClean="0"/>
              <a:t>progress</a:t>
            </a:r>
            <a:r>
              <a:rPr lang="de-DE" sz="2400" dirty="0" smtClean="0"/>
              <a:t> (Scott)</a:t>
            </a:r>
          </a:p>
          <a:p>
            <a:pPr lvl="2"/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Ian, Jan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</a:t>
            </a:r>
            <a:r>
              <a:rPr lang="de-DE" sz="2000" dirty="0" err="1" smtClean="0"/>
              <a:t>welcome</a:t>
            </a:r>
            <a:endParaRPr lang="de-DE" sz="2000" dirty="0" smtClean="0"/>
          </a:p>
          <a:p>
            <a:pPr lvl="1"/>
            <a:r>
              <a:rPr lang="de-DE" sz="2400" dirty="0" smtClean="0"/>
              <a:t>„</a:t>
            </a:r>
            <a:r>
              <a:rPr lang="en-US" sz="2400" dirty="0" smtClean="0"/>
              <a:t>Security testing methodology“ (Scott)</a:t>
            </a:r>
          </a:p>
          <a:p>
            <a:pPr lvl="2"/>
            <a:r>
              <a:rPr lang="en-US" sz="2000" dirty="0" smtClean="0"/>
              <a:t>Will be integrated e.g. as an annex to V&amp;V document</a:t>
            </a:r>
            <a:endParaRPr lang="en-US" sz="2000" dirty="0"/>
          </a:p>
          <a:p>
            <a:r>
              <a:rPr lang="en-US" dirty="0" smtClean="0"/>
              <a:t>Time schedules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WI-1: stable draft in January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WI-2: early draft in January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WI-3: ?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ETSI Security </a:t>
            </a:r>
            <a:r>
              <a:rPr lang="de-DE" dirty="0" err="1" smtClean="0"/>
              <a:t>workshop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de-DE" dirty="0" smtClean="0"/>
              <a:t>vent </a:t>
            </a:r>
            <a:r>
              <a:rPr lang="de-DE" dirty="0"/>
              <a:t>16/17.January</a:t>
            </a:r>
            <a:br>
              <a:rPr lang="de-DE" dirty="0"/>
            </a:br>
            <a:r>
              <a:rPr lang="de-DE" dirty="0">
                <a:hlinkClick r:id="rId2"/>
              </a:rPr>
              <a:t>http://www.etsi.org/SECURITYWORKSHOP</a:t>
            </a:r>
            <a:endParaRPr lang="de-DE" dirty="0"/>
          </a:p>
          <a:p>
            <a:r>
              <a:rPr lang="de-DE" dirty="0" smtClean="0"/>
              <a:t>Session 8 (2nd </a:t>
            </a:r>
            <a:r>
              <a:rPr lang="de-DE" dirty="0" err="1" smtClean="0"/>
              <a:t>day</a:t>
            </a:r>
            <a:r>
              <a:rPr lang="de-DE" dirty="0" smtClean="0"/>
              <a:t>, 4 - 5:30 </a:t>
            </a:r>
            <a:r>
              <a:rPr lang="de-DE" dirty="0" err="1" smtClean="0"/>
              <a:t>pm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en-US" sz="2400" b="1" dirty="0" smtClean="0"/>
              <a:t>Scott: </a:t>
            </a:r>
            <a:r>
              <a:rPr lang="en-US" sz="2400" dirty="0" smtClean="0"/>
              <a:t>Methods </a:t>
            </a:r>
            <a:r>
              <a:rPr lang="en-US" sz="2400" dirty="0"/>
              <a:t>to develop security standards – a review of work old and new in ETSI and why it's important to </a:t>
            </a:r>
            <a:r>
              <a:rPr lang="en-US" sz="2400" dirty="0" smtClean="0"/>
              <a:t>use</a:t>
            </a:r>
          </a:p>
          <a:p>
            <a:pPr lvl="1"/>
            <a:r>
              <a:rPr lang="en-US" sz="2400" b="1" dirty="0" smtClean="0"/>
              <a:t>Ari: </a:t>
            </a:r>
            <a:r>
              <a:rPr lang="en-US" sz="2400" dirty="0" smtClean="0"/>
              <a:t>Security </a:t>
            </a:r>
            <a:r>
              <a:rPr lang="en-US" sz="2400" dirty="0"/>
              <a:t>Testing: Terminology, Concepts, </a:t>
            </a:r>
            <a:r>
              <a:rPr lang="en-US" sz="2400" dirty="0" smtClean="0"/>
              <a:t>Lifecycle (Ian)</a:t>
            </a:r>
            <a:endParaRPr lang="en-US" sz="2400" dirty="0"/>
          </a:p>
          <a:p>
            <a:pPr lvl="1"/>
            <a:r>
              <a:rPr lang="en-US" sz="2400" b="1" dirty="0" smtClean="0"/>
              <a:t>Ina: </a:t>
            </a:r>
            <a:r>
              <a:rPr lang="en-US" sz="2400" dirty="0" smtClean="0"/>
              <a:t>Case </a:t>
            </a:r>
            <a:r>
              <a:rPr lang="en-US" sz="2400" dirty="0"/>
              <a:t>Study Experiences with Risk-based Security Testing and Model-based </a:t>
            </a:r>
            <a:r>
              <a:rPr lang="en-US" sz="2400" dirty="0" smtClean="0"/>
              <a:t>Fuzzing</a:t>
            </a:r>
            <a:endParaRPr lang="en-US" sz="2400" dirty="0"/>
          </a:p>
          <a:p>
            <a:pPr lvl="1"/>
            <a:r>
              <a:rPr lang="de-DE" sz="2400" b="1" dirty="0" smtClean="0"/>
              <a:t>Panel</a:t>
            </a:r>
            <a:r>
              <a:rPr lang="de-DE" sz="2400" dirty="0" smtClean="0"/>
              <a:t> (</a:t>
            </a:r>
            <a:r>
              <a:rPr lang="de-DE" sz="2400" dirty="0" err="1" smtClean="0"/>
              <a:t>chair</a:t>
            </a:r>
            <a:r>
              <a:rPr lang="de-DE" sz="2400" dirty="0" smtClean="0"/>
              <a:t>:  Scott)</a:t>
            </a:r>
            <a:endParaRPr lang="de-DE" dirty="0"/>
          </a:p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register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Aps</a:t>
            </a:r>
            <a:r>
              <a:rPr lang="de-DE" dirty="0" smtClean="0"/>
              <a:t> / </a:t>
            </a:r>
            <a:r>
              <a:rPr lang="de-DE" smtClean="0"/>
              <a:t>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/>
              <a:t>Ari (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): </a:t>
            </a:r>
            <a:r>
              <a:rPr lang="de-DE" dirty="0" err="1" smtClean="0"/>
              <a:t>distribute</a:t>
            </a:r>
            <a:r>
              <a:rPr lang="de-DE" dirty="0" smtClean="0"/>
              <a:t> 2nd </a:t>
            </a:r>
            <a:r>
              <a:rPr lang="de-DE" dirty="0" err="1" smtClean="0"/>
              <a:t>draft</a:t>
            </a:r>
            <a:r>
              <a:rPr lang="de-DE" dirty="0" smtClean="0"/>
              <a:t> on </a:t>
            </a:r>
            <a:r>
              <a:rPr lang="de-DE" dirty="0" err="1" smtClean="0"/>
              <a:t>terminology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/>
              <a:t>Axel </a:t>
            </a:r>
            <a:r>
              <a:rPr lang="de-DE" dirty="0"/>
              <a:t>(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):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jorge.cuellar@siemens.com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www.spacios.eu</a:t>
            </a:r>
            <a:r>
              <a:rPr lang="de-DE" dirty="0"/>
              <a:t> 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/>
              <a:t>All </a:t>
            </a:r>
            <a:r>
              <a:rPr lang="de-DE" dirty="0" smtClean="0"/>
              <a:t>(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): send </a:t>
            </a:r>
            <a:r>
              <a:rPr lang="de-DE" dirty="0" err="1" smtClean="0"/>
              <a:t>comments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terminology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r>
              <a:rPr lang="de-DE" dirty="0" smtClean="0"/>
              <a:t> (2nd </a:t>
            </a:r>
            <a:r>
              <a:rPr lang="de-DE" dirty="0" err="1" smtClean="0"/>
              <a:t>version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Ari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/>
              <a:t>Ari </a:t>
            </a:r>
            <a:r>
              <a:rPr lang="de-DE" dirty="0" smtClean="0"/>
              <a:t>(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Ian </a:t>
            </a: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wrt</a:t>
            </a:r>
            <a:r>
              <a:rPr lang="de-DE" dirty="0" smtClean="0"/>
              <a:t>. „</a:t>
            </a:r>
            <a:r>
              <a:rPr lang="de-DE" dirty="0" err="1" smtClean="0"/>
              <a:t>lifecyle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ETSI Security WS</a:t>
            </a:r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/>
              <a:t>Next </a:t>
            </a:r>
            <a:r>
              <a:rPr lang="de-DE" sz="2800" dirty="0" err="1"/>
              <a:t>meetings</a:t>
            </a:r>
            <a:r>
              <a:rPr lang="de-DE" sz="2800" dirty="0"/>
              <a:t>/</a:t>
            </a:r>
            <a:r>
              <a:rPr lang="de-DE" sz="2800" dirty="0" err="1"/>
              <a:t>calls</a:t>
            </a:r>
            <a:endParaRPr lang="de-DE" sz="2800" dirty="0"/>
          </a:p>
          <a:p>
            <a:pPr lvl="1"/>
            <a:r>
              <a:rPr lang="de-DE" dirty="0" smtClean="0"/>
              <a:t>SIG#7: 18th </a:t>
            </a:r>
            <a:r>
              <a:rPr lang="de-DE" dirty="0" err="1" smtClean="0"/>
              <a:t>January</a:t>
            </a:r>
            <a:r>
              <a:rPr lang="de-DE" dirty="0" smtClean="0"/>
              <a:t> ETSI (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/>
              <a:t>MTS#58)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320</Words>
  <Application>Microsoft Office PowerPoint</Application>
  <PresentationFormat>Bildschirmpräsentation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Security SIG#6‘ in MTS 26th November 2012  Agenda &amp; report</vt:lpstr>
      <vt:lpstr>Agenda SIG#6/#6bis</vt:lpstr>
      <vt:lpstr>APs (from SIG#5)</vt:lpstr>
      <vt:lpstr>Review of „Terminology“</vt:lpstr>
      <vt:lpstr>Discussions</vt:lpstr>
      <vt:lpstr>ETSI Security workshop</vt:lpstr>
      <vt:lpstr>New Aps / meetings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417</cp:revision>
  <cp:lastPrinted>2012-05-15T07:02:06Z</cp:lastPrinted>
  <dcterms:created xsi:type="dcterms:W3CDTF">2010-12-21T08:59:38Z</dcterms:created>
  <dcterms:modified xsi:type="dcterms:W3CDTF">2012-11-26T13:26:37Z</dcterms:modified>
</cp:coreProperties>
</file>