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8" r:id="rId3"/>
    <p:sldId id="270" r:id="rId4"/>
    <p:sldId id="271" r:id="rId5"/>
    <p:sldId id="289" r:id="rId6"/>
    <p:sldId id="272" r:id="rId7"/>
    <p:sldId id="290" r:id="rId8"/>
    <p:sldId id="274" r:id="rId9"/>
    <p:sldId id="275" r:id="rId10"/>
    <p:sldId id="276" r:id="rId11"/>
    <p:sldId id="277" r:id="rId12"/>
    <p:sldId id="279" r:id="rId13"/>
    <p:sldId id="278" r:id="rId14"/>
    <p:sldId id="280" r:id="rId15"/>
    <p:sldId id="281" r:id="rId16"/>
    <p:sldId id="282" r:id="rId17"/>
    <p:sldId id="283" r:id="rId18"/>
    <p:sldId id="284" r:id="rId19"/>
    <p:sldId id="304" r:id="rId20"/>
    <p:sldId id="306" r:id="rId21"/>
    <p:sldId id="307" r:id="rId22"/>
    <p:sldId id="308" r:id="rId23"/>
    <p:sldId id="30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CC33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6CBA1D-E591-4BA7-A488-0002BEE60E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81A134-FC56-4956-B702-DCC3E942124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856AB-E8BE-48E9-A668-2A67964922B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CE3E72-A5E5-4930-B5AC-77EE5F178F5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56A87F-80ED-407E-997C-6A1B68C4DD8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0FADE-63A9-4B53-8A27-6A5D8C94721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CF2E9-5554-4096-8AD6-0C7100A255E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95BF-C4D3-457B-ACED-F5A6475F061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5B279-9FBC-4AB1-83D7-B31052794B3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D3C5F-505E-4594-80EE-61C7AEA8104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6D8C7-7140-4763-8E51-D4F46BF4CDE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BA492-FD81-4AE5-8849-09A5B79AA3A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3AD85-6113-486D-A63A-DA4558FFB74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B2455-3388-4E24-B5CF-75E1DDA60B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E3BFD-FB46-47AA-BBC9-9295023C665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D2B25-33DF-4CA9-B619-443A17FDEA2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B4C1C-7DEA-418D-8407-E797CCAEE0D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E1EAC-9BD3-4A1F-B384-77D1CB141A3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465B5-3E7B-4BE1-8AD3-CF212616966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89F466-D602-4921-819E-715B57589E7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B83A91-5538-400E-B479-24500FF18C4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49343-B7DA-463D-B1ED-EE4098880AC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D2BFA-4D2A-413B-9268-D0F7B2A3C86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4C11E-0953-467A-BE4C-0650D47163F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7338" y="261938"/>
            <a:ext cx="8856662" cy="971550"/>
          </a:xfrm>
          <a:prstGeom prst="rect">
            <a:avLst/>
          </a:prstGeom>
          <a:solidFill>
            <a:srgbClr val="FE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2000">
              <a:solidFill>
                <a:srgbClr val="FFFFFF"/>
              </a:solidFill>
              <a:latin typeface="Siemens Slab" pitchFamily="2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sz="1200" b="1" dirty="0">
                <a:solidFill>
                  <a:schemeClr val="bg2"/>
                </a:solidFill>
              </a:rPr>
              <a:t>Copyright </a:t>
            </a:r>
            <a:r>
              <a:rPr lang="en-US" sz="1200" b="1" dirty="0">
                <a:solidFill>
                  <a:schemeClr val="bg2"/>
                </a:solidFill>
                <a:cs typeface="Arial" charset="0"/>
              </a:rPr>
              <a:t>© Siemens AG 2011. All rights reserved.</a:t>
            </a:r>
          </a:p>
        </p:txBody>
      </p:sp>
      <p:pic>
        <p:nvPicPr>
          <p:cNvPr id="6" name="Picture 6" descr="sie_logo_petrol_rgb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900" y="423863"/>
            <a:ext cx="1600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49275" y="260350"/>
            <a:ext cx="32400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>
              <a:defRPr/>
            </a:pPr>
            <a:r>
              <a:rPr lang="en-US" sz="2000" b="1"/>
              <a:t>Corporate Technology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147" name="Rectangle 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de-DE" sz="2000">
                <a:solidFill>
                  <a:srgbClr val="FFFFFF"/>
                </a:solidFill>
              </a:endParaRPr>
            </a:p>
          </p:txBody>
        </p:sp>
        <p:pic>
          <p:nvPicPr>
            <p:cNvPr id="2060" name="Picture 4" descr="sie_logo_petrol_rgb_S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69" y="295"/>
              <a:ext cx="94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EBB74B7-740B-480A-9B96-EAEBB3EBFCA3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‹Nr.›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889125" y="6488113"/>
            <a:ext cx="965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fld id="{634CEFD4-B3DF-4186-B0F0-08546FB169EA}" type="datetime5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26-Jan-12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© Siemens AG, Corporate Technology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98863" y="6488113"/>
            <a:ext cx="2052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 dirty="0">
                <a:solidFill>
                  <a:srgbClr val="000000"/>
                </a:solidFill>
              </a:rPr>
              <a:t>Dr. A. Ulrich</a:t>
            </a:r>
          </a:p>
        </p:txBody>
      </p:sp>
      <p:pic>
        <p:nvPicPr>
          <p:cNvPr id="2058" name="Picture 12" descr="sie_logo_petrol_rgb_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00900" y="423863"/>
            <a:ext cx="1600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s.ulrich@siemen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ETSI Work Item on</a:t>
            </a:r>
            <a:br>
              <a:rPr lang="en-US" sz="3600" smtClean="0"/>
            </a:br>
            <a:r>
              <a:rPr lang="en-US" sz="3600" smtClean="0"/>
              <a:t>“Test Description Language”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70188"/>
            <a:ext cx="8208963" cy="26035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Bridging the gap between model-based testing and test execution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Dr. Andreas Ulrich</a:t>
            </a:r>
          </a:p>
          <a:p>
            <a:pPr eaLnBrk="1" hangingPunct="1"/>
            <a:r>
              <a:rPr lang="en-US" dirty="0" smtClean="0"/>
              <a:t>Siemens AG, Corporate Technology</a:t>
            </a:r>
          </a:p>
          <a:p>
            <a:pPr eaLnBrk="1" hangingPunct="1"/>
            <a:r>
              <a:rPr lang="en-US" dirty="0" smtClean="0">
                <a:hlinkClick r:id="rId3"/>
              </a:rPr>
              <a:t>andreas.ulrich@siemens.com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Alternative</a:t>
            </a:r>
            <a:endParaRPr lang="de-DE" smtClean="0"/>
          </a:p>
        </p:txBody>
      </p:sp>
      <p:pic>
        <p:nvPicPr>
          <p:cNvPr id="19459" name="Picture 4" descr="st-a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46275"/>
            <a:ext cx="7916863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Optional</a:t>
            </a:r>
            <a:endParaRPr lang="de-DE" smtClean="0"/>
          </a:p>
        </p:txBody>
      </p:sp>
      <p:pic>
        <p:nvPicPr>
          <p:cNvPr id="20483" name="Picture 5" descr="st-o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25" y="1816100"/>
            <a:ext cx="62007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Unless</a:t>
            </a:r>
            <a:endParaRPr lang="de-DE" smtClean="0"/>
          </a:p>
        </p:txBody>
      </p:sp>
      <p:pic>
        <p:nvPicPr>
          <p:cNvPr id="21507" name="Picture 4" descr="st-unle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503363"/>
            <a:ext cx="7632700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Parallel</a:t>
            </a:r>
            <a:endParaRPr lang="de-DE" smtClean="0"/>
          </a:p>
        </p:txBody>
      </p:sp>
      <p:pic>
        <p:nvPicPr>
          <p:cNvPr id="22531" name="Picture 5" descr="st-p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0175" y="1401763"/>
            <a:ext cx="61976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Loop</a:t>
            </a:r>
            <a:endParaRPr lang="de-DE" smtClean="0"/>
          </a:p>
        </p:txBody>
      </p:sp>
      <p:pic>
        <p:nvPicPr>
          <p:cNvPr id="23555" name="Picture 4" descr="st-lo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0" y="1287463"/>
            <a:ext cx="7388225" cy="525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Ignore</a:t>
            </a:r>
            <a:endParaRPr lang="de-DE" smtClean="0"/>
          </a:p>
        </p:txBody>
      </p:sp>
      <p:pic>
        <p:nvPicPr>
          <p:cNvPr id="24579" name="Picture 5" descr="st-igno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681163"/>
            <a:ext cx="7913688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Reference</a:t>
            </a:r>
            <a:endParaRPr lang="de-DE" smtClean="0"/>
          </a:p>
        </p:txBody>
      </p:sp>
      <p:pic>
        <p:nvPicPr>
          <p:cNvPr id="25603" name="Picture 4" descr="st-r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" y="1976438"/>
            <a:ext cx="7342188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Nesting</a:t>
            </a:r>
            <a:endParaRPr lang="de-DE" smtClean="0"/>
          </a:p>
        </p:txBody>
      </p:sp>
      <p:pic>
        <p:nvPicPr>
          <p:cNvPr id="26627" name="Picture 4" descr="st-nes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788" y="1155700"/>
            <a:ext cx="7208837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Requirements</a:t>
            </a:r>
            <a:endParaRPr lang="de-DE" smtClean="0"/>
          </a:p>
        </p:txBody>
      </p:sp>
      <p:pic>
        <p:nvPicPr>
          <p:cNvPr id="27651" name="Picture 6" descr="st-re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1411288"/>
            <a:ext cx="60102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Backup</a:t>
            </a:r>
            <a:br>
              <a:rPr lang="en-US" smtClean="0"/>
            </a:br>
            <a:r>
              <a:rPr lang="en-US" smtClean="0"/>
              <a:t>(Test scenario graph)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Potential feature list of TDL –</a:t>
            </a:r>
            <a:br>
              <a:rPr lang="en-US" smtClean="0"/>
            </a:br>
            <a:r>
              <a:rPr lang="en-US" smtClean="0"/>
              <a:t>Modeling test scenarios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ScenTest</a:t>
            </a:r>
            <a:r>
              <a:rPr lang="en-US" smtClean="0"/>
              <a:t> meta-model – Test scenario graph</a:t>
            </a:r>
            <a:endParaRPr lang="de-DE" smtClean="0"/>
          </a:p>
        </p:txBody>
      </p:sp>
      <p:pic>
        <p:nvPicPr>
          <p:cNvPr id="29699" name="Picture 4" descr="st-test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613" y="2090738"/>
            <a:ext cx="62357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217613" y="4781550"/>
            <a:ext cx="6235700" cy="993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(Optional) Interaction overview diagram:</a:t>
            </a:r>
          </a:p>
          <a:p>
            <a:r>
              <a:rPr lang="en-US" sz="1400"/>
              <a:t>Dependencies between test scenarios are described here. In particular the diagram captures choices over test scenarios.</a:t>
            </a:r>
          </a:p>
          <a:p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3525"/>
            <a:ext cx="6715125" cy="808038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ScenTest</a:t>
            </a:r>
            <a:r>
              <a:rPr lang="en-US" smtClean="0"/>
              <a:t> meta-model – Test scenario graph (cnt.)</a:t>
            </a:r>
            <a:endParaRPr lang="de-DE" smtClean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Optional graph to capture </a:t>
            </a:r>
            <a:r>
              <a:rPr lang="en-US" smtClean="0">
                <a:solidFill>
                  <a:schemeClr val="folHlink"/>
                </a:solidFill>
              </a:rPr>
              <a:t>dependencies between test scenarios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Supported in UML2 by an interaction overview diagram (variant of an activity diagram; similar to High-Level MSC)</a:t>
            </a:r>
          </a:p>
          <a:p>
            <a:pPr lvl="1" eaLnBrk="1" hangingPunct="1"/>
            <a:endParaRPr lang="en-US" smtClean="0">
              <a:sym typeface="Wingdings" pitchFamily="2" charset="2"/>
            </a:endParaRPr>
          </a:p>
          <a:p>
            <a:pPr lvl="1" eaLnBrk="1" hangingPunct="1"/>
            <a:r>
              <a:rPr lang="en-US" smtClean="0">
                <a:sym typeface="Wingdings" pitchFamily="2" charset="2"/>
              </a:rPr>
              <a:t>Offers choices over paths over scenarios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Resulting in a f</a:t>
            </a:r>
            <a:r>
              <a:rPr lang="en-US" smtClean="0"/>
              <a:t>ine-granular system specification</a:t>
            </a:r>
            <a:endParaRPr lang="en-US" smtClean="0">
              <a:sym typeface="Wingdings" pitchFamily="2" charset="2"/>
            </a:endParaRPr>
          </a:p>
          <a:p>
            <a:pPr lvl="2" eaLnBrk="1" hangingPunct="1"/>
            <a:r>
              <a:rPr lang="en-US" smtClean="0"/>
              <a:t>Since a test scenario starts with an input</a:t>
            </a:r>
            <a:br>
              <a:rPr lang="en-US" smtClean="0"/>
            </a:b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We actually specify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choices over test inputs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May contain loops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Paths can be determined using various test generation criteria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Opens up various new modeling facilities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Not all have been elaborated yet, e.g. parallel scenarios (fork/join), nesting of activities, mixed activities / scenario references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graph modeling – Example</a:t>
            </a:r>
            <a:endParaRPr lang="de-DE" smtClean="0"/>
          </a:p>
        </p:txBody>
      </p:sp>
      <p:pic>
        <p:nvPicPr>
          <p:cNvPr id="31747" name="Picture 5" descr="st-testgraph-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588" y="1171575"/>
            <a:ext cx="712152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Modeling scenario graph and alternative approach</a:t>
            </a:r>
            <a:endParaRPr lang="de-DE" smtClean="0"/>
          </a:p>
        </p:txBody>
      </p:sp>
      <p:pic>
        <p:nvPicPr>
          <p:cNvPr id="32771" name="Picture 6" descr="st-testgraph-c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274763"/>
            <a:ext cx="8010525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4025900" y="3095625"/>
            <a:ext cx="423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sz="2400" b="1">
                <a:solidFill>
                  <a:srgbClr val="CC0000"/>
                </a:solidFill>
              </a:rPr>
              <a:t>vs.</a:t>
            </a:r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496888" y="5959475"/>
            <a:ext cx="3486150" cy="568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Test generator generates tests according to chosen coverage criterion.</a:t>
            </a:r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4851400" y="5959475"/>
            <a:ext cx="3486150" cy="568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User models tests explicitly and keeps control over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ScenTest</a:t>
            </a:r>
            <a:r>
              <a:rPr lang="en-US" smtClean="0"/>
              <a:t> meta-model – Basic components</a:t>
            </a:r>
          </a:p>
        </p:txBody>
      </p:sp>
      <p:graphicFrame>
        <p:nvGraphicFramePr>
          <p:cNvPr id="1026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r:id="rId4" imgW="0" imgH="0" progId="">
              <p:embed/>
            </p:oleObj>
          </a:graphicData>
        </a:graphic>
      </p:graphicFrame>
      <p:pic>
        <p:nvPicPr>
          <p:cNvPr id="1028" name="Picture 6" descr="st-st-mod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1088" y="1889125"/>
            <a:ext cx="4329112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AutoShape 8"/>
          <p:cNvSpPr>
            <a:spLocks/>
          </p:cNvSpPr>
          <p:nvPr/>
        </p:nvSpPr>
        <p:spPr bwMode="auto">
          <a:xfrm>
            <a:off x="334963" y="1889125"/>
            <a:ext cx="1470025" cy="1344613"/>
          </a:xfrm>
          <a:prstGeom prst="callout2">
            <a:avLst>
              <a:gd name="adj1" fmla="val 8500"/>
              <a:gd name="adj2" fmla="val 105185"/>
              <a:gd name="adj3" fmla="val 8500"/>
              <a:gd name="adj4" fmla="val 125486"/>
              <a:gd name="adj5" fmla="val 71310"/>
              <a:gd name="adj6" fmla="val 156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algn="r"/>
            <a:r>
              <a:rPr lang="en-US" sz="1400"/>
              <a:t>Static view on the SUT with its external ports and events / messages.</a:t>
            </a:r>
          </a:p>
        </p:txBody>
      </p:sp>
      <p:sp>
        <p:nvSpPr>
          <p:cNvPr id="1030" name="AutoShape 9"/>
          <p:cNvSpPr>
            <a:spLocks/>
          </p:cNvSpPr>
          <p:nvPr/>
        </p:nvSpPr>
        <p:spPr bwMode="auto">
          <a:xfrm>
            <a:off x="149225" y="3859213"/>
            <a:ext cx="1879600" cy="2095500"/>
          </a:xfrm>
          <a:prstGeom prst="callout2">
            <a:avLst>
              <a:gd name="adj1" fmla="val 5454"/>
              <a:gd name="adj2" fmla="val 104056"/>
              <a:gd name="adj3" fmla="val 5454"/>
              <a:gd name="adj4" fmla="val 133616"/>
              <a:gd name="adj5" fmla="val 24699"/>
              <a:gd name="adj6" fmla="val 179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algn="r"/>
            <a:r>
              <a:rPr lang="en-US" sz="1400"/>
              <a:t>Optional graph that links scenarios together.</a:t>
            </a:r>
            <a:br>
              <a:rPr lang="en-US" sz="1400"/>
            </a:br>
            <a:r>
              <a:rPr lang="en-US" sz="1400"/>
              <a:t>Useful when describing choices over SUT inputs.</a:t>
            </a:r>
            <a:br>
              <a:rPr lang="en-US" sz="1400"/>
            </a:br>
            <a:r>
              <a:rPr lang="en-US" sz="1400"/>
              <a:t>Used for generating tests across scenarios. </a:t>
            </a:r>
          </a:p>
        </p:txBody>
      </p:sp>
      <p:sp>
        <p:nvSpPr>
          <p:cNvPr id="1031" name="AutoShape 10"/>
          <p:cNvSpPr>
            <a:spLocks/>
          </p:cNvSpPr>
          <p:nvPr/>
        </p:nvSpPr>
        <p:spPr bwMode="auto">
          <a:xfrm>
            <a:off x="6880225" y="2284413"/>
            <a:ext cx="2103438" cy="1792287"/>
          </a:xfrm>
          <a:prstGeom prst="callout2">
            <a:avLst>
              <a:gd name="adj1" fmla="val 6380"/>
              <a:gd name="adj2" fmla="val -3620"/>
              <a:gd name="adj3" fmla="val 6380"/>
              <a:gd name="adj4" fmla="val -10866"/>
              <a:gd name="adj5" fmla="val 47389"/>
              <a:gd name="adj6" fmla="val -21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r>
              <a:rPr lang="en-US" sz="1400"/>
              <a:t>Set of scenarios that describe interactions at the SUT’s ports (black-box approach).</a:t>
            </a:r>
            <a:br>
              <a:rPr lang="en-US" sz="1400"/>
            </a:br>
            <a:r>
              <a:rPr lang="en-US" sz="1400"/>
              <a:t>Each scenario represents a test.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ScenTest</a:t>
            </a:r>
            <a:r>
              <a:rPr lang="en-US" smtClean="0"/>
              <a:t> meta-model – Test architecture</a:t>
            </a:r>
            <a:endParaRPr lang="de-DE" smtClean="0"/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6680200" y="2216150"/>
            <a:ext cx="2154238" cy="26955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Class diagram:</a:t>
            </a:r>
          </a:p>
          <a:p>
            <a:r>
              <a:rPr lang="en-US" sz="1400"/>
              <a:t>Type definitions for SUT, ports, messages.</a:t>
            </a:r>
            <a:br>
              <a:rPr lang="en-US" sz="1400"/>
            </a:br>
            <a:r>
              <a:rPr lang="en-US" sz="1400"/>
              <a:t>Allows for syntactical checks of the model.</a:t>
            </a:r>
          </a:p>
          <a:p>
            <a:endParaRPr lang="en-US" sz="1400"/>
          </a:p>
          <a:p>
            <a:endParaRPr lang="en-US" sz="1400"/>
          </a:p>
          <a:p>
            <a:r>
              <a:rPr lang="en-US" sz="1400" b="1"/>
              <a:t>Component diagram:</a:t>
            </a:r>
          </a:p>
          <a:p>
            <a:r>
              <a:rPr lang="en-US" sz="1400"/>
              <a:t>Instantiation of SUT with its ports.</a:t>
            </a:r>
            <a:br>
              <a:rPr lang="en-US" sz="1400"/>
            </a:br>
            <a:r>
              <a:rPr lang="en-US" sz="1400"/>
              <a:t>Used as objects in test scenario diagrams.</a:t>
            </a:r>
          </a:p>
        </p:txBody>
      </p:sp>
      <p:pic>
        <p:nvPicPr>
          <p:cNvPr id="13316" name="Picture 8" descr="st-testa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8" y="2038350"/>
            <a:ext cx="61341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3525"/>
            <a:ext cx="6326188" cy="808038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ScenTest</a:t>
            </a:r>
            <a:r>
              <a:rPr lang="en-US" smtClean="0"/>
              <a:t> meta-model – Test architecture (cnt.)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Instances refer to lifelines in test scenarios</a:t>
            </a:r>
          </a:p>
          <a:p>
            <a:pPr lvl="2" eaLnBrk="1" hangingPunct="1"/>
            <a:r>
              <a:rPr lang="en-US" smtClean="0"/>
              <a:t>Either tester or SUT is modeled as a </a:t>
            </a:r>
            <a:r>
              <a:rPr lang="en-US" smtClean="0">
                <a:solidFill>
                  <a:schemeClr val="folHlink"/>
                </a:solidFill>
              </a:rPr>
              <a:t>single instance</a:t>
            </a:r>
            <a:r>
              <a:rPr lang="en-US" smtClean="0"/>
              <a:t>, even if comprised of several distributed components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 Keep track of causality relation between events</a:t>
            </a:r>
            <a:endParaRPr lang="en-US" smtClean="0"/>
          </a:p>
          <a:p>
            <a:pPr lvl="2" eaLnBrk="1" hangingPunct="1"/>
            <a:r>
              <a:rPr lang="en-US" smtClean="0">
                <a:solidFill>
                  <a:schemeClr val="folHlink"/>
                </a:solidFill>
              </a:rPr>
              <a:t>All ports (i.e. interfaces)</a:t>
            </a:r>
            <a:r>
              <a:rPr lang="en-US" smtClean="0"/>
              <a:t> of the SUT that are exposed in testing must be defined together with its events / messages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b="1" smtClean="0">
                <a:solidFill>
                  <a:schemeClr val="folHlink"/>
                </a:solidFill>
                <a:sym typeface="Wingdings" pitchFamily="2" charset="2"/>
              </a:rPr>
              <a:t>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Multi-port system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b="1" smtClean="0">
                <a:sym typeface="Wingdings" pitchFamily="2" charset="2"/>
              </a:rPr>
              <a:t>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Black-box testing approach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lvl="1" eaLnBrk="1" hangingPunct="1"/>
            <a:r>
              <a:rPr lang="en-US" smtClean="0">
                <a:sym typeface="Wingdings" pitchFamily="2" charset="2"/>
              </a:rPr>
              <a:t>Assigning event / message types to port types enables validation of test scenario models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e.g. misuse of messages at a given 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ScenTest</a:t>
            </a:r>
            <a:r>
              <a:rPr lang="en-US" smtClean="0"/>
              <a:t> meta-model – Test scenarios</a:t>
            </a:r>
            <a:endParaRPr lang="de-DE" smtClean="0"/>
          </a:p>
        </p:txBody>
      </p:sp>
      <p:pic>
        <p:nvPicPr>
          <p:cNvPr id="15363" name="Picture 4" descr="st-testsc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754188"/>
            <a:ext cx="495935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384925" y="1965325"/>
            <a:ext cx="2154238" cy="2908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Sequence diagram:</a:t>
            </a:r>
          </a:p>
          <a:p>
            <a:r>
              <a:rPr lang="en-US" sz="1400"/>
              <a:t>Test scenarios are described as sequence diagrams with object lifelines as defined in the test architecture.</a:t>
            </a:r>
          </a:p>
          <a:p>
            <a:endParaRPr lang="en-US" sz="1400"/>
          </a:p>
          <a:p>
            <a:endParaRPr lang="en-US" sz="1400"/>
          </a:p>
          <a:p>
            <a:r>
              <a:rPr lang="en-US" sz="1400" b="1"/>
              <a:t>Packages:</a:t>
            </a:r>
          </a:p>
          <a:p>
            <a:r>
              <a:rPr lang="en-US" sz="1400"/>
              <a:t>Scenarios can be group using packages. A package contains at most one scenario.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ScenTest</a:t>
            </a:r>
            <a:r>
              <a:rPr lang="en-US" smtClean="0"/>
              <a:t> meta-model – Test scenarios (cnt.)</a:t>
            </a:r>
            <a:endParaRPr lang="de-DE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A scenario describes the behavior of a (possibly distributed) SUT as it is observable at its (multiple) ports by an </a:t>
            </a:r>
            <a:r>
              <a:rPr lang="en-US" smtClean="0">
                <a:solidFill>
                  <a:schemeClr val="folHlink"/>
                </a:solidFill>
              </a:rPr>
              <a:t>assumed ideal global tester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 scenario describes the </a:t>
            </a:r>
            <a:r>
              <a:rPr lang="en-US" smtClean="0">
                <a:solidFill>
                  <a:schemeClr val="folHlink"/>
                </a:solidFill>
              </a:rPr>
              <a:t>expected behavior</a:t>
            </a:r>
            <a:r>
              <a:rPr lang="en-US" smtClean="0"/>
              <a:t> of the SUT</a:t>
            </a:r>
          </a:p>
          <a:p>
            <a:pPr lvl="2" eaLnBrk="1" hangingPunct="1"/>
            <a:r>
              <a:rPr lang="en-US" smtClean="0"/>
              <a:t>Derived from system requirements and use cases</a:t>
            </a:r>
          </a:p>
          <a:p>
            <a:pPr lvl="2" eaLnBrk="1" hangingPunct="1"/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Interaction model</a:t>
            </a:r>
            <a:endParaRPr lang="en-US" smtClean="0">
              <a:sym typeface="Wingdings" pitchFamily="2" charset="2"/>
            </a:endParaRPr>
          </a:p>
          <a:p>
            <a:pPr lvl="2" eaLnBrk="1" hangingPunct="1"/>
            <a:endParaRPr lang="en-US" smtClean="0"/>
          </a:p>
          <a:p>
            <a:pPr lvl="1" eaLnBrk="1" hangingPunct="1"/>
            <a:r>
              <a:rPr lang="en-US" smtClean="0"/>
              <a:t>Any observed deviation is a system failure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Overview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tabLst>
                <a:tab pos="2690813" algn="l"/>
              </a:tabLst>
            </a:pPr>
            <a:r>
              <a:rPr lang="en-US" smtClean="0"/>
              <a:t>Basic concepts for behavioral modeling taken from CSP – Communicating Sequential Processes (Hoare 1978)</a:t>
            </a:r>
          </a:p>
          <a:p>
            <a:pPr lvl="2" eaLnBrk="1" hangingPunct="1">
              <a:tabLst>
                <a:tab pos="2690813" algn="l"/>
              </a:tabLst>
            </a:pPr>
            <a:r>
              <a:rPr lang="en-US" smtClean="0"/>
              <a:t>(MSC) Sequence	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(CSP) </a:t>
            </a:r>
            <a:r>
              <a:rPr lang="en-US" smtClean="0"/>
              <a:t>Prefixing, sequence</a:t>
            </a:r>
          </a:p>
          <a:p>
            <a:pPr lvl="2" eaLnBrk="1" hangingPunct="1">
              <a:tabLst>
                <a:tab pos="2690813" algn="l"/>
              </a:tabLst>
            </a:pPr>
            <a:r>
              <a:rPr lang="en-US" smtClean="0"/>
              <a:t>(MSC) Loop	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(CSP) </a:t>
            </a:r>
            <a:r>
              <a:rPr lang="en-US" smtClean="0"/>
              <a:t>Recursion</a:t>
            </a:r>
          </a:p>
          <a:p>
            <a:pPr lvl="2" eaLnBrk="1" hangingPunct="1">
              <a:tabLst>
                <a:tab pos="2690813" algn="l"/>
              </a:tabLst>
            </a:pPr>
            <a:r>
              <a:rPr lang="en-US" smtClean="0"/>
              <a:t>(MSC) Alternative	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(CSP) </a:t>
            </a:r>
            <a:r>
              <a:rPr lang="en-US" smtClean="0"/>
              <a:t>Non-deterministic choice</a:t>
            </a:r>
            <a:endParaRPr lang="en-US" smtClean="0">
              <a:sym typeface="Wingdings" pitchFamily="2" charset="2"/>
            </a:endParaRPr>
          </a:p>
          <a:p>
            <a:pPr lvl="2" eaLnBrk="1" hangingPunct="1">
              <a:tabLst>
                <a:tab pos="2690813" algn="l"/>
              </a:tabLst>
            </a:pPr>
            <a:r>
              <a:rPr lang="en-US" smtClean="0"/>
              <a:t>(MSC) </a:t>
            </a:r>
            <a:r>
              <a:rPr lang="en-US" smtClean="0">
                <a:sym typeface="Wingdings" pitchFamily="2" charset="2"/>
              </a:rPr>
              <a:t>Parallel	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(CSP) Concurrency (interleaving)</a:t>
            </a:r>
          </a:p>
          <a:p>
            <a:pPr lvl="2" eaLnBrk="1" hangingPunct="1">
              <a:tabLst>
                <a:tab pos="2690813" algn="l"/>
              </a:tabLst>
            </a:pPr>
            <a:r>
              <a:rPr lang="en-US" smtClean="0"/>
              <a:t>(MSC) </a:t>
            </a:r>
            <a:r>
              <a:rPr lang="en-US" i="1" smtClean="0">
                <a:sym typeface="Wingdings" pitchFamily="2" charset="2"/>
              </a:rPr>
              <a:t>Unless</a:t>
            </a:r>
            <a:r>
              <a:rPr lang="en-US" smtClean="0">
                <a:sym typeface="Wingdings" pitchFamily="2" charset="2"/>
              </a:rPr>
              <a:t>	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(CSP) Interruption</a:t>
            </a:r>
          </a:p>
          <a:p>
            <a:pPr lvl="1" eaLnBrk="1" hangingPunct="1">
              <a:tabLst>
                <a:tab pos="2690813" algn="l"/>
              </a:tabLst>
            </a:pPr>
            <a:endParaRPr lang="en-US" smtClean="0">
              <a:sym typeface="Wingdings" pitchFamily="2" charset="2"/>
            </a:endParaRPr>
          </a:p>
          <a:p>
            <a:pPr lvl="1" eaLnBrk="1" hangingPunct="1">
              <a:tabLst>
                <a:tab pos="2690813" algn="l"/>
              </a:tabLst>
            </a:pPr>
            <a:r>
              <a:rPr lang="en-US" b="1" smtClean="0">
                <a:solidFill>
                  <a:srgbClr val="CC0000"/>
                </a:solidFill>
                <a:sym typeface="Wingdings" pitchFamily="2" charset="2"/>
              </a:rPr>
              <a:t>Not all concepts are expressible in UML2/MSC!</a:t>
            </a:r>
            <a:endParaRPr lang="en-US" smtClean="0">
              <a:sym typeface="Wingdings" pitchFamily="2" charset="2"/>
            </a:endParaRPr>
          </a:p>
          <a:p>
            <a:pPr lvl="1" eaLnBrk="1" hangingPunct="1">
              <a:tabLst>
                <a:tab pos="2690813" algn="l"/>
              </a:tabLst>
            </a:pPr>
            <a:endParaRPr lang="en-US" smtClean="0"/>
          </a:p>
          <a:p>
            <a:pPr lvl="1" eaLnBrk="1" hangingPunct="1">
              <a:tabLst>
                <a:tab pos="2690813" algn="l"/>
              </a:tabLst>
            </a:pPr>
            <a:r>
              <a:rPr lang="en-US" smtClean="0"/>
              <a:t>Some extensions to cope with testing</a:t>
            </a:r>
          </a:p>
          <a:p>
            <a:pPr lvl="2" eaLnBrk="1" hangingPunct="1">
              <a:tabLst>
                <a:tab pos="2690813" algn="l"/>
              </a:tabLst>
            </a:pPr>
            <a:r>
              <a:rPr lang="en-US" smtClean="0"/>
              <a:t>Requirement tracing</a:t>
            </a:r>
          </a:p>
          <a:p>
            <a:pPr lvl="2" eaLnBrk="1" hangingPunct="1">
              <a:tabLst>
                <a:tab pos="2690813" algn="l"/>
              </a:tabLst>
            </a:pPr>
            <a:r>
              <a:rPr lang="en-US" smtClean="0"/>
              <a:t>Ignore messages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ignore superfluous SUT outputs</a:t>
            </a:r>
          </a:p>
          <a:p>
            <a:pPr lvl="2" eaLnBrk="1" hangingPunct="1">
              <a:tabLst>
                <a:tab pos="2690813" algn="l"/>
              </a:tabLst>
            </a:pPr>
            <a:r>
              <a:rPr lang="en-US" smtClean="0"/>
              <a:t>Unless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Exceptional behavior within a defined scope</a:t>
            </a:r>
          </a:p>
          <a:p>
            <a:pPr lvl="2" eaLnBrk="1" hangingPunct="1">
              <a:tabLst>
                <a:tab pos="2690813" algn="l"/>
              </a:tabLst>
            </a:pPr>
            <a:r>
              <a:rPr lang="en-US" smtClean="0">
                <a:sym typeface="Wingdings" pitchFamily="2" charset="2"/>
              </a:rPr>
              <a:t>Optional messages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 variant of alternative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ScenTest</a:t>
            </a:r>
            <a:r>
              <a:rPr lang="en-US" smtClean="0"/>
              <a:t> test scenario modeling – Sequence</a:t>
            </a:r>
            <a:endParaRPr lang="de-DE" smtClean="0"/>
          </a:p>
        </p:txBody>
      </p:sp>
      <p:pic>
        <p:nvPicPr>
          <p:cNvPr id="18435" name="Picture 5" descr="st-se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888" y="1374775"/>
            <a:ext cx="7535862" cy="496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_ppt_basic_gray_EN">
  <a:themeElements>
    <a:clrScheme name="sie_ppt_basic_gray_EN 1">
      <a:dk1>
        <a:srgbClr val="000000"/>
      </a:dk1>
      <a:lt1>
        <a:srgbClr val="D0D3DA"/>
      </a:lt1>
      <a:dk2>
        <a:srgbClr val="000000"/>
      </a:dk2>
      <a:lt2>
        <a:srgbClr val="FFFFFF"/>
      </a:lt2>
      <a:accent1>
        <a:srgbClr val="939DA9"/>
      </a:accent1>
      <a:accent2>
        <a:srgbClr val="FF9900"/>
      </a:accent2>
      <a:accent3>
        <a:srgbClr val="E4E6EA"/>
      </a:accent3>
      <a:accent4>
        <a:srgbClr val="000000"/>
      </a:accent4>
      <a:accent5>
        <a:srgbClr val="C8CCD1"/>
      </a:accent5>
      <a:accent6>
        <a:srgbClr val="E78A00"/>
      </a:accent6>
      <a:hlink>
        <a:srgbClr val="6699CC"/>
      </a:hlink>
      <a:folHlink>
        <a:srgbClr val="336699"/>
      </a:folHlink>
    </a:clrScheme>
    <a:fontScheme name="sie_ppt_basic_gray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e_ppt_basic_gray_EN 1">
        <a:dk1>
          <a:srgbClr val="000000"/>
        </a:dk1>
        <a:lt1>
          <a:srgbClr val="D0D3DA"/>
        </a:lt1>
        <a:dk2>
          <a:srgbClr val="000000"/>
        </a:dk2>
        <a:lt2>
          <a:srgbClr val="FFFFFF"/>
        </a:lt2>
        <a:accent1>
          <a:srgbClr val="939DA9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C8CCD1"/>
        </a:accent5>
        <a:accent6>
          <a:srgbClr val="E78A00"/>
        </a:accent6>
        <a:hlink>
          <a:srgbClr val="6699CC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CTSE1_ulrich_template</Template>
  <TotalTime>0</TotalTime>
  <Words>440</Words>
  <Application>Microsoft Office PowerPoint</Application>
  <PresentationFormat>Bildschirmpräsentation (4:3)</PresentationFormat>
  <Paragraphs>111</Paragraphs>
  <Slides>23</Slides>
  <Notes>22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sie_ppt_basic_gray_EN</vt:lpstr>
      <vt:lpstr>ETSI Work Item on “Test Description Language”</vt:lpstr>
      <vt:lpstr> Potential feature list of TDL – Modeling test scenarios</vt:lpstr>
      <vt:lpstr>The ScenTest meta-model – Basic components</vt:lpstr>
      <vt:lpstr>The ScenTest meta-model – Test architecture</vt:lpstr>
      <vt:lpstr>The ScenTest meta-model – Test architecture (cnt.)</vt:lpstr>
      <vt:lpstr>The ScenTest meta-model – Test scenarios</vt:lpstr>
      <vt:lpstr>The ScenTest meta-model – Test scenarios (cnt.)</vt:lpstr>
      <vt:lpstr>ScenTest test scenario modeling – Overview</vt:lpstr>
      <vt:lpstr>ScenTest test scenario modeling – Sequence</vt:lpstr>
      <vt:lpstr>ScenTest test scenario modeling – Alternative</vt:lpstr>
      <vt:lpstr>ScenTest test scenario modeling – Optional</vt:lpstr>
      <vt:lpstr>ScenTest test scenario modeling – Unless</vt:lpstr>
      <vt:lpstr>ScenTest test scenario modeling – Parallel</vt:lpstr>
      <vt:lpstr>ScenTest test scenario modeling – Loop</vt:lpstr>
      <vt:lpstr>ScenTest test scenario modeling – Ignore</vt:lpstr>
      <vt:lpstr>ScenTest test scenario modeling – Reference</vt:lpstr>
      <vt:lpstr>ScenTest test scenario modeling – Nesting</vt:lpstr>
      <vt:lpstr>ScenTest test scenario modeling – Requirements</vt:lpstr>
      <vt:lpstr> Backup (Test scenario graph)</vt:lpstr>
      <vt:lpstr>The ScenTest meta-model – Test scenario graph</vt:lpstr>
      <vt:lpstr>The ScenTest meta-model – Test scenario graph (cnt.)</vt:lpstr>
      <vt:lpstr>ScenTest test scenario graph modeling – Example</vt:lpstr>
      <vt:lpstr>Modeling scenario graph and alternative approach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AU</dc:creator>
  <cp:lastModifiedBy>Andreas Ulrich</cp:lastModifiedBy>
  <cp:revision>76</cp:revision>
  <dcterms:created xsi:type="dcterms:W3CDTF">2010-09-16T15:03:42Z</dcterms:created>
  <dcterms:modified xsi:type="dcterms:W3CDTF">2012-01-26T09:57:02Z</dcterms:modified>
</cp:coreProperties>
</file>