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8"/>
  </p:notesMasterIdLst>
  <p:handoutMasterIdLst>
    <p:handoutMasterId r:id="rId9"/>
  </p:handoutMasterIdLst>
  <p:sldIdLst>
    <p:sldId id="256" r:id="rId2"/>
    <p:sldId id="307" r:id="rId3"/>
    <p:sldId id="341" r:id="rId4"/>
    <p:sldId id="358" r:id="rId5"/>
    <p:sldId id="360" r:id="rId6"/>
    <p:sldId id="357" r:id="rId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745" autoAdjust="0"/>
    <p:restoredTop sz="93736" autoAdjust="0"/>
  </p:normalViewPr>
  <p:slideViewPr>
    <p:cSldViewPr showGuides="1">
      <p:cViewPr varScale="1">
        <p:scale>
          <a:sx n="68" d="100"/>
          <a:sy n="68" d="100"/>
        </p:scale>
        <p:origin x="-82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17.01.2013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17.01.2013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1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ocbox.etsi.org/MTS/MTS/05-CONTRIBUTIONS/2012/MTS(12)SIG013r1_Security_Testing_Terminology_and_Concepts.do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300" y="3861048"/>
            <a:ext cx="4124325" cy="1549153"/>
          </a:xfrm>
        </p:spPr>
        <p:txBody>
          <a:bodyPr/>
          <a:lstStyle/>
          <a:p>
            <a:r>
              <a:rPr lang="de-DE" sz="2800" dirty="0" smtClean="0"/>
              <a:t>Security SIG#7 in MTS</a:t>
            </a:r>
            <a:br>
              <a:rPr lang="de-DE" sz="2800" dirty="0" smtClean="0"/>
            </a:br>
            <a:r>
              <a:rPr lang="de-DE" sz="2800" dirty="0" smtClean="0"/>
              <a:t>18th </a:t>
            </a:r>
            <a:r>
              <a:rPr lang="de-DE" sz="2800" dirty="0" err="1" smtClean="0"/>
              <a:t>January</a:t>
            </a:r>
            <a:r>
              <a:rPr lang="de-DE" sz="2800" dirty="0" smtClean="0"/>
              <a:t> 2013</a:t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err="1" smtClean="0"/>
              <a:t>draft</a:t>
            </a:r>
            <a:r>
              <a:rPr lang="de-DE" sz="2800" dirty="0" smtClean="0"/>
              <a:t> Agenda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</a:t>
            </a:r>
            <a:r>
              <a:rPr lang="de-DE" dirty="0" smtClean="0"/>
              <a:t>SIG#7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Currently registered participants: </a:t>
            </a:r>
            <a:br>
              <a:rPr lang="en-US" dirty="0"/>
            </a:br>
            <a:r>
              <a:rPr lang="en-US" sz="2600" dirty="0"/>
              <a:t>I. Bryant, </a:t>
            </a:r>
            <a:r>
              <a:rPr lang="en-US" sz="2600" dirty="0" smtClean="0"/>
              <a:t>G. </a:t>
            </a:r>
            <a:r>
              <a:rPr lang="en-US" sz="2600" dirty="0" err="1" smtClean="0"/>
              <a:t>Rethy</a:t>
            </a:r>
            <a:r>
              <a:rPr lang="en-US" sz="2600" dirty="0"/>
              <a:t>, A. Takanen, </a:t>
            </a:r>
            <a:r>
              <a:rPr lang="en-US" sz="2600" dirty="0" smtClean="0"/>
              <a:t>S. </a:t>
            </a:r>
            <a:r>
              <a:rPr lang="en-US" sz="2600" dirty="0" err="1" smtClean="0"/>
              <a:t>Pietsch</a:t>
            </a:r>
            <a:r>
              <a:rPr lang="en-US" sz="2600" dirty="0" smtClean="0"/>
              <a:t>, I. </a:t>
            </a:r>
            <a:r>
              <a:rPr lang="en-US" sz="2600" dirty="0" err="1" smtClean="0"/>
              <a:t>Schieferdecker</a:t>
            </a:r>
            <a:r>
              <a:rPr lang="en-US" sz="2600" dirty="0" smtClean="0"/>
              <a:t>, P. </a:t>
            </a:r>
            <a:r>
              <a:rPr lang="en-US" sz="2600" dirty="0" err="1" smtClean="0"/>
              <a:t>Schmitting</a:t>
            </a:r>
            <a:r>
              <a:rPr lang="en-US" sz="2600" dirty="0" smtClean="0"/>
              <a:t>, A</a:t>
            </a:r>
            <a:r>
              <a:rPr lang="en-US" sz="2600" dirty="0"/>
              <a:t>. </a:t>
            </a:r>
            <a:r>
              <a:rPr lang="en-US" sz="2600" dirty="0" smtClean="0"/>
              <a:t>Rennoch</a:t>
            </a:r>
            <a:endParaRPr lang="de-DE" dirty="0" smtClean="0"/>
          </a:p>
          <a:p>
            <a:pPr marL="514350" indent="-514350">
              <a:buFont typeface="+mj-lt"/>
              <a:buAutoNum type="arabicParenR"/>
            </a:pPr>
            <a:r>
              <a:rPr lang="de-DE" dirty="0" smtClean="0"/>
              <a:t>Review/</a:t>
            </a:r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APs </a:t>
            </a:r>
            <a:r>
              <a:rPr lang="de-DE" b="1" dirty="0" err="1" smtClean="0">
                <a:solidFill>
                  <a:srgbClr val="FF0000"/>
                </a:solidFill>
              </a:rPr>
              <a:t>and</a:t>
            </a:r>
            <a:r>
              <a:rPr lang="de-DE" b="1" dirty="0" smtClean="0">
                <a:solidFill>
                  <a:srgbClr val="FF0000"/>
                </a:solidFill>
              </a:rPr>
              <a:t> WI </a:t>
            </a:r>
            <a:r>
              <a:rPr lang="de-DE" b="1" dirty="0" err="1" smtClean="0">
                <a:solidFill>
                  <a:srgbClr val="FF0000"/>
                </a:solidFill>
              </a:rPr>
              <a:t>status</a:t>
            </a:r>
            <a:endParaRPr lang="de-DE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de-DE" dirty="0" smtClean="0"/>
              <a:t>Review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en-US" dirty="0" smtClean="0"/>
              <a:t>Security Testing </a:t>
            </a:r>
            <a:r>
              <a:rPr lang="en-US" b="1" dirty="0">
                <a:solidFill>
                  <a:srgbClr val="FF0000"/>
                </a:solidFill>
              </a:rPr>
              <a:t>Terminology</a:t>
            </a:r>
            <a:r>
              <a:rPr lang="en-US" dirty="0" smtClean="0"/>
              <a:t> and Concepts” (</a:t>
            </a:r>
            <a:r>
              <a:rPr lang="en-US" i="1" dirty="0" smtClean="0"/>
              <a:t>word</a:t>
            </a:r>
            <a:r>
              <a:rPr lang="en-US" dirty="0" smtClean="0"/>
              <a:t> document)</a:t>
            </a:r>
          </a:p>
          <a:p>
            <a:pPr marL="514350" indent="-514350">
              <a:buFont typeface="+mj-lt"/>
              <a:buAutoNum type="arabicParenR"/>
            </a:pPr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WIs</a:t>
            </a:r>
          </a:p>
          <a:p>
            <a:pPr marL="514350" indent="-514350">
              <a:buFont typeface="+mj-lt"/>
              <a:buAutoNum type="arabicParenR"/>
            </a:pPr>
            <a:r>
              <a:rPr lang="de-DE" sz="3200" dirty="0" smtClean="0"/>
              <a:t>Relation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other</a:t>
            </a:r>
            <a:r>
              <a:rPr lang="de-DE" sz="3200" dirty="0" smtClean="0"/>
              <a:t> </a:t>
            </a:r>
            <a:r>
              <a:rPr lang="de-DE" b="1" dirty="0" err="1">
                <a:solidFill>
                  <a:srgbClr val="FF0000"/>
                </a:solidFill>
              </a:rPr>
              <a:t>groups</a:t>
            </a:r>
            <a:r>
              <a:rPr lang="de-DE" b="1" dirty="0">
                <a:solidFill>
                  <a:srgbClr val="FF0000"/>
                </a:solidFill>
              </a:rPr>
              <a:t>/</a:t>
            </a:r>
            <a:r>
              <a:rPr lang="de-DE" b="1" dirty="0" err="1">
                <a:solidFill>
                  <a:srgbClr val="FF0000"/>
                </a:solidFill>
              </a:rPr>
              <a:t>event</a:t>
            </a:r>
            <a:endParaRPr lang="de-DE" b="1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de-DE" dirty="0" smtClean="0"/>
              <a:t>  - E2NA?</a:t>
            </a:r>
            <a:endParaRPr lang="de-DE" dirty="0"/>
          </a:p>
          <a:p>
            <a:pPr marL="514350" indent="-514350">
              <a:buFont typeface="+mj-lt"/>
              <a:buAutoNum type="arabicParenR"/>
            </a:pPr>
            <a:r>
              <a:rPr lang="de-DE" b="1" dirty="0" smtClean="0">
                <a:solidFill>
                  <a:srgbClr val="FF0000"/>
                </a:solidFill>
              </a:rPr>
              <a:t>Next </a:t>
            </a:r>
            <a:r>
              <a:rPr lang="de-DE" b="1" dirty="0" err="1" smtClean="0">
                <a:solidFill>
                  <a:srgbClr val="FF0000"/>
                </a:solidFill>
              </a:rPr>
              <a:t>steps</a:t>
            </a:r>
            <a:r>
              <a:rPr lang="de-DE" sz="3200" dirty="0" smtClean="0"/>
              <a:t>:</a:t>
            </a:r>
            <a:r>
              <a:rPr lang="de-DE" dirty="0"/>
              <a:t> </a:t>
            </a:r>
            <a:r>
              <a:rPr lang="de-DE" dirty="0" smtClean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9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APs (</a:t>
            </a:r>
            <a:r>
              <a:rPr lang="de-DE" dirty="0" err="1" smtClean="0"/>
              <a:t>from</a:t>
            </a:r>
            <a:r>
              <a:rPr lang="de-DE" dirty="0" smtClean="0"/>
              <a:t> SIG#6/6bis)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Ari </a:t>
            </a:r>
            <a:r>
              <a:rPr lang="en-US" sz="2800" dirty="0" smtClean="0"/>
              <a:t>distribute </a:t>
            </a:r>
            <a:r>
              <a:rPr lang="en-US" sz="2800" dirty="0"/>
              <a:t>2nd draft on </a:t>
            </a:r>
            <a:r>
              <a:rPr lang="en-US" sz="2800" dirty="0" smtClean="0"/>
              <a:t>terminology </a:t>
            </a:r>
            <a:r>
              <a:rPr lang="en-US" sz="2800" b="1" i="1" dirty="0" smtClean="0">
                <a:solidFill>
                  <a:srgbClr val="FF0000"/>
                </a:solidFill>
              </a:rPr>
              <a:t>open</a:t>
            </a:r>
            <a:endParaRPr lang="en-US" sz="2800" b="1" i="1" dirty="0">
              <a:solidFill>
                <a:srgbClr val="FF0000"/>
              </a:solidFill>
            </a:endParaRPr>
          </a:p>
          <a:p>
            <a:r>
              <a:rPr lang="en-US" sz="2800" dirty="0" smtClean="0"/>
              <a:t>Axel contact </a:t>
            </a:r>
            <a:r>
              <a:rPr lang="en-US" sz="2800" dirty="0"/>
              <a:t>jorge.cuellar@siemens.com for input from www.spacios.eu </a:t>
            </a:r>
            <a:r>
              <a:rPr lang="en-US" sz="2800" b="1" i="1" dirty="0">
                <a:solidFill>
                  <a:srgbClr val="FF0000"/>
                </a:solidFill>
              </a:rPr>
              <a:t>open</a:t>
            </a:r>
            <a:endParaRPr lang="en-US" sz="2800" dirty="0"/>
          </a:p>
          <a:p>
            <a:r>
              <a:rPr lang="en-US" sz="2800" dirty="0"/>
              <a:t>All </a:t>
            </a:r>
            <a:r>
              <a:rPr lang="en-US" sz="2800" dirty="0" smtClean="0"/>
              <a:t>send </a:t>
            </a:r>
            <a:r>
              <a:rPr lang="en-US" sz="2800" dirty="0"/>
              <a:t>comments about the content of the terminology document (2nd version) to </a:t>
            </a:r>
            <a:r>
              <a:rPr lang="en-US" sz="2800" dirty="0" smtClean="0"/>
              <a:t>Ari </a:t>
            </a:r>
            <a:r>
              <a:rPr lang="en-US" sz="2800" b="1" i="1" dirty="0">
                <a:solidFill>
                  <a:srgbClr val="FF0000"/>
                </a:solidFill>
              </a:rPr>
              <a:t>open</a:t>
            </a:r>
            <a:endParaRPr lang="en-US" sz="2800" dirty="0"/>
          </a:p>
          <a:p>
            <a:r>
              <a:rPr lang="en-US" sz="2800" dirty="0"/>
              <a:t>Ari </a:t>
            </a:r>
            <a:r>
              <a:rPr lang="en-US" sz="2800" dirty="0" smtClean="0"/>
              <a:t>to </a:t>
            </a:r>
            <a:r>
              <a:rPr lang="en-US" sz="2800" dirty="0"/>
              <a:t>contact Ian regarding input </a:t>
            </a:r>
            <a:r>
              <a:rPr lang="en-US" sz="2800" dirty="0" err="1"/>
              <a:t>wrt</a:t>
            </a:r>
            <a:r>
              <a:rPr lang="en-US" sz="2800" dirty="0"/>
              <a:t>. „</a:t>
            </a:r>
            <a:r>
              <a:rPr lang="en-US" sz="2800" dirty="0" err="1"/>
              <a:t>lifecyle</a:t>
            </a:r>
            <a:r>
              <a:rPr lang="en-US" sz="2800" dirty="0"/>
              <a:t>“ for the ETSI Security </a:t>
            </a:r>
            <a:r>
              <a:rPr lang="en-US" sz="2800" dirty="0" smtClean="0"/>
              <a:t>WS </a:t>
            </a:r>
            <a:r>
              <a:rPr lang="en-US" sz="2800" b="1" i="1" dirty="0" smtClean="0">
                <a:solidFill>
                  <a:srgbClr val="00B050"/>
                </a:solidFill>
              </a:rPr>
              <a:t>done?</a:t>
            </a:r>
            <a:endParaRPr lang="en-US" sz="2800" b="1" i="1" dirty="0">
              <a:solidFill>
                <a:srgbClr val="00B050"/>
              </a:solidFill>
            </a:endParaRPr>
          </a:p>
          <a:p>
            <a:r>
              <a:rPr lang="de-DE" sz="2800" dirty="0" smtClean="0"/>
              <a:t>NN</a:t>
            </a:r>
            <a:r>
              <a:rPr lang="de-DE" sz="2800" dirty="0"/>
              <a:t>: </a:t>
            </a:r>
            <a:r>
              <a:rPr lang="de-DE" sz="2800" dirty="0" err="1"/>
              <a:t>Invite</a:t>
            </a:r>
            <a:r>
              <a:rPr lang="de-DE" sz="2800" dirty="0"/>
              <a:t> E2NA </a:t>
            </a:r>
            <a:r>
              <a:rPr lang="de-DE" sz="2800" dirty="0" err="1"/>
              <a:t>and</a:t>
            </a:r>
            <a:r>
              <a:rPr lang="de-DE" sz="2800" dirty="0"/>
              <a:t> CTI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review</a:t>
            </a:r>
            <a:r>
              <a:rPr lang="de-DE" sz="2800" dirty="0"/>
              <a:t> </a:t>
            </a:r>
            <a:r>
              <a:rPr lang="de-DE" sz="2800" dirty="0" err="1"/>
              <a:t>Terminology</a:t>
            </a:r>
            <a:r>
              <a:rPr lang="de-DE" sz="2800" dirty="0"/>
              <a:t> &amp; </a:t>
            </a:r>
            <a:r>
              <a:rPr lang="de-DE" sz="2800" dirty="0" err="1"/>
              <a:t>Concepts</a:t>
            </a:r>
            <a:r>
              <a:rPr lang="de-DE" sz="2800" dirty="0"/>
              <a:t> (after </a:t>
            </a:r>
            <a:r>
              <a:rPr lang="de-DE" sz="2800" dirty="0" err="1"/>
              <a:t>stable</a:t>
            </a:r>
            <a:r>
              <a:rPr lang="de-DE" sz="2800" dirty="0"/>
              <a:t> </a:t>
            </a:r>
            <a:r>
              <a:rPr lang="de-DE" sz="2800" dirty="0" err="1"/>
              <a:t>draft</a:t>
            </a:r>
            <a:r>
              <a:rPr lang="de-DE" sz="2800" dirty="0" smtClean="0"/>
              <a:t>)     </a:t>
            </a:r>
            <a:r>
              <a:rPr lang="de-DE" sz="2800" b="1" i="1" dirty="0" smtClean="0">
                <a:solidFill>
                  <a:schemeClr val="accent1"/>
                </a:solidFill>
              </a:rPr>
              <a:t>in </a:t>
            </a:r>
            <a:r>
              <a:rPr lang="de-DE" sz="2800" b="1" i="1" dirty="0" err="1" smtClean="0">
                <a:solidFill>
                  <a:schemeClr val="accent1"/>
                </a:solidFill>
              </a:rPr>
              <a:t>progress</a:t>
            </a:r>
            <a:endParaRPr lang="de-DE" sz="28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516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Review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de-DE" dirty="0" err="1" smtClean="0"/>
              <a:t>Terminology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Switch </a:t>
            </a:r>
            <a:r>
              <a:rPr lang="de-DE" sz="2800" dirty="0" err="1"/>
              <a:t>to</a:t>
            </a:r>
            <a:r>
              <a:rPr lang="de-DE" sz="2800" dirty="0"/>
              <a:t> Word </a:t>
            </a:r>
            <a:r>
              <a:rPr lang="de-DE" sz="2800" dirty="0" err="1"/>
              <a:t>format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allow</a:t>
            </a:r>
            <a:r>
              <a:rPr lang="de-DE" sz="2800" dirty="0"/>
              <a:t> </a:t>
            </a:r>
            <a:r>
              <a:rPr lang="de-DE" sz="2800" dirty="0" err="1"/>
              <a:t>change</a:t>
            </a:r>
            <a:r>
              <a:rPr lang="de-DE" sz="2800" dirty="0"/>
              <a:t> </a:t>
            </a:r>
            <a:r>
              <a:rPr lang="de-DE" sz="2800" dirty="0" err="1"/>
              <a:t>bars</a:t>
            </a:r>
            <a:r>
              <a:rPr lang="de-DE" sz="2800" dirty="0"/>
              <a:t> etc</a:t>
            </a:r>
            <a:r>
              <a:rPr lang="de-DE" sz="2800" dirty="0" smtClean="0"/>
              <a:t>.: </a:t>
            </a:r>
          </a:p>
          <a:p>
            <a:pPr marL="0" indent="0">
              <a:buNone/>
            </a:pPr>
            <a:endParaRPr lang="de-DE" sz="2800" dirty="0"/>
          </a:p>
          <a:p>
            <a:r>
              <a:rPr lang="de-DE" sz="2800" dirty="0" smtClean="0"/>
              <a:t>First </a:t>
            </a:r>
            <a:r>
              <a:rPr lang="de-DE" sz="2800" dirty="0" err="1" smtClean="0"/>
              <a:t>draft</a:t>
            </a:r>
            <a:r>
              <a:rPr lang="de-DE" sz="2800" dirty="0" smtClean="0"/>
              <a:t> on </a:t>
            </a:r>
            <a:r>
              <a:rPr lang="de-DE" sz="2800" dirty="0" err="1"/>
              <a:t>t</a:t>
            </a:r>
            <a:r>
              <a:rPr lang="de-DE" sz="2800" dirty="0" err="1" smtClean="0"/>
              <a:t>erminology</a:t>
            </a:r>
            <a:r>
              <a:rPr lang="de-DE" sz="2800" dirty="0" smtClean="0"/>
              <a:t> (Word </a:t>
            </a:r>
            <a:r>
              <a:rPr lang="de-DE" sz="2800" dirty="0" err="1" smtClean="0"/>
              <a:t>document</a:t>
            </a:r>
            <a:r>
              <a:rPr lang="de-DE" sz="2800" dirty="0" smtClean="0"/>
              <a:t>)</a:t>
            </a:r>
          </a:p>
          <a:p>
            <a:pPr lvl="1"/>
            <a:r>
              <a:rPr lang="de-DE" sz="2400" dirty="0" smtClean="0"/>
              <a:t>Multiple </a:t>
            </a:r>
            <a:r>
              <a:rPr lang="de-DE" sz="2400" dirty="0" err="1" smtClean="0"/>
              <a:t>additions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Ari/</a:t>
            </a:r>
            <a:r>
              <a:rPr lang="de-DE" sz="2400" dirty="0" err="1" smtClean="0"/>
              <a:t>Miia</a:t>
            </a:r>
            <a:r>
              <a:rPr lang="de-DE" sz="2400" dirty="0" smtClean="0"/>
              <a:t>, Ian, Christian, Steve</a:t>
            </a:r>
          </a:p>
          <a:p>
            <a:pPr lvl="1"/>
            <a:r>
              <a:rPr lang="de-DE" sz="2400" dirty="0" smtClean="0"/>
              <a:t>Christian (</a:t>
            </a:r>
            <a:r>
              <a:rPr lang="de-DE" sz="2400" dirty="0" err="1" smtClean="0"/>
              <a:t>requirements</a:t>
            </a:r>
            <a:r>
              <a:rPr lang="de-DE" sz="2400" dirty="0" smtClean="0"/>
              <a:t>) </a:t>
            </a:r>
            <a:r>
              <a:rPr lang="de-DE" sz="2400" dirty="0" err="1" smtClean="0"/>
              <a:t>and</a:t>
            </a:r>
            <a:r>
              <a:rPr lang="de-DE" sz="2400" dirty="0" smtClean="0"/>
              <a:t> Bogdan (TTCN-3) will also </a:t>
            </a:r>
            <a:r>
              <a:rPr lang="en-US" sz="2400" dirty="0" smtClean="0"/>
              <a:t>contribute</a:t>
            </a:r>
            <a:endParaRPr lang="de-DE" sz="2400" dirty="0" smtClean="0"/>
          </a:p>
          <a:p>
            <a:pPr lvl="1"/>
            <a:r>
              <a:rPr lang="de-DE" sz="2400" dirty="0" err="1" smtClean="0"/>
              <a:t>comments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content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communicated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Ari</a:t>
            </a:r>
          </a:p>
          <a:p>
            <a:pPr lvl="1"/>
            <a:r>
              <a:rPr lang="de-DE" sz="2400" i="1" dirty="0" err="1" smtClean="0"/>
              <a:t>No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progress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since</a:t>
            </a:r>
            <a:r>
              <a:rPr lang="de-DE" sz="2400" i="1" dirty="0" smtClean="0"/>
              <a:t> September</a:t>
            </a:r>
            <a:endParaRPr lang="de-DE" sz="2400" i="1" dirty="0"/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800" dirty="0" err="1" smtClean="0"/>
              <a:t>Invite</a:t>
            </a:r>
            <a:r>
              <a:rPr lang="de-DE" sz="2800" dirty="0" smtClean="0"/>
              <a:t> </a:t>
            </a:r>
            <a:r>
              <a:rPr lang="de-DE" sz="2800" dirty="0"/>
              <a:t>E2NA </a:t>
            </a:r>
            <a:r>
              <a:rPr lang="de-DE" sz="2800" dirty="0" err="1" smtClean="0"/>
              <a:t>and</a:t>
            </a:r>
            <a:r>
              <a:rPr lang="de-DE" sz="2800" dirty="0" smtClean="0"/>
              <a:t> CTI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/>
              <a:t>review</a:t>
            </a:r>
            <a:r>
              <a:rPr lang="de-DE" sz="2800" dirty="0"/>
              <a:t> Wiki </a:t>
            </a:r>
            <a:r>
              <a:rPr lang="de-DE" sz="2800" dirty="0" err="1"/>
              <a:t>terminology</a:t>
            </a:r>
            <a:r>
              <a:rPr lang="de-DE" sz="2800" dirty="0"/>
              <a:t> </a:t>
            </a:r>
            <a:r>
              <a:rPr lang="de-DE" sz="2800" dirty="0" smtClean="0"/>
              <a:t>(after </a:t>
            </a:r>
            <a:r>
              <a:rPr lang="de-DE" sz="2800" dirty="0" err="1" smtClean="0"/>
              <a:t>stable</a:t>
            </a:r>
            <a:r>
              <a:rPr lang="de-DE" sz="2800" dirty="0" smtClean="0"/>
              <a:t> </a:t>
            </a:r>
            <a:r>
              <a:rPr lang="de-DE" sz="2800" dirty="0" err="1" smtClean="0"/>
              <a:t>draft</a:t>
            </a:r>
            <a:r>
              <a:rPr lang="de-DE" sz="2800" dirty="0" smtClean="0"/>
              <a:t>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074206"/>
              </p:ext>
            </p:extLst>
          </p:nvPr>
        </p:nvGraphicFramePr>
        <p:xfrm>
          <a:off x="2051720" y="2276872"/>
          <a:ext cx="6573416" cy="274320"/>
        </p:xfrm>
        <a:graphic>
          <a:graphicData uri="http://schemas.openxmlformats.org/drawingml/2006/table">
            <a:tbl>
              <a:tblPr/>
              <a:tblGrid>
                <a:gridCol w="197202"/>
                <a:gridCol w="6376214"/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hlinkClick r:id="rId2"/>
                        </a:rPr>
                        <a:t>MTS(12)SIG013r1</a:t>
                      </a:r>
                      <a:r>
                        <a:rPr lang="de-DE" dirty="0" smtClean="0"/>
                        <a:t> (September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version</a:t>
                      </a:r>
                      <a:r>
                        <a:rPr lang="de-DE" baseline="0" dirty="0" smtClean="0"/>
                        <a:t>)</a:t>
                      </a:r>
                      <a:endParaRPr lang="de-D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685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Discussions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Status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other</a:t>
            </a:r>
            <a:r>
              <a:rPr lang="de-DE" sz="2800" dirty="0" smtClean="0"/>
              <a:t> WIs</a:t>
            </a:r>
          </a:p>
          <a:p>
            <a:pPr lvl="1"/>
            <a:r>
              <a:rPr lang="de-DE" sz="2400" dirty="0" smtClean="0"/>
              <a:t>Case </a:t>
            </a:r>
            <a:r>
              <a:rPr lang="de-DE" sz="2400" dirty="0" err="1" smtClean="0"/>
              <a:t>studies</a:t>
            </a:r>
            <a:r>
              <a:rPr lang="de-DE" sz="2400" dirty="0" smtClean="0"/>
              <a:t> (Ari), </a:t>
            </a:r>
          </a:p>
          <a:p>
            <a:pPr lvl="2"/>
            <a:r>
              <a:rPr lang="de-DE" sz="2000" dirty="0" err="1" smtClean="0"/>
              <a:t>delayed</a:t>
            </a:r>
            <a:r>
              <a:rPr lang="de-DE" sz="2000" dirty="0" smtClean="0"/>
              <a:t> after WI on </a:t>
            </a:r>
            <a:r>
              <a:rPr lang="de-DE" sz="2000" dirty="0" err="1" smtClean="0"/>
              <a:t>terminology&amp;concepts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done</a:t>
            </a:r>
            <a:endParaRPr lang="de-DE" sz="2000" dirty="0" smtClean="0"/>
          </a:p>
          <a:p>
            <a:pPr lvl="1"/>
            <a:r>
              <a:rPr lang="de-DE" sz="2400" dirty="0" smtClean="0"/>
              <a:t>Design </a:t>
            </a:r>
            <a:r>
              <a:rPr lang="de-DE" sz="2400" dirty="0" err="1" smtClean="0"/>
              <a:t>guide</a:t>
            </a:r>
            <a:r>
              <a:rPr lang="de-DE" sz="2400" dirty="0" smtClean="0"/>
              <a:t> (V&amp;V) in </a:t>
            </a:r>
            <a:r>
              <a:rPr lang="de-DE" sz="2400" dirty="0" err="1" smtClean="0"/>
              <a:t>progress</a:t>
            </a:r>
            <a:r>
              <a:rPr lang="de-DE" sz="2400" dirty="0" smtClean="0"/>
              <a:t> (Scott)</a:t>
            </a:r>
          </a:p>
          <a:p>
            <a:pPr lvl="2"/>
            <a:r>
              <a:rPr lang="de-DE" sz="2000" dirty="0" err="1" smtClean="0"/>
              <a:t>Contribution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Ian, Jan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others</a:t>
            </a:r>
            <a:r>
              <a:rPr lang="de-DE" sz="2000" dirty="0" smtClean="0"/>
              <a:t> </a:t>
            </a:r>
            <a:r>
              <a:rPr lang="de-DE" sz="2000" dirty="0" err="1" smtClean="0"/>
              <a:t>welcome</a:t>
            </a:r>
            <a:endParaRPr lang="de-DE" sz="2000" dirty="0" smtClean="0"/>
          </a:p>
          <a:p>
            <a:pPr lvl="1"/>
            <a:r>
              <a:rPr lang="de-DE" sz="2400" dirty="0" smtClean="0"/>
              <a:t>„</a:t>
            </a:r>
            <a:r>
              <a:rPr lang="en-US" sz="2400" dirty="0" smtClean="0"/>
              <a:t>Security testing methodology“ (Scott)</a:t>
            </a:r>
          </a:p>
          <a:p>
            <a:pPr lvl="2"/>
            <a:r>
              <a:rPr lang="en-US" sz="2000" dirty="0" smtClean="0"/>
              <a:t>Will be integrated e.g. as an annex to V&amp;V document</a:t>
            </a:r>
          </a:p>
          <a:p>
            <a:pPr lvl="2"/>
            <a:endParaRPr lang="en-US" sz="2000" dirty="0"/>
          </a:p>
          <a:p>
            <a:r>
              <a:rPr lang="en-US" dirty="0" smtClean="0"/>
              <a:t>Time schedules?</a:t>
            </a:r>
          </a:p>
          <a:p>
            <a:endParaRPr lang="de-DE" sz="2800" dirty="0" smtClean="0"/>
          </a:p>
          <a:p>
            <a:endParaRPr lang="de-DE" sz="2800" dirty="0"/>
          </a:p>
          <a:p>
            <a:endParaRPr lang="de-DE" sz="28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049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APs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</a:pPr>
            <a:endParaRPr lang="de-DE" sz="2400" dirty="0" smtClean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endParaRPr lang="de-DE" sz="2400" dirty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endParaRPr lang="de-DE" sz="2400" dirty="0" smtClean="0"/>
          </a:p>
          <a:p>
            <a:pPr marL="0" lvl="1" indent="0">
              <a:buClrTx/>
              <a:buSzPct val="90000"/>
              <a:buNone/>
            </a:pPr>
            <a:endParaRPr lang="de-DE" sz="2400" dirty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endParaRPr lang="de-DE" sz="2400" dirty="0"/>
          </a:p>
          <a:p>
            <a:r>
              <a:rPr lang="de-DE" sz="2800" dirty="0"/>
              <a:t>Next </a:t>
            </a:r>
            <a:r>
              <a:rPr lang="de-DE" sz="2800" dirty="0" err="1"/>
              <a:t>meetings</a:t>
            </a:r>
            <a:r>
              <a:rPr lang="de-DE" sz="2800" dirty="0"/>
              <a:t>/</a:t>
            </a:r>
            <a:r>
              <a:rPr lang="de-DE" sz="2800" dirty="0" err="1"/>
              <a:t>calls</a:t>
            </a:r>
            <a:endParaRPr lang="de-DE" sz="2800" dirty="0"/>
          </a:p>
          <a:p>
            <a:pPr lvl="1"/>
            <a:r>
              <a:rPr lang="de-DE" dirty="0" smtClean="0"/>
              <a:t>MTS#58: </a:t>
            </a:r>
            <a:r>
              <a:rPr lang="de-DE" dirty="0" smtClean="0"/>
              <a:t>21st</a:t>
            </a:r>
            <a:r>
              <a:rPr lang="de-DE" dirty="0" smtClean="0"/>
              <a:t> </a:t>
            </a:r>
            <a:r>
              <a:rPr lang="de-DE" dirty="0" err="1" smtClean="0"/>
              <a:t>January</a:t>
            </a:r>
            <a:r>
              <a:rPr lang="de-DE" dirty="0" smtClean="0"/>
              <a:t> ETSI</a:t>
            </a:r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SIG-meetings </a:t>
            </a:r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progress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0064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240</Words>
  <Application>Microsoft Office PowerPoint</Application>
  <PresentationFormat>Bildschirmpräsentation (4:3)</PresentationFormat>
  <Paragraphs>56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 Theme</vt:lpstr>
      <vt:lpstr>Security SIG#7 in MTS 18th January 2013  draft Agenda</vt:lpstr>
      <vt:lpstr>Agenda SIG#7</vt:lpstr>
      <vt:lpstr>APs (from SIG#6/6bis)</vt:lpstr>
      <vt:lpstr>Review of „Terminology“</vt:lpstr>
      <vt:lpstr>Discussions</vt:lpstr>
      <vt:lpstr>New APs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axr</cp:lastModifiedBy>
  <cp:revision>409</cp:revision>
  <cp:lastPrinted>2012-05-15T07:02:06Z</cp:lastPrinted>
  <dcterms:created xsi:type="dcterms:W3CDTF">2010-12-21T08:59:38Z</dcterms:created>
  <dcterms:modified xsi:type="dcterms:W3CDTF">2013-01-17T13:32:42Z</dcterms:modified>
</cp:coreProperties>
</file>