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9"/>
  </p:notesMasterIdLst>
  <p:handoutMasterIdLst>
    <p:handoutMasterId r:id="rId10"/>
  </p:handoutMasterIdLst>
  <p:sldIdLst>
    <p:sldId id="256" r:id="rId2"/>
    <p:sldId id="307" r:id="rId3"/>
    <p:sldId id="341" r:id="rId4"/>
    <p:sldId id="358" r:id="rId5"/>
    <p:sldId id="361" r:id="rId6"/>
    <p:sldId id="362" r:id="rId7"/>
    <p:sldId id="360" r:id="rId8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9745" autoAdjust="0"/>
    <p:restoredTop sz="93736" autoAdjust="0"/>
  </p:normalViewPr>
  <p:slideViewPr>
    <p:cSldViewPr showGuides="1">
      <p:cViewPr varScale="1">
        <p:scale>
          <a:sx n="114" d="100"/>
          <a:sy n="114" d="100"/>
        </p:scale>
        <p:origin x="-168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4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30.09.13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30.09.13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eg"/><Relationship Id="rId2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1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6300" y="3861048"/>
            <a:ext cx="4124325" cy="1549153"/>
          </a:xfrm>
        </p:spPr>
        <p:txBody>
          <a:bodyPr/>
          <a:lstStyle/>
          <a:p>
            <a:r>
              <a:rPr lang="de-DE" sz="2800" dirty="0" smtClean="0"/>
              <a:t>Security </a:t>
            </a:r>
            <a:r>
              <a:rPr lang="de-DE" sz="2800" dirty="0" smtClean="0"/>
              <a:t>SIG in </a:t>
            </a:r>
            <a:r>
              <a:rPr lang="de-DE" sz="2800" dirty="0" smtClean="0"/>
              <a:t>MTS</a:t>
            </a:r>
            <a:br>
              <a:rPr lang="de-DE" sz="2800" dirty="0" smtClean="0"/>
            </a:br>
            <a:r>
              <a:rPr lang="de-DE" sz="2800" dirty="0" smtClean="0"/>
              <a:t>01</a:t>
            </a:r>
            <a:r>
              <a:rPr lang="de-DE" sz="2800" baseline="30000" dirty="0" smtClean="0"/>
              <a:t>st</a:t>
            </a:r>
            <a:r>
              <a:rPr lang="de-DE" sz="2800" dirty="0" smtClean="0"/>
              <a:t>October 2013</a:t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err="1" smtClean="0"/>
              <a:t>draft</a:t>
            </a:r>
            <a:r>
              <a:rPr lang="de-DE" sz="2800" dirty="0" smtClean="0"/>
              <a:t> Agenda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</a:t>
            </a:r>
            <a:r>
              <a:rPr lang="de-DE" dirty="0" smtClean="0"/>
              <a:t>SIG#7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/>
              <a:t>Currently registered participants: </a:t>
            </a:r>
            <a:br>
              <a:rPr lang="en-US" dirty="0"/>
            </a:br>
            <a:r>
              <a:rPr lang="en-US" sz="2600" dirty="0" smtClean="0"/>
              <a:t>J. </a:t>
            </a:r>
            <a:r>
              <a:rPr lang="en-US" sz="2600" dirty="0" err="1" smtClean="0"/>
              <a:t>Großmann</a:t>
            </a:r>
            <a:r>
              <a:rPr lang="en-US" sz="2600" dirty="0" smtClean="0"/>
              <a:t>, G. </a:t>
            </a:r>
            <a:r>
              <a:rPr lang="en-US" sz="2600" dirty="0" err="1" smtClean="0"/>
              <a:t>Rethy</a:t>
            </a:r>
            <a:r>
              <a:rPr lang="en-US" sz="2600" dirty="0"/>
              <a:t>, A. Takanen, </a:t>
            </a:r>
            <a:r>
              <a:rPr lang="en-US" sz="2600" dirty="0"/>
              <a:t>D</a:t>
            </a:r>
            <a:r>
              <a:rPr lang="en-US" sz="2600" dirty="0" smtClean="0"/>
              <a:t>. </a:t>
            </a:r>
            <a:r>
              <a:rPr lang="en-US" sz="2600" dirty="0" err="1" smtClean="0"/>
              <a:t>Hogrefe</a:t>
            </a:r>
            <a:r>
              <a:rPr lang="en-US" sz="2600" dirty="0" smtClean="0"/>
              <a:t>, A,. Wiles</a:t>
            </a:r>
            <a:endParaRPr lang="en-US" sz="2600" dirty="0" smtClean="0"/>
          </a:p>
          <a:p>
            <a:pPr marL="0" indent="0">
              <a:buNone/>
            </a:pPr>
            <a:endParaRPr lang="de-DE" dirty="0" smtClean="0"/>
          </a:p>
          <a:p>
            <a:pPr marL="514350" indent="-514350">
              <a:buFont typeface="+mj-lt"/>
              <a:buAutoNum type="arabicParenR"/>
            </a:pPr>
            <a:r>
              <a:rPr lang="de-DE" dirty="0"/>
              <a:t>Review/</a:t>
            </a:r>
            <a:r>
              <a:rPr lang="de-DE" dirty="0" err="1"/>
              <a:t>discussion</a:t>
            </a:r>
            <a:r>
              <a:rPr lang="de-DE" dirty="0"/>
              <a:t> APs </a:t>
            </a:r>
            <a:r>
              <a:rPr lang="de-DE" dirty="0" err="1"/>
              <a:t>and</a:t>
            </a:r>
            <a:r>
              <a:rPr lang="de-DE" dirty="0"/>
              <a:t> WI </a:t>
            </a:r>
            <a:r>
              <a:rPr lang="de-DE" dirty="0" err="1"/>
              <a:t>status</a:t>
            </a:r>
            <a:endParaRPr lang="de-DE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Security Testing Terminology and Concepts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Case Study Experiences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Security Testing Methodologies</a:t>
            </a:r>
          </a:p>
          <a:p>
            <a:pPr marL="514350" indent="-514350">
              <a:buFont typeface="+mj-lt"/>
              <a:buAutoNum type="arabicParenR"/>
            </a:pPr>
            <a:r>
              <a:rPr lang="de-DE" dirty="0" smtClean="0"/>
              <a:t>Next </a:t>
            </a:r>
            <a:r>
              <a:rPr lang="de-DE" dirty="0" err="1" smtClean="0"/>
              <a:t>steps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7997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APs (</a:t>
            </a:r>
            <a:r>
              <a:rPr lang="de-DE" dirty="0" err="1" smtClean="0"/>
              <a:t>from</a:t>
            </a:r>
            <a:r>
              <a:rPr lang="de-DE" dirty="0" smtClean="0"/>
              <a:t> SIG#7)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Jürgen/Peter: complete Diamonds case study input</a:t>
            </a:r>
          </a:p>
          <a:p>
            <a:r>
              <a:rPr lang="en-US" sz="2800" dirty="0" smtClean="0"/>
              <a:t>Ari</a:t>
            </a:r>
            <a:r>
              <a:rPr lang="en-US" sz="2800" dirty="0"/>
              <a:t>/Peter: Invite E2NA and CTI to review Terminology &amp; Concepts (after </a:t>
            </a:r>
            <a:r>
              <a:rPr lang="en-US" sz="2800" i="1" dirty="0"/>
              <a:t>stable</a:t>
            </a:r>
            <a:r>
              <a:rPr lang="en-US" sz="2800" dirty="0"/>
              <a:t> draft) </a:t>
            </a:r>
          </a:p>
          <a:p>
            <a:r>
              <a:rPr lang="en-US" sz="2800" dirty="0"/>
              <a:t> </a:t>
            </a:r>
            <a:r>
              <a:rPr lang="en-US" sz="2800" dirty="0" smtClean="0"/>
              <a:t>Ian</a:t>
            </a:r>
            <a:r>
              <a:rPr lang="en-US" sz="2800" dirty="0"/>
              <a:t>/Scott: provide stable draft for September</a:t>
            </a:r>
          </a:p>
          <a:p>
            <a:r>
              <a:rPr lang="en-US" sz="2800" dirty="0"/>
              <a:t> </a:t>
            </a:r>
            <a:r>
              <a:rPr lang="en-US" sz="2800" dirty="0" smtClean="0"/>
              <a:t>MTS</a:t>
            </a:r>
            <a:r>
              <a:rPr lang="en-US" sz="2800" dirty="0"/>
              <a:t>: request formal liaison with ISO SC27/WG3&amp;4</a:t>
            </a: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5161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Review </a:t>
            </a:r>
            <a:r>
              <a:rPr lang="de-DE" dirty="0" err="1" smtClean="0"/>
              <a:t>of</a:t>
            </a:r>
            <a:r>
              <a:rPr lang="de-DE" dirty="0" smtClean="0"/>
              <a:t> „</a:t>
            </a:r>
            <a:r>
              <a:rPr lang="de-DE" dirty="0" err="1" smtClean="0"/>
              <a:t>Terminology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MTS </a:t>
            </a:r>
            <a:r>
              <a:rPr lang="en-US" sz="2800" b="1" dirty="0"/>
              <a:t>members have been requested and encouraged again to provide to Ari comments on the draft</a:t>
            </a:r>
            <a:r>
              <a:rPr lang="en-US" sz="2800" b="1" dirty="0" smtClean="0"/>
              <a:t>.</a:t>
            </a:r>
            <a:endParaRPr lang="en-US" sz="2400" b="1" dirty="0" smtClean="0"/>
          </a:p>
          <a:p>
            <a:pPr lvl="1"/>
            <a:r>
              <a:rPr lang="en-US" sz="2400" dirty="0" smtClean="0"/>
              <a:t>Comments are available from </a:t>
            </a:r>
            <a:r>
              <a:rPr lang="en-US" sz="2400" dirty="0"/>
              <a:t>Milan </a:t>
            </a:r>
            <a:r>
              <a:rPr lang="en-US" sz="2400" dirty="0" err="1"/>
              <a:t>Zoric</a:t>
            </a:r>
            <a:endParaRPr lang="en-US" sz="2400" dirty="0" smtClean="0"/>
          </a:p>
          <a:p>
            <a:pPr lvl="1"/>
            <a:r>
              <a:rPr lang="en-US" sz="2400" dirty="0" smtClean="0"/>
              <a:t>Alignment </a:t>
            </a:r>
            <a:r>
              <a:rPr lang="en-US" sz="2400" dirty="0"/>
              <a:t>between MTS-</a:t>
            </a:r>
            <a:r>
              <a:rPr lang="en-US" sz="2400" dirty="0" smtClean="0"/>
              <a:t>101582 SecTestCasev003 </a:t>
            </a:r>
            <a:r>
              <a:rPr lang="en-US" sz="2400" dirty="0"/>
              <a:t>and MTS-</a:t>
            </a:r>
            <a:r>
              <a:rPr lang="en-US" sz="2400" dirty="0" smtClean="0"/>
              <a:t>101583_final_draft </a:t>
            </a:r>
            <a:endParaRPr lang="en-US" sz="2400" b="1" dirty="0" smtClean="0"/>
          </a:p>
          <a:p>
            <a:endParaRPr lang="en-US" sz="2800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856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Cases </a:t>
            </a:r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Stable </a:t>
            </a:r>
            <a:r>
              <a:rPr lang="en-US" dirty="0"/>
              <a:t>draft with </a:t>
            </a:r>
            <a:r>
              <a:rPr lang="en-US" dirty="0" smtClean="0"/>
              <a:t>6 </a:t>
            </a:r>
            <a:r>
              <a:rPr lang="en-US" dirty="0"/>
              <a:t>cases </a:t>
            </a:r>
            <a:r>
              <a:rPr lang="en-US" dirty="0" smtClean="0"/>
              <a:t>studies</a:t>
            </a:r>
          </a:p>
          <a:p>
            <a:pPr lvl="1"/>
            <a:r>
              <a:rPr lang="en-US" sz="2400" dirty="0" smtClean="0"/>
              <a:t>4 </a:t>
            </a:r>
            <a:r>
              <a:rPr lang="en-US" sz="2400" dirty="0"/>
              <a:t>c</a:t>
            </a:r>
            <a:r>
              <a:rPr lang="en-US" sz="2400" dirty="0" smtClean="0"/>
              <a:t>ase studies from </a:t>
            </a:r>
            <a:r>
              <a:rPr lang="en-US" sz="2400" dirty="0" smtClean="0"/>
              <a:t>DIAMONDS (banknote, processing, banking, automotive, radio protocols)</a:t>
            </a:r>
            <a:endParaRPr lang="en-US" sz="2400" dirty="0" smtClean="0"/>
          </a:p>
          <a:p>
            <a:pPr lvl="1"/>
            <a:r>
              <a:rPr lang="en-US" sz="2400" dirty="0" smtClean="0"/>
              <a:t>2 case studies from </a:t>
            </a:r>
            <a:r>
              <a:rPr lang="en-US" sz="2400" dirty="0" smtClean="0"/>
              <a:t>SPACIOS (</a:t>
            </a:r>
            <a:r>
              <a:rPr lang="en-US" sz="2400" dirty="0" err="1" smtClean="0"/>
              <a:t>eHealth</a:t>
            </a:r>
            <a:r>
              <a:rPr lang="en-US" sz="2400" dirty="0" smtClean="0"/>
              <a:t>, document server)</a:t>
            </a:r>
            <a:endParaRPr lang="en-US" sz="2400" dirty="0" smtClean="0"/>
          </a:p>
          <a:p>
            <a:r>
              <a:rPr lang="en-US" dirty="0" smtClean="0"/>
              <a:t>Common structure </a:t>
            </a:r>
          </a:p>
          <a:p>
            <a:pPr lvl="1"/>
            <a:r>
              <a:rPr lang="en-US" sz="2400" dirty="0" smtClean="0"/>
              <a:t>Case study characterization</a:t>
            </a:r>
          </a:p>
          <a:p>
            <a:pPr lvl="1"/>
            <a:r>
              <a:rPr lang="en-US" sz="2400" dirty="0" smtClean="0"/>
              <a:t>Securit</a:t>
            </a:r>
            <a:r>
              <a:rPr lang="en-US" sz="2400" dirty="0" smtClean="0"/>
              <a:t>y testing approaches</a:t>
            </a:r>
          </a:p>
          <a:p>
            <a:pPr lvl="1"/>
            <a:r>
              <a:rPr lang="en-US" sz="2400" dirty="0" smtClean="0"/>
              <a:t>Results</a:t>
            </a:r>
          </a:p>
          <a:p>
            <a:pPr lvl="1"/>
            <a:r>
              <a:rPr lang="en-US" sz="2400" dirty="0" smtClean="0"/>
              <a:t>Summary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761354"/>
      </p:ext>
    </p:extLst>
  </p:cSld>
  <p:clrMapOvr>
    <a:masterClrMapping/>
  </p:clrMapOvr>
  <p:transition xmlns:p14="http://schemas.microsoft.com/office/powerpoint/2010/main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</a:t>
            </a:r>
            <a:r>
              <a:rPr lang="en-US" dirty="0"/>
              <a:t>Testing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raft </a:t>
            </a:r>
            <a:r>
              <a:rPr lang="en-US" dirty="0"/>
              <a:t>with lots of </a:t>
            </a:r>
            <a:r>
              <a:rPr lang="en-US" dirty="0" smtClean="0"/>
              <a:t>notes, needs to be compiled in a draft document.</a:t>
            </a:r>
          </a:p>
          <a:p>
            <a:r>
              <a:rPr lang="en-US" dirty="0" smtClean="0"/>
              <a:t>Support offer from Ari and Jürgen (RASEN project)</a:t>
            </a:r>
            <a:endParaRPr lang="en-US" dirty="0" smtClean="0"/>
          </a:p>
          <a:p>
            <a:r>
              <a:rPr lang="en-US" dirty="0" smtClean="0"/>
              <a:t>Open issues from last meeting:</a:t>
            </a:r>
          </a:p>
          <a:p>
            <a:pPr lvl="1"/>
            <a:r>
              <a:rPr lang="en-US" sz="2000" dirty="0" smtClean="0"/>
              <a:t>Progress </a:t>
            </a:r>
            <a:r>
              <a:rPr lang="en-US" sz="2000" dirty="0"/>
              <a:t>has been made, changes integrated, but still an early draft.</a:t>
            </a:r>
          </a:p>
          <a:p>
            <a:pPr lvl="1"/>
            <a:r>
              <a:rPr lang="en-US" sz="2000" dirty="0"/>
              <a:t>A work plan has been established, and Ian will contribute, discussion took place with regard to the little progress done in the past year.</a:t>
            </a:r>
          </a:p>
          <a:p>
            <a:pPr lvl="1"/>
            <a:r>
              <a:rPr lang="en-US" sz="2000" dirty="0"/>
              <a:t>Request from Dieter: </a:t>
            </a:r>
            <a:r>
              <a:rPr lang="en-US" sz="2000" dirty="0" smtClean="0"/>
              <a:t>Harmonization </a:t>
            </a:r>
            <a:r>
              <a:rPr lang="en-US" sz="2000" dirty="0"/>
              <a:t>is needed in the deliverable. A work plan has been established.</a:t>
            </a:r>
            <a:endParaRPr lang="de-DE" sz="20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929933"/>
      </p:ext>
    </p:extLst>
  </p:cSld>
  <p:clrMapOvr>
    <a:masterClrMapping/>
  </p:clrMapOvr>
  <p:transition xmlns:p14="http://schemas.microsoft.com/office/powerpoint/2010/main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Discussion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Status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Wis</a:t>
            </a:r>
            <a:endParaRPr lang="de-DE" sz="2800" dirty="0" smtClean="0"/>
          </a:p>
          <a:p>
            <a:pPr lvl="1"/>
            <a:r>
              <a:rPr lang="de-DE" sz="2400" dirty="0" err="1" smtClean="0"/>
              <a:t>Terminology</a:t>
            </a:r>
            <a:r>
              <a:rPr lang="de-DE" sz="2400" dirty="0" smtClean="0"/>
              <a:t> (Ari)</a:t>
            </a:r>
            <a:endParaRPr lang="de-DE" sz="2400" dirty="0" smtClean="0"/>
          </a:p>
          <a:p>
            <a:pPr lvl="1"/>
            <a:r>
              <a:rPr lang="de-DE" sz="2400" dirty="0" smtClean="0"/>
              <a:t>Case </a:t>
            </a:r>
            <a:r>
              <a:rPr lang="de-DE" sz="2400" dirty="0" err="1" smtClean="0"/>
              <a:t>studies</a:t>
            </a:r>
            <a:r>
              <a:rPr lang="de-DE" sz="2400" dirty="0" smtClean="0"/>
              <a:t> </a:t>
            </a:r>
            <a:r>
              <a:rPr lang="de-DE" sz="2400" dirty="0" smtClean="0"/>
              <a:t>(</a:t>
            </a:r>
            <a:r>
              <a:rPr lang="de-DE" sz="2400" dirty="0" smtClean="0"/>
              <a:t>Jürgen</a:t>
            </a:r>
            <a:r>
              <a:rPr lang="de-DE" sz="2400" dirty="0" smtClean="0"/>
              <a:t>)</a:t>
            </a:r>
            <a:endParaRPr lang="de-DE" sz="2000" dirty="0" smtClean="0"/>
          </a:p>
          <a:p>
            <a:pPr lvl="1"/>
            <a:r>
              <a:rPr lang="de-DE" sz="2400" dirty="0" smtClean="0"/>
              <a:t>Design </a:t>
            </a:r>
            <a:r>
              <a:rPr lang="de-DE" sz="2400" dirty="0" err="1" smtClean="0"/>
              <a:t>guide</a:t>
            </a:r>
            <a:r>
              <a:rPr lang="de-DE" sz="2400" dirty="0" smtClean="0"/>
              <a:t> (V&amp;V) in </a:t>
            </a:r>
            <a:r>
              <a:rPr lang="de-DE" sz="2400" dirty="0" err="1" smtClean="0"/>
              <a:t>progress</a:t>
            </a:r>
            <a:r>
              <a:rPr lang="de-DE" sz="2400" dirty="0" smtClean="0"/>
              <a:t> (Scott)</a:t>
            </a:r>
          </a:p>
          <a:p>
            <a:pPr lvl="2"/>
            <a:r>
              <a:rPr lang="de-DE" sz="2000" dirty="0" err="1" smtClean="0"/>
              <a:t>Contribution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Ian, Jan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others</a:t>
            </a:r>
            <a:r>
              <a:rPr lang="de-DE" sz="2000" dirty="0" smtClean="0"/>
              <a:t> </a:t>
            </a:r>
            <a:r>
              <a:rPr lang="de-DE" sz="2000" dirty="0" err="1" smtClean="0"/>
              <a:t>welcome</a:t>
            </a:r>
            <a:endParaRPr lang="de-DE" sz="2000" dirty="0" smtClean="0"/>
          </a:p>
          <a:p>
            <a:pPr lvl="1"/>
            <a:r>
              <a:rPr lang="de-DE" sz="2400" dirty="0" smtClean="0"/>
              <a:t>„</a:t>
            </a:r>
            <a:r>
              <a:rPr lang="en-US" sz="2400" dirty="0" smtClean="0"/>
              <a:t>Security testing methodology“ (Scott)</a:t>
            </a:r>
          </a:p>
          <a:p>
            <a:pPr lvl="2"/>
            <a:r>
              <a:rPr lang="en-US" sz="2000" dirty="0" smtClean="0"/>
              <a:t>Will be integrated e.g. as an annex to V&amp;V document</a:t>
            </a:r>
          </a:p>
          <a:p>
            <a:pPr lvl="2"/>
            <a:endParaRPr lang="en-US" sz="2000" dirty="0"/>
          </a:p>
          <a:p>
            <a:r>
              <a:rPr lang="en-US" dirty="0" smtClean="0"/>
              <a:t>Time schedules?</a:t>
            </a:r>
          </a:p>
          <a:p>
            <a:endParaRPr lang="de-DE" sz="2800" dirty="0" smtClean="0"/>
          </a:p>
          <a:p>
            <a:endParaRPr lang="de-DE" sz="2800" dirty="0"/>
          </a:p>
          <a:p>
            <a:endParaRPr lang="de-DE" sz="28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0491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55</TotalTime>
  <Words>309</Words>
  <Application>Microsoft Macintosh PowerPoint</Application>
  <PresentationFormat>On-screen Show (4:3)</PresentationFormat>
  <Paragraphs>58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Security SIG in MTS 01stOctober 2013  draft Agenda</vt:lpstr>
      <vt:lpstr>Agenda SIG#7</vt:lpstr>
      <vt:lpstr>APs (from SIG#7)</vt:lpstr>
      <vt:lpstr>Review of „Terminology“</vt:lpstr>
      <vt:lpstr>Cases Studies</vt:lpstr>
      <vt:lpstr>Security Testing Methodology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Juergen Grossmann</cp:lastModifiedBy>
  <cp:revision>417</cp:revision>
  <cp:lastPrinted>2012-05-15T07:02:06Z</cp:lastPrinted>
  <dcterms:created xsi:type="dcterms:W3CDTF">2010-12-21T08:59:38Z</dcterms:created>
  <dcterms:modified xsi:type="dcterms:W3CDTF">2013-09-30T07:30:05Z</dcterms:modified>
</cp:coreProperties>
</file>