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5" r:id="rId1"/>
  </p:sldMasterIdLst>
  <p:notesMasterIdLst>
    <p:notesMasterId r:id="rId12"/>
  </p:notesMasterIdLst>
  <p:handoutMasterIdLst>
    <p:handoutMasterId r:id="rId13"/>
  </p:handoutMasterIdLst>
  <p:sldIdLst>
    <p:sldId id="256" r:id="rId2"/>
    <p:sldId id="362" r:id="rId3"/>
    <p:sldId id="365" r:id="rId4"/>
    <p:sldId id="373" r:id="rId5"/>
    <p:sldId id="374" r:id="rId6"/>
    <p:sldId id="375" r:id="rId7"/>
    <p:sldId id="369" r:id="rId8"/>
    <p:sldId id="370" r:id="rId9"/>
    <p:sldId id="371" r:id="rId10"/>
    <p:sldId id="372" r:id="rId1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745" autoAdjust="0"/>
    <p:restoredTop sz="93736" autoAdjust="0"/>
  </p:normalViewPr>
  <p:slideViewPr>
    <p:cSldViewPr showGuides="1">
      <p:cViewPr varScale="1">
        <p:scale>
          <a:sx n="108" d="100"/>
          <a:sy n="108" d="100"/>
        </p:scale>
        <p:origin x="-1040" y="-112"/>
      </p:cViewPr>
      <p:guideLst>
        <p:guide orient="horz" pos="2160"/>
        <p:guide pos="2880"/>
      </p:guideLst>
    </p:cSldViewPr>
  </p:slideViewPr>
  <p:notesTextViewPr>
    <p:cViewPr>
      <p:scale>
        <a:sx n="1" d="1"/>
        <a:sy n="1" d="1"/>
      </p:scale>
      <p:origin x="0" y="0"/>
    </p:cViewPr>
  </p:notesTextViewPr>
  <p:sorterViewPr>
    <p:cViewPr>
      <p:scale>
        <a:sx n="120" d="100"/>
        <a:sy n="120" d="100"/>
      </p:scale>
      <p:origin x="0" y="34"/>
    </p:cViewPr>
  </p:sorterViewPr>
  <p:notesViewPr>
    <p:cSldViewPr>
      <p:cViewPr varScale="1">
        <p:scale>
          <a:sx n="80" d="100"/>
          <a:sy n="80" d="100"/>
        </p:scale>
        <p:origin x="-2688" y="-96"/>
      </p:cViewPr>
      <p:guideLst>
        <p:guide orient="horz" pos="2931"/>
        <p:guide pos="2211"/>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42514" cy="465594"/>
          </a:xfrm>
          <a:prstGeom prst="rect">
            <a:avLst/>
          </a:prstGeom>
        </p:spPr>
        <p:txBody>
          <a:bodyPr vert="horz" lIns="88240" tIns="44120" rIns="88240" bIns="44120" rtlCol="0"/>
          <a:lstStyle>
            <a:lvl1pPr algn="l">
              <a:defRPr sz="1200"/>
            </a:lvl1pPr>
          </a:lstStyle>
          <a:p>
            <a:endParaRPr lang="de-DE"/>
          </a:p>
        </p:txBody>
      </p:sp>
      <p:sp>
        <p:nvSpPr>
          <p:cNvPr id="3" name="Datumsplatzhalter 2"/>
          <p:cNvSpPr>
            <a:spLocks noGrp="1"/>
          </p:cNvSpPr>
          <p:nvPr>
            <p:ph type="dt" sz="quarter" idx="1"/>
          </p:nvPr>
        </p:nvSpPr>
        <p:spPr>
          <a:xfrm>
            <a:off x="3975772" y="0"/>
            <a:ext cx="3042514" cy="465594"/>
          </a:xfrm>
          <a:prstGeom prst="rect">
            <a:avLst/>
          </a:prstGeom>
        </p:spPr>
        <p:txBody>
          <a:bodyPr vert="horz" lIns="88240" tIns="44120" rIns="88240" bIns="44120" rtlCol="0"/>
          <a:lstStyle>
            <a:lvl1pPr algn="r">
              <a:defRPr sz="1200"/>
            </a:lvl1pPr>
          </a:lstStyle>
          <a:p>
            <a:fld id="{4D49A2AF-E294-4F02-A85C-198739FF1E8D}" type="datetimeFigureOut">
              <a:rPr lang="de-DE" smtClean="0"/>
              <a:pPr/>
              <a:t>04.11.13</a:t>
            </a:fld>
            <a:endParaRPr lang="de-DE"/>
          </a:p>
        </p:txBody>
      </p:sp>
      <p:sp>
        <p:nvSpPr>
          <p:cNvPr id="4" name="Fußzeilenplatzhalter 3"/>
          <p:cNvSpPr>
            <a:spLocks noGrp="1"/>
          </p:cNvSpPr>
          <p:nvPr>
            <p:ph type="ftr" sz="quarter" idx="2"/>
          </p:nvPr>
        </p:nvSpPr>
        <p:spPr>
          <a:xfrm>
            <a:off x="1" y="8838845"/>
            <a:ext cx="3042514" cy="465594"/>
          </a:xfrm>
          <a:prstGeom prst="rect">
            <a:avLst/>
          </a:prstGeom>
        </p:spPr>
        <p:txBody>
          <a:bodyPr vert="horz" lIns="88240" tIns="44120" rIns="88240" bIns="44120" rtlCol="0" anchor="b"/>
          <a:lstStyle>
            <a:lvl1pPr algn="l">
              <a:defRPr sz="1200"/>
            </a:lvl1pPr>
          </a:lstStyle>
          <a:p>
            <a:endParaRPr lang="de-DE"/>
          </a:p>
        </p:txBody>
      </p:sp>
      <p:sp>
        <p:nvSpPr>
          <p:cNvPr id="5" name="Foliennummernplatzhalter 4"/>
          <p:cNvSpPr>
            <a:spLocks noGrp="1"/>
          </p:cNvSpPr>
          <p:nvPr>
            <p:ph type="sldNum" sz="quarter" idx="3"/>
          </p:nvPr>
        </p:nvSpPr>
        <p:spPr>
          <a:xfrm>
            <a:off x="3975772" y="8838845"/>
            <a:ext cx="3042514" cy="465594"/>
          </a:xfrm>
          <a:prstGeom prst="rect">
            <a:avLst/>
          </a:prstGeom>
        </p:spPr>
        <p:txBody>
          <a:bodyPr vert="horz" lIns="88240" tIns="44120" rIns="88240" bIns="44120" rtlCol="0" anchor="b"/>
          <a:lstStyle>
            <a:lvl1pPr algn="r">
              <a:defRPr sz="1200"/>
            </a:lvl1pPr>
          </a:lstStyle>
          <a:p>
            <a:fld id="{E02C729D-4CC1-425F-A437-754866783A89}" type="slidenum">
              <a:rPr lang="de-DE" smtClean="0"/>
              <a:pPr/>
              <a:t>‹#›</a:t>
            </a:fld>
            <a:endParaRPr lang="de-DE"/>
          </a:p>
        </p:txBody>
      </p:sp>
    </p:spTree>
    <p:extLst>
      <p:ext uri="{BB962C8B-B14F-4D97-AF65-F5344CB8AC3E}">
        <p14:creationId xmlns:p14="http://schemas.microsoft.com/office/powerpoint/2010/main" val="609128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41968" cy="465296"/>
          </a:xfrm>
          <a:prstGeom prst="rect">
            <a:avLst/>
          </a:prstGeom>
        </p:spPr>
        <p:txBody>
          <a:bodyPr vert="horz" lIns="88240" tIns="44120" rIns="88240" bIns="44120" rtlCol="0"/>
          <a:lstStyle>
            <a:lvl1pPr algn="l">
              <a:defRPr sz="1200"/>
            </a:lvl1pPr>
          </a:lstStyle>
          <a:p>
            <a:endParaRPr lang="de-DE"/>
          </a:p>
        </p:txBody>
      </p:sp>
      <p:sp>
        <p:nvSpPr>
          <p:cNvPr id="3" name="Datumsplatzhalter 2"/>
          <p:cNvSpPr>
            <a:spLocks noGrp="1"/>
          </p:cNvSpPr>
          <p:nvPr>
            <p:ph type="dt" idx="1"/>
          </p:nvPr>
        </p:nvSpPr>
        <p:spPr>
          <a:xfrm>
            <a:off x="3976334" y="0"/>
            <a:ext cx="3041968" cy="465296"/>
          </a:xfrm>
          <a:prstGeom prst="rect">
            <a:avLst/>
          </a:prstGeom>
        </p:spPr>
        <p:txBody>
          <a:bodyPr vert="horz" lIns="88240" tIns="44120" rIns="88240" bIns="44120" rtlCol="0"/>
          <a:lstStyle>
            <a:lvl1pPr algn="r">
              <a:defRPr sz="1200"/>
            </a:lvl1pPr>
          </a:lstStyle>
          <a:p>
            <a:fld id="{7523F357-4AAE-4A63-80A5-EED367A3DE2D}" type="datetimeFigureOut">
              <a:rPr lang="de-DE" smtClean="0"/>
              <a:pPr/>
              <a:t>04.11.13</a:t>
            </a:fld>
            <a:endParaRPr lang="de-DE"/>
          </a:p>
        </p:txBody>
      </p:sp>
      <p:sp>
        <p:nvSpPr>
          <p:cNvPr id="4" name="Folienbildplatzhalter 3"/>
          <p:cNvSpPr>
            <a:spLocks noGrp="1" noRot="1" noChangeAspect="1"/>
          </p:cNvSpPr>
          <p:nvPr>
            <p:ph type="sldImg" idx="2"/>
          </p:nvPr>
        </p:nvSpPr>
        <p:spPr>
          <a:xfrm>
            <a:off x="1184275" y="696913"/>
            <a:ext cx="4651375" cy="3489325"/>
          </a:xfrm>
          <a:prstGeom prst="rect">
            <a:avLst/>
          </a:prstGeom>
          <a:noFill/>
          <a:ln w="12700">
            <a:solidFill>
              <a:prstClr val="black"/>
            </a:solidFill>
          </a:ln>
        </p:spPr>
        <p:txBody>
          <a:bodyPr vert="horz" lIns="88240" tIns="44120" rIns="88240" bIns="44120" rtlCol="0" anchor="ctr"/>
          <a:lstStyle/>
          <a:p>
            <a:endParaRPr lang="de-DE"/>
          </a:p>
        </p:txBody>
      </p:sp>
      <p:sp>
        <p:nvSpPr>
          <p:cNvPr id="5" name="Notizenplatzhalter 4"/>
          <p:cNvSpPr>
            <a:spLocks noGrp="1"/>
          </p:cNvSpPr>
          <p:nvPr>
            <p:ph type="body" sz="quarter" idx="3"/>
          </p:nvPr>
        </p:nvSpPr>
        <p:spPr>
          <a:xfrm>
            <a:off x="701993" y="4420315"/>
            <a:ext cx="5615940" cy="4187666"/>
          </a:xfrm>
          <a:prstGeom prst="rect">
            <a:avLst/>
          </a:prstGeom>
        </p:spPr>
        <p:txBody>
          <a:bodyPr vert="horz" lIns="88240" tIns="44120" rIns="88240" bIns="441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839013"/>
            <a:ext cx="3041968" cy="465296"/>
          </a:xfrm>
          <a:prstGeom prst="rect">
            <a:avLst/>
          </a:prstGeom>
        </p:spPr>
        <p:txBody>
          <a:bodyPr vert="horz" lIns="88240" tIns="44120" rIns="88240" bIns="44120" rtlCol="0" anchor="b"/>
          <a:lstStyle>
            <a:lvl1pPr algn="l">
              <a:defRPr sz="1200"/>
            </a:lvl1pPr>
          </a:lstStyle>
          <a:p>
            <a:endParaRPr lang="de-DE"/>
          </a:p>
        </p:txBody>
      </p:sp>
      <p:sp>
        <p:nvSpPr>
          <p:cNvPr id="7" name="Foliennummernplatzhalter 6"/>
          <p:cNvSpPr>
            <a:spLocks noGrp="1"/>
          </p:cNvSpPr>
          <p:nvPr>
            <p:ph type="sldNum" sz="quarter" idx="5"/>
          </p:nvPr>
        </p:nvSpPr>
        <p:spPr>
          <a:xfrm>
            <a:off x="3976334" y="8839013"/>
            <a:ext cx="3041968" cy="465296"/>
          </a:xfrm>
          <a:prstGeom prst="rect">
            <a:avLst/>
          </a:prstGeom>
        </p:spPr>
        <p:txBody>
          <a:bodyPr vert="horz" lIns="88240" tIns="44120" rIns="88240" bIns="44120" rtlCol="0" anchor="b"/>
          <a:lstStyle>
            <a:lvl1pPr algn="r">
              <a:defRPr sz="1200"/>
            </a:lvl1pPr>
          </a:lstStyle>
          <a:p>
            <a:fld id="{1167BE1B-A5D2-44B1-A6AE-1F3685EAD402}" type="slidenum">
              <a:rPr lang="de-DE" smtClean="0"/>
              <a:pPr/>
              <a:t>‹#›</a:t>
            </a:fld>
            <a:endParaRPr lang="de-DE"/>
          </a:p>
        </p:txBody>
      </p:sp>
    </p:spTree>
    <p:extLst>
      <p:ext uri="{BB962C8B-B14F-4D97-AF65-F5344CB8AC3E}">
        <p14:creationId xmlns:p14="http://schemas.microsoft.com/office/powerpoint/2010/main" val="37801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Explain the terms by means of English text</a:t>
            </a:r>
          </a:p>
          <a:p>
            <a:pPr lvl="1"/>
            <a:r>
              <a:rPr lang="en-US" dirty="0" smtClean="0"/>
              <a:t>Provides relationship between the terms by means of associations in the model</a:t>
            </a:r>
          </a:p>
          <a:p>
            <a:pPr lvl="1"/>
            <a:endParaRPr lang="en-US" dirty="0" smtClean="0"/>
          </a:p>
          <a:p>
            <a:r>
              <a:rPr lang="en-US" sz="7300" b="1" dirty="0"/>
              <a:t>Test item </a:t>
            </a:r>
            <a:r>
              <a:rPr lang="en-US" sz="5700" dirty="0"/>
              <a:t>– is a work product (e.g. system, software item, requirements document, design specification, user guide) that is an object of testing [8].</a:t>
            </a:r>
            <a:endParaRPr lang="de-DE" sz="5700" dirty="0"/>
          </a:p>
          <a:p>
            <a:r>
              <a:rPr lang="en-US" sz="6500" b="1" dirty="0"/>
              <a:t>Test condition </a:t>
            </a:r>
            <a:r>
              <a:rPr lang="en-US" sz="5700" dirty="0"/>
              <a:t>– is testable aspect of the test item, such as a function, transaction, feature, quality attribute, or structural element identified as a basis for testing [8].</a:t>
            </a:r>
            <a:endParaRPr lang="de-DE" sz="5700" dirty="0"/>
          </a:p>
          <a:p>
            <a:r>
              <a:rPr lang="en-US" sz="7300" b="1" dirty="0"/>
              <a:t>Test case </a:t>
            </a:r>
            <a:r>
              <a:rPr lang="en-US" sz="5700" dirty="0"/>
              <a:t>–</a:t>
            </a:r>
            <a:r>
              <a:rPr lang="en-US" sz="5700" b="1" dirty="0"/>
              <a:t> </a:t>
            </a:r>
            <a:r>
              <a:rPr lang="en-US" sz="5700" dirty="0"/>
              <a:t>is a</a:t>
            </a:r>
            <a:r>
              <a:rPr lang="en-US" sz="5700" b="1" dirty="0"/>
              <a:t> </a:t>
            </a:r>
            <a:r>
              <a:rPr lang="en-US" sz="5700" dirty="0"/>
              <a:t>set preconditions, inputs (including actions, where applicable), and expected results, developed to</a:t>
            </a:r>
            <a:r>
              <a:rPr lang="en-US" sz="5700" b="1" dirty="0"/>
              <a:t> </a:t>
            </a:r>
            <a:r>
              <a:rPr lang="en-US" sz="5700" dirty="0"/>
              <a:t>determine whether or not the covered part of the </a:t>
            </a:r>
            <a:r>
              <a:rPr lang="en-US" sz="5700" i="1" dirty="0"/>
              <a:t>test item</a:t>
            </a:r>
            <a:r>
              <a:rPr lang="en-US" sz="5700" dirty="0"/>
              <a:t> has been implemented correctly [8].</a:t>
            </a:r>
          </a:p>
          <a:p>
            <a:r>
              <a:rPr lang="en-US" sz="5700" dirty="0"/>
              <a:t>…</a:t>
            </a:r>
            <a:endParaRPr lang="de-DE" sz="5700" dirty="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90B6142E-3A41-467A-863F-2AA114806F66}" type="slidenum">
              <a:rPr lang="en-GB" smtClean="0"/>
              <a:t>5</a:t>
            </a:fld>
            <a:endParaRPr lang="en-GB"/>
          </a:p>
        </p:txBody>
      </p:sp>
    </p:spTree>
    <p:extLst>
      <p:ext uri="{BB962C8B-B14F-4D97-AF65-F5344CB8AC3E}">
        <p14:creationId xmlns:p14="http://schemas.microsoft.com/office/powerpoint/2010/main" val="102185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Security test case</a:t>
            </a:r>
            <a:r>
              <a:rPr lang="en-US" sz="1600" dirty="0"/>
              <a:t> </a:t>
            </a:r>
            <a:r>
              <a:rPr lang="en-US" dirty="0"/>
              <a:t>–</a:t>
            </a:r>
            <a:r>
              <a:rPr lang="en-US" b="1" dirty="0"/>
              <a:t> </a:t>
            </a:r>
            <a:r>
              <a:rPr lang="en-US" dirty="0"/>
              <a:t>is a</a:t>
            </a:r>
            <a:r>
              <a:rPr lang="en-US" b="1" dirty="0"/>
              <a:t> </a:t>
            </a:r>
            <a:r>
              <a:rPr lang="en-US" dirty="0"/>
              <a:t>set preconditions, inputs (including actions, where applicable), and expected results, developed to</a:t>
            </a:r>
            <a:r>
              <a:rPr lang="en-US" b="1" dirty="0"/>
              <a:t> </a:t>
            </a:r>
            <a:r>
              <a:rPr lang="en-US" dirty="0"/>
              <a:t>determine whether the security features of a </a:t>
            </a:r>
            <a:r>
              <a:rPr lang="en-US" i="1" dirty="0"/>
              <a:t>test item</a:t>
            </a:r>
            <a:r>
              <a:rPr lang="en-US" dirty="0"/>
              <a:t> have been implemented correctly or to determine whether or not the covered part of the </a:t>
            </a:r>
            <a:r>
              <a:rPr lang="en-US" i="1" dirty="0"/>
              <a:t>test item</a:t>
            </a:r>
            <a:r>
              <a:rPr lang="en-US" dirty="0"/>
              <a:t> has vulnerabilities that may harm the availability, confidentiality and integrity of the test item.</a:t>
            </a:r>
          </a:p>
          <a:p>
            <a:endParaRPr lang="de-DE" dirty="0"/>
          </a:p>
          <a:p>
            <a:r>
              <a:rPr lang="en-US" sz="1600" b="1" dirty="0"/>
              <a:t>Security functional test case</a:t>
            </a:r>
            <a:r>
              <a:rPr lang="en-US" sz="1600" dirty="0"/>
              <a:t> </a:t>
            </a:r>
            <a:r>
              <a:rPr lang="en-US" dirty="0"/>
              <a:t>–</a:t>
            </a:r>
            <a:r>
              <a:rPr lang="en-US" b="1" dirty="0"/>
              <a:t> </a:t>
            </a:r>
            <a:r>
              <a:rPr lang="en-US" dirty="0"/>
              <a:t>is a security test case that checks if the software security functions are implemented correctly and consistent with the security functional requirements. It is used to check the functionality, efficiency and availability of the specified security features of a test item</a:t>
            </a:r>
            <a:endParaRPr lang="de-DE" dirty="0"/>
          </a:p>
          <a:p>
            <a:endParaRPr lang="en-US" b="1" dirty="0"/>
          </a:p>
          <a:p>
            <a:r>
              <a:rPr lang="en-US" sz="1600" b="1" dirty="0"/>
              <a:t>Security vulnerability test case</a:t>
            </a:r>
            <a:r>
              <a:rPr lang="en-US" sz="1600" dirty="0"/>
              <a:t> </a:t>
            </a:r>
            <a:r>
              <a:rPr lang="en-US" dirty="0"/>
              <a:t>–</a:t>
            </a:r>
            <a:r>
              <a:rPr lang="en-US" b="1" dirty="0"/>
              <a:t> </a:t>
            </a:r>
            <a:r>
              <a:rPr lang="en-US" dirty="0"/>
              <a:t>is security test case that directly addresses the identification and discovery of actually undiscovered system vulnerabilities. This kind of security testing targets the identification of design and implementation faults that lead to vulnerabilities that may harm the availability, confidentiality and integrity of the test item.</a:t>
            </a:r>
            <a:endParaRPr lang="de-DE" dirty="0"/>
          </a:p>
          <a:p>
            <a:endParaRPr lang="en-US" smtClean="0"/>
          </a:p>
          <a:p>
            <a:endParaRPr lang="en-US"/>
          </a:p>
        </p:txBody>
      </p:sp>
      <p:sp>
        <p:nvSpPr>
          <p:cNvPr id="4" name="Slide Number Placeholder 3"/>
          <p:cNvSpPr>
            <a:spLocks noGrp="1"/>
          </p:cNvSpPr>
          <p:nvPr>
            <p:ph type="sldNum" sz="quarter" idx="10"/>
          </p:nvPr>
        </p:nvSpPr>
        <p:spPr/>
        <p:txBody>
          <a:bodyPr/>
          <a:lstStyle/>
          <a:p>
            <a:fld id="{90B6142E-3A41-467A-863F-2AA114806F66}" type="slidenum">
              <a:rPr lang="en-GB" smtClean="0"/>
              <a:t>6</a:t>
            </a:fld>
            <a:endParaRPr lang="en-GB"/>
          </a:p>
        </p:txBody>
      </p:sp>
    </p:spTree>
    <p:extLst>
      <p:ext uri="{BB962C8B-B14F-4D97-AF65-F5344CB8AC3E}">
        <p14:creationId xmlns:p14="http://schemas.microsoft.com/office/powerpoint/2010/main" val="92287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תמונה 6" descr="open-slide.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5" name="Title 1"/>
          <p:cNvSpPr>
            <a:spLocks noGrp="1"/>
          </p:cNvSpPr>
          <p:nvPr>
            <p:ph type="title"/>
          </p:nvPr>
        </p:nvSpPr>
        <p:spPr>
          <a:xfrm>
            <a:off x="4686300" y="4268723"/>
            <a:ext cx="4124325" cy="1141478"/>
          </a:xfrm>
        </p:spPr>
        <p:txBody>
          <a:bodyPr anchor="t"/>
          <a:lstStyle>
            <a:lvl1pPr algn="ctr">
              <a:defRPr sz="3200" b="1" cap="all"/>
            </a:lvl1pPr>
          </a:lstStyle>
          <a:p>
            <a:r>
              <a:rPr lang="en-US" dirty="0" smtClean="0"/>
              <a:t>Click to edit Master title style</a:t>
            </a:r>
            <a:endParaRPr lang="en-GB" dirty="0"/>
          </a:p>
        </p:txBody>
      </p:sp>
      <p:sp>
        <p:nvSpPr>
          <p:cNvPr id="6" name="Text Placeholder 2"/>
          <p:cNvSpPr>
            <a:spLocks noGrp="1"/>
          </p:cNvSpPr>
          <p:nvPr>
            <p:ph type="body" idx="1"/>
          </p:nvPr>
        </p:nvSpPr>
        <p:spPr>
          <a:xfrm>
            <a:off x="4686299" y="5457826"/>
            <a:ext cx="4124325" cy="990599"/>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32A03FD8-2AD1-454C-ACD6-B93B050F000E}"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8" name="Slide Number Placeholder 5"/>
          <p:cNvSpPr>
            <a:spLocks noGrp="1"/>
          </p:cNvSpPr>
          <p:nvPr>
            <p:ph type="sldNum" sz="quarter" idx="11"/>
          </p:nvPr>
        </p:nvSpPr>
        <p:spPr/>
        <p:txBody>
          <a:bodyPr/>
          <a:lstStyle>
            <a:lvl1pPr>
              <a:defRPr/>
            </a:lvl1pPr>
          </a:lstStyle>
          <a:p>
            <a:pPr>
              <a:defRPr/>
            </a:pPr>
            <a:fld id="{ED406F06-8AF9-491A-B4BC-08834227DEB1}"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4" name="Slide Number Placeholder 5"/>
          <p:cNvSpPr>
            <a:spLocks noGrp="1"/>
          </p:cNvSpPr>
          <p:nvPr>
            <p:ph type="sldNum" sz="quarter" idx="11"/>
          </p:nvPr>
        </p:nvSpPr>
        <p:spPr/>
        <p:txBody>
          <a:bodyPr/>
          <a:lstStyle>
            <a:lvl1pPr>
              <a:defRPr/>
            </a:lvl1pPr>
          </a:lstStyle>
          <a:p>
            <a:pPr>
              <a:defRPr/>
            </a:pPr>
            <a:fld id="{2348D70E-CE22-4A84-8391-03BF018843AF}"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3" name="Slide Number Placeholder 5"/>
          <p:cNvSpPr>
            <a:spLocks noGrp="1"/>
          </p:cNvSpPr>
          <p:nvPr>
            <p:ph type="sldNum" sz="quarter" idx="11"/>
          </p:nvPr>
        </p:nvSpPr>
        <p:spPr/>
        <p:txBody>
          <a:bodyPr/>
          <a:lstStyle>
            <a:lvl1pPr>
              <a:defRPr/>
            </a:lvl1pPr>
          </a:lstStyle>
          <a:p>
            <a:pPr>
              <a:defRPr/>
            </a:pPr>
            <a:fld id="{7C932DF5-AE3C-4C74-8AB2-44FEC5470EE2}"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CB47E68-A627-4BB9-B9CE-31D19D05467E}"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3AA92BC-5073-4DE4-AB65-3D89414CF471}"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9CABC30A-B90E-4638-8E25-1099E0A09F24}"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BF451422-DED7-4881-9380-0DDF2E875A69}"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9088" y="954088"/>
            <a:ext cx="8504237"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7975" y="1657350"/>
            <a:ext cx="418782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57350"/>
            <a:ext cx="4187825"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90988"/>
            <a:ext cx="4187825"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ftr" sz="quarter" idx="10"/>
          </p:nvPr>
        </p:nvSpPr>
        <p:spPr/>
        <p:txBody>
          <a:bodyPr/>
          <a:lstStyle>
            <a:lvl1pPr>
              <a:defRPr/>
            </a:lvl1pPr>
          </a:lstStyle>
          <a:p>
            <a:pPr>
              <a:defRPr/>
            </a:pPr>
            <a:r>
              <a:rPr lang="en-US" smtClean="0"/>
              <a:t>Security SIG in MTS, 4-5 October 2011</a:t>
            </a:r>
            <a:endParaRPr lang="en-GB"/>
          </a:p>
        </p:txBody>
      </p:sp>
      <p:sp>
        <p:nvSpPr>
          <p:cNvPr id="7" name="Rectangle 5"/>
          <p:cNvSpPr>
            <a:spLocks noGrp="1" noChangeArrowheads="1"/>
          </p:cNvSpPr>
          <p:nvPr>
            <p:ph type="sldNum" sz="quarter" idx="11"/>
          </p:nvPr>
        </p:nvSpPr>
        <p:spPr/>
        <p:txBody>
          <a:bodyPr/>
          <a:lstStyle>
            <a:lvl1pPr>
              <a:lnSpc>
                <a:spcPct val="100000"/>
              </a:lnSpc>
              <a:defRPr/>
            </a:lvl1pPr>
          </a:lstStyle>
          <a:p>
            <a:pPr>
              <a:defRPr/>
            </a:pPr>
            <a:fld id="{B8F1F291-BA53-4AAE-B861-06C19B45C1DA}"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DC844172-90EA-4060-92D6-C38D53071E67}"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A294D062-4D2A-4985-9667-13F0E85B196D}"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517660DB-9B75-43B6-B447-817681AE2F99}"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96958897-EDB7-4A64-9D96-FC712F685F74}"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1F2BD9D1-5E35-45B1-9BBF-CEE6E23A9697}"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6336557-48B1-46F6-B2C9-EDF6E74B9FB8}"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D7700916-0127-4CF6-967C-0BD2F82E0F1C}"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1AD44544-8FEC-44C3-99B7-9B7784A6E162}" type="slidenum">
              <a:rPr lang="en-GB"/>
              <a:pPr>
                <a:defRPr/>
              </a:pPr>
              <a:t>‹#›</a:t>
            </a:fld>
            <a:endParaRPr lang="en-GB"/>
          </a:p>
        </p:txBody>
      </p:sp>
    </p:spTree>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21"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תמונה 6" descr="content-slide.jpg"/>
          <p:cNvPicPr>
            <a:picLocks noChangeAspect="1"/>
          </p:cNvPicPr>
          <p:nvPr userDrawn="1"/>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27622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Arial" charset="0"/>
                <a:cs typeface="Arial" charset="0"/>
              </a:defRPr>
            </a:lvl1pPr>
          </a:lstStyle>
          <a:p>
            <a:pPr>
              <a:defRPr/>
            </a:pPr>
            <a:r>
              <a:rPr lang="en-US" smtClean="0"/>
              <a:t>Security SIG in MTS, 4-5 October 2011</a:t>
            </a:r>
            <a:endParaRPr lang="en-US"/>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lIns="91440" tIns="45720" rIns="91440" bIns="45720" rtlCol="0" anchor="ctr"/>
          <a:lstStyle>
            <a:lvl1pPr algn="r">
              <a:defRPr sz="900">
                <a:solidFill>
                  <a:schemeClr val="tx2">
                    <a:lumMod val="40000"/>
                    <a:lumOff val="60000"/>
                  </a:schemeClr>
                </a:solidFill>
                <a:latin typeface="Arial" charset="0"/>
                <a:cs typeface="+mn-cs"/>
              </a:defRPr>
            </a:lvl1pPr>
          </a:lstStyle>
          <a:p>
            <a:pPr>
              <a:defRPr/>
            </a:pPr>
            <a:fld id="{9F1E98D1-6F85-454C-AE0A-16BFA2A8358E}"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Lst>
  <p:transition xmlns:p14="http://schemas.microsoft.com/office/powerpoint/2010/main">
    <p:wipe dir="r"/>
  </p:transition>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400" b="1" kern="1200">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Calibri" pitchFamily="34" charset="0"/>
        </a:defRPr>
      </a:lvl2pPr>
      <a:lvl3pPr algn="l" rtl="0" eaLnBrk="0" fontAlgn="base" hangingPunct="0">
        <a:spcBef>
          <a:spcPct val="0"/>
        </a:spcBef>
        <a:spcAft>
          <a:spcPct val="0"/>
        </a:spcAft>
        <a:defRPr sz="3400" b="1">
          <a:solidFill>
            <a:schemeClr val="tx2"/>
          </a:solidFill>
          <a:latin typeface="Calibri" pitchFamily="34" charset="0"/>
        </a:defRPr>
      </a:lvl3pPr>
      <a:lvl4pPr algn="l" rtl="0" eaLnBrk="0" fontAlgn="base" hangingPunct="0">
        <a:spcBef>
          <a:spcPct val="0"/>
        </a:spcBef>
        <a:spcAft>
          <a:spcPct val="0"/>
        </a:spcAft>
        <a:defRPr sz="3400" b="1">
          <a:solidFill>
            <a:schemeClr val="tx2"/>
          </a:solidFill>
          <a:latin typeface="Calibri" pitchFamily="34" charset="0"/>
        </a:defRPr>
      </a:lvl4pPr>
      <a:lvl5pPr algn="l" rtl="0" eaLnBrk="0" fontAlgn="base" hangingPunct="0">
        <a:spcBef>
          <a:spcPct val="0"/>
        </a:spcBef>
        <a:spcAft>
          <a:spcPct val="0"/>
        </a:spcAft>
        <a:defRPr sz="34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1"/>
        </a:buBlip>
        <a:defRPr sz="3200" kern="1200">
          <a:solidFill>
            <a:srgbClr val="404040"/>
          </a:solidFill>
          <a:latin typeface="+mn-lt"/>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800" kern="1200">
          <a:solidFill>
            <a:srgbClr val="404040"/>
          </a:solidFill>
          <a:latin typeface="+mn-lt"/>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6300" y="3861048"/>
            <a:ext cx="4124325" cy="1549153"/>
          </a:xfrm>
        </p:spPr>
        <p:txBody>
          <a:bodyPr/>
          <a:lstStyle/>
          <a:p>
            <a:r>
              <a:rPr lang="de-DE" sz="2800" dirty="0" smtClean="0"/>
              <a:t>Security SIG in MTS</a:t>
            </a:r>
            <a:br>
              <a:rPr lang="de-DE" sz="2800" dirty="0" smtClean="0"/>
            </a:br>
            <a:r>
              <a:rPr lang="de-DE" sz="2800" dirty="0" smtClean="0"/>
              <a:t>05</a:t>
            </a:r>
            <a:r>
              <a:rPr lang="de-DE" sz="2800" baseline="30000" dirty="0" smtClean="0"/>
              <a:t>th </a:t>
            </a:r>
            <a:r>
              <a:rPr lang="de-DE" sz="2800" dirty="0" smtClean="0"/>
              <a:t>November 2013</a:t>
            </a:r>
            <a:br>
              <a:rPr lang="de-DE" sz="2800" dirty="0" smtClean="0"/>
            </a:br>
            <a:r>
              <a:rPr lang="en-GB" sz="2000" dirty="0" smtClean="0"/>
              <a:t>DEG</a:t>
            </a:r>
            <a:r>
              <a:rPr lang="en-GB" sz="2000" dirty="0"/>
              <a:t>/MTS-202793</a:t>
            </a:r>
            <a:r>
              <a:rPr lang="de-DE" sz="2000" dirty="0"/>
              <a:t> </a:t>
            </a:r>
            <a:r>
              <a:rPr lang="de-DE" sz="2000" dirty="0" smtClean="0"/>
              <a:t/>
            </a:r>
            <a:br>
              <a:rPr lang="de-DE" sz="2000" dirty="0" smtClean="0"/>
            </a:br>
            <a:r>
              <a:rPr lang="de-DE" sz="2000" dirty="0" smtClean="0"/>
              <a:t>RISK</a:t>
            </a:r>
            <a:r>
              <a:rPr lang="de-DE" sz="2000" dirty="0" smtClean="0"/>
              <a:t>-BASED SECURITY TESTING</a:t>
            </a:r>
            <a:endParaRPr lang="de-DE" sz="2400" dirty="0"/>
          </a:p>
        </p:txBody>
      </p:sp>
      <p:sp>
        <p:nvSpPr>
          <p:cNvPr id="3" name="Untertitel 2"/>
          <p:cNvSpPr>
            <a:spLocks noGrp="1"/>
          </p:cNvSpPr>
          <p:nvPr>
            <p:ph type="body" idx="1"/>
          </p:nvPr>
        </p:nvSpPr>
        <p:spPr/>
        <p:txBody>
          <a:bodyPr>
            <a:normAutofit fontScale="70000" lnSpcReduction="20000"/>
          </a:bodyPr>
          <a:lstStyle/>
          <a:p>
            <a:endParaRPr lang="de-DE" dirty="0" smtClean="0"/>
          </a:p>
          <a:p>
            <a:endParaRPr lang="de-DE" dirty="0" smtClean="0"/>
          </a:p>
          <a:p>
            <a:endParaRPr lang="de-DE" dirty="0" smtClean="0"/>
          </a:p>
          <a:p>
            <a:r>
              <a:rPr lang="de-DE" dirty="0" smtClean="0"/>
              <a:t>Fraunhofer FOKUS</a:t>
            </a:r>
          </a:p>
        </p:txBody>
      </p:sp>
    </p:spTree>
    <p:extLst>
      <p:ext uri="{BB962C8B-B14F-4D97-AF65-F5344CB8AC3E}">
        <p14:creationId xmlns:p14="http://schemas.microsoft.com/office/powerpoint/2010/main" val="221912694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Adding compositional approaches for Risk-based security Testing</a:t>
            </a:r>
          </a:p>
          <a:p>
            <a:r>
              <a:rPr lang="en-US" dirty="0" smtClean="0"/>
              <a:t>Integration with VV</a:t>
            </a:r>
            <a:endParaRPr lang="en-US" dirty="0"/>
          </a:p>
        </p:txBody>
      </p:sp>
      <p:sp>
        <p:nvSpPr>
          <p:cNvPr id="4" name="Footer Placeholder 3"/>
          <p:cNvSpPr>
            <a:spLocks noGrp="1"/>
          </p:cNvSpPr>
          <p:nvPr>
            <p:ph type="ftr" sz="quarter" idx="10"/>
          </p:nvPr>
        </p:nvSpPr>
        <p:spPr/>
        <p:txBody>
          <a:bodyPr/>
          <a:lstStyle/>
          <a:p>
            <a:pPr>
              <a:defRPr/>
            </a:pPr>
            <a:r>
              <a:rPr lang="en-US" smtClean="0"/>
              <a:t>Security SIG in MTS, 4-5 October 2011</a:t>
            </a:r>
            <a:endParaRPr lang="en-GB"/>
          </a:p>
        </p:txBody>
      </p:sp>
      <p:sp>
        <p:nvSpPr>
          <p:cNvPr id="5" name="Slide Number Placeholder 4"/>
          <p:cNvSpPr>
            <a:spLocks noGrp="1"/>
          </p:cNvSpPr>
          <p:nvPr>
            <p:ph type="sldNum" sz="quarter" idx="11"/>
          </p:nvPr>
        </p:nvSpPr>
        <p:spPr/>
        <p:txBody>
          <a:bodyPr/>
          <a:lstStyle/>
          <a:p>
            <a:pPr>
              <a:defRPr/>
            </a:pPr>
            <a:fld id="{DC844172-90EA-4060-92D6-C38D53071E67}" type="slidenum">
              <a:rPr lang="en-GB" smtClean="0"/>
              <a:pPr>
                <a:defRPr/>
              </a:pPr>
              <a:t>10</a:t>
            </a:fld>
            <a:endParaRPr lang="en-GB"/>
          </a:p>
        </p:txBody>
      </p:sp>
    </p:spTree>
    <p:extLst>
      <p:ext uri="{BB962C8B-B14F-4D97-AF65-F5344CB8AC3E}">
        <p14:creationId xmlns:p14="http://schemas.microsoft.com/office/powerpoint/2010/main" val="1373553356"/>
      </p:ext>
    </p:extLst>
  </p:cSld>
  <p:clrMapOvr>
    <a:masterClrMapping/>
  </p:clrMapOvr>
  <p:transition xmlns:p14="http://schemas.microsoft.com/office/powerpoint/2010/mai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Risk-based Security </a:t>
            </a:r>
            <a:r>
              <a:rPr lang="en-US" sz="3200" dirty="0"/>
              <a:t>Testing </a:t>
            </a:r>
            <a:r>
              <a:rPr lang="en-US" sz="3200" dirty="0" smtClean="0"/>
              <a:t/>
            </a:r>
            <a:br>
              <a:rPr lang="en-US" sz="3200" dirty="0" smtClean="0"/>
            </a:br>
            <a:r>
              <a:rPr lang="en-US" sz="3200" dirty="0" smtClean="0"/>
              <a:t>Methodologies I</a:t>
            </a:r>
            <a:endParaRPr lang="en-US" sz="3200" dirty="0"/>
          </a:p>
        </p:txBody>
      </p:sp>
      <p:sp>
        <p:nvSpPr>
          <p:cNvPr id="3" name="Content Placeholder 2"/>
          <p:cNvSpPr>
            <a:spLocks noGrp="1"/>
          </p:cNvSpPr>
          <p:nvPr>
            <p:ph idx="1"/>
          </p:nvPr>
        </p:nvSpPr>
        <p:spPr/>
        <p:txBody>
          <a:bodyPr/>
          <a:lstStyle/>
          <a:p>
            <a:pPr marL="342900" lvl="1" indent="-342900">
              <a:buClrTx/>
              <a:buSzPct val="90000"/>
              <a:buBlip>
                <a:blip r:embed="rId2"/>
              </a:buBlip>
            </a:pPr>
            <a:r>
              <a:rPr lang="en-US" b="1" dirty="0" smtClean="0"/>
              <a:t>Document </a:t>
            </a:r>
            <a:r>
              <a:rPr lang="en-US" b="1" dirty="0"/>
              <a:t>status (</a:t>
            </a:r>
            <a:r>
              <a:rPr lang="en-US" b="1" dirty="0" err="1"/>
              <a:t>Resp</a:t>
            </a:r>
            <a:r>
              <a:rPr lang="en-US" b="1" dirty="0"/>
              <a:t>: </a:t>
            </a:r>
            <a:r>
              <a:rPr lang="en-US" b="1" dirty="0" smtClean="0"/>
              <a:t>JGR)</a:t>
            </a:r>
          </a:p>
          <a:p>
            <a:pPr lvl="1"/>
            <a:r>
              <a:rPr lang="en-US" sz="1800" dirty="0"/>
              <a:t>WI: Security Testing Methodologies (Section 6 with methodologies for risk based security testing based on standards like ISO 31000 and IEEE 829/29119)</a:t>
            </a:r>
            <a:r>
              <a:rPr lang="en-US" sz="1800" dirty="0" smtClean="0"/>
              <a:t>,</a:t>
            </a:r>
          </a:p>
          <a:p>
            <a:pPr lvl="1"/>
            <a:r>
              <a:rPr lang="en-US" sz="1800" dirty="0" smtClean="0"/>
              <a:t>Draft work </a:t>
            </a:r>
            <a:r>
              <a:rPr lang="en-US" sz="1800" dirty="0"/>
              <a:t>plan for </a:t>
            </a:r>
            <a:r>
              <a:rPr lang="en-US" sz="1800" dirty="0" smtClean="0"/>
              <a:t>WI</a:t>
            </a:r>
          </a:p>
          <a:p>
            <a:pPr lvl="1"/>
            <a:r>
              <a:rPr lang="en-US" sz="1800" dirty="0" smtClean="0"/>
              <a:t>Draft document with input from RASEN/DIAMONDS</a:t>
            </a:r>
          </a:p>
          <a:p>
            <a:pPr marL="342900" lvl="1" indent="-342900">
              <a:buClrTx/>
              <a:buSzPct val="90000"/>
              <a:buBlip>
                <a:blip r:embed="rId2"/>
              </a:buBlip>
            </a:pPr>
            <a:r>
              <a:rPr lang="en-US" b="1" dirty="0"/>
              <a:t>Resolution</a:t>
            </a:r>
          </a:p>
          <a:p>
            <a:pPr lvl="1"/>
            <a:r>
              <a:rPr lang="en-US" sz="1800" dirty="0"/>
              <a:t>AP (JGR) establish work plan and initial contribution until next Security SIG meeting</a:t>
            </a:r>
          </a:p>
          <a:p>
            <a:pPr lvl="1"/>
            <a:r>
              <a:rPr lang="en-US" sz="1800" dirty="0"/>
              <a:t>AP (JGR) provide list of terms from the case studies (until mid of October)</a:t>
            </a:r>
          </a:p>
          <a:p>
            <a:pPr lvl="1"/>
            <a:endParaRPr lang="en-US" sz="1800" dirty="0"/>
          </a:p>
          <a:p>
            <a:pPr lvl="1"/>
            <a:endParaRPr lang="en-US" sz="1800" dirty="0"/>
          </a:p>
          <a:p>
            <a:pPr lvl="2"/>
            <a:endParaRPr lang="en-US" sz="1400" dirty="0" smtClean="0"/>
          </a:p>
        </p:txBody>
      </p:sp>
      <p:sp>
        <p:nvSpPr>
          <p:cNvPr id="4" name="Footer Placeholder 3"/>
          <p:cNvSpPr>
            <a:spLocks noGrp="1"/>
          </p:cNvSpPr>
          <p:nvPr>
            <p:ph type="ftr" sz="quarter" idx="10"/>
          </p:nvPr>
        </p:nvSpPr>
        <p:spPr/>
        <p:txBody>
          <a:bodyPr/>
          <a:lstStyle/>
          <a:p>
            <a:pPr>
              <a:defRPr/>
            </a:pPr>
            <a:r>
              <a:rPr lang="en-US" dirty="0" smtClean="0"/>
              <a:t>Security SIG in MTS, 4-5 October 2011</a:t>
            </a:r>
            <a:endParaRPr lang="en-GB" dirty="0"/>
          </a:p>
        </p:txBody>
      </p:sp>
      <p:sp>
        <p:nvSpPr>
          <p:cNvPr id="5" name="Slide Number Placeholder 4"/>
          <p:cNvSpPr>
            <a:spLocks noGrp="1"/>
          </p:cNvSpPr>
          <p:nvPr>
            <p:ph type="sldNum" sz="quarter" idx="11"/>
          </p:nvPr>
        </p:nvSpPr>
        <p:spPr/>
        <p:txBody>
          <a:bodyPr/>
          <a:lstStyle/>
          <a:p>
            <a:pPr>
              <a:defRPr/>
            </a:pPr>
            <a:fld id="{DC844172-90EA-4060-92D6-C38D53071E67}" type="slidenum">
              <a:rPr lang="en-GB" smtClean="0"/>
              <a:pPr>
                <a:defRPr/>
              </a:pPr>
              <a:t>2</a:t>
            </a:fld>
            <a:endParaRPr lang="en-GB"/>
          </a:p>
        </p:txBody>
      </p:sp>
    </p:spTree>
    <p:extLst>
      <p:ext uri="{BB962C8B-B14F-4D97-AF65-F5344CB8AC3E}">
        <p14:creationId xmlns:p14="http://schemas.microsoft.com/office/powerpoint/2010/main" val="2133929933"/>
      </p:ext>
    </p:extLst>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Risk-based Security </a:t>
            </a:r>
            <a:r>
              <a:rPr lang="en-US" sz="3200" dirty="0"/>
              <a:t>Testing </a:t>
            </a:r>
            <a:r>
              <a:rPr lang="en-US" sz="3200" dirty="0" smtClean="0"/>
              <a:t/>
            </a:r>
            <a:br>
              <a:rPr lang="en-US" sz="3200" dirty="0" smtClean="0"/>
            </a:br>
            <a:r>
              <a:rPr lang="en-US" sz="3200" dirty="0" smtClean="0"/>
              <a:t>Methodologies II</a:t>
            </a:r>
            <a:endParaRPr lang="en-US" sz="3200" dirty="0"/>
          </a:p>
        </p:txBody>
      </p:sp>
      <p:sp>
        <p:nvSpPr>
          <p:cNvPr id="3" name="Content Placeholder 2"/>
          <p:cNvSpPr>
            <a:spLocks noGrp="1"/>
          </p:cNvSpPr>
          <p:nvPr>
            <p:ph idx="1"/>
          </p:nvPr>
        </p:nvSpPr>
        <p:spPr>
          <a:xfrm>
            <a:off x="467544" y="4005064"/>
            <a:ext cx="8229600" cy="4525963"/>
          </a:xfrm>
        </p:spPr>
        <p:txBody>
          <a:bodyPr/>
          <a:lstStyle/>
          <a:p>
            <a:pPr lvl="1"/>
            <a:endParaRPr lang="en-US" sz="1800" dirty="0"/>
          </a:p>
          <a:p>
            <a:pPr lvl="1"/>
            <a:endParaRPr lang="en-US" sz="1800" dirty="0"/>
          </a:p>
          <a:p>
            <a:pPr lvl="2"/>
            <a:endParaRPr lang="en-US" sz="1400" dirty="0" smtClean="0"/>
          </a:p>
        </p:txBody>
      </p:sp>
      <p:sp>
        <p:nvSpPr>
          <p:cNvPr id="4" name="Footer Placeholder 3"/>
          <p:cNvSpPr>
            <a:spLocks noGrp="1"/>
          </p:cNvSpPr>
          <p:nvPr>
            <p:ph type="ftr" sz="quarter" idx="10"/>
          </p:nvPr>
        </p:nvSpPr>
        <p:spPr/>
        <p:txBody>
          <a:bodyPr/>
          <a:lstStyle/>
          <a:p>
            <a:pPr>
              <a:defRPr/>
            </a:pPr>
            <a:r>
              <a:rPr lang="en-US" dirty="0" smtClean="0"/>
              <a:t>Security SIG in MTS, 4-5 October 2011</a:t>
            </a:r>
            <a:endParaRPr lang="en-GB" dirty="0"/>
          </a:p>
        </p:txBody>
      </p:sp>
      <p:sp>
        <p:nvSpPr>
          <p:cNvPr id="5" name="Slide Number Placeholder 4"/>
          <p:cNvSpPr>
            <a:spLocks noGrp="1"/>
          </p:cNvSpPr>
          <p:nvPr>
            <p:ph type="sldNum" sz="quarter" idx="11"/>
          </p:nvPr>
        </p:nvSpPr>
        <p:spPr/>
        <p:txBody>
          <a:bodyPr/>
          <a:lstStyle/>
          <a:p>
            <a:pPr>
              <a:defRPr/>
            </a:pPr>
            <a:fld id="{DC844172-90EA-4060-92D6-C38D53071E67}" type="slidenum">
              <a:rPr lang="en-GB" smtClean="0"/>
              <a:pPr>
                <a:defRPr/>
              </a:pPr>
              <a:t>3</a:t>
            </a:fld>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4287946352"/>
              </p:ext>
            </p:extLst>
          </p:nvPr>
        </p:nvGraphicFramePr>
        <p:xfrm>
          <a:off x="969963" y="1668463"/>
          <a:ext cx="8140700" cy="5064125"/>
        </p:xfrm>
        <a:graphic>
          <a:graphicData uri="http://schemas.openxmlformats.org/presentationml/2006/ole">
            <mc:AlternateContent xmlns:mc="http://schemas.openxmlformats.org/markup-compatibility/2006">
              <mc:Choice xmlns:v="urn:schemas-microsoft-com:vml" Requires="v">
                <p:oleObj spid="_x0000_s1038" name="Document" r:id="rId4" imgW="5410200" imgH="3365500" progId="Word.Document.12">
                  <p:embed/>
                </p:oleObj>
              </mc:Choice>
              <mc:Fallback>
                <p:oleObj name="Document" r:id="rId4" imgW="5410200" imgH="3365500" progId="Word.Document.12">
                  <p:embed/>
                  <p:pic>
                    <p:nvPicPr>
                      <p:cNvPr id="0" name=""/>
                      <p:cNvPicPr/>
                      <p:nvPr/>
                    </p:nvPicPr>
                    <p:blipFill>
                      <a:blip r:embed="rId5"/>
                      <a:stretch>
                        <a:fillRect/>
                      </a:stretch>
                    </p:blipFill>
                    <p:spPr>
                      <a:xfrm>
                        <a:off x="969963" y="1668463"/>
                        <a:ext cx="8140700" cy="5064125"/>
                      </a:xfrm>
                      <a:prstGeom prst="rect">
                        <a:avLst/>
                      </a:prstGeom>
                    </p:spPr>
                  </p:pic>
                </p:oleObj>
              </mc:Fallback>
            </mc:AlternateContent>
          </a:graphicData>
        </a:graphic>
      </p:graphicFrame>
    </p:spTree>
    <p:extLst>
      <p:ext uri="{BB962C8B-B14F-4D97-AF65-F5344CB8AC3E}">
        <p14:creationId xmlns:p14="http://schemas.microsoft.com/office/powerpoint/2010/main" val="4076645875"/>
      </p:ext>
    </p:extLst>
  </p:cSld>
  <p:clrMapOvr>
    <a:masterClrMapping/>
  </p:clrMapOvr>
  <p:transition xmlns:p14="http://schemas.microsoft.com/office/powerpoint/2010/mai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Risk &amp; Compliance Process</a:t>
            </a:r>
          </a:p>
        </p:txBody>
      </p:sp>
      <p:sp>
        <p:nvSpPr>
          <p:cNvPr id="7" name="Content Placeholder 6"/>
          <p:cNvSpPr>
            <a:spLocks noGrp="1"/>
          </p:cNvSpPr>
          <p:nvPr>
            <p:ph idx="1"/>
          </p:nvPr>
        </p:nvSpPr>
        <p:spPr>
          <a:xfrm>
            <a:off x="457200" y="1600200"/>
            <a:ext cx="3250704" cy="4525963"/>
          </a:xfrm>
        </p:spPr>
        <p:txBody>
          <a:bodyPr>
            <a:normAutofit/>
          </a:bodyPr>
          <a:lstStyle/>
          <a:p>
            <a:r>
              <a:rPr lang="en-US" sz="2000" dirty="0" smtClean="0"/>
              <a:t>Conforms to ISO31000</a:t>
            </a:r>
          </a:p>
          <a:p>
            <a:r>
              <a:rPr lang="en-US" sz="2000" dirty="0" smtClean="0"/>
              <a:t>Integrates risk assessment and compliance evaluation</a:t>
            </a:r>
          </a:p>
          <a:p>
            <a:r>
              <a:rPr lang="en-US" sz="2000" dirty="0" smtClean="0"/>
              <a:t>Applicable to different level of abstraction:</a:t>
            </a:r>
          </a:p>
          <a:p>
            <a:pPr lvl="1"/>
            <a:r>
              <a:rPr lang="en-US" sz="1600" dirty="0" smtClean="0"/>
              <a:t>Legal risk and compliance management</a:t>
            </a:r>
          </a:p>
          <a:p>
            <a:pPr lvl="1"/>
            <a:r>
              <a:rPr lang="en-US" sz="1600" dirty="0" smtClean="0"/>
              <a:t>Security risk assessment and security testing</a:t>
            </a:r>
            <a:endParaRPr lang="en-US" sz="1600" dirty="0"/>
          </a:p>
        </p:txBody>
      </p:sp>
      <p:sp>
        <p:nvSpPr>
          <p:cNvPr id="4" name="Footer Placeholder 3"/>
          <p:cNvSpPr>
            <a:spLocks noGrp="1"/>
          </p:cNvSpPr>
          <p:nvPr>
            <p:ph type="ftr" sz="quarter" idx="11"/>
          </p:nvPr>
        </p:nvSpPr>
        <p:spPr/>
        <p:txBody>
          <a:bodyPr/>
          <a:lstStyle/>
          <a:p>
            <a:r>
              <a:rPr lang="en-GB" smtClean="0"/>
              <a:t>RASEN - 316853</a:t>
            </a:r>
            <a:endParaRPr lang="en-GB"/>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EFB61608-4E9F-486A-935F-E5F8E15F0A44}" type="slidenum">
              <a:rPr lang="en-GB" smtClean="0"/>
              <a:t>4</a:t>
            </a:fld>
            <a:endParaRPr lang="en-GB"/>
          </a:p>
        </p:txBody>
      </p:sp>
      <p:pic>
        <p:nvPicPr>
          <p:cNvPr id="8" name="Picture 7"/>
          <p:cNvPicPr>
            <a:picLocks noChangeAspect="1"/>
          </p:cNvPicPr>
          <p:nvPr/>
        </p:nvPicPr>
        <p:blipFill>
          <a:blip r:embed="rId2"/>
          <a:stretch>
            <a:fillRect/>
          </a:stretch>
        </p:blipFill>
        <p:spPr>
          <a:xfrm>
            <a:off x="3773512" y="1700808"/>
            <a:ext cx="4902944" cy="4488611"/>
          </a:xfrm>
          <a:prstGeom prst="rect">
            <a:avLst/>
          </a:prstGeom>
        </p:spPr>
      </p:pic>
    </p:spTree>
    <p:extLst>
      <p:ext uri="{BB962C8B-B14F-4D97-AF65-F5344CB8AC3E}">
        <p14:creationId xmlns:p14="http://schemas.microsoft.com/office/powerpoint/2010/main" val="1742416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Conceptual </a:t>
            </a:r>
            <a:r>
              <a:rPr lang="en-US" dirty="0" smtClean="0"/>
              <a:t>Model </a:t>
            </a:r>
            <a:r>
              <a:rPr lang="en-US" sz="2400" dirty="0" smtClean="0"/>
              <a:t>(e.g. for Testing</a:t>
            </a:r>
            <a:r>
              <a:rPr lang="en-US" sz="2400" dirty="0"/>
              <a:t>)</a:t>
            </a:r>
          </a:p>
        </p:txBody>
      </p:sp>
      <p:sp>
        <p:nvSpPr>
          <p:cNvPr id="3" name="Content Placeholder 2"/>
          <p:cNvSpPr>
            <a:spLocks noGrp="1"/>
          </p:cNvSpPr>
          <p:nvPr>
            <p:ph idx="1"/>
          </p:nvPr>
        </p:nvSpPr>
        <p:spPr>
          <a:xfrm>
            <a:off x="457200" y="1600201"/>
            <a:ext cx="8229600" cy="748680"/>
          </a:xfrm>
        </p:spPr>
        <p:txBody>
          <a:bodyPr/>
          <a:lstStyle/>
          <a:p>
            <a:r>
              <a:rPr lang="en-US" dirty="0" smtClean="0"/>
              <a:t>Provide basic terms and their relation</a:t>
            </a:r>
          </a:p>
        </p:txBody>
      </p:sp>
      <p:sp>
        <p:nvSpPr>
          <p:cNvPr id="4" name="Footer Placeholder 3"/>
          <p:cNvSpPr>
            <a:spLocks noGrp="1"/>
          </p:cNvSpPr>
          <p:nvPr>
            <p:ph type="ftr" sz="quarter" idx="11"/>
          </p:nvPr>
        </p:nvSpPr>
        <p:spPr/>
        <p:txBody>
          <a:bodyPr/>
          <a:lstStyle/>
          <a:p>
            <a:r>
              <a:rPr lang="en-GB" smtClean="0"/>
              <a:t>RASEN - 316853</a:t>
            </a:r>
            <a:endParaRPr lang="en-GB"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EFB61608-4E9F-486A-935F-E5F8E15F0A44}" type="slidenum">
              <a:rPr lang="en-GB" smtClean="0"/>
              <a:pPr/>
              <a:t>5</a:t>
            </a:fld>
            <a:endParaRPr lang="en-GB" dirty="0"/>
          </a:p>
        </p:txBody>
      </p:sp>
      <p:sp>
        <p:nvSpPr>
          <p:cNvPr id="15" name="TextBox 14"/>
          <p:cNvSpPr txBox="1"/>
          <p:nvPr/>
        </p:nvSpPr>
        <p:spPr>
          <a:xfrm>
            <a:off x="323528" y="5157192"/>
            <a:ext cx="8280920" cy="1446550"/>
          </a:xfrm>
          <a:prstGeom prst="rect">
            <a:avLst/>
          </a:prstGeom>
          <a:noFill/>
        </p:spPr>
        <p:txBody>
          <a:bodyPr wrap="square" rtlCol="0">
            <a:spAutoFit/>
          </a:bodyPr>
          <a:lstStyle/>
          <a:p>
            <a:r>
              <a:rPr lang="en-US" sz="2000" b="1" dirty="0"/>
              <a:t>Test case </a:t>
            </a:r>
            <a:r>
              <a:rPr lang="en-US" sz="1600" dirty="0"/>
              <a:t>–</a:t>
            </a:r>
            <a:r>
              <a:rPr lang="en-US" sz="1600" b="1" dirty="0"/>
              <a:t> </a:t>
            </a:r>
            <a:r>
              <a:rPr lang="en-US" sz="1600" dirty="0"/>
              <a:t>is a</a:t>
            </a:r>
            <a:r>
              <a:rPr lang="en-US" sz="1600" b="1" dirty="0"/>
              <a:t> </a:t>
            </a:r>
            <a:r>
              <a:rPr lang="en-US" sz="1600" dirty="0"/>
              <a:t>set preconditions, inputs (including actions, where applicable), and expected results, developed to</a:t>
            </a:r>
            <a:r>
              <a:rPr lang="en-US" sz="1600" b="1" dirty="0"/>
              <a:t> </a:t>
            </a:r>
            <a:r>
              <a:rPr lang="en-US" sz="1600" dirty="0"/>
              <a:t>determine whether or not the covered part of the </a:t>
            </a:r>
            <a:r>
              <a:rPr lang="en-US" sz="1600" i="1" dirty="0"/>
              <a:t>test item</a:t>
            </a:r>
            <a:r>
              <a:rPr lang="en-US" sz="1600" dirty="0"/>
              <a:t> has been implemented correctly [8].</a:t>
            </a:r>
          </a:p>
          <a:p>
            <a:pPr lvl="1"/>
            <a:endParaRPr lang="en-US" dirty="0"/>
          </a:p>
          <a:p>
            <a:endParaRPr lang="en-US" dirty="0"/>
          </a:p>
        </p:txBody>
      </p:sp>
      <p:sp>
        <p:nvSpPr>
          <p:cNvPr id="6" name="Rectangle 5"/>
          <p:cNvSpPr/>
          <p:nvPr/>
        </p:nvSpPr>
        <p:spPr>
          <a:xfrm>
            <a:off x="1907704" y="2420888"/>
            <a:ext cx="864096" cy="9164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39552" y="2276872"/>
            <a:ext cx="7937500" cy="2667000"/>
          </a:xfrm>
          <a:prstGeom prst="rect">
            <a:avLst/>
          </a:prstGeom>
        </p:spPr>
      </p:pic>
    </p:spTree>
    <p:extLst>
      <p:ext uri="{BB962C8B-B14F-4D97-AF65-F5344CB8AC3E}">
        <p14:creationId xmlns:p14="http://schemas.microsoft.com/office/powerpoint/2010/main" val="5553217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066130"/>
          </a:xfrm>
        </p:spPr>
        <p:txBody>
          <a:bodyPr>
            <a:normAutofit/>
          </a:bodyPr>
          <a:lstStyle/>
          <a:p>
            <a:r>
              <a:rPr lang="en-US" dirty="0"/>
              <a:t>Conceptual Model </a:t>
            </a:r>
            <a:r>
              <a:rPr lang="en-US" sz="2700" dirty="0" smtClean="0"/>
              <a:t>(Security &amp; Auditing)</a:t>
            </a:r>
            <a:endParaRPr lang="en-US" dirty="0"/>
          </a:p>
        </p:txBody>
      </p:sp>
      <p:sp>
        <p:nvSpPr>
          <p:cNvPr id="3" name="Content Placeholder 2"/>
          <p:cNvSpPr>
            <a:spLocks noGrp="1"/>
          </p:cNvSpPr>
          <p:nvPr>
            <p:ph idx="1"/>
          </p:nvPr>
        </p:nvSpPr>
        <p:spPr>
          <a:xfrm>
            <a:off x="4355976" y="1772816"/>
            <a:ext cx="4392488" cy="3888432"/>
          </a:xfrm>
        </p:spPr>
        <p:txBody>
          <a:bodyPr>
            <a:normAutofit fontScale="25000" lnSpcReduction="20000"/>
          </a:bodyPr>
          <a:lstStyle/>
          <a:p>
            <a:r>
              <a:rPr lang="en-US" sz="7200" b="1" dirty="0" smtClean="0"/>
              <a:t>Audit </a:t>
            </a:r>
            <a:r>
              <a:rPr lang="en-US" sz="7200" b="1" dirty="0"/>
              <a:t>test case</a:t>
            </a:r>
            <a:r>
              <a:rPr lang="en-US" sz="7200" dirty="0"/>
              <a:t> –</a:t>
            </a:r>
            <a:r>
              <a:rPr lang="en-US" sz="7200" b="1" dirty="0"/>
              <a:t> </a:t>
            </a:r>
            <a:r>
              <a:rPr lang="en-US" sz="5600" dirty="0"/>
              <a:t>is a set preconditions, </a:t>
            </a:r>
            <a:r>
              <a:rPr lang="en-US" sz="5600" dirty="0" smtClean="0"/>
              <a:t>inputs, and </a:t>
            </a:r>
            <a:r>
              <a:rPr lang="en-US" sz="5600" dirty="0"/>
              <a:t>expected results  to check whether the business execution adheres to the defined compliance requirements and checking the suitability and effectiveness of the control measures put in </a:t>
            </a:r>
            <a:r>
              <a:rPr lang="en-US" sz="5600" dirty="0" smtClean="0"/>
              <a:t>place.</a:t>
            </a:r>
            <a:endParaRPr lang="en-US" sz="7200" b="1" dirty="0"/>
          </a:p>
          <a:p>
            <a:r>
              <a:rPr lang="en-US" sz="7200" b="1" dirty="0" smtClean="0"/>
              <a:t>Security </a:t>
            </a:r>
            <a:r>
              <a:rPr lang="en-US" sz="7200" b="1" dirty="0"/>
              <a:t>test case</a:t>
            </a:r>
            <a:r>
              <a:rPr lang="en-US" sz="7200" dirty="0"/>
              <a:t> </a:t>
            </a:r>
            <a:r>
              <a:rPr lang="en-US" sz="5600" dirty="0"/>
              <a:t>–</a:t>
            </a:r>
            <a:r>
              <a:rPr lang="en-US" sz="5600" b="1" dirty="0"/>
              <a:t> </a:t>
            </a:r>
            <a:r>
              <a:rPr lang="en-US" sz="5600" dirty="0"/>
              <a:t>is a</a:t>
            </a:r>
            <a:r>
              <a:rPr lang="en-US" sz="5600" b="1" dirty="0"/>
              <a:t> </a:t>
            </a:r>
            <a:r>
              <a:rPr lang="en-US" sz="5600" dirty="0"/>
              <a:t>set preconditions, inputs (including actions, where applicable), and expected results, developed to</a:t>
            </a:r>
            <a:r>
              <a:rPr lang="en-US" sz="5600" b="1" dirty="0"/>
              <a:t> </a:t>
            </a:r>
            <a:r>
              <a:rPr lang="en-US" sz="5600" dirty="0"/>
              <a:t>determine whether the security features of a </a:t>
            </a:r>
            <a:r>
              <a:rPr lang="en-US" sz="5600" i="1" dirty="0"/>
              <a:t>test item</a:t>
            </a:r>
            <a:r>
              <a:rPr lang="en-US" sz="5600" dirty="0"/>
              <a:t> have been implemented correctly or to determine whether or not the covered part of the </a:t>
            </a:r>
            <a:r>
              <a:rPr lang="en-US" sz="5600" i="1" dirty="0"/>
              <a:t>test item</a:t>
            </a:r>
            <a:r>
              <a:rPr lang="en-US" sz="5600" dirty="0"/>
              <a:t> has vulnerabilities that may harm the availability, confidentiality and integrity of the test item</a:t>
            </a:r>
            <a:r>
              <a:rPr lang="en-US" sz="5600" dirty="0" smtClean="0"/>
              <a:t>.</a:t>
            </a:r>
            <a:endParaRPr lang="de-DE" sz="5600" dirty="0"/>
          </a:p>
          <a:p>
            <a:r>
              <a:rPr lang="en-US" sz="7200" b="1" dirty="0"/>
              <a:t>Security functional test case</a:t>
            </a:r>
            <a:r>
              <a:rPr lang="en-US" sz="7200" dirty="0"/>
              <a:t> </a:t>
            </a:r>
            <a:r>
              <a:rPr lang="en-US" sz="5600" dirty="0"/>
              <a:t>–</a:t>
            </a:r>
            <a:r>
              <a:rPr lang="en-US" sz="5600" b="1" dirty="0"/>
              <a:t> </a:t>
            </a:r>
            <a:r>
              <a:rPr lang="en-US" sz="5600" dirty="0"/>
              <a:t>is a security test case that checks if the software security functions are implemented correctly and consistent with the security functional requirements. </a:t>
            </a:r>
            <a:endParaRPr lang="en-US" sz="5600" b="1" dirty="0" smtClean="0"/>
          </a:p>
          <a:p>
            <a:r>
              <a:rPr lang="en-US" sz="7200" b="1" dirty="0" smtClean="0"/>
              <a:t>Security </a:t>
            </a:r>
            <a:r>
              <a:rPr lang="en-US" sz="7200" b="1" dirty="0"/>
              <a:t>vulnerability test case</a:t>
            </a:r>
            <a:r>
              <a:rPr lang="en-US" sz="7200" dirty="0"/>
              <a:t> </a:t>
            </a:r>
            <a:r>
              <a:rPr lang="en-US" sz="5600" dirty="0"/>
              <a:t>–</a:t>
            </a:r>
            <a:r>
              <a:rPr lang="en-US" sz="5600" b="1" dirty="0"/>
              <a:t> </a:t>
            </a:r>
            <a:r>
              <a:rPr lang="en-US" sz="5600" dirty="0"/>
              <a:t>is security test case that directly addresses the identification and discovery of actually undiscovered system vulnerabilities</a:t>
            </a:r>
            <a:r>
              <a:rPr lang="en-US" sz="5600" dirty="0" smtClean="0"/>
              <a:t>. </a:t>
            </a:r>
            <a:endParaRPr lang="en-US" dirty="0"/>
          </a:p>
        </p:txBody>
      </p:sp>
      <p:sp>
        <p:nvSpPr>
          <p:cNvPr id="4" name="Footer Placeholder 3"/>
          <p:cNvSpPr>
            <a:spLocks noGrp="1"/>
          </p:cNvSpPr>
          <p:nvPr>
            <p:ph type="ftr" sz="quarter" idx="11"/>
          </p:nvPr>
        </p:nvSpPr>
        <p:spPr/>
        <p:txBody>
          <a:bodyPr/>
          <a:lstStyle/>
          <a:p>
            <a:r>
              <a:rPr lang="en-GB" smtClean="0"/>
              <a:t>RASEN - 316853</a:t>
            </a:r>
            <a:endParaRPr lang="en-GB"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EFB61608-4E9F-486A-935F-E5F8E15F0A44}" type="slidenum">
              <a:rPr lang="en-GB" smtClean="0"/>
              <a:pPr/>
              <a:t>6</a:t>
            </a:fld>
            <a:endParaRPr lang="en-GB" dirty="0"/>
          </a:p>
        </p:txBody>
      </p:sp>
      <p:pic>
        <p:nvPicPr>
          <p:cNvPr id="6" name="Picture 5"/>
          <p:cNvPicPr>
            <a:picLocks noChangeAspect="1"/>
          </p:cNvPicPr>
          <p:nvPr/>
        </p:nvPicPr>
        <p:blipFill>
          <a:blip r:embed="rId3"/>
          <a:stretch>
            <a:fillRect/>
          </a:stretch>
        </p:blipFill>
        <p:spPr>
          <a:xfrm>
            <a:off x="605112" y="2060848"/>
            <a:ext cx="3765400" cy="3822452"/>
          </a:xfrm>
          <a:prstGeom prst="rect">
            <a:avLst/>
          </a:prstGeom>
        </p:spPr>
      </p:pic>
    </p:spTree>
    <p:extLst>
      <p:ext uri="{BB962C8B-B14F-4D97-AF65-F5344CB8AC3E}">
        <p14:creationId xmlns:p14="http://schemas.microsoft.com/office/powerpoint/2010/main" val="281864070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Risk-based Security Testing</a:t>
            </a:r>
            <a:endParaRPr lang="en-US" dirty="0"/>
          </a:p>
        </p:txBody>
      </p:sp>
      <p:sp>
        <p:nvSpPr>
          <p:cNvPr id="4" name="Footer Placeholder 3"/>
          <p:cNvSpPr>
            <a:spLocks noGrp="1"/>
          </p:cNvSpPr>
          <p:nvPr>
            <p:ph type="ftr" sz="quarter" idx="10"/>
          </p:nvPr>
        </p:nvSpPr>
        <p:spPr/>
        <p:txBody>
          <a:bodyPr/>
          <a:lstStyle/>
          <a:p>
            <a:pPr>
              <a:defRPr/>
            </a:pPr>
            <a:r>
              <a:rPr lang="en-US" smtClean="0"/>
              <a:t>Security SIG in MTS, 4-5 October 2011</a:t>
            </a:r>
            <a:endParaRPr lang="en-GB"/>
          </a:p>
        </p:txBody>
      </p:sp>
      <p:sp>
        <p:nvSpPr>
          <p:cNvPr id="5" name="Slide Number Placeholder 4"/>
          <p:cNvSpPr>
            <a:spLocks noGrp="1"/>
          </p:cNvSpPr>
          <p:nvPr>
            <p:ph type="sldNum" sz="quarter" idx="11"/>
          </p:nvPr>
        </p:nvSpPr>
        <p:spPr/>
        <p:txBody>
          <a:bodyPr/>
          <a:lstStyle/>
          <a:p>
            <a:pPr>
              <a:defRPr/>
            </a:pPr>
            <a:fld id="{DC844172-90EA-4060-92D6-C38D53071E67}" type="slidenum">
              <a:rPr lang="en-GB" smtClean="0"/>
              <a:pPr>
                <a:defRPr/>
              </a:pPr>
              <a:t>7</a:t>
            </a:fld>
            <a:endParaRPr lang="en-GB"/>
          </a:p>
        </p:txBody>
      </p:sp>
      <p:pic>
        <p:nvPicPr>
          <p:cNvPr id="9" name="Picture 8"/>
          <p:cNvPicPr>
            <a:picLocks noChangeAspect="1"/>
          </p:cNvPicPr>
          <p:nvPr/>
        </p:nvPicPr>
        <p:blipFill>
          <a:blip r:embed="rId2"/>
          <a:stretch>
            <a:fillRect/>
          </a:stretch>
        </p:blipFill>
        <p:spPr>
          <a:xfrm>
            <a:off x="251520" y="1340768"/>
            <a:ext cx="4025900" cy="5397500"/>
          </a:xfrm>
          <a:prstGeom prst="rect">
            <a:avLst/>
          </a:prstGeom>
        </p:spPr>
      </p:pic>
      <p:sp>
        <p:nvSpPr>
          <p:cNvPr id="13" name="Content Placeholder 2"/>
          <p:cNvSpPr txBox="1">
            <a:spLocks/>
          </p:cNvSpPr>
          <p:nvPr/>
        </p:nvSpPr>
        <p:spPr bwMode="auto">
          <a:xfrm>
            <a:off x="4572000" y="1600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3"/>
              </a:buBlip>
              <a:defRPr sz="3200" kern="1200">
                <a:solidFill>
                  <a:srgbClr val="404040"/>
                </a:solidFill>
                <a:latin typeface="+mn-lt"/>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800" kern="1200">
                <a:solidFill>
                  <a:srgbClr val="404040"/>
                </a:solidFill>
                <a:latin typeface="+mn-lt"/>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00" b="1" smtClean="0"/>
              <a:t>Step 1: Test Planning</a:t>
            </a:r>
            <a:br>
              <a:rPr lang="en-US" sz="1000" b="1" smtClean="0"/>
            </a:br>
            <a:r>
              <a:rPr lang="de-DE" sz="1000" smtClean="0"/>
              <a:t>T</a:t>
            </a:r>
            <a:r>
              <a:rPr lang="en-US" sz="1000" smtClean="0"/>
              <a:t>he test planning is the activity of developing the test plan. Depending on where in the project this process is implemented this may be a project test plan or a test plan for a specific phase, such as a system test plan, or a test plan for a specific type of testing, such as a performance test plan (adapted from [12]).</a:t>
            </a:r>
            <a:endParaRPr lang="de-DE" sz="1000" smtClean="0"/>
          </a:p>
          <a:p>
            <a:r>
              <a:rPr lang="en-US" sz="1000" b="1" smtClean="0"/>
              <a:t>Step 2: Risk Assessment</a:t>
            </a:r>
            <a:r>
              <a:rPr lang="de-DE" sz="1000" smtClean="0"/>
              <a:t/>
            </a:r>
            <a:br>
              <a:rPr lang="de-DE" sz="1000" smtClean="0"/>
            </a:br>
            <a:r>
              <a:rPr lang="en-US" sz="1000" smtClean="0"/>
              <a:t>In this context</a:t>
            </a:r>
            <a:r>
              <a:rPr lang="en-US" sz="1000" b="1" smtClean="0"/>
              <a:t>, </a:t>
            </a:r>
            <a:r>
              <a:rPr lang="en-US" sz="1000" smtClean="0"/>
              <a:t>risk assessment refers to the process of using risk assessment to identify and prioritize test procedures that will be used as a starting point for test design.</a:t>
            </a:r>
            <a:endParaRPr lang="de-DE" sz="1000" smtClean="0"/>
          </a:p>
          <a:p>
            <a:r>
              <a:rPr lang="en-US" sz="1000" b="1" smtClean="0"/>
              <a:t>Step 3: Test Design and Implementation</a:t>
            </a:r>
            <a:r>
              <a:rPr lang="de-DE" sz="1000" smtClean="0"/>
              <a:t/>
            </a:r>
            <a:br>
              <a:rPr lang="de-DE" sz="1000" smtClean="0"/>
            </a:br>
            <a:r>
              <a:rPr lang="en-US" sz="1000" smtClean="0"/>
              <a:t>The test design and implementation is the process of deriving the test cases and test procedures (adapted from [12]).</a:t>
            </a:r>
            <a:endParaRPr lang="de-DE" sz="1000" smtClean="0"/>
          </a:p>
          <a:p>
            <a:r>
              <a:rPr lang="en-US" sz="1000" b="1" smtClean="0"/>
              <a:t>Step 4: Test Environment Set-up and Maintenance</a:t>
            </a:r>
            <a:r>
              <a:rPr lang="de-DE" sz="1000" smtClean="0"/>
              <a:t/>
            </a:r>
            <a:br>
              <a:rPr lang="de-DE" sz="1000" smtClean="0"/>
            </a:br>
            <a:r>
              <a:rPr lang="en-US" sz="1000" smtClean="0"/>
              <a:t>The test environment set-up and maintenance process is the process of establishing and maintaining the environment in which tests are executed (adapted from [12]).</a:t>
            </a:r>
            <a:endParaRPr lang="de-DE" sz="1000" smtClean="0"/>
          </a:p>
          <a:p>
            <a:r>
              <a:rPr lang="en-US" sz="1000" b="1" smtClean="0"/>
              <a:t>Step 5: Risk Assessment</a:t>
            </a:r>
            <a:r>
              <a:rPr lang="de-DE" sz="1000" smtClean="0"/>
              <a:t/>
            </a:r>
            <a:br>
              <a:rPr lang="de-DE" sz="1000" smtClean="0"/>
            </a:br>
            <a:r>
              <a:rPr lang="en-US" sz="1000" smtClean="0"/>
              <a:t>In this context, risk assessment refers to the process of using risk assessment to prioritize the test cases which should be executed.</a:t>
            </a:r>
            <a:endParaRPr lang="de-DE" sz="1000" smtClean="0"/>
          </a:p>
          <a:p>
            <a:r>
              <a:rPr lang="en-US" sz="1000" b="1" smtClean="0"/>
              <a:t>Step 6: Test Execution</a:t>
            </a:r>
            <a:r>
              <a:rPr lang="de-DE" sz="1000" smtClean="0"/>
              <a:t/>
            </a:r>
            <a:br>
              <a:rPr lang="de-DE" sz="1000" smtClean="0"/>
            </a:br>
            <a:r>
              <a:rPr lang="en-US" sz="1000" smtClean="0"/>
              <a:t>The test execution is the process of running the test procedure resulting from the test design and implementation process on the test environment established by the test environment set-up and maintenance process. The test execution process may need to be performed a number of times as all the available test procedures may not be executed in a single iteration (adapted from [12]).</a:t>
            </a:r>
            <a:endParaRPr lang="de-DE" sz="1000" smtClean="0"/>
          </a:p>
          <a:p>
            <a:endParaRPr lang="en-US" sz="600" dirty="0"/>
          </a:p>
        </p:txBody>
      </p:sp>
    </p:spTree>
    <p:extLst>
      <p:ext uri="{BB962C8B-B14F-4D97-AF65-F5344CB8AC3E}">
        <p14:creationId xmlns:p14="http://schemas.microsoft.com/office/powerpoint/2010/main" val="2523149018"/>
      </p:ext>
    </p:extLst>
  </p:cSld>
  <p:clrMapOvr>
    <a:masterClrMapping/>
  </p:clrMapOvr>
  <p:transition xmlns:p14="http://schemas.microsoft.com/office/powerpoint/2010/mai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Test-based Risk Assessment</a:t>
            </a:r>
            <a:endParaRPr lang="en-US" dirty="0"/>
          </a:p>
        </p:txBody>
      </p:sp>
      <p:sp>
        <p:nvSpPr>
          <p:cNvPr id="4" name="Footer Placeholder 3"/>
          <p:cNvSpPr>
            <a:spLocks noGrp="1"/>
          </p:cNvSpPr>
          <p:nvPr>
            <p:ph type="ftr" sz="quarter" idx="10"/>
          </p:nvPr>
        </p:nvSpPr>
        <p:spPr/>
        <p:txBody>
          <a:bodyPr/>
          <a:lstStyle/>
          <a:p>
            <a:pPr>
              <a:defRPr/>
            </a:pPr>
            <a:r>
              <a:rPr lang="en-US" smtClean="0"/>
              <a:t>Security SIG in MTS, 4-5 October 2011</a:t>
            </a:r>
            <a:endParaRPr lang="en-GB"/>
          </a:p>
        </p:txBody>
      </p:sp>
      <p:sp>
        <p:nvSpPr>
          <p:cNvPr id="5" name="Slide Number Placeholder 4"/>
          <p:cNvSpPr>
            <a:spLocks noGrp="1"/>
          </p:cNvSpPr>
          <p:nvPr>
            <p:ph type="sldNum" sz="quarter" idx="11"/>
          </p:nvPr>
        </p:nvSpPr>
        <p:spPr/>
        <p:txBody>
          <a:bodyPr/>
          <a:lstStyle/>
          <a:p>
            <a:pPr>
              <a:defRPr/>
            </a:pPr>
            <a:fld id="{DC844172-90EA-4060-92D6-C38D53071E67}" type="slidenum">
              <a:rPr lang="en-GB" smtClean="0"/>
              <a:pPr>
                <a:defRPr/>
              </a:pPr>
              <a:t>8</a:t>
            </a:fld>
            <a:endParaRPr lang="en-GB"/>
          </a:p>
        </p:txBody>
      </p:sp>
      <p:pic>
        <p:nvPicPr>
          <p:cNvPr id="12" name="Picture 11"/>
          <p:cNvPicPr>
            <a:picLocks noChangeAspect="1"/>
          </p:cNvPicPr>
          <p:nvPr/>
        </p:nvPicPr>
        <p:blipFill>
          <a:blip r:embed="rId2"/>
          <a:stretch>
            <a:fillRect/>
          </a:stretch>
        </p:blipFill>
        <p:spPr>
          <a:xfrm>
            <a:off x="323528" y="1412776"/>
            <a:ext cx="3987800" cy="4965700"/>
          </a:xfrm>
          <a:prstGeom prst="rect">
            <a:avLst/>
          </a:prstGeom>
        </p:spPr>
      </p:pic>
      <p:sp>
        <p:nvSpPr>
          <p:cNvPr id="8" name="Content Placeholder 2"/>
          <p:cNvSpPr>
            <a:spLocks noGrp="1"/>
          </p:cNvSpPr>
          <p:nvPr>
            <p:ph idx="1"/>
          </p:nvPr>
        </p:nvSpPr>
        <p:spPr>
          <a:xfrm>
            <a:off x="4572000" y="1600200"/>
            <a:ext cx="4114800" cy="4525963"/>
          </a:xfrm>
        </p:spPr>
        <p:txBody>
          <a:bodyPr/>
          <a:lstStyle/>
          <a:p>
            <a:r>
              <a:rPr lang="en-US" sz="900" b="1" dirty="0"/>
              <a:t>Step 1: Establish Objective and </a:t>
            </a:r>
            <a:r>
              <a:rPr lang="en-US" sz="900" b="1" dirty="0" smtClean="0"/>
              <a:t>Context</a:t>
            </a:r>
            <a:r>
              <a:rPr lang="de-DE" sz="900" dirty="0"/>
              <a:t/>
            </a:r>
            <a:br>
              <a:rPr lang="de-DE" sz="900" dirty="0"/>
            </a:br>
            <a:r>
              <a:rPr lang="en-US" sz="900" dirty="0" smtClean="0"/>
              <a:t>Establishing </a:t>
            </a:r>
            <a:r>
              <a:rPr lang="en-US" sz="900" dirty="0"/>
              <a:t>the context refers to the process of defining the external and internal parameters to be taken into account when managing risk, and setting the scope and risk criteria for the remaining process (adapted from [13]).</a:t>
            </a:r>
            <a:endParaRPr lang="de-DE" sz="900" dirty="0"/>
          </a:p>
          <a:p>
            <a:r>
              <a:rPr lang="en-US" sz="900" b="1" dirty="0" smtClean="0"/>
              <a:t>Step </a:t>
            </a:r>
            <a:r>
              <a:rPr lang="en-US" sz="900" b="1" dirty="0"/>
              <a:t>2: Testing </a:t>
            </a:r>
            <a:r>
              <a:rPr lang="en-US" sz="900" b="1" dirty="0" smtClean="0"/>
              <a:t>Process</a:t>
            </a:r>
            <a:r>
              <a:rPr lang="de-DE" sz="900" dirty="0"/>
              <a:t/>
            </a:r>
            <a:br>
              <a:rPr lang="de-DE" sz="900" dirty="0"/>
            </a:br>
            <a:r>
              <a:rPr lang="en-US" sz="900" dirty="0" smtClean="0"/>
              <a:t>In </a:t>
            </a:r>
            <a:r>
              <a:rPr lang="en-US" sz="900" dirty="0"/>
              <a:t>this context, testing process refers to the process of using testing for identifying/discovering threat test scenarios or areas or vulnerabilities where the risk assessment should be focused. This may be performed by e.g. use of network discovering techniques or vulnerabilities scanners.</a:t>
            </a:r>
            <a:endParaRPr lang="de-DE" sz="900" dirty="0"/>
          </a:p>
          <a:p>
            <a:r>
              <a:rPr lang="en-US" sz="900" b="1" dirty="0" smtClean="0"/>
              <a:t>Step </a:t>
            </a:r>
            <a:r>
              <a:rPr lang="en-US" sz="900" b="1" dirty="0"/>
              <a:t>3: Risk </a:t>
            </a:r>
            <a:r>
              <a:rPr lang="en-US" sz="900" b="1" dirty="0" smtClean="0"/>
              <a:t>Identification</a:t>
            </a:r>
            <a:r>
              <a:rPr lang="de-DE" sz="900" dirty="0"/>
              <a:t/>
            </a:r>
            <a:br>
              <a:rPr lang="de-DE" sz="900" dirty="0"/>
            </a:br>
            <a:r>
              <a:rPr lang="en-US" sz="900" dirty="0" smtClean="0"/>
              <a:t>Risk </a:t>
            </a:r>
            <a:r>
              <a:rPr lang="en-US" sz="900" dirty="0"/>
              <a:t>identification is the process of finding, recognizing and describing risks. This involves identifying sources of risk, areas of impacts, events (including changes in circumstances), their causes and their potential consequences. Risk identification can involve historical data, theoretical analysis, informed and expert opinions, and stakeholder’s needs [13].</a:t>
            </a:r>
            <a:endParaRPr lang="de-DE" sz="900" dirty="0"/>
          </a:p>
          <a:p>
            <a:r>
              <a:rPr lang="en-US" sz="900" b="1" dirty="0" smtClean="0"/>
              <a:t>Step </a:t>
            </a:r>
            <a:r>
              <a:rPr lang="en-US" sz="900" b="1" dirty="0"/>
              <a:t>4: Risk </a:t>
            </a:r>
            <a:r>
              <a:rPr lang="en-US" sz="900" b="1" dirty="0" smtClean="0"/>
              <a:t>Estimation</a:t>
            </a:r>
            <a:r>
              <a:rPr lang="de-DE" sz="900" dirty="0"/>
              <a:t/>
            </a:r>
            <a:br>
              <a:rPr lang="de-DE" sz="900" dirty="0"/>
            </a:br>
            <a:r>
              <a:rPr lang="en-US" sz="900" dirty="0" smtClean="0"/>
              <a:t>Risk </a:t>
            </a:r>
            <a:r>
              <a:rPr lang="en-US" sz="900" dirty="0"/>
              <a:t>estimation is the process of comprehending the nature of risk and determining the level of risk. This involves developing an understanding of the risk. Risk estimation provides the basis for risk evaluation and decisions on whether risks need to be treated, and on the most appropriate risk treatment strategies and methods (adapted from [13]).</a:t>
            </a:r>
            <a:endParaRPr lang="de-DE" sz="900" dirty="0"/>
          </a:p>
          <a:p>
            <a:r>
              <a:rPr lang="en-US" sz="900" b="1" dirty="0" smtClean="0"/>
              <a:t>Step </a:t>
            </a:r>
            <a:r>
              <a:rPr lang="en-US" sz="900" b="1" dirty="0"/>
              <a:t>5: Risk </a:t>
            </a:r>
            <a:r>
              <a:rPr lang="en-US" sz="900" b="1" dirty="0" smtClean="0"/>
              <a:t>Evaluation</a:t>
            </a:r>
            <a:r>
              <a:rPr lang="de-DE" sz="900" dirty="0"/>
              <a:t/>
            </a:r>
            <a:br>
              <a:rPr lang="de-DE" sz="900" dirty="0"/>
            </a:br>
            <a:r>
              <a:rPr lang="en-US" sz="900" dirty="0" smtClean="0"/>
              <a:t>Risk </a:t>
            </a:r>
            <a:r>
              <a:rPr lang="en-US" sz="900" dirty="0"/>
              <a:t>evaluation is the process of comparing the results of risk estimation with risk criteria to determine whether the risk and/or its magnitude is acceptable or tolerable (adapted from [13]).</a:t>
            </a:r>
            <a:endParaRPr lang="de-DE" sz="900" dirty="0"/>
          </a:p>
          <a:p>
            <a:r>
              <a:rPr lang="en-US" sz="900" b="1" dirty="0" smtClean="0"/>
              <a:t>Step </a:t>
            </a:r>
            <a:r>
              <a:rPr lang="en-US" sz="900" b="1" dirty="0"/>
              <a:t>6: Testing </a:t>
            </a:r>
            <a:r>
              <a:rPr lang="en-US" sz="900" b="1" dirty="0" smtClean="0"/>
              <a:t>Process</a:t>
            </a:r>
            <a:r>
              <a:rPr lang="de-DE" sz="900" dirty="0"/>
              <a:t/>
            </a:r>
            <a:br>
              <a:rPr lang="de-DE" sz="900" dirty="0"/>
            </a:br>
            <a:r>
              <a:rPr lang="en-US" sz="900" dirty="0" smtClean="0"/>
              <a:t>In </a:t>
            </a:r>
            <a:r>
              <a:rPr lang="en-US" sz="900" dirty="0"/>
              <a:t>this context, testing process refers to the process of using testing to validate the correctness of the risk model</a:t>
            </a:r>
            <a:r>
              <a:rPr lang="en-US" sz="900" dirty="0" smtClean="0"/>
              <a:t>.</a:t>
            </a:r>
            <a:r>
              <a:rPr lang="en-US" sz="900" b="1" dirty="0"/>
              <a:t> </a:t>
            </a:r>
            <a:endParaRPr lang="de-DE" sz="900" dirty="0"/>
          </a:p>
          <a:p>
            <a:r>
              <a:rPr lang="en-US" sz="900" b="1" dirty="0"/>
              <a:t>Step 7: Risk Validation and </a:t>
            </a:r>
            <a:r>
              <a:rPr lang="en-US" sz="900" b="1" dirty="0" smtClean="0"/>
              <a:t>Treatment</a:t>
            </a:r>
            <a:r>
              <a:rPr lang="de-DE" sz="900" dirty="0"/>
              <a:t/>
            </a:r>
            <a:br>
              <a:rPr lang="de-DE" sz="900" dirty="0"/>
            </a:br>
            <a:r>
              <a:rPr lang="en-US" sz="900" dirty="0" smtClean="0"/>
              <a:t>Risk </a:t>
            </a:r>
            <a:r>
              <a:rPr lang="en-US" sz="900" dirty="0"/>
              <a:t>validation refers to the process of validating or updating the risk model based on the risk assessment results. Risk treatment is the process of modifying risk which can involve risk mitigation, risk elimination or risk prevention (adapted from [13]).</a:t>
            </a:r>
            <a:endParaRPr lang="de-DE" sz="900" dirty="0"/>
          </a:p>
          <a:p>
            <a:pPr marL="0" indent="0">
              <a:buNone/>
            </a:pPr>
            <a:endParaRPr lang="en-US" sz="600" dirty="0"/>
          </a:p>
        </p:txBody>
      </p:sp>
    </p:spTree>
    <p:extLst>
      <p:ext uri="{BB962C8B-B14F-4D97-AF65-F5344CB8AC3E}">
        <p14:creationId xmlns:p14="http://schemas.microsoft.com/office/powerpoint/2010/main" val="1072546692"/>
      </p:ext>
    </p:extLst>
  </p:cSld>
  <p:clrMapOvr>
    <a:masterClrMapping/>
  </p:clrMapOvr>
  <p:transition xmlns:p14="http://schemas.microsoft.com/office/powerpoint/2010/mai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Instantiation: Iterative Risk-based </a:t>
            </a:r>
            <a:br>
              <a:rPr lang="en-US" sz="2800" dirty="0" smtClean="0"/>
            </a:br>
            <a:r>
              <a:rPr lang="en-US" sz="2800" dirty="0" smtClean="0"/>
              <a:t>Security Testing </a:t>
            </a:r>
            <a:endParaRPr lang="en-US" sz="2800" dirty="0"/>
          </a:p>
        </p:txBody>
      </p:sp>
      <p:sp>
        <p:nvSpPr>
          <p:cNvPr id="4" name="Footer Placeholder 3"/>
          <p:cNvSpPr>
            <a:spLocks noGrp="1"/>
          </p:cNvSpPr>
          <p:nvPr>
            <p:ph type="ftr" sz="quarter" idx="10"/>
          </p:nvPr>
        </p:nvSpPr>
        <p:spPr/>
        <p:txBody>
          <a:bodyPr/>
          <a:lstStyle/>
          <a:p>
            <a:pPr>
              <a:defRPr/>
            </a:pPr>
            <a:r>
              <a:rPr lang="en-US" smtClean="0"/>
              <a:t>Security SIG in MTS, 4-5 October 2011</a:t>
            </a:r>
            <a:endParaRPr lang="en-GB"/>
          </a:p>
        </p:txBody>
      </p:sp>
      <p:sp>
        <p:nvSpPr>
          <p:cNvPr id="5" name="Slide Number Placeholder 4"/>
          <p:cNvSpPr>
            <a:spLocks noGrp="1"/>
          </p:cNvSpPr>
          <p:nvPr>
            <p:ph type="sldNum" sz="quarter" idx="11"/>
          </p:nvPr>
        </p:nvSpPr>
        <p:spPr/>
        <p:txBody>
          <a:bodyPr/>
          <a:lstStyle/>
          <a:p>
            <a:pPr>
              <a:defRPr/>
            </a:pPr>
            <a:fld id="{DC844172-90EA-4060-92D6-C38D53071E67}" type="slidenum">
              <a:rPr lang="en-GB" smtClean="0"/>
              <a:pPr>
                <a:defRPr/>
              </a:pPr>
              <a:t>9</a:t>
            </a:fld>
            <a:endParaRPr lang="en-GB"/>
          </a:p>
        </p:txBody>
      </p:sp>
      <p:pic>
        <p:nvPicPr>
          <p:cNvPr id="6" name="Picture 5"/>
          <p:cNvPicPr>
            <a:picLocks noChangeAspect="1"/>
          </p:cNvPicPr>
          <p:nvPr/>
        </p:nvPicPr>
        <p:blipFill>
          <a:blip r:embed="rId2"/>
          <a:stretch>
            <a:fillRect/>
          </a:stretch>
        </p:blipFill>
        <p:spPr>
          <a:xfrm>
            <a:off x="539552" y="1916832"/>
            <a:ext cx="3838421" cy="3816424"/>
          </a:xfrm>
          <a:prstGeom prst="rect">
            <a:avLst/>
          </a:prstGeom>
        </p:spPr>
      </p:pic>
      <p:sp>
        <p:nvSpPr>
          <p:cNvPr id="7" name="Content Placeholder 2"/>
          <p:cNvSpPr>
            <a:spLocks noGrp="1"/>
          </p:cNvSpPr>
          <p:nvPr>
            <p:ph idx="1"/>
          </p:nvPr>
        </p:nvSpPr>
        <p:spPr>
          <a:xfrm>
            <a:off x="4572000" y="1600200"/>
            <a:ext cx="4114800" cy="4525963"/>
          </a:xfrm>
        </p:spPr>
        <p:txBody>
          <a:bodyPr/>
          <a:lstStyle/>
          <a:p>
            <a:pPr lvl="0" fontAlgn="auto" hangingPunct="1"/>
            <a:r>
              <a:rPr lang="en-US" sz="1050" b="1" dirty="0"/>
              <a:t>T1: Test planning:</a:t>
            </a:r>
            <a:r>
              <a:rPr lang="en-US" sz="1050" dirty="0"/>
              <a:t> From risk assessment (RA) to test patterns (TP)</a:t>
            </a:r>
            <a:endParaRPr lang="de-DE" sz="1050" dirty="0"/>
          </a:p>
          <a:p>
            <a:pPr lvl="1" fontAlgn="auto" hangingPunct="1"/>
            <a:r>
              <a:rPr lang="en-US" sz="1000" b="1" dirty="0"/>
              <a:t>Risk-based security test condition identification and prioritization:</a:t>
            </a:r>
            <a:r>
              <a:rPr lang="en-US" sz="1000" dirty="0"/>
              <a:t> Prioritize test items and test conditions on basis of the risk assessment (RA) and test patterns (TP(.</a:t>
            </a:r>
            <a:endParaRPr lang="de-DE" sz="1000" dirty="0"/>
          </a:p>
          <a:p>
            <a:pPr lvl="1" fontAlgn="auto" hangingPunct="1"/>
            <a:r>
              <a:rPr lang="en-US" sz="1000" b="1" dirty="0"/>
              <a:t>Risk-based security test technique identification and prioritization:</a:t>
            </a:r>
            <a:r>
              <a:rPr lang="en-US" sz="1000" dirty="0"/>
              <a:t> Maps security test patterns to threat scenarios or vulnerabilities (test coverage item identification, test technique identification &amp; related test completion criteria)</a:t>
            </a:r>
            <a:endParaRPr lang="de-DE" sz="1000" dirty="0"/>
          </a:p>
          <a:p>
            <a:pPr lvl="0" fontAlgn="auto" hangingPunct="1"/>
            <a:r>
              <a:rPr lang="en-US" sz="1050" b="1" dirty="0"/>
              <a:t>T2: Test design and execution: </a:t>
            </a:r>
            <a:r>
              <a:rPr lang="en-US" sz="1050" dirty="0"/>
              <a:t>From test patterns to test implementation and execution</a:t>
            </a:r>
            <a:endParaRPr lang="de-DE" sz="1050" dirty="0"/>
          </a:p>
          <a:p>
            <a:pPr lvl="1" fontAlgn="auto" hangingPunct="1"/>
            <a:r>
              <a:rPr lang="en-US" sz="1000" b="1" dirty="0"/>
              <a:t>Security test generation:</a:t>
            </a:r>
            <a:r>
              <a:rPr lang="en-US" sz="1000" dirty="0"/>
              <a:t> Generate test cases and test procedures(this process can be automated using Model-Based techniques)</a:t>
            </a:r>
            <a:endParaRPr lang="de-DE" sz="1000" dirty="0"/>
          </a:p>
          <a:p>
            <a:pPr lvl="1" fontAlgn="auto" hangingPunct="1"/>
            <a:r>
              <a:rPr lang="en-US" sz="1000" b="1" dirty="0"/>
              <a:t>Security test execution and result determination:</a:t>
            </a:r>
            <a:r>
              <a:rPr lang="en-US" sz="1000" dirty="0"/>
              <a:t> Execute test procedures and determine test results and report test incidents</a:t>
            </a:r>
            <a:endParaRPr lang="de-DE" sz="1000" dirty="0"/>
          </a:p>
          <a:p>
            <a:pPr lvl="0" fontAlgn="auto" hangingPunct="1"/>
            <a:r>
              <a:rPr lang="en-US" sz="1050" b="1" dirty="0"/>
              <a:t>T3: Test evaluation and incident reporting:</a:t>
            </a:r>
            <a:r>
              <a:rPr lang="en-US" sz="1050" dirty="0"/>
              <a:t> From test results back to risk assessment</a:t>
            </a:r>
            <a:endParaRPr lang="de-DE" sz="1050" dirty="0"/>
          </a:p>
          <a:p>
            <a:pPr lvl="1" fontAlgn="auto" hangingPunct="1"/>
            <a:r>
              <a:rPr lang="en-US" sz="1000" b="1" dirty="0"/>
              <a:t>Security test result aggregation:</a:t>
            </a:r>
            <a:r>
              <a:rPr lang="en-US" sz="1000" dirty="0"/>
              <a:t> Aggregate test results (e.g. by means of test and coverage metrics)</a:t>
            </a:r>
            <a:endParaRPr lang="de-DE" sz="1000" dirty="0"/>
          </a:p>
          <a:p>
            <a:pPr lvl="1" fontAlgn="auto" hangingPunct="1"/>
            <a:r>
              <a:rPr lang="en-US" sz="1000" b="1" dirty="0"/>
              <a:t>Identify new threat scenarios and vulnerabilities (propagate results to R2): </a:t>
            </a:r>
            <a:r>
              <a:rPr lang="en-US" sz="1000" dirty="0"/>
              <a:t>Identify new threat scenarios and vulnerabilities by means of test incidents </a:t>
            </a:r>
            <a:endParaRPr lang="de-DE" sz="1000" dirty="0"/>
          </a:p>
          <a:p>
            <a:pPr lvl="1" fontAlgn="auto" hangingPunct="1"/>
            <a:r>
              <a:rPr lang="en-US" sz="1000" b="1" dirty="0"/>
              <a:t>Adjust the risk assessment (propagate results to R3): </a:t>
            </a:r>
            <a:r>
              <a:rPr lang="en-US" sz="1000" dirty="0"/>
              <a:t>Adjust probability values and frequency values for vulnerabilities</a:t>
            </a:r>
            <a:r>
              <a:rPr lang="en-US" sz="1000" dirty="0" smtClean="0"/>
              <a:t>, threat </a:t>
            </a:r>
            <a:r>
              <a:rPr lang="en-US" sz="1000" dirty="0"/>
              <a:t>scenarios, and unwanted </a:t>
            </a:r>
            <a:r>
              <a:rPr lang="en-US" sz="1000" dirty="0" smtClean="0"/>
              <a:t>incidents.</a:t>
            </a:r>
            <a:endParaRPr lang="de-DE" dirty="0"/>
          </a:p>
          <a:p>
            <a:endParaRPr lang="en-US" dirty="0"/>
          </a:p>
        </p:txBody>
      </p:sp>
    </p:spTree>
    <p:extLst>
      <p:ext uri="{BB962C8B-B14F-4D97-AF65-F5344CB8AC3E}">
        <p14:creationId xmlns:p14="http://schemas.microsoft.com/office/powerpoint/2010/main" val="2475580689"/>
      </p:ext>
    </p:extLst>
  </p:cSld>
  <p:clrMapOvr>
    <a:masterClrMapping/>
  </p:clrMapOvr>
  <p:transition xmlns:p14="http://schemas.microsoft.com/office/powerpoint/2010/mai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587</TotalTime>
  <Words>932</Words>
  <Application>Microsoft Macintosh PowerPoint</Application>
  <PresentationFormat>On-screen Show (4:3)</PresentationFormat>
  <Paragraphs>91</Paragraphs>
  <Slides>10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Document</vt:lpstr>
      <vt:lpstr>Security SIG in MTS 05th November 2013 DEG/MTS-202793  RISK-BASED SECURITY TESTING</vt:lpstr>
      <vt:lpstr>Risk-based Security Testing  Methodologies I</vt:lpstr>
      <vt:lpstr>Risk-based Security Testing  Methodologies II</vt:lpstr>
      <vt:lpstr>Risk &amp; Compliance Process</vt:lpstr>
      <vt:lpstr>Conceptual Model (e.g. for Testing)</vt:lpstr>
      <vt:lpstr>Conceptual Model (Security &amp; Auditing)</vt:lpstr>
      <vt:lpstr>Risk-based Security Testing</vt:lpstr>
      <vt:lpstr>Test-based Risk Assessment</vt:lpstr>
      <vt:lpstr>Instantiation: Iterative Risk-based  Security Testing </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dc:creator>
  <cp:lastModifiedBy>Juergen Grossmann</cp:lastModifiedBy>
  <cp:revision>448</cp:revision>
  <cp:lastPrinted>2012-05-15T07:02:06Z</cp:lastPrinted>
  <dcterms:created xsi:type="dcterms:W3CDTF">2010-12-21T08:59:38Z</dcterms:created>
  <dcterms:modified xsi:type="dcterms:W3CDTF">2013-11-04T15:19:38Z</dcterms:modified>
</cp:coreProperties>
</file>