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7" r:id="rId3"/>
    <p:sldId id="360" r:id="rId4"/>
    <p:sldId id="363" r:id="rId5"/>
    <p:sldId id="358" r:id="rId6"/>
    <p:sldId id="361" r:id="rId7"/>
    <p:sldId id="364" r:id="rId8"/>
    <p:sldId id="362" r:id="rId9"/>
    <p:sldId id="365" r:id="rId10"/>
    <p:sldId id="366" r:id="rId11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9745" autoAdjust="0"/>
    <p:restoredTop sz="93736" autoAdjust="0"/>
  </p:normalViewPr>
  <p:slideViewPr>
    <p:cSldViewPr showGuides="1">
      <p:cViewPr varScale="1">
        <p:scale>
          <a:sx n="123" d="100"/>
          <a:sy n="123" d="100"/>
        </p:scale>
        <p:origin x="-17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05.11.13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05.11.13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2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1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de-DE" sz="2800" dirty="0" smtClean="0"/>
              <a:t>Security SIG in MTS</a:t>
            </a:r>
            <a:br>
              <a:rPr lang="de-DE" sz="2800" dirty="0" smtClean="0"/>
            </a:br>
            <a:r>
              <a:rPr lang="de-DE" sz="2800" dirty="0" smtClean="0"/>
              <a:t>05</a:t>
            </a:r>
            <a:r>
              <a:rPr lang="de-DE" sz="2800" baseline="30000" dirty="0" smtClean="0"/>
              <a:t>th </a:t>
            </a:r>
            <a:r>
              <a:rPr lang="de-DE" sz="2800" dirty="0" smtClean="0"/>
              <a:t>November 2013</a:t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Meeting Report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Action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Meeting: December 19</a:t>
            </a:r>
            <a:r>
              <a:rPr lang="en-US" baseline="30000" dirty="0" smtClean="0"/>
              <a:t>th</a:t>
            </a:r>
            <a:r>
              <a:rPr lang="en-US" dirty="0" smtClean="0"/>
              <a:t>, 14:00 – 16:00</a:t>
            </a:r>
          </a:p>
          <a:p>
            <a:r>
              <a:rPr lang="en-US" dirty="0" smtClean="0"/>
              <a:t>AP Summary</a:t>
            </a:r>
          </a:p>
          <a:p>
            <a:pPr lvl="1"/>
            <a:r>
              <a:rPr lang="en-US" sz="1100" b="1" dirty="0"/>
              <a:t>AP (EMM): Clarify responsibilities </a:t>
            </a:r>
            <a:r>
              <a:rPr lang="en-US" sz="1100" b="1" dirty="0" smtClean="0"/>
              <a:t>for ISO/ETSI liaison within </a:t>
            </a:r>
            <a:r>
              <a:rPr lang="en-US" sz="1100" b="1" dirty="0"/>
              <a:t>ETSI</a:t>
            </a:r>
          </a:p>
          <a:p>
            <a:pPr lvl="1"/>
            <a:r>
              <a:rPr lang="en-US" sz="1100" b="1" dirty="0"/>
              <a:t>AP (JGR): Set EMM and JDM in CC for all correspondence with respect to ETSI/ISO </a:t>
            </a:r>
            <a:r>
              <a:rPr lang="en-US" sz="1100" b="1" dirty="0" smtClean="0"/>
              <a:t>liaison</a:t>
            </a:r>
          </a:p>
          <a:p>
            <a:pPr lvl="1"/>
            <a:r>
              <a:rPr lang="en-US" sz="1100" b="1" dirty="0"/>
              <a:t>AP (ATA): Use TR-Template for the </a:t>
            </a:r>
            <a:r>
              <a:rPr lang="en-US" sz="1100" b="1" dirty="0" err="1" smtClean="0"/>
              <a:t>SecTestTerm</a:t>
            </a:r>
            <a:r>
              <a:rPr lang="en-US" sz="1100" b="1" dirty="0" smtClean="0"/>
              <a:t> document</a:t>
            </a:r>
            <a:endParaRPr lang="en-US" sz="1100" b="1" dirty="0"/>
          </a:p>
          <a:p>
            <a:pPr lvl="1"/>
            <a:r>
              <a:rPr lang="en-US" sz="1100" b="1" dirty="0"/>
              <a:t>AP (ATA): Provide updated </a:t>
            </a:r>
            <a:r>
              <a:rPr lang="en-US" sz="1100" b="1" dirty="0" err="1" smtClean="0"/>
              <a:t>SecTestTerm</a:t>
            </a:r>
            <a:r>
              <a:rPr lang="en-US" sz="1100" b="1" dirty="0" smtClean="0"/>
              <a:t>  document </a:t>
            </a:r>
            <a:r>
              <a:rPr lang="en-US" sz="1100" b="1" dirty="0"/>
              <a:t>within this week (week 45)</a:t>
            </a:r>
          </a:p>
          <a:p>
            <a:pPr lvl="1"/>
            <a:r>
              <a:rPr lang="en-US" sz="1100" b="1" dirty="0"/>
              <a:t>AP (JGR): Deliver section on Risk-based Security Testing (2 weeks)</a:t>
            </a:r>
          </a:p>
          <a:p>
            <a:pPr lvl="1"/>
            <a:r>
              <a:rPr lang="en-US" sz="1100" b="1" dirty="0"/>
              <a:t>AP (JGR) : Deliver additional input for MBST for </a:t>
            </a:r>
            <a:r>
              <a:rPr lang="en-US" sz="1100" b="1" dirty="0" smtClean="0"/>
              <a:t>introduction of </a:t>
            </a:r>
            <a:r>
              <a:rPr lang="en-US" sz="1100" b="1" dirty="0" err="1" smtClean="0"/>
              <a:t>SecTestTerm</a:t>
            </a:r>
            <a:r>
              <a:rPr lang="en-US" sz="1100" b="1" dirty="0" smtClean="0"/>
              <a:t> document </a:t>
            </a:r>
            <a:r>
              <a:rPr lang="en-US" sz="1100" b="1" dirty="0"/>
              <a:t>(2 weeks)</a:t>
            </a:r>
          </a:p>
          <a:p>
            <a:pPr lvl="1"/>
            <a:r>
              <a:rPr lang="en-US" sz="1100" b="1" dirty="0"/>
              <a:t>AP (ATA): Identify conflicting terms </a:t>
            </a:r>
            <a:r>
              <a:rPr lang="en-US" sz="1100" b="1" dirty="0" smtClean="0"/>
              <a:t>in </a:t>
            </a:r>
            <a:r>
              <a:rPr lang="en-US" sz="1100" b="1" dirty="0" err="1"/>
              <a:t>SecTestTerm</a:t>
            </a:r>
            <a:r>
              <a:rPr lang="en-US" sz="1100" b="1" dirty="0"/>
              <a:t> </a:t>
            </a:r>
            <a:r>
              <a:rPr lang="en-US" sz="1100" b="1" dirty="0" smtClean="0"/>
              <a:t>(</a:t>
            </a:r>
            <a:r>
              <a:rPr lang="en-US" sz="1100" b="1" dirty="0"/>
              <a:t>December 19th)</a:t>
            </a:r>
          </a:p>
          <a:p>
            <a:pPr lvl="1"/>
            <a:r>
              <a:rPr lang="en-US" sz="1100" b="1" dirty="0"/>
              <a:t>AP (ATA): Check terms with ISO and ETSI definitions (December 19th)</a:t>
            </a:r>
          </a:p>
          <a:p>
            <a:pPr lvl="1"/>
            <a:r>
              <a:rPr lang="en-US" sz="1100" b="1" dirty="0"/>
              <a:t>AP (ALL): Discuss the terms, conflicts and the sources of terms next meeting (Dec 19th</a:t>
            </a:r>
            <a:r>
              <a:rPr lang="en-US" sz="1100" b="1" dirty="0" smtClean="0"/>
              <a:t>)</a:t>
            </a:r>
          </a:p>
          <a:p>
            <a:pPr lvl="1"/>
            <a:r>
              <a:rPr lang="en-US" sz="1100" b="1" dirty="0"/>
              <a:t>AP (JGR, JCU</a:t>
            </a:r>
            <a:r>
              <a:rPr lang="en-US" sz="1100" b="1" dirty="0" smtClean="0"/>
              <a:t>): </a:t>
            </a:r>
            <a:r>
              <a:rPr lang="en-US" sz="1100" b="1" dirty="0"/>
              <a:t>provide final draft of the </a:t>
            </a:r>
            <a:r>
              <a:rPr lang="en-US" sz="1100" b="1" dirty="0" err="1" smtClean="0"/>
              <a:t>SecTestCases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doument</a:t>
            </a:r>
            <a:endParaRPr lang="en-US" sz="1100" b="1" dirty="0"/>
          </a:p>
          <a:p>
            <a:pPr lvl="1"/>
            <a:r>
              <a:rPr lang="en-US" sz="1100" b="1" dirty="0"/>
              <a:t>AP (JGR,EMM</a:t>
            </a:r>
            <a:r>
              <a:rPr lang="en-US" sz="1100" b="1" dirty="0" smtClean="0"/>
              <a:t>): </a:t>
            </a:r>
            <a:r>
              <a:rPr lang="en-US" sz="1100" b="1" dirty="0" err="1"/>
              <a:t>inititate</a:t>
            </a:r>
            <a:r>
              <a:rPr lang="en-US" sz="1100" b="1" dirty="0"/>
              <a:t> RC when </a:t>
            </a:r>
            <a:r>
              <a:rPr lang="en-US" sz="1100" b="1" dirty="0" err="1" smtClean="0"/>
              <a:t>SecTestCases</a:t>
            </a:r>
            <a:r>
              <a:rPr lang="en-US" sz="1100" b="1" dirty="0" smtClean="0"/>
              <a:t> document </a:t>
            </a:r>
            <a:r>
              <a:rPr lang="en-US" sz="1100" b="1" dirty="0"/>
              <a:t>is </a:t>
            </a:r>
            <a:r>
              <a:rPr lang="en-US" sz="1100" b="1" dirty="0" smtClean="0"/>
              <a:t>ready</a:t>
            </a:r>
          </a:p>
          <a:p>
            <a:pPr lvl="1"/>
            <a:r>
              <a:rPr lang="en-US" sz="1100" b="1" dirty="0"/>
              <a:t>AP (JGR, ATA</a:t>
            </a:r>
            <a:r>
              <a:rPr lang="en-US" sz="1100" b="1" dirty="0" smtClean="0"/>
              <a:t>): </a:t>
            </a:r>
            <a:r>
              <a:rPr lang="en-US" sz="1100" b="1" dirty="0"/>
              <a:t>provide feedback to the draft </a:t>
            </a:r>
            <a:r>
              <a:rPr lang="en-US" sz="1100" b="1" dirty="0" err="1" smtClean="0"/>
              <a:t>SecAssusrance</a:t>
            </a:r>
            <a:r>
              <a:rPr lang="en-US" sz="1100" b="1" dirty="0" smtClean="0"/>
              <a:t> document </a:t>
            </a:r>
            <a:r>
              <a:rPr lang="en-US" sz="1100" b="1" dirty="0"/>
              <a:t>until end of November</a:t>
            </a:r>
          </a:p>
          <a:p>
            <a:pPr lvl="1"/>
            <a:r>
              <a:rPr lang="en-US" sz="1100" b="1" dirty="0"/>
              <a:t>AP (IBR</a:t>
            </a:r>
            <a:r>
              <a:rPr lang="en-US" sz="1100" b="1" dirty="0" smtClean="0"/>
              <a:t>): </a:t>
            </a:r>
            <a:r>
              <a:rPr lang="en-US" sz="1100" b="1" dirty="0"/>
              <a:t>establish work plan and initial contribution </a:t>
            </a:r>
            <a:r>
              <a:rPr lang="en-US" sz="1100" b="1" dirty="0" smtClean="0"/>
              <a:t>for </a:t>
            </a:r>
            <a:r>
              <a:rPr lang="en-US" sz="1100" b="1" dirty="0" err="1" smtClean="0"/>
              <a:t>SecAssusranc</a:t>
            </a:r>
            <a:r>
              <a:rPr lang="en-US" sz="1100" b="1" dirty="0" smtClean="0"/>
              <a:t> doc until </a:t>
            </a:r>
            <a:r>
              <a:rPr lang="en-US" sz="1100" b="1" dirty="0"/>
              <a:t>next Security SIG meeting (Dec 19</a:t>
            </a:r>
            <a:r>
              <a:rPr lang="en-US" sz="1100" b="1" baseline="30000" dirty="0"/>
              <a:t>th</a:t>
            </a:r>
            <a:r>
              <a:rPr lang="en-US" sz="1100" b="1" dirty="0" smtClean="0"/>
              <a:t>)</a:t>
            </a:r>
          </a:p>
          <a:p>
            <a:pPr lvl="1"/>
            <a:r>
              <a:rPr lang="en-US" sz="1100" b="1" dirty="0" smtClean="0"/>
              <a:t>AP (JGR): provide early draft of </a:t>
            </a:r>
            <a:r>
              <a:rPr lang="en-US" sz="1100" b="1" dirty="0"/>
              <a:t>RBST document </a:t>
            </a:r>
            <a:r>
              <a:rPr lang="en-US" sz="1100" b="1" dirty="0" smtClean="0"/>
              <a:t> until November 15</a:t>
            </a:r>
            <a:r>
              <a:rPr lang="en-US" sz="1100" b="1" baseline="30000" dirty="0" smtClean="0"/>
              <a:t>th</a:t>
            </a:r>
            <a:r>
              <a:rPr lang="en-US" sz="1100" b="1" dirty="0" smtClean="0"/>
              <a:t>.</a:t>
            </a:r>
          </a:p>
          <a:p>
            <a:pPr lvl="1"/>
            <a:r>
              <a:rPr lang="en-US" sz="1200" b="1" dirty="0"/>
              <a:t>AP (JCU</a:t>
            </a:r>
            <a:r>
              <a:rPr lang="en-US" sz="1200" b="1" dirty="0" smtClean="0"/>
              <a:t>): </a:t>
            </a:r>
            <a:r>
              <a:rPr lang="en-US" sz="1200" b="1" dirty="0"/>
              <a:t>provide feedback to the draft </a:t>
            </a:r>
            <a:r>
              <a:rPr lang="en-US" sz="1200" b="1" dirty="0" smtClean="0"/>
              <a:t>RBST document </a:t>
            </a:r>
            <a:r>
              <a:rPr lang="en-US" sz="1200" b="1" dirty="0"/>
              <a:t>until end of November</a:t>
            </a:r>
          </a:p>
          <a:p>
            <a:pPr lvl="1"/>
            <a:r>
              <a:rPr lang="en-US" sz="1200" b="1" dirty="0"/>
              <a:t>AP (JGR</a:t>
            </a:r>
            <a:r>
              <a:rPr lang="en-US" sz="1200" b="1" dirty="0" smtClean="0"/>
              <a:t>): </a:t>
            </a:r>
            <a:r>
              <a:rPr lang="en-US" sz="1200" b="1" dirty="0"/>
              <a:t>establish work plan </a:t>
            </a:r>
            <a:r>
              <a:rPr lang="en-US" sz="1200" b="1" dirty="0" smtClean="0"/>
              <a:t>for RBST document </a:t>
            </a:r>
            <a:r>
              <a:rPr lang="en-US" sz="1200" b="1" dirty="0"/>
              <a:t>until next Security SIG meeting (Dec 19th)</a:t>
            </a:r>
          </a:p>
          <a:p>
            <a:pPr lvl="1"/>
            <a:endParaRPr lang="en-GB" sz="1200" dirty="0"/>
          </a:p>
          <a:p>
            <a:pPr lvl="1"/>
            <a:endParaRPr lang="en-US" sz="1600" b="1" dirty="0"/>
          </a:p>
          <a:p>
            <a:pPr lvl="1"/>
            <a:endParaRPr lang="en-US" sz="1600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26257"/>
      </p:ext>
    </p:extLst>
  </p:cSld>
  <p:clrMapOvr>
    <a:masterClrMapping/>
  </p:clrMapOvr>
  <p:transition xmlns:p14="http://schemas.microsoft.com/office/powerpoint/2010/main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  <a:r>
              <a:rPr lang="de-DE" dirty="0" smtClean="0"/>
              <a:t>SIG#9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Meeting: November 5</a:t>
            </a:r>
            <a:r>
              <a:rPr lang="en-US" baseline="30000" dirty="0" smtClean="0"/>
              <a:t>th</a:t>
            </a:r>
            <a:r>
              <a:rPr lang="en-US" dirty="0" smtClean="0"/>
              <a:t>, 11:00 – 14:00</a:t>
            </a:r>
          </a:p>
          <a:p>
            <a:r>
              <a:rPr lang="en-US" dirty="0" smtClean="0"/>
              <a:t>Participants</a:t>
            </a:r>
            <a:r>
              <a:rPr lang="en-US" dirty="0"/>
              <a:t>: </a:t>
            </a:r>
            <a:br>
              <a:rPr lang="en-US" dirty="0"/>
            </a:br>
            <a:r>
              <a:rPr lang="en-US" sz="2400" dirty="0" smtClean="0"/>
              <a:t>Jürgen </a:t>
            </a:r>
            <a:r>
              <a:rPr lang="en-US" sz="2400" dirty="0" err="1" smtClean="0"/>
              <a:t>Großmann</a:t>
            </a:r>
            <a:r>
              <a:rPr lang="en-US" sz="2400" dirty="0" smtClean="0"/>
              <a:t> (JGR), </a:t>
            </a:r>
            <a:r>
              <a:rPr lang="en-US" sz="2400" dirty="0" smtClean="0"/>
              <a:t>Ari </a:t>
            </a:r>
            <a:r>
              <a:rPr lang="en-US" sz="2400" dirty="0" err="1" smtClean="0"/>
              <a:t>Takanen</a:t>
            </a:r>
            <a:r>
              <a:rPr lang="en-US" sz="2400" dirty="0" smtClean="0"/>
              <a:t> (ATA), Emmanuelle </a:t>
            </a:r>
            <a:r>
              <a:rPr lang="en-US" sz="2400" dirty="0" err="1" smtClean="0"/>
              <a:t>Chaulot-</a:t>
            </a:r>
            <a:r>
              <a:rPr lang="en-US" sz="2400" dirty="0" err="1" smtClean="0"/>
              <a:t>Talmon</a:t>
            </a:r>
            <a:r>
              <a:rPr lang="en-US" sz="2400" dirty="0" smtClean="0"/>
              <a:t> (EMM), </a:t>
            </a:r>
            <a:r>
              <a:rPr lang="en-US" sz="2400" dirty="0" smtClean="0"/>
              <a:t>Ian </a:t>
            </a:r>
            <a:r>
              <a:rPr lang="en-US" sz="2400" dirty="0" smtClean="0"/>
              <a:t>Bryant (IBR), </a:t>
            </a:r>
            <a:r>
              <a:rPr lang="en-US" sz="2400" dirty="0" smtClean="0"/>
              <a:t>Jorge </a:t>
            </a:r>
            <a:r>
              <a:rPr lang="en-US" sz="2400" dirty="0" smtClean="0"/>
              <a:t>Cuellar (JCU), </a:t>
            </a:r>
            <a:r>
              <a:rPr lang="en-US" sz="2400" dirty="0" smtClean="0"/>
              <a:t>Milan </a:t>
            </a:r>
            <a:r>
              <a:rPr lang="en-US" sz="2400" dirty="0" err="1" smtClean="0"/>
              <a:t>Zoric</a:t>
            </a:r>
            <a:r>
              <a:rPr lang="en-US" sz="2400" dirty="0" smtClean="0"/>
              <a:t> (MZO), Jan de Meer (JDM)</a:t>
            </a:r>
            <a:endParaRPr lang="en-US" sz="2400" dirty="0" smtClean="0"/>
          </a:p>
          <a:p>
            <a:pPr marL="0" indent="0">
              <a:buNone/>
            </a:pPr>
            <a:endParaRPr lang="de-DE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de-DE" sz="2800" dirty="0" smtClean="0"/>
              <a:t>Review</a:t>
            </a:r>
            <a:r>
              <a:rPr lang="de-DE" sz="2800" dirty="0"/>
              <a:t>/</a:t>
            </a:r>
            <a:r>
              <a:rPr lang="de-DE" sz="2800" dirty="0" err="1"/>
              <a:t>discussion</a:t>
            </a:r>
            <a:r>
              <a:rPr lang="de-DE" sz="2800" dirty="0"/>
              <a:t> APs </a:t>
            </a:r>
            <a:r>
              <a:rPr lang="de-DE" sz="2800" dirty="0" err="1"/>
              <a:t>and</a:t>
            </a:r>
            <a:r>
              <a:rPr lang="de-DE" sz="2800" dirty="0"/>
              <a:t> WI </a:t>
            </a:r>
            <a:r>
              <a:rPr lang="de-DE" sz="2800" dirty="0" err="1" smtClean="0"/>
              <a:t>status</a:t>
            </a:r>
            <a:endParaRPr lang="de-DE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de-DE" sz="2800" dirty="0" smtClean="0"/>
              <a:t>ISO Liaison</a:t>
            </a:r>
            <a:endParaRPr lang="de-DE" sz="2800" dirty="0"/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Security Testing Terminology and Concepts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Case Study Experiences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Life </a:t>
            </a:r>
            <a:r>
              <a:rPr lang="en-US" sz="2800" dirty="0"/>
              <a:t>C</a:t>
            </a:r>
            <a:r>
              <a:rPr lang="en-US" sz="2800" dirty="0" smtClean="0"/>
              <a:t>ycle </a:t>
            </a:r>
            <a:r>
              <a:rPr lang="en-US" sz="2800" dirty="0"/>
              <a:t>G</a:t>
            </a:r>
            <a:r>
              <a:rPr lang="en-US" sz="2800" dirty="0" smtClean="0"/>
              <a:t>uide</a:t>
            </a: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Risk-based Security </a:t>
            </a:r>
            <a:r>
              <a:rPr lang="en-US" sz="2800" dirty="0"/>
              <a:t>Testing Methodologies</a:t>
            </a:r>
          </a:p>
          <a:p>
            <a:pPr marL="514350" indent="-514350">
              <a:buFont typeface="+mj-lt"/>
              <a:buAutoNum type="arabicParenR"/>
            </a:pPr>
            <a:r>
              <a:rPr lang="de-DE" sz="2800" dirty="0" smtClean="0"/>
              <a:t>Schedule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Schedule &amp; APs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Next </a:t>
            </a:r>
            <a:r>
              <a:rPr lang="de-DE" sz="1800" dirty="0" err="1" smtClean="0"/>
              <a:t>version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en-GB" sz="1800" dirty="0"/>
              <a:t>DTS/MTS-101583 </a:t>
            </a:r>
            <a:r>
              <a:rPr lang="en-GB" sz="1800" dirty="0" err="1" smtClean="0"/>
              <a:t>SecTest_Terms</a:t>
            </a:r>
            <a:r>
              <a:rPr lang="en-GB" sz="1800" dirty="0" smtClean="0"/>
              <a:t> to be delivered for January MTS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 smtClean="0"/>
              <a:t>AP (JGR, IBR, JCU): </a:t>
            </a:r>
            <a:r>
              <a:rPr lang="en-US" sz="1600" b="1" dirty="0"/>
              <a:t>WI authors should provide major terms from their documents (until mid of October)</a:t>
            </a:r>
            <a:endParaRPr lang="en-GB" sz="1600" b="1" dirty="0"/>
          </a:p>
          <a:p>
            <a:r>
              <a:rPr lang="en-US" sz="1800" dirty="0" smtClean="0"/>
              <a:t>Next version of </a:t>
            </a:r>
            <a:r>
              <a:rPr lang="en-GB" sz="1800" dirty="0"/>
              <a:t>DTS/MTS-101582 </a:t>
            </a:r>
            <a:r>
              <a:rPr lang="en-GB" sz="1800" dirty="0" err="1" smtClean="0"/>
              <a:t>SecTest_Cases</a:t>
            </a:r>
            <a:r>
              <a:rPr lang="en-GB" sz="1800" dirty="0" smtClean="0"/>
              <a:t> to be provided for RC in October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/>
              <a:t>AP </a:t>
            </a:r>
            <a:r>
              <a:rPr lang="en-US" sz="1600" b="1" dirty="0" smtClean="0"/>
              <a:t>(JGR): </a:t>
            </a:r>
            <a:r>
              <a:rPr lang="en-US" sz="1600" dirty="0" smtClean="0"/>
              <a:t>Minor </a:t>
            </a:r>
            <a:r>
              <a:rPr lang="en-US" sz="1600" dirty="0"/>
              <a:t>editorial issues -&gt; </a:t>
            </a:r>
            <a:r>
              <a:rPr lang="en-US" sz="1600" b="1" dirty="0" smtClean="0"/>
              <a:t>check </a:t>
            </a:r>
            <a:r>
              <a:rPr lang="en-US" sz="1600" b="1" dirty="0"/>
              <a:t>with EMM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 smtClean="0"/>
              <a:t>AP (JGR,JCU) </a:t>
            </a:r>
            <a:r>
              <a:rPr lang="en-US" sz="1600" b="1" dirty="0"/>
              <a:t>provide list of terms from the case studies </a:t>
            </a:r>
            <a:r>
              <a:rPr lang="en-US" sz="1600" b="1" i="1" dirty="0" smtClean="0"/>
              <a:t>(</a:t>
            </a:r>
            <a:r>
              <a:rPr lang="en-US" sz="1600" b="1" i="1" dirty="0"/>
              <a:t>until mid of October)</a:t>
            </a:r>
            <a:endParaRPr lang="en-US" sz="1600" b="1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 smtClean="0"/>
              <a:t>AP (JGR,EMM) </a:t>
            </a:r>
            <a:r>
              <a:rPr lang="en-US" sz="1600" b="1" dirty="0"/>
              <a:t>after 1 is </a:t>
            </a:r>
            <a:r>
              <a:rPr lang="en-US" sz="1600" b="1" dirty="0" smtClean="0"/>
              <a:t>finished</a:t>
            </a:r>
            <a:endParaRPr lang="en-GB" sz="1800" dirty="0" smtClean="0"/>
          </a:p>
          <a:p>
            <a:r>
              <a:rPr lang="en-US" sz="1800" dirty="0" smtClean="0"/>
              <a:t>Work plan and initial </a:t>
            </a:r>
            <a:r>
              <a:rPr lang="en-US" sz="1800" dirty="0"/>
              <a:t>version </a:t>
            </a:r>
            <a:r>
              <a:rPr lang="en-US" sz="1800" dirty="0" smtClean="0"/>
              <a:t>of</a:t>
            </a:r>
            <a:endParaRPr lang="en-US" sz="1100" dirty="0" smtClean="0"/>
          </a:p>
          <a:p>
            <a:pPr lvl="1"/>
            <a:r>
              <a:rPr lang="en-US" sz="1400" dirty="0" smtClean="0"/>
              <a:t>WI</a:t>
            </a:r>
            <a:r>
              <a:rPr lang="en-US" sz="1400" dirty="0"/>
              <a:t>: Verification and Validation Life Cycle part (Sections 1-5 and Annexes A, B from original document), </a:t>
            </a:r>
            <a:endParaRPr lang="en-US" sz="14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/>
              <a:t>AP (IBR): Work plan and terms </a:t>
            </a:r>
          </a:p>
          <a:p>
            <a:pPr lvl="1"/>
            <a:r>
              <a:rPr lang="en-US" sz="1400" dirty="0" smtClean="0"/>
              <a:t>WI</a:t>
            </a:r>
            <a:r>
              <a:rPr lang="en-US" sz="1400" dirty="0"/>
              <a:t>: Security Testing Methodologies (Section 6 with methodologies for risk based security testing based on standards like ISO 31000 and IEEE 829/29119), </a:t>
            </a:r>
            <a:r>
              <a:rPr lang="en-US" sz="1400" b="1" dirty="0" err="1"/>
              <a:t>Resp</a:t>
            </a:r>
            <a:r>
              <a:rPr lang="en-US" sz="1400" b="1" dirty="0"/>
              <a:t>: </a:t>
            </a:r>
            <a:r>
              <a:rPr lang="en-US" sz="1400" b="1" dirty="0" smtClean="0"/>
              <a:t>JGR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b="1" dirty="0"/>
              <a:t>AP (JGR): Work plan and terms </a:t>
            </a:r>
          </a:p>
          <a:p>
            <a:r>
              <a:rPr lang="en-US" sz="1800" dirty="0" smtClean="0"/>
              <a:t>Next MTS Security SIG November 5</a:t>
            </a:r>
            <a:r>
              <a:rPr lang="en-US" sz="1800" baseline="30000" dirty="0" smtClean="0"/>
              <a:t>th</a:t>
            </a:r>
            <a:endParaRPr lang="en-US" sz="1800" dirty="0" smtClean="0"/>
          </a:p>
          <a:p>
            <a:endParaRPr lang="en-US" sz="2800" b="1" dirty="0"/>
          </a:p>
          <a:p>
            <a:endParaRPr lang="de-DE" sz="2800" dirty="0" smtClean="0"/>
          </a:p>
          <a:p>
            <a:endParaRPr lang="de-DE" sz="2800" dirty="0"/>
          </a:p>
          <a:p>
            <a:endParaRPr lang="de-DE" sz="28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0491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ETSI/ISO Liaison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ETSI </a:t>
            </a:r>
            <a:r>
              <a:rPr lang="en-US" sz="2400" dirty="0"/>
              <a:t>ISI&amp;MTS liaisons </a:t>
            </a:r>
            <a:r>
              <a:rPr lang="en-US" sz="2400" dirty="0" smtClean="0"/>
              <a:t>has been </a:t>
            </a:r>
            <a:r>
              <a:rPr lang="en-US" sz="2400" dirty="0" smtClean="0"/>
              <a:t>confirmed </a:t>
            </a:r>
            <a:r>
              <a:rPr lang="en-US" sz="2400" dirty="0"/>
              <a:t>by the SC27 plenary meeting </a:t>
            </a:r>
            <a:r>
              <a:rPr lang="en-US" sz="2400" dirty="0" smtClean="0"/>
              <a:t>in</a:t>
            </a:r>
            <a:r>
              <a:rPr lang="en-US" sz="2400" dirty="0" smtClean="0"/>
              <a:t> </a:t>
            </a:r>
            <a:r>
              <a:rPr lang="en-US" sz="2400" dirty="0" smtClean="0"/>
              <a:t>last </a:t>
            </a:r>
            <a:r>
              <a:rPr lang="en-US" sz="2400" dirty="0" smtClean="0"/>
              <a:t>week.</a:t>
            </a:r>
            <a:endParaRPr lang="en-US" sz="2400" dirty="0" smtClean="0"/>
          </a:p>
          <a:p>
            <a:r>
              <a:rPr lang="en-US" sz="2400" dirty="0"/>
              <a:t>Participation at 9th ETSI Security </a:t>
            </a:r>
            <a:r>
              <a:rPr lang="en-US" sz="2400" dirty="0" smtClean="0"/>
              <a:t>Workshop with a session “</a:t>
            </a:r>
            <a:r>
              <a:rPr lang="en-US" sz="2400" dirty="0"/>
              <a:t>ISO-ETSI Collaboration” (probably a short one, around 10 minutes given the number of participants to that session)</a:t>
            </a:r>
          </a:p>
          <a:p>
            <a:pPr lvl="1"/>
            <a:r>
              <a:rPr lang="en-US" sz="2000" dirty="0"/>
              <a:t>Juergen will be the speaker for MTS security, within the ETSI/ISO SC27 collaboration session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ETSI/ISO SC27 coordination meeting, 18:00-19:30 at ETSI premises, in which Juergen is therefore definitely invited to </a:t>
            </a:r>
            <a:r>
              <a:rPr lang="en-US" sz="2000" dirty="0" smtClean="0"/>
              <a:t>participate (</a:t>
            </a:r>
            <a:r>
              <a:rPr lang="en-US" sz="2000" dirty="0"/>
              <a:t>12-15 people at that meeting</a:t>
            </a:r>
            <a:r>
              <a:rPr lang="en-US" sz="2000" dirty="0" smtClean="0"/>
              <a:t>)</a:t>
            </a:r>
          </a:p>
          <a:p>
            <a:r>
              <a:rPr lang="en-US" sz="2800" b="1" dirty="0"/>
              <a:t>Action points:</a:t>
            </a:r>
          </a:p>
          <a:p>
            <a:pPr lvl="1"/>
            <a:r>
              <a:rPr lang="en-US" sz="1600" b="1" dirty="0"/>
              <a:t>AP </a:t>
            </a:r>
            <a:r>
              <a:rPr lang="en-US" sz="1600" b="1" dirty="0" smtClean="0"/>
              <a:t>(EMM)</a:t>
            </a:r>
            <a:r>
              <a:rPr lang="en-US" sz="1600" b="1" dirty="0"/>
              <a:t>: </a:t>
            </a:r>
            <a:r>
              <a:rPr lang="en-US" sz="1600" b="1" dirty="0" smtClean="0"/>
              <a:t>Clarify responsibilities within ETSI</a:t>
            </a:r>
          </a:p>
          <a:p>
            <a:pPr lvl="1"/>
            <a:r>
              <a:rPr lang="en-US" sz="1600" b="1" dirty="0" smtClean="0"/>
              <a:t>AP (JGR): Set EMM and JDM in CC for all </a:t>
            </a:r>
            <a:r>
              <a:rPr lang="en-US" sz="1600" b="1" dirty="0"/>
              <a:t>correspondence</a:t>
            </a:r>
            <a:r>
              <a:rPr lang="en-US" sz="1600" b="1" dirty="0"/>
              <a:t> with respect </a:t>
            </a:r>
            <a:r>
              <a:rPr lang="en-US" sz="1600" b="1" dirty="0" smtClean="0"/>
              <a:t>to ETSI/ISO liaison</a:t>
            </a:r>
            <a:endParaRPr lang="en-US" sz="1600" b="1" dirty="0"/>
          </a:p>
          <a:p>
            <a:pPr lvl="1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61188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</a:t>
            </a:r>
            <a:r>
              <a:rPr lang="en-GB" dirty="0" smtClean="0"/>
              <a:t>Testing </a:t>
            </a:r>
            <a:r>
              <a:rPr lang="en-GB" dirty="0"/>
              <a:t>T</a:t>
            </a:r>
            <a:r>
              <a:rPr lang="en-GB" dirty="0" smtClean="0"/>
              <a:t>erminology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DTS/MTS-101583 </a:t>
            </a:r>
            <a:r>
              <a:rPr lang="en-GB" sz="2800" b="1" dirty="0" err="1"/>
              <a:t>SecTest_Terms</a:t>
            </a:r>
            <a:r>
              <a:rPr lang="en-GB" sz="2800" b="1" dirty="0"/>
              <a:t> in </a:t>
            </a:r>
            <a:r>
              <a:rPr lang="en-GB" sz="2800" b="1" dirty="0" smtClean="0"/>
              <a:t>v0.4</a:t>
            </a:r>
            <a:endParaRPr lang="en-US" sz="2800" b="1" dirty="0"/>
          </a:p>
          <a:p>
            <a:pPr lvl="1"/>
            <a:r>
              <a:rPr lang="en-US" sz="2000" dirty="0" smtClean="0"/>
              <a:t>Document will be a TR not a TS</a:t>
            </a:r>
            <a:endParaRPr lang="en-US" sz="2000" dirty="0" smtClean="0"/>
          </a:p>
          <a:p>
            <a:pPr lvl="1"/>
            <a:r>
              <a:rPr lang="en-US" sz="2000" dirty="0" smtClean="0"/>
              <a:t>ATA have received input (terms) from the other </a:t>
            </a:r>
            <a:r>
              <a:rPr lang="en-US" sz="2000" dirty="0" err="1" smtClean="0"/>
              <a:t>Wis</a:t>
            </a:r>
            <a:endParaRPr lang="en-US" sz="2000" dirty="0" smtClean="0"/>
          </a:p>
          <a:p>
            <a:pPr lvl="1"/>
            <a:r>
              <a:rPr lang="en-US" sz="2000" b="1" dirty="0" smtClean="0"/>
              <a:t>Decision:</a:t>
            </a:r>
            <a:r>
              <a:rPr lang="en-US" sz="2000" dirty="0" smtClean="0"/>
              <a:t> Terms should be used as described in </a:t>
            </a:r>
            <a:r>
              <a:rPr lang="en-US" sz="2000" dirty="0" err="1" smtClean="0"/>
              <a:t>SecTestTerms</a:t>
            </a:r>
            <a:r>
              <a:rPr lang="en-US" sz="2000" dirty="0" smtClean="0"/>
              <a:t>. </a:t>
            </a:r>
            <a:r>
              <a:rPr lang="en-US" sz="2000" dirty="0" smtClean="0"/>
              <a:t>The other </a:t>
            </a:r>
            <a:r>
              <a:rPr lang="en-US" sz="2000" dirty="0" smtClean="0"/>
              <a:t>WIs should prevent using conflicting definitions. </a:t>
            </a:r>
            <a:r>
              <a:rPr lang="en-US" sz="2000" dirty="0" err="1" smtClean="0"/>
              <a:t>Meaningfull</a:t>
            </a:r>
            <a:r>
              <a:rPr lang="en-US" sz="2000" dirty="0" smtClean="0"/>
              <a:t> paraphrases should be used instead.</a:t>
            </a:r>
            <a:endParaRPr lang="en-US" sz="2000" dirty="0" smtClean="0"/>
          </a:p>
          <a:p>
            <a:r>
              <a:rPr lang="en-US" sz="2800" b="1" dirty="0" smtClean="0"/>
              <a:t>Action points:</a:t>
            </a:r>
            <a:endParaRPr lang="en-US" sz="2800" b="1" dirty="0"/>
          </a:p>
          <a:p>
            <a:pPr lvl="1"/>
            <a:r>
              <a:rPr lang="en-US" sz="1600" b="1" dirty="0" smtClean="0"/>
              <a:t>AP (ATA): Use TR-Template for the document</a:t>
            </a:r>
          </a:p>
          <a:p>
            <a:pPr lvl="1"/>
            <a:r>
              <a:rPr lang="en-US" sz="1600" b="1" dirty="0" smtClean="0"/>
              <a:t>AP (ATA): Provide updated document within this week (week 45)</a:t>
            </a:r>
          </a:p>
          <a:p>
            <a:pPr lvl="1"/>
            <a:r>
              <a:rPr lang="en-US" sz="1600" b="1" dirty="0" smtClean="0"/>
              <a:t>AP (JGR): Deliver section on Risk</a:t>
            </a:r>
            <a:r>
              <a:rPr lang="en-US" sz="1600" b="1" dirty="0"/>
              <a:t>-based Security Testing (2 weeks)</a:t>
            </a:r>
          </a:p>
          <a:p>
            <a:pPr lvl="1"/>
            <a:r>
              <a:rPr lang="en-US" sz="1600" b="1" dirty="0"/>
              <a:t>AP (JGR) </a:t>
            </a:r>
            <a:r>
              <a:rPr lang="en-US" sz="1600" b="1" dirty="0" smtClean="0"/>
              <a:t>: Deliver additional input for MBST for introduction (</a:t>
            </a:r>
            <a:r>
              <a:rPr lang="en-US" sz="1600" b="1" dirty="0"/>
              <a:t>2 weeks)</a:t>
            </a:r>
          </a:p>
          <a:p>
            <a:pPr lvl="1"/>
            <a:r>
              <a:rPr lang="en-US" sz="1600" b="1" dirty="0" smtClean="0"/>
              <a:t>AP (ATA): Identify conflicting terms (December 19th)</a:t>
            </a:r>
          </a:p>
          <a:p>
            <a:pPr lvl="1"/>
            <a:r>
              <a:rPr lang="en-US" sz="1600" b="1" dirty="0" smtClean="0"/>
              <a:t>AP (ATA): Check terms with ISO and ETSI definitions (December 19th)</a:t>
            </a:r>
            <a:endParaRPr lang="en-US" sz="1600" b="1" dirty="0"/>
          </a:p>
          <a:p>
            <a:pPr lvl="1"/>
            <a:r>
              <a:rPr lang="en-US" sz="1600" b="1" dirty="0" smtClean="0"/>
              <a:t>AP (ALL): </a:t>
            </a:r>
            <a:r>
              <a:rPr lang="en-US" sz="1600" b="1" dirty="0"/>
              <a:t>Discuss the </a:t>
            </a:r>
            <a:r>
              <a:rPr lang="en-US" sz="1600" b="1" dirty="0" smtClean="0"/>
              <a:t>terms, conflicts and the sources </a:t>
            </a:r>
            <a:r>
              <a:rPr lang="en-US" sz="1600" b="1" dirty="0"/>
              <a:t>of terms next </a:t>
            </a:r>
            <a:r>
              <a:rPr lang="en-US" sz="1600" b="1" dirty="0" smtClean="0"/>
              <a:t>meeting (Dec 19th)</a:t>
            </a:r>
            <a:endParaRPr lang="en-US" sz="1600" b="1" dirty="0" smtClean="0"/>
          </a:p>
          <a:p>
            <a:endParaRPr lang="en-US" sz="2000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856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Cases </a:t>
            </a:r>
            <a:r>
              <a:rPr lang="en-US" dirty="0" smtClean="0"/>
              <a:t>Study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DTS/MTS-</a:t>
            </a:r>
            <a:r>
              <a:rPr lang="en-GB" sz="2800" b="1" dirty="0" smtClean="0"/>
              <a:t>101582 </a:t>
            </a:r>
            <a:r>
              <a:rPr lang="en-GB" sz="2800" b="1" dirty="0" err="1" smtClean="0"/>
              <a:t>SecTest_cases</a:t>
            </a:r>
            <a:r>
              <a:rPr lang="en-GB" sz="2800" b="1" dirty="0" smtClean="0"/>
              <a:t> </a:t>
            </a:r>
            <a:r>
              <a:rPr lang="en-GB" sz="2800" b="1" dirty="0"/>
              <a:t>in </a:t>
            </a:r>
            <a:r>
              <a:rPr lang="en-GB" sz="2800" b="1" dirty="0" smtClean="0"/>
              <a:t>v0.3</a:t>
            </a:r>
            <a:endParaRPr lang="en-US" sz="2800" b="1" dirty="0"/>
          </a:p>
          <a:p>
            <a:pPr lvl="1"/>
            <a:r>
              <a:rPr lang="en-US" sz="2000" dirty="0" smtClean="0"/>
              <a:t>Stable </a:t>
            </a:r>
            <a:r>
              <a:rPr lang="en-US" sz="2000" dirty="0"/>
              <a:t>draft with </a:t>
            </a:r>
            <a:r>
              <a:rPr lang="en-US" sz="2000" dirty="0" smtClean="0"/>
              <a:t>6 </a:t>
            </a:r>
            <a:r>
              <a:rPr lang="en-US" sz="2000" dirty="0"/>
              <a:t>cases </a:t>
            </a:r>
            <a:r>
              <a:rPr lang="en-US" sz="2000" dirty="0" smtClean="0"/>
              <a:t>studies</a:t>
            </a:r>
          </a:p>
          <a:p>
            <a:pPr lvl="1"/>
            <a:r>
              <a:rPr lang="en-US" sz="2000" dirty="0" smtClean="0"/>
              <a:t>Document in currently edited by ETSI to resolve minor issues editorial issues</a:t>
            </a:r>
          </a:p>
          <a:p>
            <a:pPr lvl="1"/>
            <a:r>
              <a:rPr lang="en-US" sz="2000" dirty="0" smtClean="0"/>
              <a:t>Terms for </a:t>
            </a:r>
            <a:r>
              <a:rPr lang="en-US" sz="2000" dirty="0" err="1" smtClean="0"/>
              <a:t>SecTest</a:t>
            </a:r>
            <a:r>
              <a:rPr lang="en-US" sz="2000" dirty="0" err="1" smtClean="0"/>
              <a:t>Terms</a:t>
            </a:r>
            <a:r>
              <a:rPr lang="en-US" sz="2000" dirty="0" smtClean="0"/>
              <a:t> </a:t>
            </a:r>
            <a:r>
              <a:rPr lang="en-US" sz="2000" dirty="0" err="1" smtClean="0"/>
              <a:t>hve</a:t>
            </a:r>
            <a:r>
              <a:rPr lang="en-US" sz="2000" dirty="0" smtClean="0"/>
              <a:t> been identified and sent to ATA</a:t>
            </a:r>
            <a:endParaRPr lang="en-US" sz="2000" dirty="0" smtClean="0"/>
          </a:p>
          <a:p>
            <a:r>
              <a:rPr lang="en-US" sz="2800" b="1" dirty="0" smtClean="0"/>
              <a:t>Main remaining issues</a:t>
            </a:r>
          </a:p>
          <a:p>
            <a:pPr lvl="1"/>
            <a:r>
              <a:rPr lang="en-US" sz="2000" b="1" dirty="0"/>
              <a:t>AP (</a:t>
            </a:r>
            <a:r>
              <a:rPr lang="en-US" sz="2000" b="1" dirty="0"/>
              <a:t>JGR, JCU) provide final </a:t>
            </a:r>
            <a:r>
              <a:rPr lang="en-US" sz="2000" b="1" dirty="0"/>
              <a:t>d</a:t>
            </a:r>
            <a:r>
              <a:rPr lang="en-US" sz="2000" b="1" dirty="0"/>
              <a:t>raft of the </a:t>
            </a:r>
            <a:r>
              <a:rPr lang="en-US" sz="2000" b="1" dirty="0" err="1"/>
              <a:t>doument</a:t>
            </a:r>
            <a:endParaRPr lang="en-US" sz="2000" b="1" dirty="0"/>
          </a:p>
          <a:p>
            <a:pPr lvl="1"/>
            <a:r>
              <a:rPr lang="en-US" sz="2000" b="1" dirty="0" smtClean="0"/>
              <a:t>AP (JGR,EMM) </a:t>
            </a:r>
            <a:r>
              <a:rPr lang="en-US" sz="2000" b="1" dirty="0" err="1" smtClean="0"/>
              <a:t>inititate</a:t>
            </a:r>
            <a:r>
              <a:rPr lang="en-US" sz="2000" b="1" dirty="0" smtClean="0"/>
              <a:t> RC when document is ready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761354"/>
      </p:ext>
    </p:extLst>
  </p:cSld>
  <p:clrMapOvr>
    <a:masterClrMapping/>
  </p:clrMapOvr>
  <p:transition xmlns:p14="http://schemas.microsoft.com/office/powerpoint/2010/main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Security Assurance Lifecycle</a:t>
            </a:r>
            <a:r>
              <a:rPr lang="de-DE" sz="3200" dirty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en-US" b="1" dirty="0"/>
              <a:t>Document status (</a:t>
            </a:r>
            <a:r>
              <a:rPr lang="en-US" b="1" dirty="0" err="1"/>
              <a:t>Resp</a:t>
            </a:r>
            <a:r>
              <a:rPr lang="en-US" b="1" dirty="0"/>
              <a:t>: IBR)</a:t>
            </a:r>
          </a:p>
          <a:p>
            <a:pPr lvl="1"/>
            <a:r>
              <a:rPr lang="en-US" sz="1800" dirty="0" smtClean="0"/>
              <a:t>Draft document available at  </a:t>
            </a:r>
          </a:p>
          <a:p>
            <a:pPr lvl="1"/>
            <a:r>
              <a:rPr lang="en-US" sz="1800" dirty="0" smtClean="0"/>
              <a:t>Work </a:t>
            </a:r>
            <a:r>
              <a:rPr lang="en-US" sz="1800" dirty="0"/>
              <a:t>plan </a:t>
            </a:r>
            <a:r>
              <a:rPr lang="en-US" sz="1800" dirty="0" smtClean="0"/>
              <a:t>will be provided after IBR got feedback from JGR and ATA</a:t>
            </a:r>
            <a:endParaRPr lang="en-US" sz="1800" dirty="0"/>
          </a:p>
          <a:p>
            <a:r>
              <a:rPr lang="en-US" b="1" dirty="0" smtClean="0"/>
              <a:t>Open </a:t>
            </a:r>
            <a:r>
              <a:rPr lang="en-US" b="1" dirty="0" smtClean="0"/>
              <a:t>Issues</a:t>
            </a:r>
          </a:p>
          <a:p>
            <a:pPr lvl="1"/>
            <a:r>
              <a:rPr lang="en-US" sz="1800" b="1" dirty="0" smtClean="0"/>
              <a:t>AP (JGR, ATA) provide feedback to the draft document until end of November</a:t>
            </a:r>
          </a:p>
          <a:p>
            <a:pPr lvl="1"/>
            <a:r>
              <a:rPr lang="en-US" sz="1800" b="1" dirty="0" smtClean="0"/>
              <a:t>AP </a:t>
            </a:r>
            <a:r>
              <a:rPr lang="en-US" sz="1800" b="1" dirty="0"/>
              <a:t>(IBR) establish work plan and initial contribution until next Security SIG </a:t>
            </a:r>
            <a:r>
              <a:rPr lang="en-US" sz="1800" b="1" dirty="0" smtClean="0"/>
              <a:t>meeting (</a:t>
            </a:r>
            <a:r>
              <a:rPr lang="en-US" sz="1800" b="1" dirty="0"/>
              <a:t>Dec 19th)</a:t>
            </a:r>
          </a:p>
          <a:p>
            <a:pPr lvl="1"/>
            <a:endParaRPr lang="en-US" sz="1800" b="1" dirty="0"/>
          </a:p>
          <a:p>
            <a:pPr marL="914400" lvl="1" indent="-457200">
              <a:buFont typeface="+mj-lt"/>
              <a:buAutoNum type="arabicPeriod"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899680"/>
      </p:ext>
    </p:extLst>
  </p:cSld>
  <p:clrMapOvr>
    <a:masterClrMapping/>
  </p:clrMapOvr>
  <p:transition xmlns:p14="http://schemas.microsoft.com/office/powerpoint/2010/main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Risk-based Security </a:t>
            </a:r>
            <a:r>
              <a:rPr lang="en-US" sz="3200" dirty="0"/>
              <a:t>Testing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Methodologies 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en-US" b="1" dirty="0" smtClean="0"/>
              <a:t>Document </a:t>
            </a:r>
            <a:r>
              <a:rPr lang="en-US" b="1" dirty="0"/>
              <a:t>status (</a:t>
            </a:r>
            <a:r>
              <a:rPr lang="en-US" b="1" dirty="0" err="1"/>
              <a:t>Resp</a:t>
            </a:r>
            <a:r>
              <a:rPr lang="en-US" b="1" dirty="0"/>
              <a:t>: </a:t>
            </a:r>
            <a:r>
              <a:rPr lang="en-US" b="1" dirty="0" smtClean="0"/>
              <a:t>JGR)</a:t>
            </a:r>
          </a:p>
          <a:p>
            <a:pPr lvl="1"/>
            <a:r>
              <a:rPr lang="en-US" sz="1800" dirty="0"/>
              <a:t>WI: </a:t>
            </a:r>
            <a:r>
              <a:rPr lang="en-US" sz="1800" dirty="0" smtClean="0"/>
              <a:t>Risk-based Security </a:t>
            </a:r>
            <a:r>
              <a:rPr lang="en-US" sz="1800" dirty="0"/>
              <a:t>Testing Methodologies (Section 6 with methodologies for risk based security testing based on standards like ISO 31000 and IEEE 829/29119)</a:t>
            </a:r>
            <a:r>
              <a:rPr lang="en-US" sz="1800" dirty="0" smtClean="0"/>
              <a:t>,</a:t>
            </a:r>
          </a:p>
          <a:p>
            <a:pPr lvl="1"/>
            <a:r>
              <a:rPr lang="en-US" sz="1800" dirty="0" smtClean="0"/>
              <a:t>Draft work </a:t>
            </a:r>
            <a:r>
              <a:rPr lang="en-US" sz="1800" dirty="0"/>
              <a:t>plan for </a:t>
            </a:r>
            <a:r>
              <a:rPr lang="en-US" sz="1800" dirty="0" smtClean="0"/>
              <a:t>WI</a:t>
            </a:r>
          </a:p>
          <a:p>
            <a:pPr lvl="1"/>
            <a:r>
              <a:rPr lang="en-US" sz="1800" dirty="0" smtClean="0"/>
              <a:t>Draft document with input from RASEN/DIAMONDS</a:t>
            </a:r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en-US" b="1" dirty="0"/>
              <a:t>Resolution</a:t>
            </a:r>
          </a:p>
          <a:p>
            <a:pPr lvl="1"/>
            <a:r>
              <a:rPr lang="en-US" sz="1800" b="1" dirty="0"/>
              <a:t>AP (JGR): provide early draft </a:t>
            </a:r>
            <a:r>
              <a:rPr lang="en-US" sz="1800" b="1" dirty="0" smtClean="0"/>
              <a:t>of </a:t>
            </a:r>
            <a:r>
              <a:rPr lang="en-US" sz="1800" b="1" dirty="0"/>
              <a:t>RBST document  until November 15</a:t>
            </a:r>
            <a:r>
              <a:rPr lang="en-US" sz="1800" b="1" baseline="30000" dirty="0"/>
              <a:t>th</a:t>
            </a:r>
            <a:r>
              <a:rPr lang="en-US" sz="1800" b="1" dirty="0" smtClean="0"/>
              <a:t>.</a:t>
            </a:r>
          </a:p>
          <a:p>
            <a:pPr lvl="1"/>
            <a:r>
              <a:rPr lang="en-US" sz="1800" b="1" dirty="0" smtClean="0"/>
              <a:t>AP (JCU) </a:t>
            </a:r>
            <a:r>
              <a:rPr lang="en-US" sz="1800" b="1" dirty="0"/>
              <a:t>provide feedback to the draft document until end of November</a:t>
            </a:r>
          </a:p>
          <a:p>
            <a:pPr lvl="1"/>
            <a:r>
              <a:rPr lang="en-US" sz="1800" b="1" dirty="0"/>
              <a:t>AP </a:t>
            </a:r>
            <a:r>
              <a:rPr lang="en-US" sz="1800" b="1" dirty="0" smtClean="0"/>
              <a:t>(JGR) </a:t>
            </a:r>
            <a:r>
              <a:rPr lang="en-US" sz="1800" b="1" dirty="0"/>
              <a:t>establish work plan and initial contribution until next Security SIG </a:t>
            </a:r>
            <a:r>
              <a:rPr lang="en-US" sz="1800" b="1" dirty="0" smtClean="0"/>
              <a:t>meeting (Dec 19th)</a:t>
            </a:r>
            <a:endParaRPr lang="en-US" sz="1800" b="1" dirty="0"/>
          </a:p>
          <a:p>
            <a:pPr lvl="2"/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929933"/>
      </p:ext>
    </p:extLst>
  </p:cSld>
  <p:clrMapOvr>
    <a:masterClrMapping/>
  </p:clrMapOvr>
  <p:transition xmlns:p14="http://schemas.microsoft.com/office/powerpoint/2010/main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Risk-based Security </a:t>
            </a:r>
            <a:r>
              <a:rPr lang="en-US" sz="3200" dirty="0"/>
              <a:t>Testing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Methodologies II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8229600" cy="4525963"/>
          </a:xfrm>
        </p:spPr>
        <p:txBody>
          <a:bodyPr/>
          <a:lstStyle/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2"/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946352"/>
              </p:ext>
            </p:extLst>
          </p:nvPr>
        </p:nvGraphicFramePr>
        <p:xfrm>
          <a:off x="969963" y="1668463"/>
          <a:ext cx="8140700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3" imgW="5410200" imgH="3365500" progId="Word.Document.12">
                  <p:embed/>
                </p:oleObj>
              </mc:Choice>
              <mc:Fallback>
                <p:oleObj name="Document" r:id="rId3" imgW="5410200" imgH="336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9963" y="1668463"/>
                        <a:ext cx="8140700" cy="506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6645875"/>
      </p:ext>
    </p:extLst>
  </p:cSld>
  <p:clrMapOvr>
    <a:masterClrMapping/>
  </p:clrMapOvr>
  <p:transition xmlns:p14="http://schemas.microsoft.com/office/powerpoint/2010/main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745</TotalTime>
  <Words>1011</Words>
  <Application>Microsoft Macintosh PowerPoint</Application>
  <PresentationFormat>On-screen Show (4:3)</PresentationFormat>
  <Paragraphs>116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Document</vt:lpstr>
      <vt:lpstr>Security SIG in MTS 05th November 2013  Meeting Report</vt:lpstr>
      <vt:lpstr>Agenda SIG#9</vt:lpstr>
      <vt:lpstr>Schedule &amp; APs</vt:lpstr>
      <vt:lpstr>ETSI/ISO Liaison</vt:lpstr>
      <vt:lpstr>Security Testing Terminology</vt:lpstr>
      <vt:lpstr>Cases Study Experiences</vt:lpstr>
      <vt:lpstr>Security Assurance Lifecycle </vt:lpstr>
      <vt:lpstr>Risk-based Security Testing  Methodologies I</vt:lpstr>
      <vt:lpstr>Risk-based Security Testing  Methodologies II</vt:lpstr>
      <vt:lpstr>Summary and Action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Juergen Grossmann</cp:lastModifiedBy>
  <cp:revision>454</cp:revision>
  <cp:lastPrinted>2012-05-15T07:02:06Z</cp:lastPrinted>
  <dcterms:created xsi:type="dcterms:W3CDTF">2010-12-21T08:59:38Z</dcterms:created>
  <dcterms:modified xsi:type="dcterms:W3CDTF">2013-11-05T13:13:52Z</dcterms:modified>
</cp:coreProperties>
</file>