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7" r:id="rId3"/>
    <p:sldId id="366" r:id="rId4"/>
    <p:sldId id="358" r:id="rId5"/>
    <p:sldId id="361" r:id="rId6"/>
    <p:sldId id="364" r:id="rId7"/>
    <p:sldId id="362" r:id="rId8"/>
    <p:sldId id="365" r:id="rId9"/>
    <p:sldId id="363" r:id="rId10"/>
    <p:sldId id="367" r:id="rId1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114" d="100"/>
          <a:sy n="114" d="100"/>
        </p:scale>
        <p:origin x="-9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19.12.13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19.12.13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2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en-GB" sz="2800" dirty="0" smtClean="0"/>
              <a:t>Security SIG in MTS</a:t>
            </a:r>
            <a:br>
              <a:rPr lang="en-GB" sz="2800" dirty="0" smtClean="0"/>
            </a:br>
            <a:r>
              <a:rPr lang="en-GB" sz="2800" dirty="0" smtClean="0"/>
              <a:t>19</a:t>
            </a:r>
            <a:r>
              <a:rPr lang="en-GB" sz="2800" baseline="30000" dirty="0" smtClean="0"/>
              <a:t>th </a:t>
            </a:r>
            <a:r>
              <a:rPr lang="en-GB" sz="2800" dirty="0" smtClean="0"/>
              <a:t>December 2013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Meeting Agenda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Next MTS SIG probably on January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3:30 pm </a:t>
            </a:r>
          </a:p>
          <a:p>
            <a:r>
              <a:rPr lang="en-US" sz="2400" dirty="0" smtClean="0"/>
              <a:t>MTS SIG Session in MTS plenary probably </a:t>
            </a:r>
            <a:r>
              <a:rPr lang="en-US" sz="2800" dirty="0" smtClean="0"/>
              <a:t>January 30</a:t>
            </a:r>
            <a:r>
              <a:rPr lang="en-US" sz="2800" baseline="30000" dirty="0" smtClean="0"/>
              <a:t>th</a:t>
            </a:r>
          </a:p>
          <a:p>
            <a:endParaRPr lang="en-US" sz="2800" baseline="30000" dirty="0"/>
          </a:p>
          <a:p>
            <a:endParaRPr lang="en-US" sz="2800" baseline="30000" dirty="0" smtClean="0"/>
          </a:p>
          <a:p>
            <a:endParaRPr lang="en-US" sz="2800" dirty="0" smtClean="0"/>
          </a:p>
          <a:p>
            <a:r>
              <a:rPr lang="en-US" sz="2800" b="1" dirty="0"/>
              <a:t>Action points:</a:t>
            </a:r>
          </a:p>
          <a:p>
            <a:pPr lvl="1"/>
            <a:r>
              <a:rPr lang="en-US" sz="1600" b="1" dirty="0"/>
              <a:t>AP </a:t>
            </a:r>
            <a:r>
              <a:rPr lang="en-US" sz="1600" b="1" dirty="0" smtClean="0"/>
              <a:t>(EMM): Check dates with MTS and SIG members</a:t>
            </a:r>
            <a:endParaRPr lang="en-US" sz="1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09697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smtClean="0"/>
              <a:t>SIG#9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Meeting: December 19</a:t>
            </a:r>
            <a:r>
              <a:rPr lang="en-US" baseline="30000" dirty="0" smtClean="0"/>
              <a:t>th</a:t>
            </a:r>
            <a:r>
              <a:rPr lang="en-US" dirty="0" smtClean="0"/>
              <a:t>, 14:00 – 16:00</a:t>
            </a:r>
          </a:p>
          <a:p>
            <a:r>
              <a:rPr lang="en-US" dirty="0" smtClean="0"/>
              <a:t>Planned Participants</a:t>
            </a:r>
            <a:r>
              <a:rPr lang="en-US" dirty="0"/>
              <a:t>: </a:t>
            </a:r>
            <a:br>
              <a:rPr lang="en-US" dirty="0"/>
            </a:br>
            <a:r>
              <a:rPr lang="en-US" sz="2400" dirty="0" smtClean="0"/>
              <a:t>Jürgen </a:t>
            </a:r>
            <a:r>
              <a:rPr lang="en-US" sz="2400" dirty="0" err="1" smtClean="0"/>
              <a:t>Großmann</a:t>
            </a:r>
            <a:r>
              <a:rPr lang="en-US" sz="2400" dirty="0" smtClean="0"/>
              <a:t> (JGR</a:t>
            </a:r>
            <a:r>
              <a:rPr lang="en-US" sz="2400" dirty="0" smtClean="0"/>
              <a:t>), Emmanuelle </a:t>
            </a:r>
            <a:r>
              <a:rPr lang="en-US" sz="2400" dirty="0" err="1" smtClean="0"/>
              <a:t>Chaulot-Talmon</a:t>
            </a:r>
            <a:r>
              <a:rPr lang="en-US" sz="2400" dirty="0" smtClean="0"/>
              <a:t> (EMM), Ian Bryant (IBR</a:t>
            </a:r>
            <a:r>
              <a:rPr lang="en-US" sz="2400" dirty="0" smtClean="0"/>
              <a:t>), </a:t>
            </a:r>
            <a:r>
              <a:rPr lang="en-US" sz="2400" dirty="0" smtClean="0"/>
              <a:t>Milan </a:t>
            </a:r>
            <a:r>
              <a:rPr lang="en-US" sz="2400" dirty="0" err="1" smtClean="0"/>
              <a:t>Zoric</a:t>
            </a:r>
            <a:r>
              <a:rPr lang="en-US" sz="2400" dirty="0" smtClean="0"/>
              <a:t> (MZO), Jan de Meer (JDM)</a:t>
            </a:r>
          </a:p>
          <a:p>
            <a:pPr marL="0" indent="0">
              <a:buNone/>
            </a:pPr>
            <a:endParaRPr lang="de-DE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Security </a:t>
            </a:r>
            <a:r>
              <a:rPr lang="en-US" sz="2800" dirty="0"/>
              <a:t>Testing Terminology and Concepts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Case Study Experiences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Life </a:t>
            </a:r>
            <a:r>
              <a:rPr lang="en-US" sz="2800" dirty="0"/>
              <a:t>C</a:t>
            </a:r>
            <a:r>
              <a:rPr lang="en-US" sz="2800" dirty="0" smtClean="0"/>
              <a:t>ycle </a:t>
            </a:r>
            <a:r>
              <a:rPr lang="en-US" sz="2800" dirty="0"/>
              <a:t>G</a:t>
            </a:r>
            <a:r>
              <a:rPr lang="en-US" sz="2800" dirty="0" smtClean="0"/>
              <a:t>uide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Risk-based Security </a:t>
            </a:r>
            <a:r>
              <a:rPr lang="en-US" sz="2800" dirty="0"/>
              <a:t>Testing Methodologies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Talk at </a:t>
            </a:r>
            <a:r>
              <a:rPr lang="en-US" sz="2800" dirty="0" smtClean="0"/>
              <a:t>the ETSI Security Conference  </a:t>
            </a:r>
            <a:endParaRPr lang="de-DE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de-DE" sz="2800" dirty="0" smtClean="0"/>
              <a:t>ISO Liaison</a:t>
            </a:r>
          </a:p>
          <a:p>
            <a:pPr marL="514350" indent="-514350">
              <a:buFont typeface="+mj-lt"/>
              <a:buAutoNum type="arabicParenR"/>
            </a:pPr>
            <a:r>
              <a:rPr lang="de-DE" sz="2800" dirty="0" smtClean="0"/>
              <a:t>Schedule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Action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Meeting: December 19</a:t>
            </a:r>
            <a:r>
              <a:rPr lang="en-US" baseline="30000" dirty="0" smtClean="0"/>
              <a:t>th</a:t>
            </a:r>
            <a:r>
              <a:rPr lang="en-US" dirty="0" smtClean="0"/>
              <a:t>, 14:00 – 16:00</a:t>
            </a:r>
          </a:p>
          <a:p>
            <a:r>
              <a:rPr lang="en-US" dirty="0" smtClean="0"/>
              <a:t>AP Summary</a:t>
            </a:r>
          </a:p>
          <a:p>
            <a:pPr lvl="1"/>
            <a:r>
              <a:rPr lang="en-US" sz="1100" b="1" dirty="0"/>
              <a:t>AP (EMM): Clarify responsibilities </a:t>
            </a:r>
            <a:r>
              <a:rPr lang="en-US" sz="1100" b="1" dirty="0" smtClean="0"/>
              <a:t>for ISO/ETSI liaison within ETSI </a:t>
            </a:r>
            <a:r>
              <a:rPr lang="en-US" sz="1100" b="1" dirty="0" smtClean="0">
                <a:solidFill>
                  <a:srgbClr val="FF0000"/>
                </a:solidFill>
              </a:rPr>
              <a:t>(done)</a:t>
            </a:r>
            <a:endParaRPr lang="en-US" sz="1100" b="1" dirty="0">
              <a:solidFill>
                <a:srgbClr val="FF0000"/>
              </a:solidFill>
            </a:endParaRPr>
          </a:p>
          <a:p>
            <a:pPr lvl="1"/>
            <a:r>
              <a:rPr lang="en-US" sz="1100" b="1" dirty="0"/>
              <a:t>AP (JGR): Set EMM and JDM in CC for all correspondence with respect to ETSI/ISO </a:t>
            </a:r>
            <a:r>
              <a:rPr lang="en-US" sz="1100" b="1" dirty="0" smtClean="0"/>
              <a:t>liaison </a:t>
            </a:r>
            <a:r>
              <a:rPr lang="en-US" sz="1100" b="1" dirty="0">
                <a:solidFill>
                  <a:srgbClr val="FF0000"/>
                </a:solidFill>
              </a:rPr>
              <a:t>(done</a:t>
            </a:r>
            <a:r>
              <a:rPr lang="en-US" sz="1100" b="1" dirty="0" smtClean="0">
                <a:solidFill>
                  <a:srgbClr val="FF0000"/>
                </a:solidFill>
              </a:rPr>
              <a:t>)</a:t>
            </a:r>
            <a:endParaRPr lang="en-US" sz="1100" b="1" dirty="0" smtClean="0"/>
          </a:p>
          <a:p>
            <a:pPr lvl="1"/>
            <a:r>
              <a:rPr lang="en-US" sz="1100" b="1" dirty="0"/>
              <a:t>AP (ATA): Use TR-Template for the </a:t>
            </a:r>
            <a:r>
              <a:rPr lang="en-US" sz="1100" b="1" dirty="0" err="1" smtClean="0"/>
              <a:t>SecTestTerm</a:t>
            </a:r>
            <a:r>
              <a:rPr lang="en-US" sz="1100" b="1" dirty="0" smtClean="0"/>
              <a:t> </a:t>
            </a:r>
            <a:r>
              <a:rPr lang="en-US" sz="1100" b="1" dirty="0" smtClean="0"/>
              <a:t>document </a:t>
            </a:r>
            <a:r>
              <a:rPr lang="en-US" sz="1100" b="1" dirty="0" smtClean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100" b="1" dirty="0"/>
              <a:t>AP (ATA): Provide updated </a:t>
            </a:r>
            <a:r>
              <a:rPr lang="en-US" sz="1100" b="1" dirty="0" err="1" smtClean="0"/>
              <a:t>SecTestTerm</a:t>
            </a:r>
            <a:r>
              <a:rPr lang="en-US" sz="1100" b="1" dirty="0" smtClean="0"/>
              <a:t>  document </a:t>
            </a:r>
            <a:r>
              <a:rPr lang="en-US" sz="1100" b="1" dirty="0"/>
              <a:t>within this week (week 45</a:t>
            </a:r>
            <a:r>
              <a:rPr lang="en-US" sz="1100" b="1" dirty="0" smtClean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100" b="1" dirty="0"/>
              <a:t>AP (JGR): Deliver section on Risk-based Security Testing (2 weeks</a:t>
            </a:r>
            <a:r>
              <a:rPr lang="en-US" sz="1100" b="1" dirty="0" smtClean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(done</a:t>
            </a:r>
            <a:r>
              <a:rPr lang="en-US" sz="1100" b="1" dirty="0" smtClean="0">
                <a:solidFill>
                  <a:srgbClr val="FF0000"/>
                </a:solidFill>
              </a:rPr>
              <a:t>)</a:t>
            </a:r>
            <a:endParaRPr lang="en-US" sz="1100" b="1" dirty="0"/>
          </a:p>
          <a:p>
            <a:pPr lvl="1"/>
            <a:r>
              <a:rPr lang="en-US" sz="1100" b="1" dirty="0"/>
              <a:t>AP (JGR) : Deliver additional input for MBST for </a:t>
            </a:r>
            <a:r>
              <a:rPr lang="en-US" sz="1100" b="1" dirty="0" smtClean="0"/>
              <a:t>introduction of </a:t>
            </a:r>
            <a:r>
              <a:rPr lang="en-US" sz="1100" b="1" dirty="0" err="1" smtClean="0"/>
              <a:t>SecTestTerm</a:t>
            </a:r>
            <a:r>
              <a:rPr lang="en-US" sz="1100" b="1" dirty="0" smtClean="0"/>
              <a:t> document </a:t>
            </a:r>
            <a:r>
              <a:rPr lang="en-US" sz="1100" b="1" dirty="0"/>
              <a:t>(2 weeks</a:t>
            </a:r>
            <a:r>
              <a:rPr lang="en-US" sz="1100" b="1" dirty="0" smtClean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(done</a:t>
            </a:r>
            <a:r>
              <a:rPr lang="en-US" sz="1100" b="1" dirty="0" smtClean="0">
                <a:solidFill>
                  <a:srgbClr val="FF0000"/>
                </a:solidFill>
              </a:rPr>
              <a:t>)</a:t>
            </a:r>
            <a:endParaRPr lang="en-US" sz="1100" b="1" dirty="0"/>
          </a:p>
          <a:p>
            <a:pPr lvl="1"/>
            <a:r>
              <a:rPr lang="en-US" sz="1100" b="1" dirty="0"/>
              <a:t>AP (ATA): Identify conflicting terms </a:t>
            </a:r>
            <a:r>
              <a:rPr lang="en-US" sz="1100" b="1" dirty="0" smtClean="0"/>
              <a:t>in </a:t>
            </a:r>
            <a:r>
              <a:rPr lang="en-US" sz="1100" b="1" dirty="0" err="1"/>
              <a:t>SecTestTerm</a:t>
            </a:r>
            <a:r>
              <a:rPr lang="en-US" sz="1100" b="1" dirty="0"/>
              <a:t> </a:t>
            </a:r>
            <a:r>
              <a:rPr lang="en-US" sz="1100" b="1" dirty="0" smtClean="0"/>
              <a:t>(</a:t>
            </a:r>
            <a:r>
              <a:rPr lang="en-US" sz="1100" b="1" dirty="0"/>
              <a:t>December 19th</a:t>
            </a:r>
            <a:r>
              <a:rPr lang="en-US" sz="1100" b="1" dirty="0" smtClean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100" b="1" dirty="0"/>
              <a:t>AP (ATA): Check terms with ISO and ETSI definitions (December 19th</a:t>
            </a:r>
            <a:r>
              <a:rPr lang="en-US" sz="1100" b="1" dirty="0" smtClean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100" b="1" dirty="0"/>
              <a:t>AP (ALL): Discuss the terms, conflicts and the sources of terms next meeting (Dec 19th</a:t>
            </a:r>
            <a:r>
              <a:rPr lang="en-US" sz="1100" b="1" dirty="0" smtClean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(open)</a:t>
            </a:r>
            <a:endParaRPr lang="en-US" sz="1100" b="1" dirty="0" smtClean="0"/>
          </a:p>
          <a:p>
            <a:pPr lvl="1"/>
            <a:r>
              <a:rPr lang="en-US" sz="1100" b="1" dirty="0"/>
              <a:t>AP (JGR, JCU</a:t>
            </a:r>
            <a:r>
              <a:rPr lang="en-US" sz="1100" b="1" dirty="0" smtClean="0"/>
              <a:t>): </a:t>
            </a:r>
            <a:r>
              <a:rPr lang="en-US" sz="1100" b="1" dirty="0"/>
              <a:t>provide final draft of the </a:t>
            </a:r>
            <a:r>
              <a:rPr lang="en-US" sz="1100" b="1" dirty="0" err="1" smtClean="0"/>
              <a:t>SecTestCases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doument</a:t>
            </a:r>
            <a:r>
              <a:rPr lang="en-US" sz="1100" b="1" dirty="0" smtClean="0"/>
              <a:t> </a:t>
            </a:r>
            <a:r>
              <a:rPr lang="en-US" sz="1100" b="1" dirty="0">
                <a:solidFill>
                  <a:srgbClr val="FF0000"/>
                </a:solidFill>
              </a:rPr>
              <a:t>(done</a:t>
            </a:r>
            <a:r>
              <a:rPr lang="en-US" sz="1100" b="1" dirty="0" smtClean="0">
                <a:solidFill>
                  <a:srgbClr val="FF0000"/>
                </a:solidFill>
              </a:rPr>
              <a:t>)</a:t>
            </a:r>
            <a:endParaRPr lang="en-US" sz="1100" b="1" dirty="0"/>
          </a:p>
          <a:p>
            <a:pPr lvl="1"/>
            <a:r>
              <a:rPr lang="en-US" sz="1100" b="1" dirty="0"/>
              <a:t>AP (JGR,EMM</a:t>
            </a:r>
            <a:r>
              <a:rPr lang="en-US" sz="1100" b="1" dirty="0" smtClean="0"/>
              <a:t>): </a:t>
            </a:r>
            <a:r>
              <a:rPr lang="en-US" sz="1100" b="1" dirty="0" err="1"/>
              <a:t>inititate</a:t>
            </a:r>
            <a:r>
              <a:rPr lang="en-US" sz="1100" b="1" dirty="0"/>
              <a:t> RC when </a:t>
            </a:r>
            <a:r>
              <a:rPr lang="en-US" sz="1100" b="1" dirty="0" err="1" smtClean="0"/>
              <a:t>SecTestCases</a:t>
            </a:r>
            <a:r>
              <a:rPr lang="en-US" sz="1100" b="1" dirty="0" smtClean="0"/>
              <a:t> document </a:t>
            </a:r>
            <a:r>
              <a:rPr lang="en-US" sz="1100" b="1" dirty="0"/>
              <a:t>is </a:t>
            </a:r>
            <a:r>
              <a:rPr lang="en-US" sz="1100" b="1" dirty="0" smtClean="0"/>
              <a:t>ready </a:t>
            </a:r>
            <a:r>
              <a:rPr lang="en-US" sz="1100" b="1" dirty="0">
                <a:solidFill>
                  <a:srgbClr val="FF0000"/>
                </a:solidFill>
              </a:rPr>
              <a:t>(done</a:t>
            </a:r>
            <a:r>
              <a:rPr lang="en-US" sz="1100" b="1" dirty="0" smtClean="0">
                <a:solidFill>
                  <a:srgbClr val="FF0000"/>
                </a:solidFill>
              </a:rPr>
              <a:t>)</a:t>
            </a:r>
            <a:endParaRPr lang="en-US" sz="1100" b="1" dirty="0" smtClean="0"/>
          </a:p>
          <a:p>
            <a:pPr lvl="1"/>
            <a:r>
              <a:rPr lang="en-US" sz="1100" b="1" dirty="0"/>
              <a:t>AP (JGR, ATA</a:t>
            </a:r>
            <a:r>
              <a:rPr lang="en-US" sz="1100" b="1" dirty="0" smtClean="0"/>
              <a:t>): </a:t>
            </a:r>
            <a:r>
              <a:rPr lang="en-US" sz="1100" b="1" dirty="0"/>
              <a:t>provide feedback to the draft </a:t>
            </a:r>
            <a:r>
              <a:rPr lang="en-US" sz="1100" b="1" dirty="0" err="1" smtClean="0"/>
              <a:t>SecAssusrance</a:t>
            </a:r>
            <a:r>
              <a:rPr lang="en-US" sz="1100" b="1" dirty="0" smtClean="0"/>
              <a:t> document </a:t>
            </a:r>
            <a:r>
              <a:rPr lang="en-US" sz="1100" b="1" dirty="0"/>
              <a:t>until end of </a:t>
            </a:r>
            <a:r>
              <a:rPr lang="en-US" sz="1100" b="1" dirty="0" smtClean="0"/>
              <a:t>November </a:t>
            </a:r>
            <a:r>
              <a:rPr lang="en-US" sz="1100" b="1" dirty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100" b="1" dirty="0"/>
              <a:t>AP (IBR</a:t>
            </a:r>
            <a:r>
              <a:rPr lang="en-US" sz="1100" b="1" dirty="0" smtClean="0"/>
              <a:t>): </a:t>
            </a:r>
            <a:r>
              <a:rPr lang="en-US" sz="1100" b="1" dirty="0"/>
              <a:t>establish work plan and initial contribution </a:t>
            </a:r>
            <a:r>
              <a:rPr lang="en-US" sz="1100" b="1" dirty="0" smtClean="0"/>
              <a:t>for </a:t>
            </a:r>
            <a:r>
              <a:rPr lang="en-US" sz="1100" b="1" dirty="0" err="1" smtClean="0"/>
              <a:t>SecAssusranc</a:t>
            </a:r>
            <a:r>
              <a:rPr lang="en-US" sz="1100" b="1" dirty="0" smtClean="0"/>
              <a:t> doc until </a:t>
            </a:r>
            <a:r>
              <a:rPr lang="en-US" sz="1100" b="1" dirty="0"/>
              <a:t>next Security SIG meeting (Dec 19</a:t>
            </a:r>
            <a:r>
              <a:rPr lang="en-US" sz="1100" b="1" baseline="30000" dirty="0"/>
              <a:t>th</a:t>
            </a:r>
            <a:r>
              <a:rPr lang="en-US" sz="1100" b="1" dirty="0" smtClean="0"/>
              <a:t>) </a:t>
            </a:r>
            <a:r>
              <a:rPr lang="en-US" sz="1100" b="1" dirty="0" smtClean="0">
                <a:solidFill>
                  <a:srgbClr val="FF0000"/>
                </a:solidFill>
              </a:rPr>
              <a:t>(done)</a:t>
            </a:r>
            <a:endParaRPr lang="en-US" sz="11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100" b="1" dirty="0" smtClean="0"/>
              <a:t>AP (JGR): provide early draft of </a:t>
            </a:r>
            <a:r>
              <a:rPr lang="en-US" sz="1100" b="1" dirty="0"/>
              <a:t>RBST document </a:t>
            </a:r>
            <a:r>
              <a:rPr lang="en-US" sz="1100" b="1" dirty="0" smtClean="0"/>
              <a:t> until November 15</a:t>
            </a:r>
            <a:r>
              <a:rPr lang="en-US" sz="1100" b="1" baseline="30000" dirty="0" smtClean="0"/>
              <a:t>th</a:t>
            </a:r>
            <a:r>
              <a:rPr lang="en-US" sz="1100" b="1" dirty="0" smtClean="0"/>
              <a:t>. </a:t>
            </a:r>
            <a:r>
              <a:rPr lang="en-US" sz="1100" b="1" dirty="0">
                <a:solidFill>
                  <a:srgbClr val="FF0000"/>
                </a:solidFill>
              </a:rPr>
              <a:t>(done</a:t>
            </a:r>
            <a:r>
              <a:rPr lang="en-US" sz="1100" b="1" dirty="0" smtClean="0">
                <a:solidFill>
                  <a:srgbClr val="FF0000"/>
                </a:solidFill>
              </a:rPr>
              <a:t>)</a:t>
            </a:r>
            <a:endParaRPr lang="en-US" sz="1100" b="1" dirty="0" smtClean="0"/>
          </a:p>
          <a:p>
            <a:pPr lvl="1"/>
            <a:r>
              <a:rPr lang="en-US" sz="1200" b="1" dirty="0"/>
              <a:t>AP (JCU</a:t>
            </a:r>
            <a:r>
              <a:rPr lang="en-US" sz="1200" b="1" dirty="0" smtClean="0"/>
              <a:t>): </a:t>
            </a:r>
            <a:r>
              <a:rPr lang="en-US" sz="1200" b="1" dirty="0"/>
              <a:t>provide feedback to the draft </a:t>
            </a:r>
            <a:r>
              <a:rPr lang="en-US" sz="1200" b="1" dirty="0" smtClean="0"/>
              <a:t>RBST document </a:t>
            </a:r>
            <a:r>
              <a:rPr lang="en-US" sz="1200" b="1" dirty="0"/>
              <a:t>until end of </a:t>
            </a:r>
            <a:r>
              <a:rPr lang="en-US" sz="1200" b="1" dirty="0" smtClean="0"/>
              <a:t>November </a:t>
            </a:r>
            <a:r>
              <a:rPr lang="en-US" sz="1200" b="1" dirty="0">
                <a:solidFill>
                  <a:srgbClr val="FF0000"/>
                </a:solidFill>
              </a:rPr>
              <a:t>(open)</a:t>
            </a:r>
            <a:endParaRPr lang="en-US" sz="1200" b="1" dirty="0"/>
          </a:p>
          <a:p>
            <a:pPr lvl="1"/>
            <a:r>
              <a:rPr lang="en-US" sz="1200" b="1" dirty="0"/>
              <a:t>AP (JGR</a:t>
            </a:r>
            <a:r>
              <a:rPr lang="en-US" sz="1200" b="1" dirty="0" smtClean="0"/>
              <a:t>): </a:t>
            </a:r>
            <a:r>
              <a:rPr lang="en-US" sz="1200" b="1" dirty="0"/>
              <a:t>establish work plan </a:t>
            </a:r>
            <a:r>
              <a:rPr lang="en-US" sz="1200" b="1" dirty="0" smtClean="0"/>
              <a:t>for RBST document </a:t>
            </a:r>
            <a:r>
              <a:rPr lang="en-US" sz="1200" b="1" dirty="0"/>
              <a:t>until next Security SIG meeting (Dec 19th</a:t>
            </a:r>
            <a:r>
              <a:rPr lang="en-US" sz="1200" b="1" dirty="0" smtClean="0"/>
              <a:t>)</a:t>
            </a:r>
            <a:r>
              <a:rPr lang="en-US" sz="1200" b="1" dirty="0">
                <a:solidFill>
                  <a:srgbClr val="FF0000"/>
                </a:solidFill>
              </a:rPr>
              <a:t> (open)</a:t>
            </a:r>
            <a:endParaRPr lang="en-US" sz="1200" b="1" dirty="0"/>
          </a:p>
          <a:p>
            <a:pPr lvl="1"/>
            <a:endParaRPr lang="en-GB" sz="1200" dirty="0"/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26257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</a:t>
            </a:r>
            <a:r>
              <a:rPr lang="en-GB" dirty="0" smtClean="0"/>
              <a:t>Testing </a:t>
            </a:r>
            <a:r>
              <a:rPr lang="en-GB" dirty="0"/>
              <a:t>T</a:t>
            </a:r>
            <a:r>
              <a:rPr lang="en-GB" dirty="0" smtClean="0"/>
              <a:t>erminology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DTS/MTS-101583 </a:t>
            </a:r>
            <a:r>
              <a:rPr lang="en-GB" sz="2800" b="1" dirty="0" err="1"/>
              <a:t>SecTest_Terms</a:t>
            </a:r>
            <a:r>
              <a:rPr lang="en-GB" sz="2800" b="1" dirty="0"/>
              <a:t> in </a:t>
            </a:r>
            <a:r>
              <a:rPr lang="en-GB" sz="2800" b="1" dirty="0" smtClean="0"/>
              <a:t>v0.4</a:t>
            </a:r>
            <a:endParaRPr lang="en-US" sz="2800" b="1" dirty="0"/>
          </a:p>
          <a:p>
            <a:pPr lvl="1"/>
            <a:r>
              <a:rPr lang="en-US" sz="2000" dirty="0" smtClean="0"/>
              <a:t>Document will be a TR not a TS</a:t>
            </a:r>
          </a:p>
          <a:p>
            <a:pPr lvl="1"/>
            <a:r>
              <a:rPr lang="en-US" sz="2000" b="1" dirty="0" smtClean="0"/>
              <a:t>Decision</a:t>
            </a:r>
            <a:r>
              <a:rPr lang="en-US" sz="2000" b="1" dirty="0" smtClean="0"/>
              <a:t>:</a:t>
            </a:r>
            <a:r>
              <a:rPr lang="en-US" sz="2000" dirty="0" smtClean="0"/>
              <a:t> Terms should be used as described in </a:t>
            </a:r>
            <a:r>
              <a:rPr lang="en-US" sz="2000" dirty="0" err="1" smtClean="0"/>
              <a:t>SecTestTerms</a:t>
            </a:r>
            <a:r>
              <a:rPr lang="en-US" sz="2000" dirty="0" smtClean="0"/>
              <a:t>. The other WIs should prevent using conflicting definitions. </a:t>
            </a:r>
            <a:r>
              <a:rPr lang="en-US" sz="2000" dirty="0" err="1" smtClean="0"/>
              <a:t>Meaningfull</a:t>
            </a:r>
            <a:r>
              <a:rPr lang="en-US" sz="2000" dirty="0" smtClean="0"/>
              <a:t> paraphrases should be used instead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No progress until today.</a:t>
            </a:r>
            <a:endParaRPr lang="en-US" sz="2000" dirty="0" smtClean="0"/>
          </a:p>
          <a:p>
            <a:r>
              <a:rPr lang="en-US" sz="2800" b="1" dirty="0" smtClean="0"/>
              <a:t>Action points:</a:t>
            </a:r>
            <a:endParaRPr lang="en-US" sz="2800" b="1" dirty="0"/>
          </a:p>
          <a:p>
            <a:pPr lvl="1"/>
            <a:r>
              <a:rPr lang="en-US" sz="1600" b="1" dirty="0" smtClean="0"/>
              <a:t>AP (JGR): Contact ATA and ask for update</a:t>
            </a:r>
          </a:p>
          <a:p>
            <a:pPr lvl="1"/>
            <a:r>
              <a:rPr lang="en-US" sz="1600" b="1" dirty="0" smtClean="0"/>
              <a:t>AP </a:t>
            </a:r>
            <a:r>
              <a:rPr lang="en-US" sz="1600" b="1" dirty="0" smtClean="0"/>
              <a:t>(ATA): Use TR-Template for the document</a:t>
            </a:r>
          </a:p>
          <a:p>
            <a:pPr lvl="1"/>
            <a:r>
              <a:rPr lang="en-US" sz="1600" b="1" dirty="0" smtClean="0"/>
              <a:t>AP (ATA): Provide updated document within this week (week 45)</a:t>
            </a:r>
          </a:p>
          <a:p>
            <a:pPr lvl="1"/>
            <a:r>
              <a:rPr lang="en-US" sz="1600" b="1" dirty="0" smtClean="0"/>
              <a:t>AP (JGR): Deliver section on Risk</a:t>
            </a:r>
            <a:r>
              <a:rPr lang="en-US" sz="1600" b="1" dirty="0"/>
              <a:t>-based Security Testing (2 weeks</a:t>
            </a:r>
            <a:r>
              <a:rPr lang="en-US" sz="1600" b="1" dirty="0" smtClean="0"/>
              <a:t>) </a:t>
            </a:r>
            <a:r>
              <a:rPr lang="en-US" sz="1600" b="1" dirty="0" smtClean="0">
                <a:solidFill>
                  <a:srgbClr val="FF0000"/>
                </a:solidFill>
              </a:rPr>
              <a:t>(done)</a:t>
            </a:r>
            <a:endParaRPr lang="en-US" sz="1600" b="1" dirty="0">
              <a:solidFill>
                <a:srgbClr val="FF0000"/>
              </a:solidFill>
            </a:endParaRPr>
          </a:p>
          <a:p>
            <a:pPr lvl="1"/>
            <a:r>
              <a:rPr lang="en-US" sz="1600" b="1" dirty="0"/>
              <a:t>AP (JGR) </a:t>
            </a:r>
            <a:r>
              <a:rPr lang="en-US" sz="1600" b="1" dirty="0" smtClean="0"/>
              <a:t>: Deliver additional input for MBST for introduction (</a:t>
            </a:r>
            <a:r>
              <a:rPr lang="en-US" sz="1600" b="1" dirty="0"/>
              <a:t>2 weeks</a:t>
            </a:r>
            <a:r>
              <a:rPr lang="en-US" sz="1600" b="1" dirty="0" smtClean="0"/>
              <a:t>) </a:t>
            </a:r>
            <a:r>
              <a:rPr lang="en-US" sz="1600" b="1" dirty="0" smtClean="0">
                <a:solidFill>
                  <a:srgbClr val="FF0000"/>
                </a:solidFill>
              </a:rPr>
              <a:t>(done)</a:t>
            </a:r>
            <a:endParaRPr lang="en-US" sz="1600" b="1" dirty="0">
              <a:solidFill>
                <a:srgbClr val="FF0000"/>
              </a:solidFill>
            </a:endParaRPr>
          </a:p>
          <a:p>
            <a:pPr lvl="1"/>
            <a:r>
              <a:rPr lang="en-US" sz="1600" b="1" dirty="0" smtClean="0"/>
              <a:t>AP (ATA): Identify conflicting terms (December 19th)</a:t>
            </a:r>
          </a:p>
          <a:p>
            <a:pPr lvl="1"/>
            <a:r>
              <a:rPr lang="en-US" sz="1600" b="1" dirty="0" smtClean="0"/>
              <a:t>AP (ATA): Check terms with ISO and ETSI definitions (December 19th)</a:t>
            </a:r>
            <a:endParaRPr lang="en-US" sz="1600" b="1" dirty="0"/>
          </a:p>
          <a:p>
            <a:pPr lvl="1"/>
            <a:r>
              <a:rPr lang="en-US" sz="1600" b="1" dirty="0" smtClean="0"/>
              <a:t>AP (ALL): </a:t>
            </a:r>
            <a:r>
              <a:rPr lang="en-US" sz="1600" b="1" dirty="0"/>
              <a:t>Discuss the </a:t>
            </a:r>
            <a:r>
              <a:rPr lang="en-US" sz="1600" b="1" dirty="0" smtClean="0"/>
              <a:t>terms, conflicts and the sources </a:t>
            </a:r>
            <a:r>
              <a:rPr lang="en-US" sz="1600" b="1" dirty="0"/>
              <a:t>of terms next </a:t>
            </a:r>
            <a:r>
              <a:rPr lang="en-US" sz="1600" b="1" dirty="0" smtClean="0"/>
              <a:t>meeting (Dec 19th)</a:t>
            </a:r>
          </a:p>
          <a:p>
            <a:endParaRPr lang="en-US" sz="20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</a:t>
            </a:r>
            <a:r>
              <a:rPr lang="en-US" dirty="0" smtClean="0"/>
              <a:t>Study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DTS/MTS-</a:t>
            </a:r>
            <a:r>
              <a:rPr lang="en-GB" sz="2800" b="1" dirty="0" smtClean="0"/>
              <a:t>101582 </a:t>
            </a:r>
            <a:r>
              <a:rPr lang="en-GB" sz="2800" b="1" dirty="0" err="1" smtClean="0"/>
              <a:t>SecTest_cases</a:t>
            </a:r>
            <a:r>
              <a:rPr lang="en-GB" sz="2800" b="1" dirty="0" smtClean="0"/>
              <a:t> </a:t>
            </a:r>
            <a:r>
              <a:rPr lang="en-GB" sz="2800" b="1" dirty="0"/>
              <a:t>in </a:t>
            </a:r>
            <a:r>
              <a:rPr lang="en-GB" sz="2800" b="1" dirty="0" smtClean="0"/>
              <a:t>v0.3</a:t>
            </a:r>
            <a:endParaRPr lang="en-US" sz="2800" b="1" dirty="0"/>
          </a:p>
          <a:p>
            <a:pPr lvl="1"/>
            <a:r>
              <a:rPr lang="en-US" sz="2000" dirty="0" smtClean="0"/>
              <a:t>Stable </a:t>
            </a:r>
            <a:r>
              <a:rPr lang="en-US" sz="2000" dirty="0"/>
              <a:t>draft with </a:t>
            </a:r>
            <a:r>
              <a:rPr lang="en-US" sz="2000" dirty="0" smtClean="0"/>
              <a:t>6 </a:t>
            </a:r>
            <a:r>
              <a:rPr lang="en-US" sz="2000" dirty="0"/>
              <a:t>cases </a:t>
            </a:r>
            <a:r>
              <a:rPr lang="en-US" sz="2000" dirty="0" smtClean="0"/>
              <a:t>studies</a:t>
            </a:r>
          </a:p>
          <a:p>
            <a:pPr lvl="1"/>
            <a:r>
              <a:rPr lang="en-US" sz="2000" dirty="0" smtClean="0"/>
              <a:t>Document </a:t>
            </a:r>
            <a:r>
              <a:rPr lang="en-US" sz="2000" dirty="0" smtClean="0"/>
              <a:t>is </a:t>
            </a:r>
            <a:r>
              <a:rPr lang="en-US" sz="2000" dirty="0" smtClean="0"/>
              <a:t>currently </a:t>
            </a:r>
            <a:r>
              <a:rPr lang="en-US" sz="2000" dirty="0" smtClean="0"/>
              <a:t>in status RC (until 07.01.13)</a:t>
            </a:r>
          </a:p>
          <a:p>
            <a:r>
              <a:rPr lang="en-US" sz="2800" b="1" dirty="0" smtClean="0"/>
              <a:t>Main </a:t>
            </a:r>
            <a:r>
              <a:rPr lang="en-US" sz="2800" b="1" dirty="0" smtClean="0"/>
              <a:t>remaining issues</a:t>
            </a:r>
          </a:p>
          <a:p>
            <a:pPr lvl="1"/>
            <a:r>
              <a:rPr lang="en-US" sz="2000" b="1" dirty="0"/>
              <a:t>AP (JGR, JCU) provide final draft of the </a:t>
            </a:r>
            <a:r>
              <a:rPr lang="en-US" sz="2000" b="1" dirty="0" err="1" smtClean="0"/>
              <a:t>doument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(done)</a:t>
            </a:r>
            <a:endParaRPr lang="en-US" sz="2000" b="1" dirty="0">
              <a:solidFill>
                <a:srgbClr val="FF0000"/>
              </a:solidFill>
            </a:endParaRPr>
          </a:p>
          <a:p>
            <a:pPr lvl="1"/>
            <a:r>
              <a:rPr lang="en-US" sz="2000" b="1" dirty="0" smtClean="0"/>
              <a:t>AP (JGR,EMM) </a:t>
            </a:r>
            <a:r>
              <a:rPr lang="en-US" sz="2000" b="1" dirty="0" err="1" smtClean="0"/>
              <a:t>inititate</a:t>
            </a:r>
            <a:r>
              <a:rPr lang="en-US" sz="2000" b="1" dirty="0" smtClean="0"/>
              <a:t> RC when document is ready </a:t>
            </a:r>
            <a:r>
              <a:rPr lang="en-US" sz="2000" b="1" dirty="0" smtClean="0">
                <a:solidFill>
                  <a:srgbClr val="FF0000"/>
                </a:solidFill>
              </a:rPr>
              <a:t>(done)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61354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Security Assurance Lifecycle</a:t>
            </a:r>
            <a:r>
              <a:rPr lang="de-DE" sz="3200" dirty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/>
              <a:t>Document status (</a:t>
            </a:r>
            <a:r>
              <a:rPr lang="en-US" b="1" dirty="0" err="1"/>
              <a:t>Resp</a:t>
            </a:r>
            <a:r>
              <a:rPr lang="en-US" b="1" dirty="0"/>
              <a:t>: IBR)</a:t>
            </a:r>
          </a:p>
          <a:p>
            <a:pPr lvl="1"/>
            <a:r>
              <a:rPr lang="en-US" sz="1800" dirty="0" smtClean="0"/>
              <a:t>Draft </a:t>
            </a:r>
            <a:r>
              <a:rPr lang="en-US" sz="1800" dirty="0"/>
              <a:t>and </a:t>
            </a:r>
            <a:r>
              <a:rPr lang="en-US" sz="1800" dirty="0" smtClean="0"/>
              <a:t>work </a:t>
            </a:r>
            <a:r>
              <a:rPr lang="en-US" sz="1800" dirty="0"/>
              <a:t>plan </a:t>
            </a:r>
            <a:r>
              <a:rPr lang="en-US" sz="1800" dirty="0" smtClean="0"/>
              <a:t>available </a:t>
            </a:r>
            <a:r>
              <a:rPr lang="en-US" sz="1800" dirty="0" smtClean="0"/>
              <a:t>at </a:t>
            </a:r>
            <a:r>
              <a:rPr lang="en-US" sz="1800" dirty="0" smtClean="0"/>
              <a:t>ETSI </a:t>
            </a:r>
            <a:r>
              <a:rPr lang="en-US" sz="1800" dirty="0"/>
              <a:t>c</a:t>
            </a:r>
            <a:r>
              <a:rPr lang="en-US" sz="1800" dirty="0" smtClean="0"/>
              <a:t>ollaboration portal </a:t>
            </a:r>
            <a:endParaRPr lang="en-US" sz="1800" dirty="0" smtClean="0"/>
          </a:p>
          <a:p>
            <a:r>
              <a:rPr lang="en-US" b="1" dirty="0" smtClean="0"/>
              <a:t>Open </a:t>
            </a:r>
            <a:r>
              <a:rPr lang="en-US" b="1" dirty="0" smtClean="0"/>
              <a:t>Issues</a:t>
            </a:r>
          </a:p>
          <a:p>
            <a:pPr lvl="1"/>
            <a:r>
              <a:rPr lang="en-US" sz="1800" b="1" dirty="0" smtClean="0"/>
              <a:t>AP (IBR) new Draft until January</a:t>
            </a:r>
          </a:p>
          <a:p>
            <a:pPr lvl="1"/>
            <a:r>
              <a:rPr lang="en-US" sz="1800" b="1" dirty="0" smtClean="0"/>
              <a:t>AP </a:t>
            </a:r>
            <a:r>
              <a:rPr lang="en-US" sz="1800" b="1" dirty="0" smtClean="0"/>
              <a:t>(JGR, ATA) provide feedback to the draft document until end of </a:t>
            </a:r>
            <a:r>
              <a:rPr lang="en-US" sz="1800" b="1" dirty="0" smtClean="0"/>
              <a:t>November </a:t>
            </a:r>
            <a:r>
              <a:rPr lang="en-US" sz="1800" b="1" dirty="0" smtClean="0">
                <a:solidFill>
                  <a:srgbClr val="FF0000"/>
                </a:solidFill>
              </a:rPr>
              <a:t>(open)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AP </a:t>
            </a:r>
            <a:r>
              <a:rPr lang="en-US" sz="1800" b="1" dirty="0"/>
              <a:t>(IBR) establish work plan and initial contribution until next Security SIG </a:t>
            </a:r>
            <a:r>
              <a:rPr lang="en-US" sz="1800" b="1" dirty="0" smtClean="0"/>
              <a:t>meeting (</a:t>
            </a:r>
            <a:r>
              <a:rPr lang="en-US" sz="1800" b="1" dirty="0"/>
              <a:t>Dec 19th</a:t>
            </a:r>
            <a:r>
              <a:rPr lang="en-US" sz="1800" b="1" dirty="0" smtClean="0"/>
              <a:t>) </a:t>
            </a:r>
            <a:r>
              <a:rPr lang="en-US" sz="1800" b="1" dirty="0" smtClean="0">
                <a:solidFill>
                  <a:srgbClr val="FF0000"/>
                </a:solidFill>
              </a:rPr>
              <a:t>(done)</a:t>
            </a:r>
          </a:p>
          <a:p>
            <a:pPr marL="457200" lvl="1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lvl="1"/>
            <a:endParaRPr lang="en-US" sz="1800" b="1" dirty="0"/>
          </a:p>
          <a:p>
            <a:pPr marL="914400" lvl="1" indent="-457200">
              <a:buFont typeface="+mj-lt"/>
              <a:buAutoNum type="arabicPeriod"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99680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Risk-based Security </a:t>
            </a:r>
            <a:r>
              <a:rPr lang="en-US" sz="3200" dirty="0"/>
              <a:t>Testing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Methodologies 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 smtClean="0"/>
              <a:t>Document </a:t>
            </a:r>
            <a:r>
              <a:rPr lang="en-US" b="1" dirty="0"/>
              <a:t>status (</a:t>
            </a:r>
            <a:r>
              <a:rPr lang="en-US" b="1" dirty="0" err="1"/>
              <a:t>Resp</a:t>
            </a:r>
            <a:r>
              <a:rPr lang="en-US" b="1" dirty="0"/>
              <a:t>: </a:t>
            </a:r>
            <a:r>
              <a:rPr lang="en-US" b="1" dirty="0" smtClean="0"/>
              <a:t>JGR)</a:t>
            </a:r>
          </a:p>
          <a:p>
            <a:pPr lvl="1"/>
            <a:r>
              <a:rPr lang="en-US" sz="1800" dirty="0"/>
              <a:t>WI: </a:t>
            </a:r>
            <a:r>
              <a:rPr lang="en-US" sz="1800" dirty="0" smtClean="0"/>
              <a:t>Risk-based Security </a:t>
            </a:r>
            <a:r>
              <a:rPr lang="en-US" sz="1800" dirty="0"/>
              <a:t>Testing Methodologies (Section 6 with methodologies for risk based security testing based on standards like ISO 31000 and IEEE 829/29119)</a:t>
            </a:r>
            <a:r>
              <a:rPr lang="en-US" sz="1800" dirty="0" smtClean="0"/>
              <a:t>,</a:t>
            </a:r>
          </a:p>
          <a:p>
            <a:pPr lvl="1"/>
            <a:r>
              <a:rPr lang="en-US" sz="1800" dirty="0" smtClean="0"/>
              <a:t>Draft work </a:t>
            </a:r>
            <a:r>
              <a:rPr lang="en-US" sz="1800" dirty="0"/>
              <a:t>plan for </a:t>
            </a:r>
            <a:r>
              <a:rPr lang="en-US" sz="1800" dirty="0" smtClean="0"/>
              <a:t>WI</a:t>
            </a:r>
          </a:p>
          <a:p>
            <a:pPr lvl="1"/>
            <a:r>
              <a:rPr lang="en-US" sz="1800" dirty="0" smtClean="0"/>
              <a:t>Draft document with input from RASEN/DIAMONDS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/>
              <a:t>Resolution</a:t>
            </a:r>
          </a:p>
          <a:p>
            <a:pPr lvl="1"/>
            <a:r>
              <a:rPr lang="en-US" sz="1800" b="1" dirty="0"/>
              <a:t>AP (JGR): provide early draft </a:t>
            </a:r>
            <a:r>
              <a:rPr lang="en-US" sz="1800" b="1" dirty="0" smtClean="0"/>
              <a:t>of </a:t>
            </a:r>
            <a:r>
              <a:rPr lang="en-US" sz="1800" b="1" dirty="0"/>
              <a:t>RBST document  until November </a:t>
            </a:r>
            <a:r>
              <a:rPr lang="en-US" sz="1800" b="1" dirty="0" smtClean="0"/>
              <a:t>15</a:t>
            </a:r>
            <a:r>
              <a:rPr lang="en-US" sz="1800" b="1" baseline="30000" dirty="0" smtClean="0"/>
              <a:t>th</a:t>
            </a:r>
            <a:r>
              <a:rPr lang="en-US" sz="1800" b="1" dirty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(done)</a:t>
            </a:r>
          </a:p>
          <a:p>
            <a:pPr lvl="1"/>
            <a:r>
              <a:rPr lang="en-US" sz="1800" b="1" dirty="0" smtClean="0"/>
              <a:t>AP (JCU) </a:t>
            </a:r>
            <a:r>
              <a:rPr lang="en-US" sz="1800" b="1" dirty="0"/>
              <a:t>provide feedback to the draft document until end of </a:t>
            </a:r>
            <a:r>
              <a:rPr lang="en-US" sz="1800" b="1" dirty="0" smtClean="0"/>
              <a:t>November </a:t>
            </a:r>
            <a:r>
              <a:rPr lang="en-US" sz="1800" b="1" dirty="0" smtClean="0">
                <a:solidFill>
                  <a:srgbClr val="FF0000"/>
                </a:solidFill>
              </a:rPr>
              <a:t>(open)</a:t>
            </a:r>
            <a:endParaRPr lang="en-US" sz="1800" b="1" dirty="0"/>
          </a:p>
          <a:p>
            <a:pPr lvl="1"/>
            <a:r>
              <a:rPr lang="en-US" sz="1800" b="1" dirty="0"/>
              <a:t>AP </a:t>
            </a:r>
            <a:r>
              <a:rPr lang="en-US" sz="1800" b="1" dirty="0" smtClean="0"/>
              <a:t>(JGR) </a:t>
            </a:r>
            <a:r>
              <a:rPr lang="en-US" sz="1800" b="1" dirty="0"/>
              <a:t>establish work plan and initial contribution until next Security SIG </a:t>
            </a:r>
            <a:r>
              <a:rPr lang="en-US" sz="1800" b="1" dirty="0" smtClean="0"/>
              <a:t>meeting (Dec 19th</a:t>
            </a:r>
            <a:r>
              <a:rPr lang="en-US" sz="1800" b="1" dirty="0" smtClean="0"/>
              <a:t>) </a:t>
            </a:r>
            <a:r>
              <a:rPr lang="en-US" sz="1800" b="1" dirty="0" smtClean="0">
                <a:solidFill>
                  <a:srgbClr val="FF0000"/>
                </a:solidFill>
              </a:rPr>
              <a:t>(partially done, refinement necessary for MTS 61)</a:t>
            </a:r>
            <a:endParaRPr lang="en-US" sz="1800" b="1" dirty="0">
              <a:solidFill>
                <a:srgbClr val="FF0000"/>
              </a:solidFill>
            </a:endParaRPr>
          </a:p>
          <a:p>
            <a:pPr lvl="1"/>
            <a:endParaRPr lang="en-US" sz="1800" b="1" dirty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29933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Risk-based Security </a:t>
            </a:r>
            <a:r>
              <a:rPr lang="en-US" sz="3200" dirty="0"/>
              <a:t>Testing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Methodologies II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4525963"/>
          </a:xfrm>
        </p:spPr>
        <p:txBody>
          <a:bodyPr/>
          <a:lstStyle/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946352"/>
              </p:ext>
            </p:extLst>
          </p:nvPr>
        </p:nvGraphicFramePr>
        <p:xfrm>
          <a:off x="969963" y="1668463"/>
          <a:ext cx="814070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3" imgW="5410200" imgH="3365500" progId="Word.Document.12">
                  <p:embed/>
                </p:oleObj>
              </mc:Choice>
              <mc:Fallback>
                <p:oleObj name="Document" r:id="rId3" imgW="5410200" imgH="336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9963" y="1668463"/>
                        <a:ext cx="8140700" cy="506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645875"/>
      </p:ext>
    </p:extLst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ETSI/ISO Liaison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ETSI </a:t>
            </a:r>
            <a:r>
              <a:rPr lang="en-US" sz="2400" dirty="0"/>
              <a:t>ISI&amp;MTS liaisons </a:t>
            </a:r>
            <a:r>
              <a:rPr lang="en-US" sz="2400" dirty="0" smtClean="0"/>
              <a:t>has been confirmed </a:t>
            </a:r>
            <a:r>
              <a:rPr lang="en-US" sz="2400" dirty="0"/>
              <a:t>by the SC27 plenary meeting </a:t>
            </a:r>
            <a:r>
              <a:rPr lang="en-US" sz="2400" dirty="0" smtClean="0"/>
              <a:t>in last week.</a:t>
            </a:r>
          </a:p>
          <a:p>
            <a:r>
              <a:rPr lang="en-US" sz="2400" dirty="0"/>
              <a:t>Participation at 9th ETSI Security </a:t>
            </a:r>
            <a:r>
              <a:rPr lang="en-US" sz="2400" dirty="0" smtClean="0"/>
              <a:t>Workshop with a session “</a:t>
            </a:r>
            <a:r>
              <a:rPr lang="en-US" sz="2400" dirty="0"/>
              <a:t>ISO-ETSI Collaboration” (probably a short one, around 10 minutes given the number of participants to that session)</a:t>
            </a:r>
          </a:p>
          <a:p>
            <a:pPr lvl="1"/>
            <a:r>
              <a:rPr lang="en-US" sz="2000" dirty="0"/>
              <a:t>Juergen will be the speaker for MTS security, within the ETSI/ISO SC27 collaboration session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ETSI/ISO SC27 coordination meeting, 18:00-19:30 at ETSI premises, in which Juergen is therefore definitely invited to </a:t>
            </a:r>
            <a:r>
              <a:rPr lang="en-US" sz="2000" dirty="0" smtClean="0"/>
              <a:t>participate (</a:t>
            </a:r>
            <a:r>
              <a:rPr lang="en-US" sz="2000" dirty="0"/>
              <a:t>12-15 people at that meeting</a:t>
            </a:r>
            <a:r>
              <a:rPr lang="en-US" sz="2000" dirty="0" smtClean="0"/>
              <a:t>)</a:t>
            </a:r>
          </a:p>
          <a:p>
            <a:r>
              <a:rPr lang="en-US" sz="2800" b="1" dirty="0"/>
              <a:t>Action points:</a:t>
            </a:r>
          </a:p>
          <a:p>
            <a:pPr lvl="1"/>
            <a:r>
              <a:rPr lang="en-US" sz="1600" b="1" dirty="0" smtClean="0"/>
              <a:t>AP (JGR): Sent slides </a:t>
            </a:r>
            <a:r>
              <a:rPr lang="en-US" sz="1600" b="1" dirty="0"/>
              <a:t>for </a:t>
            </a:r>
            <a:r>
              <a:rPr lang="en-US" sz="1600" b="1" dirty="0"/>
              <a:t>ETSI Security Workshop </a:t>
            </a:r>
            <a:r>
              <a:rPr lang="en-US" sz="1600" b="1" dirty="0"/>
              <a:t> to SIG members</a:t>
            </a:r>
          </a:p>
          <a:p>
            <a:pPr lvl="1"/>
            <a:r>
              <a:rPr lang="en-US" sz="1600" b="1" dirty="0" smtClean="0"/>
              <a:t>AP </a:t>
            </a:r>
            <a:r>
              <a:rPr lang="en-US" sz="1600" b="1" dirty="0" smtClean="0"/>
              <a:t>(EMM)</a:t>
            </a:r>
            <a:r>
              <a:rPr lang="en-US" sz="1600" b="1" dirty="0"/>
              <a:t>: </a:t>
            </a:r>
            <a:r>
              <a:rPr lang="en-US" sz="1600" b="1" dirty="0" smtClean="0"/>
              <a:t>Clarify responsibilities within ETSI </a:t>
            </a:r>
            <a:r>
              <a:rPr lang="en-US" sz="1600" b="1" dirty="0">
                <a:solidFill>
                  <a:srgbClr val="FF0000"/>
                </a:solidFill>
              </a:rPr>
              <a:t>(done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AP (JGR): Set EMM and JDM in CC for all </a:t>
            </a:r>
            <a:r>
              <a:rPr lang="en-US" sz="1600" b="1" dirty="0"/>
              <a:t>correspondence with respect </a:t>
            </a:r>
            <a:r>
              <a:rPr lang="en-US" sz="1600" b="1" dirty="0" smtClean="0"/>
              <a:t>to ETSI/ISO liaison </a:t>
            </a:r>
            <a:r>
              <a:rPr lang="en-US" sz="1600" b="1" dirty="0">
                <a:solidFill>
                  <a:srgbClr val="FF0000"/>
                </a:solidFill>
              </a:rPr>
              <a:t>(done)</a:t>
            </a:r>
          </a:p>
          <a:p>
            <a:pPr lvl="1"/>
            <a:endParaRPr lang="en-US" sz="1600" b="1" dirty="0"/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61188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1044</TotalTime>
  <Words>985</Words>
  <Application>Microsoft Macintosh PowerPoint</Application>
  <PresentationFormat>On-screen Show (4:3)</PresentationFormat>
  <Paragraphs>112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Document</vt:lpstr>
      <vt:lpstr>Security SIG in MTS 19th December 2013  Meeting Agenda</vt:lpstr>
      <vt:lpstr>Agenda SIG#9</vt:lpstr>
      <vt:lpstr>Summary and Action Points</vt:lpstr>
      <vt:lpstr>Security Testing Terminology</vt:lpstr>
      <vt:lpstr>Cases Study Experiences</vt:lpstr>
      <vt:lpstr>Security Assurance Lifecycle </vt:lpstr>
      <vt:lpstr>Risk-based Security Testing  Methodologies I</vt:lpstr>
      <vt:lpstr>Risk-based Security Testing  Methodologies II</vt:lpstr>
      <vt:lpstr>ETSI/ISO Liaison</vt:lpstr>
      <vt:lpstr>Meeting Schedule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464</cp:revision>
  <cp:lastPrinted>2013-12-11T12:16:01Z</cp:lastPrinted>
  <dcterms:created xsi:type="dcterms:W3CDTF">2010-12-21T08:59:38Z</dcterms:created>
  <dcterms:modified xsi:type="dcterms:W3CDTF">2013-12-19T14:20:33Z</dcterms:modified>
</cp:coreProperties>
</file>