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8"/>
  </p:notesMasterIdLst>
  <p:handoutMasterIdLst>
    <p:handoutMasterId r:id="rId9"/>
  </p:handoutMasterIdLst>
  <p:sldIdLst>
    <p:sldId id="450" r:id="rId2"/>
    <p:sldId id="455" r:id="rId3"/>
    <p:sldId id="456" r:id="rId4"/>
    <p:sldId id="457" r:id="rId5"/>
    <p:sldId id="458" r:id="rId6"/>
    <p:sldId id="459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9900"/>
    <a:srgbClr val="BE1E46"/>
    <a:srgbClr val="003366"/>
    <a:srgbClr val="AFAFAF"/>
    <a:srgbClr val="A5A5A5"/>
    <a:srgbClr val="F0F0F0"/>
    <a:srgbClr val="9E1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63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endParaRPr lang="de-DE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fld id="{EA84B4D3-F1D4-4717-A467-D7856B1CA5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4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/>
            </a:lvl1pPr>
          </a:lstStyle>
          <a:p>
            <a:fld id="{CC55710D-12A1-42D1-846E-0710C54A739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2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E1A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42" name="Picture 42" descr="folien"/>
          <p:cNvPicPr>
            <a:picLocks noChangeAspect="1" noChangeArrowheads="1"/>
          </p:cNvPicPr>
          <p:nvPr/>
        </p:nvPicPr>
        <p:blipFill>
          <a:blip r:embed="rId2"/>
          <a:srcRect l="11922" t="9392" b="5367"/>
          <a:stretch>
            <a:fillRect/>
          </a:stretch>
        </p:blipFill>
        <p:spPr bwMode="auto">
          <a:xfrm>
            <a:off x="0" y="0"/>
            <a:ext cx="9042400" cy="6858000"/>
          </a:xfrm>
          <a:prstGeom prst="rect">
            <a:avLst/>
          </a:prstGeom>
          <a:noFill/>
        </p:spPr>
      </p:pic>
      <p:sp>
        <p:nvSpPr>
          <p:cNvPr id="25644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341438" y="4297363"/>
            <a:ext cx="7435850" cy="75406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5645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4960938"/>
            <a:ext cx="7413625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BE1E46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Rectangle 43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E1A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7" name="Picture 42" descr="folien"/>
          <p:cNvPicPr>
            <a:picLocks noChangeAspect="1" noChangeArrowheads="1"/>
          </p:cNvPicPr>
          <p:nvPr userDrawn="1"/>
        </p:nvPicPr>
        <p:blipFill>
          <a:blip r:embed="rId2"/>
          <a:srcRect l="11922" t="9392" b="5367"/>
          <a:stretch>
            <a:fillRect/>
          </a:stretch>
        </p:blipFill>
        <p:spPr bwMode="auto">
          <a:xfrm>
            <a:off x="0" y="0"/>
            <a:ext cx="904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294FB5-953B-4BD9-B89A-664D5A6AA3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190500"/>
            <a:ext cx="2178050" cy="629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9713" y="190500"/>
            <a:ext cx="6386512" cy="6299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7A2EA5-5ADC-4DCD-9871-0E4A755BCE8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7C9F7D-57D2-44BB-A2D7-56571B2553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E3F27B-B26B-415D-9F1B-AD06A521F1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0888" y="1573213"/>
            <a:ext cx="4025900" cy="491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9188" y="1573213"/>
            <a:ext cx="4027487" cy="491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7CC94B-3289-412E-98BF-82270B048B9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E3F3A2-2239-4D4A-BFA6-2467E01CB2A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BDC1A6-F61E-44BD-A65E-9C70DE261F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2DF8B7-0AAD-41FE-9C9B-FCE256911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0FD46-9490-40ED-AACE-DA5D1F72704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8E993E-2297-4698-8EBE-49FE522977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" name="Picture 38" descr="TTlogo_7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0313" y="279400"/>
            <a:ext cx="1433512" cy="8382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E1A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713" y="190500"/>
            <a:ext cx="7240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0888" y="1573213"/>
            <a:ext cx="8205787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6597650"/>
            <a:ext cx="2133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6694ECC8-7AAB-44BF-9930-E03102C7956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19075" y="6618288"/>
            <a:ext cx="77628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>
                <a:solidFill>
                  <a:schemeClr val="bg1"/>
                </a:solidFill>
                <a:latin typeface="Frutiger 45 Light"/>
                <a:cs typeface="Frutiger 45 Light"/>
              </a:rPr>
              <a:t>Copyright       Testing Technologies </a:t>
            </a:r>
            <a:r>
              <a:rPr lang="de-DE" sz="800" dirty="0" smtClean="0">
                <a:solidFill>
                  <a:schemeClr val="bg1"/>
                </a:solidFill>
                <a:latin typeface="Frutiger 45 Light"/>
                <a:cs typeface="Frutiger 45 Light"/>
              </a:rPr>
              <a:t>2013. </a:t>
            </a:r>
            <a:r>
              <a:rPr lang="en-US" sz="800" dirty="0">
                <a:solidFill>
                  <a:schemeClr val="bg1"/>
                </a:solidFill>
                <a:latin typeface="Frutiger 45 Light"/>
                <a:cs typeface="Frutiger 45 Light"/>
              </a:rPr>
              <a:t>Confidential</a:t>
            </a:r>
            <a:r>
              <a:rPr lang="de-DE" sz="800" dirty="0">
                <a:solidFill>
                  <a:schemeClr val="bg1"/>
                </a:solidFill>
                <a:latin typeface="Frutiger 45 Light"/>
                <a:cs typeface="Frutiger 45 Light"/>
              </a:rPr>
              <a:t> Information. All Rights </a:t>
            </a:r>
            <a:r>
              <a:rPr lang="de-DE" sz="800" dirty="0" err="1">
                <a:solidFill>
                  <a:schemeClr val="bg1"/>
                </a:solidFill>
                <a:latin typeface="Frutiger 45 Light"/>
                <a:cs typeface="Frutiger 45 Light"/>
              </a:rPr>
              <a:t>Reserved</a:t>
            </a:r>
            <a:r>
              <a:rPr lang="de-DE" sz="800" dirty="0">
                <a:solidFill>
                  <a:schemeClr val="bg1"/>
                </a:solidFill>
                <a:latin typeface="Frutiger 45 Light"/>
                <a:cs typeface="Frutiger 45 Light"/>
              </a:rPr>
              <a:t>. </a:t>
            </a:r>
            <a:r>
              <a:rPr lang="de-DE" sz="800" dirty="0" err="1">
                <a:solidFill>
                  <a:schemeClr val="bg1"/>
                </a:solidFill>
                <a:latin typeface="Frutiger 45 Light"/>
                <a:cs typeface="Frutiger 45 Light"/>
              </a:rPr>
              <a:t>More</a:t>
            </a:r>
            <a:r>
              <a:rPr lang="de-DE" sz="800" dirty="0">
                <a:solidFill>
                  <a:schemeClr val="bg1"/>
                </a:solidFill>
                <a:latin typeface="Frutiger 45 Light"/>
                <a:cs typeface="Frutiger 45 Light"/>
              </a:rPr>
              <a:t> Information at </a:t>
            </a:r>
            <a:r>
              <a:rPr lang="de-DE" sz="800" dirty="0" err="1">
                <a:solidFill>
                  <a:schemeClr val="bg1"/>
                </a:solidFill>
                <a:latin typeface="Frutiger 45 Light"/>
                <a:cs typeface="Frutiger 45 Light"/>
              </a:rPr>
              <a:t>www.testingtech.com</a:t>
            </a:r>
            <a:r>
              <a:rPr lang="de-DE" sz="800" dirty="0">
                <a:solidFill>
                  <a:schemeClr val="bg1"/>
                </a:solidFill>
                <a:latin typeface="Frutiger 45 Light"/>
                <a:cs typeface="Frutiger 45 Light"/>
              </a:rPr>
              <a:t>.</a:t>
            </a: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682540" y="6597650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>
                <a:solidFill>
                  <a:schemeClr val="bg1"/>
                </a:solidFill>
              </a:rPr>
              <a:t>©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9525">
            <a:solidFill>
              <a:srgbClr val="BE1E4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8" descr="TTlogo_7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80313" y="279400"/>
            <a:ext cx="14335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37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9525">
            <a:solidFill>
              <a:srgbClr val="BE1E4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9pPr>
    </p:titleStyle>
    <p:bodyStyle>
      <a:lvl1pPr marL="273050" indent="-273050" algn="l" rtl="0" eaLnBrk="1" fontAlgn="base" hangingPunct="1">
        <a:spcBef>
          <a:spcPct val="40000"/>
        </a:spcBef>
        <a:spcAft>
          <a:spcPct val="0"/>
        </a:spcAft>
        <a:buSzPct val="60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15000"/>
        </a:spcBef>
        <a:spcAft>
          <a:spcPct val="0"/>
        </a:spcAft>
        <a:buSzPct val="90000"/>
        <a:buBlip>
          <a:blip r:embed="rId15"/>
        </a:buBlip>
        <a:defRPr sz="2100">
          <a:solidFill>
            <a:srgbClr val="BE1E46"/>
          </a:solidFill>
          <a:latin typeface="+mn-lt"/>
        </a:defRPr>
      </a:lvl2pPr>
      <a:lvl3pPr marL="1262063" indent="-260350" algn="l" rtl="0" eaLnBrk="1" fontAlgn="base" hangingPunct="1">
        <a:spcBef>
          <a:spcPct val="10000"/>
        </a:spcBef>
        <a:spcAft>
          <a:spcPct val="0"/>
        </a:spcAft>
        <a:buSzPct val="90000"/>
        <a:buBlip>
          <a:blip r:embed="rId16"/>
        </a:buBlip>
        <a:defRPr>
          <a:solidFill>
            <a:srgbClr val="5E5E5E"/>
          </a:solidFill>
          <a:latin typeface="+mn-lt"/>
        </a:defRPr>
      </a:lvl3pPr>
      <a:lvl4pPr marL="16700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780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352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924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496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9068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046480" y="4297363"/>
            <a:ext cx="7730808" cy="754062"/>
          </a:xfrm>
        </p:spPr>
        <p:txBody>
          <a:bodyPr/>
          <a:lstStyle/>
          <a:p>
            <a:r>
              <a:rPr lang="en-US" dirty="0" smtClean="0"/>
              <a:t>Current status of WI DES/MTS-202790</a:t>
            </a: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985520" y="4960938"/>
            <a:ext cx="7965440" cy="554037"/>
          </a:xfrm>
        </p:spPr>
        <p:txBody>
          <a:bodyPr/>
          <a:lstStyle/>
          <a:p>
            <a:r>
              <a:rPr lang="en-US" dirty="0" smtClean="0"/>
              <a:t>TTCN-3 </a:t>
            </a:r>
            <a:r>
              <a:rPr lang="en-US" dirty="0"/>
              <a:t>language extensions: Support for security testing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97650"/>
            <a:ext cx="2133600" cy="485775"/>
          </a:xfrm>
        </p:spPr>
        <p:txBody>
          <a:bodyPr/>
          <a:lstStyle/>
          <a:p>
            <a:fld id="{B47C9F7D-57D2-44BB-A2D7-56571B2553F4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during wk35 with STF460</a:t>
            </a:r>
          </a:p>
          <a:p>
            <a:r>
              <a:rPr lang="en-US" dirty="0" smtClean="0"/>
              <a:t>Issues</a:t>
            </a:r>
            <a:endParaRPr lang="en-US" dirty="0" smtClean="0"/>
          </a:p>
          <a:p>
            <a:pPr lvl="1"/>
            <a:r>
              <a:rPr lang="en-US" dirty="0" smtClean="0"/>
              <a:t>Problematic introduction of new keyword</a:t>
            </a:r>
          </a:p>
          <a:p>
            <a:pPr lvl="1"/>
            <a:r>
              <a:rPr lang="en-US" dirty="0" smtClean="0"/>
              <a:t>Lazy evaluation has wider scope than security testing</a:t>
            </a:r>
            <a:endParaRPr lang="en-US" dirty="0" smtClean="0"/>
          </a:p>
          <a:p>
            <a:pPr lvl="1"/>
            <a:r>
              <a:rPr lang="en-US" dirty="0" smtClean="0"/>
              <a:t>Seed operation related to random function</a:t>
            </a:r>
            <a:endParaRPr lang="en-US" dirty="0" smtClean="0"/>
          </a:p>
          <a:p>
            <a:r>
              <a:rPr lang="en-US" dirty="0" smtClean="0"/>
              <a:t>Proposals</a:t>
            </a:r>
          </a:p>
          <a:p>
            <a:pPr lvl="1"/>
            <a:r>
              <a:rPr lang="en-US" dirty="0" smtClean="0"/>
              <a:t>Introduction of a "modifier" concept in the </a:t>
            </a:r>
            <a:br>
              <a:rPr lang="en-US" dirty="0" smtClean="0"/>
            </a:br>
            <a:r>
              <a:rPr lang="en-US" dirty="0" smtClean="0"/>
              <a:t>Core Language (CL)</a:t>
            </a:r>
          </a:p>
          <a:p>
            <a:pPr lvl="1"/>
            <a:r>
              <a:rPr lang="en-US" dirty="0" smtClean="0"/>
              <a:t>Introduction of a "@lazy" modifier in CL instead of "fuzz" in Security Extension</a:t>
            </a:r>
          </a:p>
          <a:p>
            <a:pPr lvl="1"/>
            <a:r>
              <a:rPr lang="en-US" dirty="0" smtClean="0"/>
              <a:t>Introduction of </a:t>
            </a:r>
            <a:r>
              <a:rPr lang="en-US" dirty="0" err="1" smtClean="0"/>
              <a:t>getseed</a:t>
            </a:r>
            <a:r>
              <a:rPr lang="en-US" dirty="0" smtClean="0"/>
              <a:t>/</a:t>
            </a:r>
            <a:r>
              <a:rPr lang="en-US" dirty="0" err="1" smtClean="0"/>
              <a:t>setseed</a:t>
            </a:r>
            <a:r>
              <a:rPr lang="en-US" dirty="0" smtClean="0"/>
              <a:t> in CL</a:t>
            </a:r>
          </a:p>
          <a:p>
            <a:pPr lvl="1"/>
            <a:r>
              <a:rPr lang="en-US" dirty="0" smtClean="0"/>
              <a:t>Conclusion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9F7D-57D2-44BB-A2D7-56571B2553F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/>
              <a:t>modifier" </a:t>
            </a:r>
            <a:r>
              <a:rPr lang="en-US" dirty="0" smtClean="0"/>
              <a:t>concept (CL)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extending the list of keywords in the future, modifiers can be introduced to any </a:t>
            </a:r>
            <a:r>
              <a:rPr lang="en-US" dirty="0" smtClean="0"/>
              <a:t>declaration</a:t>
            </a:r>
          </a:p>
          <a:p>
            <a:r>
              <a:rPr lang="en-US" dirty="0"/>
              <a:t>to avoid possible name clashes the modifiers will have e.g. the "@" </a:t>
            </a:r>
            <a:r>
              <a:rPr lang="en-US" dirty="0" smtClean="0"/>
              <a:t>prefix</a:t>
            </a:r>
          </a:p>
          <a:p>
            <a:pPr lvl="1"/>
            <a:r>
              <a:rPr lang="en-US" dirty="0"/>
              <a:t>e.g.</a:t>
            </a:r>
            <a:br>
              <a:rPr lang="en-US" dirty="0"/>
            </a:br>
            <a:r>
              <a:rPr lang="en-US" dirty="0"/>
              <a:t>@special function </a:t>
            </a:r>
            <a:r>
              <a:rPr lang="en-US" dirty="0" err="1"/>
              <a:t>MySpecialFunction</a:t>
            </a:r>
            <a:r>
              <a:rPr lang="en-US" dirty="0"/>
              <a:t> () return Random {...}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9F7D-57D2-44BB-A2D7-56571B2553F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2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"@</a:t>
            </a:r>
            <a:r>
              <a:rPr lang="en-US" dirty="0"/>
              <a:t>lazy" </a:t>
            </a:r>
            <a:r>
              <a:rPr lang="en-US" dirty="0" smtClean="0"/>
              <a:t>modifier (CL)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0888" y="1310641"/>
            <a:ext cx="8205787" cy="5179060"/>
          </a:xfrm>
        </p:spPr>
        <p:txBody>
          <a:bodyPr/>
          <a:lstStyle/>
          <a:p>
            <a:r>
              <a:rPr lang="en-US" dirty="0" smtClean="0"/>
              <a:t>fuzz function concept in the proposed Security Extension is rather a lazy evaluation of the expression</a:t>
            </a:r>
          </a:p>
          <a:p>
            <a:pPr lvl="1"/>
            <a:r>
              <a:rPr lang="en-US" dirty="0" smtClean="0"/>
              <a:t>concept has a wider range than just security testing</a:t>
            </a:r>
          </a:p>
          <a:p>
            <a:pPr lvl="1"/>
            <a:r>
              <a:rPr lang="en-US" dirty="0" smtClean="0"/>
              <a:t>Introduce to Core Language</a:t>
            </a:r>
          </a:p>
          <a:p>
            <a:r>
              <a:rPr lang="en-US" dirty="0" smtClean="0"/>
              <a:t>"@lazy" could be used for several issues, for templates, functions, functions parameters, etc.</a:t>
            </a:r>
          </a:p>
          <a:p>
            <a:pPr lvl="1"/>
            <a:r>
              <a:rPr lang="en-US" sz="1600" dirty="0" smtClean="0"/>
              <a:t>e.g.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template @lazy </a:t>
            </a:r>
            <a:r>
              <a:rPr lang="en-US" sz="1600" dirty="0" err="1" smtClean="0"/>
              <a:t>MyMessage</a:t>
            </a:r>
            <a:r>
              <a:rPr lang="en-US" sz="1600" dirty="0" smtClean="0"/>
              <a:t> </a:t>
            </a:r>
            <a:r>
              <a:rPr lang="en-US" sz="1600" dirty="0" err="1" smtClean="0"/>
              <a:t>t_message</a:t>
            </a:r>
            <a:r>
              <a:rPr lang="en-US" sz="1600" dirty="0" smtClean="0"/>
              <a:t> := { field1 := f1(), field2 := t_ field2, field3 := t_ field3 (f3()), ...}</a:t>
            </a:r>
            <a:br>
              <a:rPr lang="en-US" sz="1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function </a:t>
            </a:r>
            <a:r>
              <a:rPr lang="en-US" sz="1600" dirty="0" err="1" smtClean="0"/>
              <a:t>f_MyFunction</a:t>
            </a:r>
            <a:r>
              <a:rPr lang="en-US" sz="1600" dirty="0" smtClean="0"/>
              <a:t> (in @lazy </a:t>
            </a:r>
            <a:r>
              <a:rPr lang="en-US" sz="1600" dirty="0" err="1" smtClean="0"/>
              <a:t>MyType</a:t>
            </a:r>
            <a:r>
              <a:rPr lang="en-US" sz="1600" dirty="0" smtClean="0"/>
              <a:t> </a:t>
            </a:r>
            <a:r>
              <a:rPr lang="en-US" sz="1600" dirty="0" err="1" smtClean="0"/>
              <a:t>pl_mypar</a:t>
            </a:r>
            <a:r>
              <a:rPr lang="en-US" sz="1600" dirty="0" smtClean="0"/>
              <a:t>) {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en-US" sz="1600" dirty="0" err="1" smtClean="0"/>
              <a:t>p.send</a:t>
            </a:r>
            <a:r>
              <a:rPr lang="en-US" sz="1600" dirty="0" smtClean="0"/>
              <a:t>(</a:t>
            </a:r>
            <a:r>
              <a:rPr lang="en-US" sz="1600" dirty="0" err="1" smtClean="0"/>
              <a:t>t_INIT</a:t>
            </a:r>
            <a:r>
              <a:rPr lang="en-US" sz="1600" dirty="0" smtClean="0"/>
              <a:t>);</a:t>
            </a:r>
            <a:br>
              <a:rPr lang="en-US" sz="1600" dirty="0" smtClean="0"/>
            </a:br>
            <a:r>
              <a:rPr lang="en-US" sz="1600" dirty="0" smtClean="0"/>
              <a:t>    </a:t>
            </a:r>
            <a:r>
              <a:rPr lang="en-US" sz="1600" dirty="0" err="1" smtClean="0"/>
              <a:t>p.receive</a:t>
            </a:r>
            <a:r>
              <a:rPr lang="en-US" sz="1600" dirty="0" smtClean="0"/>
              <a:t> (</a:t>
            </a:r>
            <a:r>
              <a:rPr lang="en-US" sz="1600" dirty="0" err="1" smtClean="0"/>
              <a:t>t_MESSAGE</a:t>
            </a:r>
            <a:r>
              <a:rPr lang="en-US" sz="1600" dirty="0" smtClean="0"/>
              <a:t>) -&gt; value </a:t>
            </a:r>
            <a:r>
              <a:rPr lang="en-US" sz="1600" dirty="0" err="1" smtClean="0"/>
              <a:t>v_mymessage</a:t>
            </a:r>
            <a:r>
              <a:rPr lang="en-US" sz="1600" dirty="0" smtClean="0"/>
              <a:t> {</a:t>
            </a:r>
            <a:br>
              <a:rPr lang="en-US" sz="1600" dirty="0" smtClean="0"/>
            </a:br>
            <a:r>
              <a:rPr lang="en-US" sz="1600" dirty="0" smtClean="0"/>
              <a:t>    if (v_mymessage.field2==42) { </a:t>
            </a:r>
            <a:br>
              <a:rPr lang="en-US" sz="1600" dirty="0" smtClean="0"/>
            </a:br>
            <a:r>
              <a:rPr lang="en-US" sz="1600" dirty="0" smtClean="0"/>
              <a:t>      </a:t>
            </a:r>
            <a:r>
              <a:rPr lang="en-US" sz="1600" dirty="0" err="1" smtClean="0"/>
              <a:t>p.send</a:t>
            </a:r>
            <a:r>
              <a:rPr lang="en-US" sz="1600" dirty="0" smtClean="0"/>
              <a:t>(t_ACK0(</a:t>
            </a:r>
            <a:r>
              <a:rPr lang="en-US" sz="1600" dirty="0" err="1" smtClean="0"/>
              <a:t>pl_mypar</a:t>
            </a:r>
            <a:r>
              <a:rPr lang="en-US" sz="1600" dirty="0" smtClean="0"/>
              <a:t>))} // </a:t>
            </a:r>
            <a:r>
              <a:rPr lang="en-US" sz="1600" dirty="0" err="1" smtClean="0"/>
              <a:t>pl_mypar</a:t>
            </a:r>
            <a:r>
              <a:rPr lang="en-US" sz="1600" dirty="0" smtClean="0"/>
              <a:t> is evaluated here only</a:t>
            </a:r>
            <a:br>
              <a:rPr lang="en-US" sz="1600" dirty="0" smtClean="0"/>
            </a:br>
            <a:r>
              <a:rPr lang="en-US" sz="1600" dirty="0" smtClean="0"/>
              <a:t>    else { </a:t>
            </a:r>
            <a:r>
              <a:rPr lang="en-US" sz="1600" dirty="0" err="1" smtClean="0"/>
              <a:t>p.send</a:t>
            </a:r>
            <a:r>
              <a:rPr lang="en-US" sz="1600" dirty="0" smtClean="0"/>
              <a:t>(t_ACK1)}</a:t>
            </a:r>
            <a:br>
              <a:rPr lang="en-US" sz="1600" dirty="0" smtClean="0"/>
            </a:br>
            <a:r>
              <a:rPr lang="en-US" sz="1600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9F7D-57D2-44BB-A2D7-56571B2553F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getseed</a:t>
            </a:r>
            <a:r>
              <a:rPr lang="en-US" dirty="0" smtClean="0"/>
              <a:t>/</a:t>
            </a:r>
            <a:r>
              <a:rPr lang="en-US" dirty="0" err="1" smtClean="0"/>
              <a:t>setseed</a:t>
            </a:r>
            <a:r>
              <a:rPr lang="en-US" dirty="0" smtClean="0"/>
              <a:t> (CL)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getseed</a:t>
            </a:r>
            <a:r>
              <a:rPr lang="en-US" dirty="0" smtClean="0"/>
              <a:t>/</a:t>
            </a:r>
            <a:r>
              <a:rPr lang="en-US" dirty="0" err="1" smtClean="0"/>
              <a:t>setseed</a:t>
            </a:r>
            <a:r>
              <a:rPr lang="en-US" dirty="0" smtClean="0"/>
              <a:t> related to the random function in CL</a:t>
            </a:r>
          </a:p>
          <a:p>
            <a:pPr lvl="1"/>
            <a:r>
              <a:rPr lang="en-US" dirty="0" smtClean="0"/>
              <a:t>Allow access to internal random seed</a:t>
            </a:r>
          </a:p>
          <a:p>
            <a:pPr lvl="1"/>
            <a:r>
              <a:rPr lang="en-US" dirty="0" smtClean="0"/>
              <a:t>Useful for reproducibility of </a:t>
            </a:r>
            <a:r>
              <a:rPr lang="en-US" dirty="0" err="1" smtClean="0"/>
              <a:t>testcases</a:t>
            </a:r>
            <a:r>
              <a:rPr lang="en-US" dirty="0" smtClean="0"/>
              <a:t> using the „</a:t>
            </a:r>
            <a:r>
              <a:rPr lang="en-US" dirty="0" err="1" smtClean="0"/>
              <a:t>rnd</a:t>
            </a:r>
            <a:r>
              <a:rPr lang="en-US" dirty="0" smtClean="0"/>
              <a:t>“ function</a:t>
            </a:r>
          </a:p>
          <a:p>
            <a:endParaRPr lang="en-US" dirty="0" smtClean="0"/>
          </a:p>
          <a:p>
            <a:r>
              <a:rPr lang="en-US" dirty="0" smtClean="0"/>
              <a:t>Move seed functions from Security Extension to CL as predefined functions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9F7D-57D2-44BB-A2D7-56571B2553F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proposed functionalities of the existing draft for the Security Extension can be added to the Core Language</a:t>
            </a:r>
          </a:p>
          <a:p>
            <a:pPr lvl="1"/>
            <a:r>
              <a:rPr lang="en-US" dirty="0" smtClean="0"/>
              <a:t>WI to be closed/put on hold?</a:t>
            </a:r>
          </a:p>
          <a:p>
            <a:endParaRPr lang="en-US" dirty="0" smtClean="0"/>
          </a:p>
          <a:p>
            <a:r>
              <a:rPr lang="en-US" dirty="0" smtClean="0"/>
              <a:t>CRs will be created for the proposed features for the current TTCN-3 Evolution STF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C9F7D-57D2-44BB-A2D7-56571B2553F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inTT">
  <a:themeElements>
    <a:clrScheme name="MeinTT">
      <a:dk1>
        <a:srgbClr val="000000"/>
      </a:dk1>
      <a:lt1>
        <a:srgbClr val="FFFFFF"/>
      </a:lt1>
      <a:dk2>
        <a:srgbClr val="9E1A38"/>
      </a:dk2>
      <a:lt2>
        <a:srgbClr val="808080"/>
      </a:lt2>
      <a:accent1>
        <a:srgbClr val="BBE0E3"/>
      </a:accent1>
      <a:accent2>
        <a:srgbClr val="A3A3E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E0FF84"/>
      </a:hlink>
      <a:folHlink>
        <a:srgbClr val="99CC00"/>
      </a:folHlink>
    </a:clrScheme>
    <a:fontScheme name="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T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MeinTT</Template>
  <TotalTime>0</TotalTime>
  <Words>235</Words>
  <Application>Microsoft Office PowerPoint</Application>
  <PresentationFormat>Bildschirmpräsentation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MeinTT</vt:lpstr>
      <vt:lpstr>Current status of WI DES/MTS-202790</vt:lpstr>
      <vt:lpstr>Current status</vt:lpstr>
      <vt:lpstr>"modifier" concept (CL)</vt:lpstr>
      <vt:lpstr>"@lazy" modifier (CL)</vt:lpstr>
      <vt:lpstr>getseed/setseed (CL)</vt:lpstr>
      <vt:lpstr>Conclusion</vt:lpstr>
    </vt:vector>
  </TitlesOfParts>
  <Company>Testing Technologies IST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hinzufügen</dc:title>
  <dc:creator>kbo</dc:creator>
  <cp:lastModifiedBy>Dirk Tepelman</cp:lastModifiedBy>
  <cp:revision>234</cp:revision>
  <dcterms:created xsi:type="dcterms:W3CDTF">2010-09-30T13:57:56Z</dcterms:created>
  <dcterms:modified xsi:type="dcterms:W3CDTF">2013-09-30T14:35:26Z</dcterms:modified>
</cp:coreProperties>
</file>