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41" r:id="rId4"/>
    <p:sldId id="358" r:id="rId5"/>
    <p:sldId id="361" r:id="rId6"/>
    <p:sldId id="362" r:id="rId7"/>
    <p:sldId id="360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51" d="100"/>
          <a:sy n="151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01.10.13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01.10.13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02</a:t>
            </a:r>
            <a:r>
              <a:rPr lang="de-DE" sz="2800" baseline="30000" dirty="0" smtClean="0"/>
              <a:t>nd </a:t>
            </a:r>
            <a:r>
              <a:rPr lang="de-DE" sz="2800" dirty="0" err="1" smtClean="0"/>
              <a:t>October</a:t>
            </a:r>
            <a:r>
              <a:rPr lang="de-DE" sz="2800" dirty="0" smtClean="0"/>
              <a:t> </a:t>
            </a:r>
            <a:r>
              <a:rPr lang="de-DE" sz="2800" dirty="0" smtClean="0"/>
              <a:t>2013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</a:t>
            </a:r>
            <a:r>
              <a:rPr lang="de-DE" dirty="0" smtClean="0"/>
              <a:t>#8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, Ari </a:t>
            </a:r>
            <a:r>
              <a:rPr lang="en-US" sz="2400" dirty="0"/>
              <a:t>Takanen, </a:t>
            </a:r>
            <a:r>
              <a:rPr lang="en-US" sz="2400" dirty="0" smtClean="0"/>
              <a:t>D</a:t>
            </a:r>
            <a:r>
              <a:rPr lang="en-US" sz="2400" dirty="0" smtClean="0"/>
              <a:t>ieter</a:t>
            </a:r>
            <a:r>
              <a:rPr lang="en-US" sz="2400" dirty="0" smtClean="0"/>
              <a:t> </a:t>
            </a:r>
            <a:r>
              <a:rPr lang="en-US" sz="2400" dirty="0" err="1" smtClean="0"/>
              <a:t>Hogrefe</a:t>
            </a:r>
            <a:r>
              <a:rPr lang="en-US" sz="2400" dirty="0" smtClean="0"/>
              <a:t>, Emmanuelle.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, Ian Bryant, Jorge Cuellar, Milan </a:t>
            </a:r>
            <a:r>
              <a:rPr lang="en-US" sz="2400" dirty="0" err="1" smtClean="0"/>
              <a:t>Zoric</a:t>
            </a:r>
            <a:endParaRPr lang="en-US" sz="2400" smtClean="0"/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Review</a:t>
            </a:r>
            <a:r>
              <a:rPr lang="de-DE" sz="2800" dirty="0"/>
              <a:t>/</a:t>
            </a:r>
            <a:r>
              <a:rPr lang="de-DE" sz="2800" dirty="0" err="1"/>
              <a:t>discussion</a:t>
            </a:r>
            <a:r>
              <a:rPr lang="de-DE" sz="2800" dirty="0"/>
              <a:t> APs </a:t>
            </a:r>
            <a:r>
              <a:rPr lang="de-DE" sz="2800" dirty="0" err="1"/>
              <a:t>and</a:t>
            </a:r>
            <a:r>
              <a:rPr lang="de-DE" sz="2800" dirty="0"/>
              <a:t> WI </a:t>
            </a:r>
            <a:r>
              <a:rPr lang="de-DE" sz="2800" dirty="0" err="1"/>
              <a:t>status</a:t>
            </a:r>
            <a:endParaRPr lang="de-DE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Security 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Design Guide &amp; 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Schedule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SIG#7)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Jürgen/Peter: complete Diamonds case study input</a:t>
            </a:r>
          </a:p>
          <a:p>
            <a:r>
              <a:rPr lang="en-US" sz="2800" dirty="0" smtClean="0"/>
              <a:t>Ari</a:t>
            </a:r>
            <a:r>
              <a:rPr lang="en-US" sz="2800" dirty="0"/>
              <a:t>/Peter: Invite E2NA and CTI to review Terminology &amp; Concepts (after </a:t>
            </a:r>
            <a:r>
              <a:rPr lang="en-US" sz="2800" i="1" dirty="0"/>
              <a:t>stable</a:t>
            </a:r>
            <a:r>
              <a:rPr lang="en-US" sz="2800" dirty="0"/>
              <a:t> draft) 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Ian</a:t>
            </a:r>
            <a:r>
              <a:rPr lang="en-US" sz="2800" dirty="0"/>
              <a:t>/Scott: provide stable draft for September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MTS</a:t>
            </a:r>
            <a:r>
              <a:rPr lang="en-US" sz="2800" dirty="0"/>
              <a:t>: request formal liaison with ISO SC27/WG3&amp;4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</a:t>
            </a:r>
            <a:r>
              <a:rPr lang="en-GB" dirty="0" smtClean="0"/>
              <a:t>Testing </a:t>
            </a:r>
            <a:r>
              <a:rPr lang="en-GB" dirty="0"/>
              <a:t>T</a:t>
            </a:r>
            <a:r>
              <a:rPr lang="en-GB" dirty="0" smtClean="0"/>
              <a:t>erminology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DTS/MTS-101583 </a:t>
            </a:r>
            <a:r>
              <a:rPr lang="en-GB" b="1" dirty="0" err="1"/>
              <a:t>SecTest_Terms</a:t>
            </a:r>
            <a:r>
              <a:rPr lang="en-GB" b="1" dirty="0"/>
              <a:t> in </a:t>
            </a:r>
            <a:r>
              <a:rPr lang="en-GB" b="1" dirty="0" smtClean="0"/>
              <a:t>v0.4</a:t>
            </a:r>
            <a:endParaRPr lang="en-US" b="1" dirty="0"/>
          </a:p>
          <a:p>
            <a:pPr lvl="1"/>
            <a:r>
              <a:rPr lang="en-US" sz="2400" dirty="0" smtClean="0"/>
              <a:t>Ari invited </a:t>
            </a:r>
            <a:r>
              <a:rPr lang="en-US" sz="2400" dirty="0"/>
              <a:t>E2NA and </a:t>
            </a:r>
            <a:r>
              <a:rPr lang="en-US" sz="2400" dirty="0" smtClean="0"/>
              <a:t>CTI to comment on the last version </a:t>
            </a:r>
            <a:endParaRPr lang="en-US" sz="2400" dirty="0"/>
          </a:p>
          <a:p>
            <a:pPr lvl="1"/>
            <a:r>
              <a:rPr lang="en-US" sz="2400" dirty="0" smtClean="0"/>
              <a:t>Comments </a:t>
            </a:r>
            <a:r>
              <a:rPr lang="en-US" sz="2400" dirty="0" smtClean="0"/>
              <a:t>are available from </a:t>
            </a:r>
            <a:r>
              <a:rPr lang="en-US" sz="2400" dirty="0"/>
              <a:t>Milan </a:t>
            </a:r>
            <a:r>
              <a:rPr lang="en-US" sz="2400" dirty="0" err="1" smtClean="0"/>
              <a:t>Zoric</a:t>
            </a:r>
            <a:endParaRPr lang="en-US" sz="2400" dirty="0" smtClean="0"/>
          </a:p>
          <a:p>
            <a:pPr lvl="1"/>
            <a:r>
              <a:rPr lang="en-US" sz="2400" dirty="0" smtClean="0"/>
              <a:t>Comments are available from </a:t>
            </a:r>
            <a:r>
              <a:rPr lang="en-US" sz="2400" dirty="0" err="1" smtClean="0"/>
              <a:t>Conformiq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b="1" dirty="0" smtClean="0"/>
              <a:t>Main remaining issues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MTS has to decide whether document shall be </a:t>
            </a:r>
            <a:r>
              <a:rPr lang="en-US" sz="2000" dirty="0"/>
              <a:t>TS/</a:t>
            </a:r>
            <a:r>
              <a:rPr lang="en-US" sz="2000" dirty="0" smtClean="0"/>
              <a:t>TR (CTI proposes TR)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Alignment with other </a:t>
            </a:r>
            <a:r>
              <a:rPr lang="en-US" sz="2000" dirty="0" smtClean="0"/>
              <a:t>SIG WI </a:t>
            </a:r>
            <a:r>
              <a:rPr lang="en-US" sz="2000" i="1" dirty="0"/>
              <a:t>-</a:t>
            </a:r>
            <a:r>
              <a:rPr lang="en-US" sz="2000" b="1" i="1" dirty="0"/>
              <a:t>&gt; </a:t>
            </a:r>
            <a:r>
              <a:rPr lang="en-US" sz="2000" b="1" i="1" dirty="0" smtClean="0"/>
              <a:t>AP: WI </a:t>
            </a:r>
            <a:r>
              <a:rPr lang="en-US" sz="2000" b="1" i="1" dirty="0"/>
              <a:t>authors should provide major terms from their </a:t>
            </a:r>
            <a:r>
              <a:rPr lang="en-US" sz="2000" b="1" i="1" dirty="0" smtClean="0"/>
              <a:t>documents (until mid of October)</a:t>
            </a:r>
            <a:endParaRPr lang="en-US" sz="20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Imbalance </a:t>
            </a:r>
            <a:r>
              <a:rPr lang="en-US" sz="2000" dirty="0"/>
              <a:t>between </a:t>
            </a:r>
            <a:r>
              <a:rPr lang="en-US" sz="2000" dirty="0" smtClean="0"/>
              <a:t>sections need to be resolved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References to ETSI performance </a:t>
            </a:r>
            <a:r>
              <a:rPr lang="en-US" sz="2000" dirty="0"/>
              <a:t>testing </a:t>
            </a:r>
            <a:r>
              <a:rPr lang="en-US" sz="2000" dirty="0" smtClean="0"/>
              <a:t>documents necessary even if they do not tackle with security?</a:t>
            </a:r>
            <a:endParaRPr lang="en-US" sz="2000" dirty="0"/>
          </a:p>
          <a:p>
            <a:pPr lvl="1"/>
            <a:endParaRPr lang="en-US" sz="1800" b="1" dirty="0" smtClean="0"/>
          </a:p>
          <a:p>
            <a:endParaRPr lang="en-US" sz="28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 dirty="0" smtClean="0"/>
              <a:t>Study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DTS/MTS-</a:t>
            </a:r>
            <a:r>
              <a:rPr lang="en-GB" b="1" dirty="0" smtClean="0"/>
              <a:t>101582 </a:t>
            </a:r>
            <a:r>
              <a:rPr lang="en-GB" b="1" dirty="0" err="1" smtClean="0"/>
              <a:t>SecTest_cases</a:t>
            </a:r>
            <a:r>
              <a:rPr lang="en-GB" b="1" dirty="0" smtClean="0"/>
              <a:t> </a:t>
            </a:r>
            <a:r>
              <a:rPr lang="en-GB" b="1" dirty="0"/>
              <a:t>in </a:t>
            </a:r>
            <a:r>
              <a:rPr lang="en-GB" b="1" dirty="0" smtClean="0"/>
              <a:t>v0.3</a:t>
            </a:r>
            <a:endParaRPr lang="en-US" b="1" dirty="0"/>
          </a:p>
          <a:p>
            <a:pPr lvl="1"/>
            <a:r>
              <a:rPr lang="en-US" dirty="0" smtClean="0"/>
              <a:t>Stable </a:t>
            </a:r>
            <a:r>
              <a:rPr lang="en-US" dirty="0"/>
              <a:t>draft with </a:t>
            </a:r>
            <a:r>
              <a:rPr lang="en-US" dirty="0" smtClean="0"/>
              <a:t>6 </a:t>
            </a:r>
            <a:r>
              <a:rPr lang="en-US" dirty="0"/>
              <a:t>cases </a:t>
            </a:r>
            <a:r>
              <a:rPr lang="en-US" dirty="0" smtClean="0"/>
              <a:t>studies</a:t>
            </a:r>
          </a:p>
          <a:p>
            <a:pPr lvl="2"/>
            <a:r>
              <a:rPr lang="en-US" sz="2000" dirty="0" smtClean="0"/>
              <a:t>4 </a:t>
            </a:r>
            <a:r>
              <a:rPr lang="en-US" sz="2000" dirty="0"/>
              <a:t>c</a:t>
            </a:r>
            <a:r>
              <a:rPr lang="en-US" sz="2000" dirty="0" smtClean="0"/>
              <a:t>ase studies from DIAMONDS (</a:t>
            </a:r>
            <a:r>
              <a:rPr lang="en-US" sz="2000" dirty="0" smtClean="0"/>
              <a:t>banknote </a:t>
            </a:r>
            <a:r>
              <a:rPr lang="en-US" sz="2000" dirty="0" smtClean="0"/>
              <a:t>processing, banking, automotive, radio protocols)</a:t>
            </a:r>
          </a:p>
          <a:p>
            <a:pPr lvl="2"/>
            <a:r>
              <a:rPr lang="en-US" sz="2000" dirty="0" smtClean="0"/>
              <a:t>2 case studies from SPACIOS (</a:t>
            </a:r>
            <a:r>
              <a:rPr lang="en-US" sz="2000" dirty="0" err="1" smtClean="0"/>
              <a:t>eHealth</a:t>
            </a:r>
            <a:r>
              <a:rPr lang="en-US" sz="2000" dirty="0" smtClean="0"/>
              <a:t>, document server)</a:t>
            </a:r>
          </a:p>
          <a:p>
            <a:r>
              <a:rPr lang="en-US" b="1" dirty="0"/>
              <a:t>Main remaining 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Minor editorial issues -&gt; </a:t>
            </a:r>
            <a:r>
              <a:rPr lang="en-US" sz="2400" b="1" dirty="0" smtClean="0"/>
              <a:t>AP JGR check with EMM</a:t>
            </a: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Alignment with other </a:t>
            </a:r>
            <a:r>
              <a:rPr lang="en-US" sz="2400" dirty="0" err="1" smtClean="0"/>
              <a:t>Wis</a:t>
            </a:r>
            <a:r>
              <a:rPr lang="en-US" sz="2400" dirty="0" smtClean="0"/>
              <a:t> </a:t>
            </a:r>
            <a:r>
              <a:rPr lang="en-US" sz="2400" dirty="0"/>
              <a:t>-&gt; </a:t>
            </a:r>
            <a:r>
              <a:rPr lang="en-US" sz="2400" b="1" dirty="0"/>
              <a:t>AP </a:t>
            </a:r>
            <a:r>
              <a:rPr lang="en-US" sz="2400" b="1" dirty="0" smtClean="0"/>
              <a:t>JGR/JCU provide list of terms from the case studies </a:t>
            </a:r>
            <a:r>
              <a:rPr lang="en-US" sz="2400" b="1" i="1" dirty="0"/>
              <a:t>(until mid of October</a:t>
            </a:r>
            <a:r>
              <a:rPr lang="en-US" sz="2400" b="1" i="1" dirty="0" smtClean="0"/>
              <a:t>)</a:t>
            </a:r>
            <a:endParaRPr lang="en-US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Start remote consensus -&gt; </a:t>
            </a:r>
            <a:r>
              <a:rPr lang="en-US" sz="2400" b="1" dirty="0" smtClean="0"/>
              <a:t>AP JGR/EMM after 1 is finished</a:t>
            </a:r>
            <a:endParaRPr lang="en-US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61354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Design </a:t>
            </a:r>
            <a:r>
              <a:rPr lang="de-DE" sz="3600" dirty="0" smtClean="0"/>
              <a:t>Guide </a:t>
            </a:r>
            <a:r>
              <a:rPr lang="de-DE" sz="3600" dirty="0" smtClean="0"/>
              <a:t>&amp; </a:t>
            </a:r>
            <a:r>
              <a:rPr lang="en-US" dirty="0" smtClean="0"/>
              <a:t>Security Testing 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status</a:t>
            </a:r>
          </a:p>
          <a:p>
            <a:pPr lvl="1"/>
            <a:r>
              <a:rPr lang="en-US" sz="1800" dirty="0" smtClean="0"/>
              <a:t>Work </a:t>
            </a:r>
            <a:r>
              <a:rPr lang="en-US" sz="1800" dirty="0"/>
              <a:t>plan for WI has been provided by Ian</a:t>
            </a:r>
          </a:p>
          <a:p>
            <a:pPr lvl="1"/>
            <a:r>
              <a:rPr lang="en-US" sz="1800" dirty="0" smtClean="0"/>
              <a:t>Draft </a:t>
            </a:r>
            <a:r>
              <a:rPr lang="en-US" sz="1800" dirty="0"/>
              <a:t>with lots of </a:t>
            </a:r>
            <a:r>
              <a:rPr lang="en-US" sz="1800" dirty="0" smtClean="0"/>
              <a:t>notes, needs to be compiled in a draft </a:t>
            </a:r>
            <a:r>
              <a:rPr lang="en-US" sz="1800" dirty="0" smtClean="0"/>
              <a:t>document but only sparse progress</a:t>
            </a:r>
            <a:endParaRPr lang="en-US" sz="1800" dirty="0" smtClean="0"/>
          </a:p>
          <a:p>
            <a:pPr lvl="1"/>
            <a:r>
              <a:rPr lang="en-US" sz="1800" dirty="0" smtClean="0"/>
              <a:t>Support offer from Ari and Jürgen </a:t>
            </a:r>
            <a:r>
              <a:rPr lang="en-US" sz="1800" dirty="0" smtClean="0"/>
              <a:t>(input from RASEN/DIAMONDS </a:t>
            </a:r>
            <a:r>
              <a:rPr lang="en-US" sz="1800" dirty="0" smtClean="0"/>
              <a:t>project)</a:t>
            </a:r>
          </a:p>
          <a:p>
            <a:r>
              <a:rPr lang="en-US" b="1" dirty="0"/>
              <a:t>Resolution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peedup </a:t>
            </a:r>
            <a:r>
              <a:rPr lang="en-US" sz="1600" dirty="0"/>
              <a:t>the progress is main goal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Proposal to MTS: </a:t>
            </a:r>
            <a:r>
              <a:rPr lang="en-US" sz="1600" dirty="0" smtClean="0"/>
              <a:t>Split </a:t>
            </a:r>
            <a:r>
              <a:rPr lang="en-US" sz="1600" dirty="0"/>
              <a:t>document in two WIs</a:t>
            </a:r>
          </a:p>
          <a:p>
            <a:pPr marL="1314450" lvl="2" indent="-457200"/>
            <a:r>
              <a:rPr lang="en-US" sz="1400" dirty="0" smtClean="0"/>
              <a:t>WI: Verification and Validation Life </a:t>
            </a:r>
            <a:r>
              <a:rPr lang="en-US" sz="1400" dirty="0"/>
              <a:t>Cycle part </a:t>
            </a:r>
            <a:r>
              <a:rPr lang="en-US" sz="1400" dirty="0" smtClean="0"/>
              <a:t>(</a:t>
            </a:r>
            <a:r>
              <a:rPr lang="en-US" sz="1400" dirty="0"/>
              <a:t>Sections 1-</a:t>
            </a:r>
            <a:r>
              <a:rPr lang="en-US" sz="1400" dirty="0" smtClean="0"/>
              <a:t>5 and </a:t>
            </a:r>
            <a:r>
              <a:rPr lang="en-US" sz="1400" dirty="0"/>
              <a:t>Annexes A, </a:t>
            </a:r>
            <a:r>
              <a:rPr lang="en-US" sz="1400" dirty="0" smtClean="0"/>
              <a:t>B from original document), </a:t>
            </a:r>
            <a:r>
              <a:rPr lang="en-US" sz="1400" b="1" dirty="0" err="1" smtClean="0"/>
              <a:t>Resp</a:t>
            </a:r>
            <a:r>
              <a:rPr lang="en-US" sz="1400" b="1" dirty="0" smtClean="0"/>
              <a:t>: IBR</a:t>
            </a:r>
            <a:endParaRPr lang="en-US" sz="1400" b="1" dirty="0"/>
          </a:p>
          <a:p>
            <a:pPr marL="1314450" lvl="2" indent="-457200"/>
            <a:r>
              <a:rPr lang="en-US" sz="1400" dirty="0" smtClean="0"/>
              <a:t>WI: Security </a:t>
            </a:r>
            <a:r>
              <a:rPr lang="en-US" sz="1400" dirty="0"/>
              <a:t>Testing Methodologies </a:t>
            </a:r>
            <a:r>
              <a:rPr lang="en-US" sz="1400" dirty="0" smtClean="0"/>
              <a:t>(Section 6 with methodologies for risk based </a:t>
            </a:r>
            <a:r>
              <a:rPr lang="en-US" sz="1400" dirty="0"/>
              <a:t>security testing </a:t>
            </a:r>
            <a:r>
              <a:rPr lang="en-US" sz="1400" dirty="0" smtClean="0"/>
              <a:t>based </a:t>
            </a:r>
            <a:r>
              <a:rPr lang="en-US" sz="1400" dirty="0"/>
              <a:t>on standards like ISO 31000 and IEEE 829/</a:t>
            </a:r>
            <a:r>
              <a:rPr lang="en-US" sz="1400" dirty="0" smtClean="0"/>
              <a:t>29119), </a:t>
            </a:r>
            <a:r>
              <a:rPr lang="en-US" sz="1400" b="1" dirty="0" err="1" smtClean="0"/>
              <a:t>Resp</a:t>
            </a:r>
            <a:r>
              <a:rPr lang="en-US" sz="1400" b="1" dirty="0" smtClean="0"/>
              <a:t>: JGR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b="1" dirty="0"/>
              <a:t>AP JGR/</a:t>
            </a:r>
            <a:r>
              <a:rPr lang="en-US" sz="1600" b="1" dirty="0" smtClean="0"/>
              <a:t>IBR </a:t>
            </a:r>
            <a:r>
              <a:rPr lang="en-US" sz="1600" b="1" dirty="0"/>
              <a:t>e</a:t>
            </a:r>
            <a:r>
              <a:rPr lang="en-US" sz="1600" b="1" dirty="0" smtClean="0"/>
              <a:t>stablish work plan and initial contribution until next Security SIG meeting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b="1" dirty="0"/>
              <a:t>AP JGR/</a:t>
            </a:r>
            <a:r>
              <a:rPr lang="en-US" sz="1600" b="1" dirty="0" smtClean="0"/>
              <a:t>IBR provide </a:t>
            </a:r>
            <a:r>
              <a:rPr lang="en-US" sz="1600" b="1" dirty="0"/>
              <a:t>list of terms from the case studies </a:t>
            </a:r>
            <a:r>
              <a:rPr lang="en-US" sz="1600" b="1" i="1" dirty="0"/>
              <a:t>(until mid of October)</a:t>
            </a:r>
            <a:endParaRPr lang="en-US" sz="1600" b="1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Next </a:t>
            </a:r>
            <a:r>
              <a:rPr lang="de-DE" sz="2800" dirty="0" err="1" smtClean="0"/>
              <a:t>version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en-GB" sz="2800" dirty="0"/>
              <a:t>DTS/MTS-101583 </a:t>
            </a:r>
            <a:r>
              <a:rPr lang="en-GB" sz="2800" dirty="0" err="1" smtClean="0"/>
              <a:t>SecTest_Terms</a:t>
            </a:r>
            <a:r>
              <a:rPr lang="en-GB" sz="2800" dirty="0" smtClean="0"/>
              <a:t> to be delivered for January MTS</a:t>
            </a:r>
          </a:p>
          <a:p>
            <a:r>
              <a:rPr lang="en-US" sz="2800" dirty="0" smtClean="0"/>
              <a:t>Next version of </a:t>
            </a:r>
            <a:r>
              <a:rPr lang="en-GB" sz="2800" dirty="0"/>
              <a:t>DTS/MTS-101582 </a:t>
            </a:r>
            <a:r>
              <a:rPr lang="en-GB" sz="2800" dirty="0" err="1" smtClean="0"/>
              <a:t>SecTest_Cases</a:t>
            </a:r>
            <a:r>
              <a:rPr lang="en-GB" sz="2800" dirty="0" smtClean="0"/>
              <a:t> to be provided for RC in October</a:t>
            </a:r>
          </a:p>
          <a:p>
            <a:r>
              <a:rPr lang="en-US" sz="2800" dirty="0" smtClean="0"/>
              <a:t>Work plan and initial </a:t>
            </a:r>
            <a:r>
              <a:rPr lang="en-US" sz="2800" dirty="0"/>
              <a:t>version </a:t>
            </a:r>
            <a:r>
              <a:rPr lang="en-US" sz="2800" dirty="0" smtClean="0"/>
              <a:t>of</a:t>
            </a: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WI</a:t>
            </a:r>
            <a:r>
              <a:rPr lang="en-US" sz="2000" dirty="0"/>
              <a:t>: Verification and Validation Life Cycle part (Sections 1-5 and Annexes A, B from original document), </a:t>
            </a:r>
            <a:r>
              <a:rPr lang="en-US" sz="2000" b="1" dirty="0" err="1"/>
              <a:t>Resp</a:t>
            </a:r>
            <a:r>
              <a:rPr lang="en-US" sz="2000" b="1" dirty="0"/>
              <a:t>: IBR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WI: Security Testing Methodologies (Section 6 with methodologies for risk based security testing based on standards like ISO 31000 and IEEE 829/29119), </a:t>
            </a:r>
            <a:r>
              <a:rPr lang="en-US" sz="2000" b="1" dirty="0" err="1"/>
              <a:t>Resp</a:t>
            </a:r>
            <a:r>
              <a:rPr lang="en-US" sz="2000" b="1" dirty="0"/>
              <a:t>: </a:t>
            </a:r>
            <a:r>
              <a:rPr lang="en-US" sz="2000" b="1" dirty="0" smtClean="0"/>
              <a:t>JGR</a:t>
            </a:r>
            <a:endParaRPr lang="en-US" sz="1600" b="1" dirty="0"/>
          </a:p>
          <a:p>
            <a:pPr marL="457200" lvl="1" indent="0">
              <a:buNone/>
            </a:pPr>
            <a:r>
              <a:rPr lang="en-US" sz="2400" dirty="0" smtClean="0"/>
              <a:t>to be provided until next MTS Security SIG</a:t>
            </a:r>
          </a:p>
          <a:p>
            <a:r>
              <a:rPr lang="en-US" sz="2800" dirty="0" smtClean="0"/>
              <a:t>Next MTS Security SIG November 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endParaRPr lang="en-US" sz="2800" b="1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379</TotalTime>
  <Words>450</Words>
  <Application>Microsoft Macintosh PowerPoint</Application>
  <PresentationFormat>On-screen Show (4:3)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Security SIG in MTS 02nd October 2013  Progress Report</vt:lpstr>
      <vt:lpstr>Agenda SIG#8</vt:lpstr>
      <vt:lpstr>APs (from SIG#7)</vt:lpstr>
      <vt:lpstr>Security Testing Terminology</vt:lpstr>
      <vt:lpstr>Cases Study Experiences</vt:lpstr>
      <vt:lpstr>Design Guide &amp; Security Testing M.</vt:lpstr>
      <vt:lpstr>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433</cp:revision>
  <cp:lastPrinted>2012-05-15T07:02:06Z</cp:lastPrinted>
  <dcterms:created xsi:type="dcterms:W3CDTF">2010-12-21T08:59:38Z</dcterms:created>
  <dcterms:modified xsi:type="dcterms:W3CDTF">2013-10-01T12:21:21Z</dcterms:modified>
</cp:coreProperties>
</file>