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handoutMasterIdLst>
    <p:handoutMasterId r:id="rId32"/>
  </p:handoutMasterIdLst>
  <p:sldIdLst>
    <p:sldId id="339" r:id="rId2"/>
    <p:sldId id="360" r:id="rId3"/>
    <p:sldId id="358" r:id="rId4"/>
    <p:sldId id="361" r:id="rId5"/>
    <p:sldId id="357" r:id="rId6"/>
    <p:sldId id="354" r:id="rId7"/>
    <p:sldId id="364" r:id="rId8"/>
    <p:sldId id="380" r:id="rId9"/>
    <p:sldId id="382" r:id="rId10"/>
    <p:sldId id="383" r:id="rId11"/>
    <p:sldId id="385" r:id="rId12"/>
    <p:sldId id="356" r:id="rId13"/>
    <p:sldId id="379" r:id="rId14"/>
    <p:sldId id="373" r:id="rId15"/>
    <p:sldId id="374" r:id="rId16"/>
    <p:sldId id="375" r:id="rId17"/>
    <p:sldId id="359" r:id="rId18"/>
    <p:sldId id="386" r:id="rId19"/>
    <p:sldId id="390" r:id="rId20"/>
    <p:sldId id="388" r:id="rId21"/>
    <p:sldId id="389" r:id="rId22"/>
    <p:sldId id="391" r:id="rId23"/>
    <p:sldId id="387" r:id="rId24"/>
    <p:sldId id="366" r:id="rId25"/>
    <p:sldId id="372" r:id="rId26"/>
    <p:sldId id="352" r:id="rId27"/>
    <p:sldId id="353" r:id="rId28"/>
    <p:sldId id="367" r:id="rId29"/>
    <p:sldId id="377" r:id="rId30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5888-EB24-416E-AC52-9155BA24F2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BF4A1-315B-47EC-8E48-A32E70A45902}">
      <dgm:prSet custT="1"/>
      <dgm:spPr/>
      <dgm:t>
        <a:bodyPr/>
        <a:lstStyle/>
        <a:p>
          <a:pPr rtl="0"/>
          <a:r>
            <a:rPr lang="en-US" sz="2000" b="1" dirty="0" smtClean="0"/>
            <a:t>2014</a:t>
          </a:r>
          <a:br>
            <a:rPr lang="en-US" sz="2000" b="1" dirty="0" smtClean="0"/>
          </a:br>
          <a:r>
            <a:rPr lang="en-US" sz="2000" b="1" dirty="0" smtClean="0"/>
            <a:t>TDL1</a:t>
          </a:r>
          <a:endParaRPr lang="de-DE" sz="2000" b="1" dirty="0"/>
        </a:p>
      </dgm:t>
    </dgm:pt>
    <dgm:pt modelId="{E0EA62B8-5B48-4706-8B10-2E5A43204830}" type="parTrans" cxnId="{12D03CB2-1C6A-4047-90D9-708032AF5B03}">
      <dgm:prSet/>
      <dgm:spPr/>
      <dgm:t>
        <a:bodyPr/>
        <a:lstStyle/>
        <a:p>
          <a:endParaRPr lang="en-US"/>
        </a:p>
      </dgm:t>
    </dgm:pt>
    <dgm:pt modelId="{0BBAE32C-2F8A-48EC-ACC5-679F8D17D6CF}" type="sibTrans" cxnId="{12D03CB2-1C6A-4047-90D9-708032AF5B03}">
      <dgm:prSet/>
      <dgm:spPr/>
      <dgm:t>
        <a:bodyPr/>
        <a:lstStyle/>
        <a:p>
          <a:endParaRPr lang="en-US"/>
        </a:p>
      </dgm:t>
    </dgm:pt>
    <dgm:pt modelId="{9E0E3F63-7ACD-4D23-A49F-5367065C7D8F}">
      <dgm:prSet/>
      <dgm:spPr/>
      <dgm:t>
        <a:bodyPr/>
        <a:lstStyle/>
        <a:p>
          <a:pPr rtl="0"/>
          <a:r>
            <a:rPr lang="en-US" dirty="0" smtClean="0"/>
            <a:t>Foundation, manual creation of test description, representation of output of MBT, for documentation purpose</a:t>
          </a:r>
          <a:endParaRPr lang="de-DE" dirty="0"/>
        </a:p>
      </dgm:t>
    </dgm:pt>
    <dgm:pt modelId="{BA18D63D-55F7-48E4-8B73-6EFF349F5440}" type="parTrans" cxnId="{EA785B1E-689A-4C71-B183-4C25B7315D3C}">
      <dgm:prSet/>
      <dgm:spPr/>
      <dgm:t>
        <a:bodyPr/>
        <a:lstStyle/>
        <a:p>
          <a:endParaRPr lang="en-US"/>
        </a:p>
      </dgm:t>
    </dgm:pt>
    <dgm:pt modelId="{44FC2FE4-DF15-48F3-824E-23568F68B1ED}" type="sibTrans" cxnId="{EA785B1E-689A-4C71-B183-4C25B7315D3C}">
      <dgm:prSet/>
      <dgm:spPr/>
      <dgm:t>
        <a:bodyPr/>
        <a:lstStyle/>
        <a:p>
          <a:endParaRPr lang="en-US"/>
        </a:p>
      </dgm:t>
    </dgm:pt>
    <dgm:pt modelId="{65C81D9F-987B-44A8-BFC9-0A6119AE7A31}">
      <dgm:prSet custT="1"/>
      <dgm:spPr/>
      <dgm:t>
        <a:bodyPr/>
        <a:lstStyle/>
        <a:p>
          <a:pPr rtl="0"/>
          <a:r>
            <a:rPr lang="en-US" sz="2000" b="1" dirty="0" smtClean="0"/>
            <a:t>2015</a:t>
          </a:r>
          <a:br>
            <a:rPr lang="en-US" sz="2000" b="1" dirty="0" smtClean="0"/>
          </a:br>
          <a:r>
            <a:rPr lang="en-US" sz="2000" b="1" dirty="0" smtClean="0"/>
            <a:t>TDL2</a:t>
          </a:r>
          <a:endParaRPr lang="de-DE" sz="2000" b="1" dirty="0" smtClean="0"/>
        </a:p>
      </dgm:t>
    </dgm:pt>
    <dgm:pt modelId="{AF2D2CD7-DD7A-44EC-95F6-1A8D28109E44}" type="parTrans" cxnId="{CBE53E74-559D-4829-9DC3-2C464A79680A}">
      <dgm:prSet/>
      <dgm:spPr/>
      <dgm:t>
        <a:bodyPr/>
        <a:lstStyle/>
        <a:p>
          <a:endParaRPr lang="en-US"/>
        </a:p>
      </dgm:t>
    </dgm:pt>
    <dgm:pt modelId="{A2C259C3-E9CF-470D-AC84-8E750A70897C}" type="sibTrans" cxnId="{CBE53E74-559D-4829-9DC3-2C464A79680A}">
      <dgm:prSet/>
      <dgm:spPr/>
      <dgm:t>
        <a:bodyPr/>
        <a:lstStyle/>
        <a:p>
          <a:endParaRPr lang="en-US"/>
        </a:p>
      </dgm:t>
    </dgm:pt>
    <dgm:pt modelId="{C9FBAC78-EFEA-4C51-9F17-B6712C62354B}">
      <dgm:prSet/>
      <dgm:spPr/>
      <dgm:t>
        <a:bodyPr/>
        <a:lstStyle/>
        <a:p>
          <a:pPr rtl="0"/>
          <a:r>
            <a:rPr lang="en-US" dirty="0" smtClean="0"/>
            <a:t>Automation support for generating concrete tests from abstract test descriptions</a:t>
          </a:r>
          <a:endParaRPr lang="de-DE" dirty="0"/>
        </a:p>
      </dgm:t>
    </dgm:pt>
    <dgm:pt modelId="{3AF95A05-0FF8-47FB-9E2E-FA999DFB0AB2}" type="parTrans" cxnId="{ABC292E9-BCEF-4A9C-ABDD-1D4E1FFF6F6E}">
      <dgm:prSet/>
      <dgm:spPr/>
      <dgm:t>
        <a:bodyPr/>
        <a:lstStyle/>
        <a:p>
          <a:endParaRPr lang="en-US"/>
        </a:p>
      </dgm:t>
    </dgm:pt>
    <dgm:pt modelId="{E37C3DC9-F463-4DED-9525-6EEB8B98AB4E}" type="sibTrans" cxnId="{ABC292E9-BCEF-4A9C-ABDD-1D4E1FFF6F6E}">
      <dgm:prSet/>
      <dgm:spPr/>
      <dgm:t>
        <a:bodyPr/>
        <a:lstStyle/>
        <a:p>
          <a:endParaRPr lang="en-US"/>
        </a:p>
      </dgm:t>
    </dgm:pt>
    <dgm:pt modelId="{677D35DC-42B8-4E44-ADDF-2D13BA944920}">
      <dgm:prSet custT="1"/>
      <dgm:spPr/>
      <dgm:t>
        <a:bodyPr/>
        <a:lstStyle/>
        <a:p>
          <a:pPr rtl="0"/>
          <a:r>
            <a:rPr lang="en-US" sz="2000" b="1" dirty="0" smtClean="0"/>
            <a:t>2016</a:t>
          </a:r>
          <a:r>
            <a:rPr lang="en-US" sz="2000" b="1" dirty="0" smtClean="0"/>
            <a:t/>
          </a:r>
          <a:br>
            <a:rPr lang="en-US" sz="2000" b="1" dirty="0" smtClean="0"/>
          </a:br>
          <a:r>
            <a:rPr lang="en-US" sz="2000" b="1" dirty="0" smtClean="0"/>
            <a:t>TDL3</a:t>
          </a:r>
          <a:endParaRPr lang="de-DE" sz="2000" b="1" dirty="0" smtClean="0"/>
        </a:p>
      </dgm:t>
    </dgm:pt>
    <dgm:pt modelId="{9CF7357B-919A-4130-B6CE-552830A8D8E6}" type="parTrans" cxnId="{3AE87E7D-4192-4628-996F-500F908FC26C}">
      <dgm:prSet/>
      <dgm:spPr/>
      <dgm:t>
        <a:bodyPr/>
        <a:lstStyle/>
        <a:p>
          <a:endParaRPr lang="en-US"/>
        </a:p>
      </dgm:t>
    </dgm:pt>
    <dgm:pt modelId="{4105D5FF-49AC-4588-8235-D1C8AB029389}" type="sibTrans" cxnId="{3AE87E7D-4192-4628-996F-500F908FC26C}">
      <dgm:prSet/>
      <dgm:spPr/>
      <dgm:t>
        <a:bodyPr/>
        <a:lstStyle/>
        <a:p>
          <a:endParaRPr lang="en-US"/>
        </a:p>
      </dgm:t>
    </dgm:pt>
    <dgm:pt modelId="{A71E2687-5597-4CE6-911F-77C58B0E7534}">
      <dgm:prSet/>
      <dgm:spPr/>
      <dgm:t>
        <a:bodyPr/>
        <a:lstStyle/>
        <a:p>
          <a:pPr rtl="0"/>
          <a:r>
            <a:rPr lang="en-US" dirty="0" smtClean="0"/>
            <a:t>Extension of TDL to be used for the generation of test descriptions (input to MBT)</a:t>
          </a:r>
          <a:endParaRPr lang="en-US" dirty="0"/>
        </a:p>
      </dgm:t>
    </dgm:pt>
    <dgm:pt modelId="{19A26865-F60E-4E88-8AF9-4CF83F330482}" type="parTrans" cxnId="{2961A78F-BA14-4721-9270-A78C194A5FA1}">
      <dgm:prSet/>
      <dgm:spPr/>
      <dgm:t>
        <a:bodyPr/>
        <a:lstStyle/>
        <a:p>
          <a:endParaRPr lang="en-US"/>
        </a:p>
      </dgm:t>
    </dgm:pt>
    <dgm:pt modelId="{530973B5-8781-4E18-9555-950A18DE1022}" type="sibTrans" cxnId="{2961A78F-BA14-4721-9270-A78C194A5FA1}">
      <dgm:prSet/>
      <dgm:spPr/>
      <dgm:t>
        <a:bodyPr/>
        <a:lstStyle/>
        <a:p>
          <a:endParaRPr lang="en-US"/>
        </a:p>
      </dgm:t>
    </dgm:pt>
    <dgm:pt modelId="{C66B5356-39E3-4763-B7B7-A9E288BA3667}" type="pres">
      <dgm:prSet presAssocID="{5B045888-EB24-416E-AC52-9155BA24F2F0}" presName="linearFlow" presStyleCnt="0">
        <dgm:presLayoutVars>
          <dgm:dir/>
          <dgm:animLvl val="lvl"/>
          <dgm:resizeHandles val="exact"/>
        </dgm:presLayoutVars>
      </dgm:prSet>
      <dgm:spPr/>
    </dgm:pt>
    <dgm:pt modelId="{2228FCD9-1E72-4082-93A9-0167FDA7B464}" type="pres">
      <dgm:prSet presAssocID="{326BF4A1-315B-47EC-8E48-A32E70A45902}" presName="composite" presStyleCnt="0"/>
      <dgm:spPr/>
    </dgm:pt>
    <dgm:pt modelId="{9E40A281-136A-4B0F-9C36-B702DB977D82}" type="pres">
      <dgm:prSet presAssocID="{326BF4A1-315B-47EC-8E48-A32E70A459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AA175-A1EB-4C9E-881A-0F1A4C3A1743}" type="pres">
      <dgm:prSet presAssocID="{326BF4A1-315B-47EC-8E48-A32E70A45902}" presName="descendantText" presStyleLbl="alignAcc1" presStyleIdx="0" presStyleCnt="3">
        <dgm:presLayoutVars>
          <dgm:bulletEnabled val="1"/>
        </dgm:presLayoutVars>
      </dgm:prSet>
      <dgm:spPr/>
    </dgm:pt>
    <dgm:pt modelId="{007C0037-A91F-4064-AE06-D800314085EC}" type="pres">
      <dgm:prSet presAssocID="{0BBAE32C-2F8A-48EC-ACC5-679F8D17D6CF}" presName="sp" presStyleCnt="0"/>
      <dgm:spPr/>
    </dgm:pt>
    <dgm:pt modelId="{A00B05E7-7833-41B7-96FD-01ACCA39A8A2}" type="pres">
      <dgm:prSet presAssocID="{65C81D9F-987B-44A8-BFC9-0A6119AE7A31}" presName="composite" presStyleCnt="0"/>
      <dgm:spPr/>
    </dgm:pt>
    <dgm:pt modelId="{76B37ECB-6BC0-4EB1-AECF-15AED06D8BB4}" type="pres">
      <dgm:prSet presAssocID="{65C81D9F-987B-44A8-BFC9-0A6119AE7A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B903-8471-4FA5-AC94-5ECCDF1CCD5E}" type="pres">
      <dgm:prSet presAssocID="{65C81D9F-987B-44A8-BFC9-0A6119AE7A31}" presName="descendantText" presStyleLbl="alignAcc1" presStyleIdx="1" presStyleCnt="3">
        <dgm:presLayoutVars>
          <dgm:bulletEnabled val="1"/>
        </dgm:presLayoutVars>
      </dgm:prSet>
      <dgm:spPr/>
    </dgm:pt>
    <dgm:pt modelId="{67243787-440C-46BF-911B-3FA9E8607EA0}" type="pres">
      <dgm:prSet presAssocID="{A2C259C3-E9CF-470D-AC84-8E750A70897C}" presName="sp" presStyleCnt="0"/>
      <dgm:spPr/>
    </dgm:pt>
    <dgm:pt modelId="{1C8C5F2C-A376-4CC6-A0A4-88B118B9D618}" type="pres">
      <dgm:prSet presAssocID="{677D35DC-42B8-4E44-ADDF-2D13BA944920}" presName="composite" presStyleCnt="0"/>
      <dgm:spPr/>
    </dgm:pt>
    <dgm:pt modelId="{BCC335AF-1FED-4A38-95CA-475A7E2F97B1}" type="pres">
      <dgm:prSet presAssocID="{677D35DC-42B8-4E44-ADDF-2D13BA9449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E94B-125F-43B7-9A17-1589E0371B34}" type="pres">
      <dgm:prSet presAssocID="{677D35DC-42B8-4E44-ADDF-2D13BA9449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EEFBF14-27AB-4142-8C79-BFDBD072C072}" type="presOf" srcId="{326BF4A1-315B-47EC-8E48-A32E70A45902}" destId="{9E40A281-136A-4B0F-9C36-B702DB977D82}" srcOrd="0" destOrd="0" presId="urn:microsoft.com/office/officeart/2005/8/layout/chevron2"/>
    <dgm:cxn modelId="{CBE53E74-559D-4829-9DC3-2C464A79680A}" srcId="{5B045888-EB24-416E-AC52-9155BA24F2F0}" destId="{65C81D9F-987B-44A8-BFC9-0A6119AE7A31}" srcOrd="1" destOrd="0" parTransId="{AF2D2CD7-DD7A-44EC-95F6-1A8D28109E44}" sibTransId="{A2C259C3-E9CF-470D-AC84-8E750A70897C}"/>
    <dgm:cxn modelId="{5AD96F17-D43C-44F9-B30B-EC406A434A6E}" type="presOf" srcId="{677D35DC-42B8-4E44-ADDF-2D13BA944920}" destId="{BCC335AF-1FED-4A38-95CA-475A7E2F97B1}" srcOrd="0" destOrd="0" presId="urn:microsoft.com/office/officeart/2005/8/layout/chevron2"/>
    <dgm:cxn modelId="{2961A78F-BA14-4721-9270-A78C194A5FA1}" srcId="{677D35DC-42B8-4E44-ADDF-2D13BA944920}" destId="{A71E2687-5597-4CE6-911F-77C58B0E7534}" srcOrd="0" destOrd="0" parTransId="{19A26865-F60E-4E88-8AF9-4CF83F330482}" sibTransId="{530973B5-8781-4E18-9555-950A18DE1022}"/>
    <dgm:cxn modelId="{12D03CB2-1C6A-4047-90D9-708032AF5B03}" srcId="{5B045888-EB24-416E-AC52-9155BA24F2F0}" destId="{326BF4A1-315B-47EC-8E48-A32E70A45902}" srcOrd="0" destOrd="0" parTransId="{E0EA62B8-5B48-4706-8B10-2E5A43204830}" sibTransId="{0BBAE32C-2F8A-48EC-ACC5-679F8D17D6CF}"/>
    <dgm:cxn modelId="{87F9B161-906E-45BC-93CB-BC5654283E36}" type="presOf" srcId="{A71E2687-5597-4CE6-911F-77C58B0E7534}" destId="{3474E94B-125F-43B7-9A17-1589E0371B34}" srcOrd="0" destOrd="0" presId="urn:microsoft.com/office/officeart/2005/8/layout/chevron2"/>
    <dgm:cxn modelId="{D84E61DA-1945-4859-ACFC-2AE15C90D66B}" type="presOf" srcId="{C9FBAC78-EFEA-4C51-9F17-B6712C62354B}" destId="{1271B903-8471-4FA5-AC94-5ECCDF1CCD5E}" srcOrd="0" destOrd="0" presId="urn:microsoft.com/office/officeart/2005/8/layout/chevron2"/>
    <dgm:cxn modelId="{3AE87E7D-4192-4628-996F-500F908FC26C}" srcId="{5B045888-EB24-416E-AC52-9155BA24F2F0}" destId="{677D35DC-42B8-4E44-ADDF-2D13BA944920}" srcOrd="2" destOrd="0" parTransId="{9CF7357B-919A-4130-B6CE-552830A8D8E6}" sibTransId="{4105D5FF-49AC-4588-8235-D1C8AB029389}"/>
    <dgm:cxn modelId="{2E653B0D-8FDA-4485-A0A1-C09542D1E839}" type="presOf" srcId="{9E0E3F63-7ACD-4D23-A49F-5367065C7D8F}" destId="{FE1AA175-A1EB-4C9E-881A-0F1A4C3A1743}" srcOrd="0" destOrd="0" presId="urn:microsoft.com/office/officeart/2005/8/layout/chevron2"/>
    <dgm:cxn modelId="{EA785B1E-689A-4C71-B183-4C25B7315D3C}" srcId="{326BF4A1-315B-47EC-8E48-A32E70A45902}" destId="{9E0E3F63-7ACD-4D23-A49F-5367065C7D8F}" srcOrd="0" destOrd="0" parTransId="{BA18D63D-55F7-48E4-8B73-6EFF349F5440}" sibTransId="{44FC2FE4-DF15-48F3-824E-23568F68B1ED}"/>
    <dgm:cxn modelId="{ABC292E9-BCEF-4A9C-ABDD-1D4E1FFF6F6E}" srcId="{65C81D9F-987B-44A8-BFC9-0A6119AE7A31}" destId="{C9FBAC78-EFEA-4C51-9F17-B6712C62354B}" srcOrd="0" destOrd="0" parTransId="{3AF95A05-0FF8-47FB-9E2E-FA999DFB0AB2}" sibTransId="{E37C3DC9-F463-4DED-9525-6EEB8B98AB4E}"/>
    <dgm:cxn modelId="{D94FE5A9-1048-442B-84D8-CFA5725D6002}" type="presOf" srcId="{65C81D9F-987B-44A8-BFC9-0A6119AE7A31}" destId="{76B37ECB-6BC0-4EB1-AECF-15AED06D8BB4}" srcOrd="0" destOrd="0" presId="urn:microsoft.com/office/officeart/2005/8/layout/chevron2"/>
    <dgm:cxn modelId="{E69B11B8-84B0-4BAF-BD19-34EA2842DC29}" type="presOf" srcId="{5B045888-EB24-416E-AC52-9155BA24F2F0}" destId="{C66B5356-39E3-4763-B7B7-A9E288BA3667}" srcOrd="0" destOrd="0" presId="urn:microsoft.com/office/officeart/2005/8/layout/chevron2"/>
    <dgm:cxn modelId="{38AC68FC-49FF-461E-A587-4CF09E70AAFD}" type="presParOf" srcId="{C66B5356-39E3-4763-B7B7-A9E288BA3667}" destId="{2228FCD9-1E72-4082-93A9-0167FDA7B464}" srcOrd="0" destOrd="0" presId="urn:microsoft.com/office/officeart/2005/8/layout/chevron2"/>
    <dgm:cxn modelId="{16544EAF-E922-4FC4-80F2-67883C29908F}" type="presParOf" srcId="{2228FCD9-1E72-4082-93A9-0167FDA7B464}" destId="{9E40A281-136A-4B0F-9C36-B702DB977D82}" srcOrd="0" destOrd="0" presId="urn:microsoft.com/office/officeart/2005/8/layout/chevron2"/>
    <dgm:cxn modelId="{AD4404E8-A088-4218-95D8-3C80A9CB7183}" type="presParOf" srcId="{2228FCD9-1E72-4082-93A9-0167FDA7B464}" destId="{FE1AA175-A1EB-4C9E-881A-0F1A4C3A1743}" srcOrd="1" destOrd="0" presId="urn:microsoft.com/office/officeart/2005/8/layout/chevron2"/>
    <dgm:cxn modelId="{254A7DDB-AA3F-46AE-976F-AC246236318E}" type="presParOf" srcId="{C66B5356-39E3-4763-B7B7-A9E288BA3667}" destId="{007C0037-A91F-4064-AE06-D800314085EC}" srcOrd="1" destOrd="0" presId="urn:microsoft.com/office/officeart/2005/8/layout/chevron2"/>
    <dgm:cxn modelId="{FBC34FFF-50F0-4F9E-8D92-CB553CF4695C}" type="presParOf" srcId="{C66B5356-39E3-4763-B7B7-A9E288BA3667}" destId="{A00B05E7-7833-41B7-96FD-01ACCA39A8A2}" srcOrd="2" destOrd="0" presId="urn:microsoft.com/office/officeart/2005/8/layout/chevron2"/>
    <dgm:cxn modelId="{0CFF57D7-4C37-4F9F-854E-021ED3C2DA36}" type="presParOf" srcId="{A00B05E7-7833-41B7-96FD-01ACCA39A8A2}" destId="{76B37ECB-6BC0-4EB1-AECF-15AED06D8BB4}" srcOrd="0" destOrd="0" presId="urn:microsoft.com/office/officeart/2005/8/layout/chevron2"/>
    <dgm:cxn modelId="{A22D76D8-5C50-43EE-BA3C-2CB73BB5B0F6}" type="presParOf" srcId="{A00B05E7-7833-41B7-96FD-01ACCA39A8A2}" destId="{1271B903-8471-4FA5-AC94-5ECCDF1CCD5E}" srcOrd="1" destOrd="0" presId="urn:microsoft.com/office/officeart/2005/8/layout/chevron2"/>
    <dgm:cxn modelId="{D810E564-24E8-4179-A7CA-4499111D86F7}" type="presParOf" srcId="{C66B5356-39E3-4763-B7B7-A9E288BA3667}" destId="{67243787-440C-46BF-911B-3FA9E8607EA0}" srcOrd="3" destOrd="0" presId="urn:microsoft.com/office/officeart/2005/8/layout/chevron2"/>
    <dgm:cxn modelId="{FD7E52DD-C1C3-49E6-AC5E-904CA95A68B9}" type="presParOf" srcId="{C66B5356-39E3-4763-B7B7-A9E288BA3667}" destId="{1C8C5F2C-A376-4CC6-A0A4-88B118B9D618}" srcOrd="4" destOrd="0" presId="urn:microsoft.com/office/officeart/2005/8/layout/chevron2"/>
    <dgm:cxn modelId="{2286C9F6-5598-473F-983A-2015559C02F2}" type="presParOf" srcId="{1C8C5F2C-A376-4CC6-A0A4-88B118B9D618}" destId="{BCC335AF-1FED-4A38-95CA-475A7E2F97B1}" srcOrd="0" destOrd="0" presId="urn:microsoft.com/office/officeart/2005/8/layout/chevron2"/>
    <dgm:cxn modelId="{68B775F9-73DC-4896-8050-7F5A81A19BC1}" type="presParOf" srcId="{1C8C5F2C-A376-4CC6-A0A4-88B118B9D618}" destId="{3474E94B-125F-43B7-9A17-1589E0371B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0A281-136A-4B0F-9C36-B702DB977D82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2014</a:t>
          </a:r>
          <a:br>
            <a:rPr lang="en-US" sz="2000" b="1" kern="1200" dirty="0" smtClean="0"/>
          </a:br>
          <a:r>
            <a:rPr lang="en-US" sz="2000" b="1" kern="1200" dirty="0" smtClean="0"/>
            <a:t>TDL1</a:t>
          </a:r>
          <a:endParaRPr lang="de-DE" sz="2000" b="1" kern="1200" dirty="0"/>
        </a:p>
      </dsp:txBody>
      <dsp:txXfrm rot="5400000">
        <a:off x="-245395" y="248052"/>
        <a:ext cx="1635968" cy="1145177"/>
      </dsp:txXfrm>
    </dsp:sp>
    <dsp:sp modelId="{FE1AA175-A1EB-4C9E-881A-0F1A4C3A1743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Foundation, manual creation of test description, representation of output of MBT, for documentation purpose</a:t>
          </a:r>
          <a:endParaRPr lang="de-DE" sz="2200" kern="1200" dirty="0"/>
        </a:p>
      </dsp:txBody>
      <dsp:txXfrm rot="5400000">
        <a:off x="4155419" y="-3007584"/>
        <a:ext cx="1063938" cy="7084422"/>
      </dsp:txXfrm>
    </dsp:sp>
    <dsp:sp modelId="{76B37ECB-6BC0-4EB1-AECF-15AED06D8BB4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2015</a:t>
          </a:r>
          <a:br>
            <a:rPr lang="en-US" sz="2000" b="1" kern="1200" dirty="0" smtClean="0"/>
          </a:br>
          <a:r>
            <a:rPr lang="en-US" sz="2000" b="1" kern="1200" dirty="0" smtClean="0"/>
            <a:t>TDL2</a:t>
          </a:r>
          <a:endParaRPr lang="de-DE" sz="2000" b="1" kern="1200" dirty="0" smtClean="0"/>
        </a:p>
      </dsp:txBody>
      <dsp:txXfrm rot="5400000">
        <a:off x="-245395" y="1690392"/>
        <a:ext cx="1635968" cy="1145177"/>
      </dsp:txXfrm>
    </dsp:sp>
    <dsp:sp modelId="{1271B903-8471-4FA5-AC94-5ECCDF1CCD5E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Automation support for generating concrete tests from abstract test descriptions</a:t>
          </a:r>
          <a:endParaRPr lang="de-DE" sz="2200" kern="1200" dirty="0"/>
        </a:p>
      </dsp:txBody>
      <dsp:txXfrm rot="5400000">
        <a:off x="4155699" y="-1565524"/>
        <a:ext cx="1063379" cy="7084422"/>
      </dsp:txXfrm>
    </dsp:sp>
    <dsp:sp modelId="{BCC335AF-1FED-4A38-95CA-475A7E2F97B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2016</a:t>
          </a:r>
          <a:r>
            <a:rPr lang="en-US" sz="2000" b="1" kern="1200" dirty="0" smtClean="0"/>
            <a:t/>
          </a:r>
          <a:br>
            <a:rPr lang="en-US" sz="2000" b="1" kern="1200" dirty="0" smtClean="0"/>
          </a:br>
          <a:r>
            <a:rPr lang="en-US" sz="2000" b="1" kern="1200" dirty="0" smtClean="0"/>
            <a:t>TDL3</a:t>
          </a:r>
          <a:endParaRPr lang="de-DE" sz="2000" b="1" kern="1200" dirty="0" smtClean="0"/>
        </a:p>
      </dsp:txBody>
      <dsp:txXfrm rot="5400000">
        <a:off x="-245395" y="3132732"/>
        <a:ext cx="1635968" cy="1145177"/>
      </dsp:txXfrm>
    </dsp:sp>
    <dsp:sp modelId="{3474E94B-125F-43B7-9A17-1589E0371B34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Extension of TDL to be used for the generation of test descriptions (input to MBT)</a:t>
          </a:r>
          <a:endParaRPr lang="en-US" sz="2200" kern="1200" dirty="0"/>
        </a:p>
      </dsp:txBody>
      <dsp:txXfrm rot="5400000">
        <a:off x="4155699" y="-123184"/>
        <a:ext cx="1063379" cy="708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STF/STF454_MTS_TDL/Public/STF454-TDL-Overview.pptx" TargetMode="External"/><Relationship Id="rId2" Type="http://schemas.openxmlformats.org/officeDocument/2006/relationships/hyperlink" Target="https://docbox.etsi.org/STF/STF454_MTS_TDL/Public/ETSI_ES_TD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box.etsi.org/STF/STF454_MTS_TDL/Public/TDL-MM.zi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“Design of TDL” – Status Report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2013-09-05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5</a:t>
            </a:r>
            <a:r>
              <a:rPr lang="en-US" baseline="30000" dirty="0" smtClean="0"/>
              <a:t>th</a:t>
            </a:r>
            <a:r>
              <a:rPr lang="en-US" dirty="0" smtClean="0"/>
              <a:t> Session (week 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Stabilize the TDL meta-model</a:t>
            </a:r>
          </a:p>
          <a:p>
            <a:r>
              <a:rPr lang="en-US" sz="2400" dirty="0" smtClean="0"/>
              <a:t>Internal review of the current meta-model to fix inconsistencies and address shortcomings</a:t>
            </a:r>
          </a:p>
          <a:p>
            <a:r>
              <a:rPr lang="en-US" sz="2400" dirty="0" smtClean="0"/>
              <a:t>Reaching consensus within the STF on features and their semantics</a:t>
            </a:r>
          </a:p>
          <a:p>
            <a:r>
              <a:rPr lang="en-US" sz="2400" dirty="0" smtClean="0"/>
              <a:t>Introducing documentation generation from the meta-model project within Eclipse</a:t>
            </a:r>
          </a:p>
          <a:p>
            <a:r>
              <a:rPr lang="en-US" sz="2400" dirty="0" smtClean="0"/>
              <a:t>Preparation of the next stable draft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Stable meta-model for next draft</a:t>
            </a:r>
          </a:p>
          <a:p>
            <a:pPr lvl="1"/>
            <a:r>
              <a:rPr lang="en-US" sz="2000" dirty="0" smtClean="0"/>
              <a:t>Validation of meta-model with available tools (EMF editor, </a:t>
            </a:r>
            <a:r>
              <a:rPr lang="en-US" sz="2000" dirty="0" err="1" smtClean="0"/>
              <a:t>xText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B: Stable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18-Sep-2013 (week 38)</a:t>
            </a:r>
          </a:p>
          <a:p>
            <a:r>
              <a:rPr lang="en-US" sz="2400" dirty="0" smtClean="0"/>
              <a:t>Approval at MTS#60 planned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All remarks from SG addressed, but one </a:t>
            </a:r>
            <a:r>
              <a:rPr lang="en-US" sz="2000" dirty="0" smtClean="0">
                <a:sym typeface="Wingdings" pitchFamily="2" charset="2"/>
              </a:rPr>
              <a:t> Definition of sub-configurations postponed to future TDL version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Detailed description of the meta-model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packages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classes contained within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of their attributes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Introduction and motivation updated</a:t>
            </a:r>
          </a:p>
          <a:p>
            <a:r>
              <a:rPr lang="en-US" sz="2400" dirty="0" smtClean="0">
                <a:sym typeface="Wingdings" pitchFamily="2" charset="2"/>
              </a:rPr>
              <a:t>Examples on concrete syntaxes for TDL submitted as separate contributions to MTS#60, e.g. proposal for 3GPP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Session Plan, 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4715" y="1602517"/>
          <a:ext cx="8665450" cy="4439866"/>
        </p:xfrm>
        <a:graphic>
          <a:graphicData uri="http://schemas.openxmlformats.org/drawingml/2006/table">
            <a:tbl>
              <a:tblPr/>
              <a:tblGrid>
                <a:gridCol w="653995"/>
                <a:gridCol w="653995"/>
                <a:gridCol w="555896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3139178"/>
              </a:tblGrid>
              <a:tr h="3188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3" marR="12263" marT="12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263" marR="12263" marT="122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21.01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Prep.meet.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S#1: Wed-Thu 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full days, Fri 1/2 day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S#2: Budapest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Wed, Thu, Fri morning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Easter: 29.3.--1.4.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2,8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S#3: ETSI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Tue, Wed, Thu, Fri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early draft ready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MTS#59, 14.-15.5.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Wed, Thu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31.05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Plan, 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3336" y="1332470"/>
          <a:ext cx="8785450" cy="5184242"/>
        </p:xfrm>
        <a:graphic>
          <a:graphicData uri="http://schemas.openxmlformats.org/drawingml/2006/table">
            <a:tbl>
              <a:tblPr/>
              <a:tblGrid>
                <a:gridCol w="663053"/>
                <a:gridCol w="663053"/>
                <a:gridCol w="563595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3182655"/>
              </a:tblGrid>
              <a:tr h="3232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S#4 Munich,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300" b="1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 on Mon or Tue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S#5,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stable draft ready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300" b="0" i="0" u="none" strike="noStrike">
                          <a:latin typeface="Arial"/>
                        </a:rPr>
                        <a:t>MTS-TDL, 30.9., MTS#60, 1./2.10.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07.10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22.-24.10. UCAAT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S#6, Berlin,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S#7,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final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draft</a:t>
                      </a:r>
                      <a:r>
                        <a:rPr lang="de-DE" sz="13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ready</a:t>
                      </a:r>
                      <a:endParaRPr lang="de-DE" sz="1300" b="0" i="0" u="none" strike="noStrike" dirty="0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Reporting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 Technical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83723" y="1869199"/>
          <a:ext cx="8378111" cy="4531778"/>
        </p:xfrm>
        <a:graphic>
          <a:graphicData uri="http://schemas.openxmlformats.org/drawingml/2006/table">
            <a:tbl>
              <a:tblPr/>
              <a:tblGrid>
                <a:gridCol w="2980555"/>
                <a:gridCol w="1008558"/>
                <a:gridCol w="1220041"/>
                <a:gridCol w="3168957"/>
              </a:tblGrid>
              <a:tr h="32263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Severity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Mitigation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Scope and contents of TDL draft moving or changing due to “green field” development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Move insufficiently discussed topics to a follow-up STF on TDLv2.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Validity and consistency of developed meta-model cannot be guaranteed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Work out TDL concrete syntax and its mapping to the MM; enforce validation activities outside the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29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Introduced tool support for meta-model design and doc generation is faulty, which causes heavy manual rework of the document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Fall-back to document-centric work to produce the next draft; put more efforts in the tool support.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 end-user acceptance due to ill-designed TDL concrete syntax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Keep close contact especially with ETSI end-users; keep MM extensible; plan for a follow-up activity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Tight STF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Hiring of 5 experts opposed to 4 as suggested in </a:t>
            </a:r>
            <a:r>
              <a:rPr lang="en-GB" sz="2800" dirty="0" err="1" smtClean="0"/>
              <a:t>ToR</a:t>
            </a:r>
            <a:r>
              <a:rPr lang="en-GB" sz="2800" dirty="0" smtClean="0"/>
              <a:t> dilutes overall resources</a:t>
            </a:r>
          </a:p>
          <a:p>
            <a:pPr lvl="1"/>
            <a:r>
              <a:rPr lang="en-GB" sz="2400" dirty="0" smtClean="0"/>
              <a:t>Already 30% of voluntary work</a:t>
            </a:r>
          </a:p>
          <a:p>
            <a:pPr lvl="1"/>
            <a:r>
              <a:rPr lang="en-GB" sz="2400" dirty="0" smtClean="0"/>
              <a:t>Initial ramp-up to get all experts on same ground required</a:t>
            </a:r>
          </a:p>
          <a:p>
            <a:pPr lvl="1"/>
            <a:r>
              <a:rPr lang="en-GB" sz="2400" dirty="0" smtClean="0"/>
              <a:t>Parallelisation of  work difficult to achieve</a:t>
            </a:r>
          </a:p>
          <a:p>
            <a:pPr lvl="2"/>
            <a:r>
              <a:rPr lang="en-GB" sz="2000" dirty="0" smtClean="0"/>
              <a:t>Mainly for the analysis and writing part</a:t>
            </a:r>
          </a:p>
          <a:p>
            <a:pPr lvl="2"/>
            <a:r>
              <a:rPr lang="en-GB" sz="2000" dirty="0" smtClean="0"/>
              <a:t>But not for the design</a:t>
            </a:r>
          </a:p>
          <a:p>
            <a:r>
              <a:rPr lang="en-GB" sz="2800" dirty="0" smtClean="0"/>
              <a:t>In total 174+5 person days for contracted experts</a:t>
            </a:r>
          </a:p>
          <a:p>
            <a:pPr lvl="1"/>
            <a:r>
              <a:rPr lang="en-GB" sz="2400" dirty="0" smtClean="0"/>
              <a:t>129.5 PD spent up to milestone B</a:t>
            </a:r>
          </a:p>
          <a:p>
            <a:pPr lvl="1"/>
            <a:r>
              <a:rPr lang="en-GB" sz="2400" dirty="0" smtClean="0"/>
              <a:t>Only 49.5 PD contingency to achieve next milestone 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MTS#60 meeting</a:t>
            </a:r>
          </a:p>
          <a:p>
            <a:pPr lvl="1"/>
            <a:r>
              <a:rPr lang="en-US" dirty="0" smtClean="0"/>
              <a:t>Discussion of submitted stable draft</a:t>
            </a:r>
          </a:p>
          <a:p>
            <a:pPr lvl="1"/>
            <a:r>
              <a:rPr lang="en-US" dirty="0" smtClean="0"/>
              <a:t>Agreement on STF continuation after 2013</a:t>
            </a:r>
          </a:p>
          <a:p>
            <a:r>
              <a:rPr lang="en-US" dirty="0" smtClean="0"/>
              <a:t>Goals for milestone C (end of Dec 2013)</a:t>
            </a:r>
          </a:p>
          <a:p>
            <a:pPr lvl="1"/>
            <a:r>
              <a:rPr lang="en-US" dirty="0" smtClean="0"/>
              <a:t>Validation of MM (voluntary efforts)</a:t>
            </a:r>
          </a:p>
          <a:p>
            <a:pPr lvl="1"/>
            <a:r>
              <a:rPr lang="en-US" dirty="0" smtClean="0"/>
              <a:t>Further consolidation of meta-model</a:t>
            </a:r>
          </a:p>
          <a:p>
            <a:pPr lvl="1"/>
            <a:r>
              <a:rPr lang="en-US" dirty="0" smtClean="0"/>
              <a:t>Better readability of standard</a:t>
            </a:r>
          </a:p>
          <a:p>
            <a:pPr lvl="1"/>
            <a:r>
              <a:rPr lang="en-US" dirty="0" smtClean="0"/>
              <a:t>Experiments with concrete syntax and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of a new STF on TDL2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 of ideas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Roadmap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3A1CC-6814-4EFE-88F8-3DA549E3E76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 smtClean="0"/>
              <a:t>2013-09-30: </a:t>
            </a:r>
            <a:r>
              <a:rPr lang="en-US" sz="1200" dirty="0" smtClean="0"/>
              <a:t>Input to joint STF/SG meeting and MTS#60</a:t>
            </a:r>
          </a:p>
          <a:p>
            <a:r>
              <a:rPr lang="en-US" sz="1200" dirty="0" smtClean="0"/>
              <a:t>2013-05-13: Input to MTS#59</a:t>
            </a:r>
          </a:p>
          <a:p>
            <a:r>
              <a:rPr lang="en-US" sz="1200" dirty="0" smtClean="0"/>
              <a:t>2013-04-03: In preparation of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2013-03-16: Outcome from Budapest meeting</a:t>
            </a:r>
          </a:p>
          <a:p>
            <a:r>
              <a:rPr lang="en-US" sz="1200" dirty="0" smtClean="0"/>
              <a:t>2013-02-25: Reviewed during SG#2; agenda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2013-02-22: Document created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Scope of 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Supporting ETSI and further industrial use cases</a:t>
            </a:r>
          </a:p>
          <a:p>
            <a:r>
              <a:rPr lang="en-US" sz="2800" dirty="0" smtClean="0"/>
              <a:t>Rational</a:t>
            </a:r>
          </a:p>
          <a:p>
            <a:pPr lvl="1"/>
            <a:r>
              <a:rPr lang="en-US" sz="2400" dirty="0" smtClean="0"/>
              <a:t>Long term view on ETSI standardization process</a:t>
            </a:r>
          </a:p>
          <a:p>
            <a:pPr lvl="2"/>
            <a:r>
              <a:rPr lang="en-US" sz="2000" dirty="0" smtClean="0"/>
              <a:t>Compare with TDL use case list</a:t>
            </a:r>
          </a:p>
          <a:p>
            <a:r>
              <a:rPr lang="en-US" sz="2800" dirty="0" smtClean="0"/>
              <a:t>Objectives</a:t>
            </a:r>
          </a:p>
          <a:p>
            <a:pPr lvl="1"/>
            <a:r>
              <a:rPr lang="en-US" sz="2400" dirty="0" smtClean="0"/>
              <a:t>Extended TDL MM for use with test automation</a:t>
            </a:r>
          </a:p>
          <a:p>
            <a:pPr lvl="1"/>
            <a:r>
              <a:rPr lang="en-US" sz="2400" dirty="0" smtClean="0"/>
              <a:t>Default standardized concrete syntaxes</a:t>
            </a:r>
          </a:p>
          <a:p>
            <a:pPr lvl="2"/>
            <a:r>
              <a:rPr lang="en-US" sz="2000" dirty="0" smtClean="0"/>
              <a:t>Providing full coverage of the extended MM</a:t>
            </a:r>
          </a:p>
          <a:p>
            <a:pPr lvl="2"/>
            <a:r>
              <a:rPr lang="en-US" sz="2000" dirty="0" smtClean="0"/>
              <a:t>Formats: visual (graphical), textual</a:t>
            </a:r>
          </a:p>
          <a:p>
            <a:pPr lvl="2"/>
            <a:r>
              <a:rPr lang="en-US" sz="2000" dirty="0" smtClean="0"/>
              <a:t>Capability to omit MM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Work, Results from 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Split current WI into parts:</a:t>
            </a:r>
          </a:p>
          <a:p>
            <a:pPr lvl="1"/>
            <a:r>
              <a:rPr lang="en-US" sz="2400" dirty="0" smtClean="0"/>
              <a:t>Revised WI: Abstract </a:t>
            </a:r>
            <a:r>
              <a:rPr lang="en-US" sz="2400" dirty="0" smtClean="0"/>
              <a:t>syntax (MM) + semantics</a:t>
            </a:r>
          </a:p>
          <a:p>
            <a:pPr lvl="1"/>
            <a:r>
              <a:rPr lang="en-US" sz="2400" dirty="0" smtClean="0"/>
              <a:t>New WI: Concrete textual &amp; graphical default </a:t>
            </a:r>
            <a:r>
              <a:rPr lang="en-US" sz="2400" dirty="0" smtClean="0"/>
              <a:t>syntax </a:t>
            </a:r>
            <a:r>
              <a:rPr lang="en-US" sz="2400" dirty="0" smtClean="0"/>
              <a:t>(human readable) + </a:t>
            </a:r>
            <a:r>
              <a:rPr lang="en-US" sz="2400" dirty="0" smtClean="0"/>
              <a:t>mapping to </a:t>
            </a:r>
            <a:r>
              <a:rPr lang="en-US" sz="2400" dirty="0" smtClean="0"/>
              <a:t>MM</a:t>
            </a:r>
          </a:p>
          <a:p>
            <a:pPr lvl="1"/>
            <a:r>
              <a:rPr lang="en-US" sz="2400" dirty="0" smtClean="0"/>
              <a:t>New WI: Transfer syntax  (machine </a:t>
            </a:r>
            <a:r>
              <a:rPr lang="en-US" sz="2400" dirty="0" err="1" smtClean="0"/>
              <a:t>processable</a:t>
            </a:r>
            <a:r>
              <a:rPr lang="en-US" sz="2400" dirty="0" smtClean="0"/>
              <a:t>, logical &amp; optional layout information) + mapping to MM</a:t>
            </a:r>
            <a:endParaRPr lang="en-US" sz="2400" dirty="0" smtClean="0"/>
          </a:p>
          <a:p>
            <a:r>
              <a:rPr lang="en-US" sz="2800" dirty="0" smtClean="0"/>
              <a:t>STF </a:t>
            </a:r>
            <a:r>
              <a:rPr lang="en-US" sz="2800" dirty="0" smtClean="0"/>
              <a:t>output</a:t>
            </a:r>
          </a:p>
          <a:p>
            <a:pPr lvl="1"/>
            <a:r>
              <a:rPr lang="en-US" sz="2400" dirty="0" smtClean="0"/>
              <a:t>Revision of existing MM</a:t>
            </a:r>
          </a:p>
          <a:p>
            <a:pPr lvl="1"/>
            <a:r>
              <a:rPr lang="en-US" sz="2400" dirty="0" smtClean="0"/>
              <a:t>New WIs for default syntaxes (1 WI per syntax)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Start: Feb 2014</a:t>
            </a:r>
          </a:p>
          <a:p>
            <a:pPr lvl="1"/>
            <a:r>
              <a:rPr lang="en-US" sz="2400" dirty="0" smtClean="0"/>
              <a:t>Task 1: Extension of TDL MM</a:t>
            </a:r>
          </a:p>
          <a:p>
            <a:pPr lvl="1"/>
            <a:r>
              <a:rPr lang="en-US" sz="2400" dirty="0" smtClean="0"/>
              <a:t>Task 2: Graphical concrete syntax</a:t>
            </a:r>
          </a:p>
          <a:p>
            <a:pPr lvl="1"/>
            <a:r>
              <a:rPr lang="en-US" sz="2400" dirty="0" smtClean="0"/>
              <a:t>Task 3: Transfer syntax</a:t>
            </a:r>
          </a:p>
          <a:p>
            <a:r>
              <a:rPr lang="en-US" sz="2800" dirty="0" smtClean="0"/>
              <a:t>Potential STF extension: Jul 2014</a:t>
            </a:r>
          </a:p>
          <a:p>
            <a:pPr lvl="1"/>
            <a:r>
              <a:rPr lang="en-US" sz="2400" dirty="0" smtClean="0"/>
              <a:t>Task 4</a:t>
            </a:r>
            <a:r>
              <a:rPr lang="en-US" sz="2400" smtClean="0"/>
              <a:t>: ETSI textual </a:t>
            </a:r>
            <a:r>
              <a:rPr lang="en-US" sz="2400" dirty="0" smtClean="0"/>
              <a:t>concrete syntax</a:t>
            </a:r>
          </a:p>
          <a:p>
            <a:r>
              <a:rPr lang="en-US" sz="2800" dirty="0" smtClean="0"/>
              <a:t>End: Dec 2014</a:t>
            </a:r>
          </a:p>
          <a:p>
            <a:pPr lvl="1"/>
            <a:r>
              <a:rPr lang="en-US" sz="2400" dirty="0" smtClean="0"/>
              <a:t>WI: updated MM description + semantics</a:t>
            </a:r>
          </a:p>
          <a:p>
            <a:pPr lvl="1"/>
            <a:r>
              <a:rPr lang="en-US" sz="2400" dirty="0" smtClean="0"/>
              <a:t>WI: graphical concrete syntax + MM mapping</a:t>
            </a:r>
          </a:p>
          <a:p>
            <a:pPr lvl="1"/>
            <a:r>
              <a:rPr lang="en-US" sz="2400" dirty="0" smtClean="0"/>
              <a:t>WI: transfer syntax + MM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TDL2 MM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Test Configuration</a:t>
            </a:r>
          </a:p>
          <a:p>
            <a:pPr lvl="1"/>
            <a:r>
              <a:rPr lang="en-US" sz="1800" dirty="0" smtClean="0"/>
              <a:t>Specification of sub test configurations (subsets, renaming etc.)</a:t>
            </a:r>
          </a:p>
          <a:p>
            <a:r>
              <a:rPr lang="en-US" sz="2000" b="1" dirty="0" smtClean="0"/>
              <a:t>Types and Data, Time</a:t>
            </a:r>
          </a:p>
          <a:p>
            <a:pPr lvl="1"/>
            <a:r>
              <a:rPr lang="en-US" sz="1800" dirty="0" smtClean="0"/>
              <a:t>Expressions over user data types (e.g. guards) and time constraints</a:t>
            </a:r>
          </a:p>
          <a:p>
            <a:pPr lvl="1"/>
            <a:r>
              <a:rPr lang="en-US" sz="1800" dirty="0" smtClean="0"/>
              <a:t>Support for variables and data functions</a:t>
            </a:r>
          </a:p>
          <a:p>
            <a:r>
              <a:rPr lang="en-US" sz="2000" b="1" dirty="0" smtClean="0"/>
              <a:t>Behavior</a:t>
            </a:r>
          </a:p>
          <a:p>
            <a:pPr lvl="1"/>
            <a:r>
              <a:rPr lang="en-US" sz="1800" dirty="0" smtClean="0"/>
              <a:t>Extension of Interaction towards Concurrent Interaction (multiple interactions received at a single port concurrently, aka ‘co-region’ in MSC)</a:t>
            </a:r>
          </a:p>
          <a:p>
            <a:r>
              <a:rPr lang="en-US" sz="2000" b="1" dirty="0" smtClean="0"/>
              <a:t>New features</a:t>
            </a:r>
          </a:p>
          <a:p>
            <a:pPr lvl="1"/>
            <a:r>
              <a:rPr lang="en-US" sz="1800" dirty="0" smtClean="0"/>
              <a:t>Support for generation features to derive test descriptions from higher level specifications (e.g. similar to High-Level MSCs)</a:t>
            </a:r>
          </a:p>
          <a:p>
            <a:pPr lvl="1"/>
            <a:r>
              <a:rPr lang="en-US" sz="1800" dirty="0" smtClean="0"/>
              <a:t>UML profile for TDL2?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3A1CC-6814-4EFE-88F8-3DA549E3E76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Discussion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STF – SG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overall direction of TDL design is OK</a:t>
            </a:r>
          </a:p>
          <a:p>
            <a:r>
              <a:rPr lang="en-US" dirty="0" smtClean="0"/>
              <a:t>Resolve deadlocks in STF internal discussions by providing guidance and advice</a:t>
            </a:r>
          </a:p>
          <a:p>
            <a:r>
              <a:rPr lang="en-US" dirty="0" smtClean="0"/>
              <a:t>Develop a roadmap for TDL</a:t>
            </a:r>
          </a:p>
          <a:p>
            <a:endParaRPr lang="en-US" dirty="0" smtClean="0"/>
          </a:p>
          <a:p>
            <a:r>
              <a:rPr lang="en-US" dirty="0" smtClean="0"/>
              <a:t>TDL feature list with mapping to TDL use cases</a:t>
            </a:r>
          </a:p>
          <a:p>
            <a:pPr lvl="1"/>
            <a:r>
              <a:rPr lang="en-US" dirty="0" smtClean="0"/>
              <a:t>STF will make proposals</a:t>
            </a:r>
          </a:p>
          <a:p>
            <a:pPr lvl="1"/>
            <a:r>
              <a:rPr lang="en-US" dirty="0" smtClean="0"/>
              <a:t>Feedback expected from SG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Promote TDL features based on their potential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485093"/>
            <a:ext cx="5210175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5250" y="5506289"/>
            <a:ext cx="381000" cy="365125"/>
          </a:xfrm>
        </p:spPr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0292" y="2656922"/>
          <a:ext cx="864219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650058"/>
                <a:gridCol w="3534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documentation (incl. informal parts)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3GPP test specs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generation of tests that can be made executable (i.e. all parts are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mapping of a TDL spec to partial TTCN-3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representation of generated tests (i.e. output from</a:t>
                      </a:r>
                      <a:r>
                        <a:rPr lang="en-US" baseline="0" dirty="0" smtClean="0"/>
                        <a:t>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 generated</a:t>
                      </a:r>
                      <a:r>
                        <a:rPr lang="en-US" baseline="0" dirty="0" smtClean="0"/>
                        <a:t> from system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representation of</a:t>
                      </a:r>
                      <a:r>
                        <a:rPr lang="en-US" baseline="0" dirty="0" smtClean="0"/>
                        <a:t> test logs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execution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log of a TTCN-3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test generation (i.e.</a:t>
                      </a:r>
                      <a:r>
                        <a:rPr lang="en-US" baseline="0" dirty="0" smtClean="0"/>
                        <a:t> input to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models as activity diagrams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performance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On-the-fly testing from a TDL spec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</a:t>
                      </a:r>
                      <a:r>
                        <a:rPr lang="en-US" baseline="0" dirty="0" smtClean="0"/>
                        <a:t> interoperability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case models, from which tests are derived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496" y="2340864"/>
            <a:ext cx="1210588" cy="646331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Focus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early draft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44" y="2987040"/>
            <a:ext cx="8607552" cy="4632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TDL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4525963"/>
          </a:xfrm>
        </p:spPr>
        <p:txBody>
          <a:bodyPr/>
          <a:lstStyle/>
          <a:p>
            <a:r>
              <a:rPr lang="en-US" dirty="0" smtClean="0"/>
              <a:t>For use in STF, communication with SG</a:t>
            </a:r>
          </a:p>
          <a:p>
            <a:r>
              <a:rPr lang="en-US" dirty="0" smtClean="0"/>
              <a:t>Proposed structure (template)</a:t>
            </a:r>
          </a:p>
          <a:p>
            <a:pPr lvl="1"/>
            <a:r>
              <a:rPr lang="en-US" sz="2400" dirty="0" smtClean="0"/>
              <a:t>TDL feature name</a:t>
            </a:r>
          </a:p>
          <a:p>
            <a:pPr lvl="1"/>
            <a:r>
              <a:rPr lang="en-US" sz="2400" dirty="0" smtClean="0"/>
              <a:t>Covered TDL use cases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Description (abstract syntax, meta-model)</a:t>
            </a:r>
          </a:p>
          <a:p>
            <a:pPr lvl="1"/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Proposed textual concrete syntax</a:t>
            </a:r>
          </a:p>
          <a:p>
            <a:pPr lvl="1"/>
            <a:r>
              <a:rPr lang="en-US" sz="2400" dirty="0" smtClean="0"/>
              <a:t>Proposed graphical concrete syntax</a:t>
            </a:r>
          </a:p>
          <a:p>
            <a:pPr lvl="1"/>
            <a:r>
              <a:rPr lang="en-US" sz="2400" dirty="0" smtClean="0"/>
              <a:t>Examples of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Description in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5032248"/>
          </a:xfrm>
        </p:spPr>
        <p:txBody>
          <a:bodyPr/>
          <a:lstStyle/>
          <a:p>
            <a:r>
              <a:rPr lang="en-US" sz="2800" dirty="0" smtClean="0"/>
              <a:t>Structure of TDL feature description</a:t>
            </a:r>
          </a:p>
          <a:p>
            <a:pPr lvl="1"/>
            <a:r>
              <a:rPr lang="en-US" sz="2000" dirty="0" smtClean="0"/>
              <a:t>TDL feature name (title of sub-clause)</a:t>
            </a:r>
          </a:p>
          <a:p>
            <a:pPr lvl="1"/>
            <a:r>
              <a:rPr lang="en-US" sz="2000" dirty="0" smtClean="0"/>
              <a:t>Overview (covered in early draft)</a:t>
            </a:r>
          </a:p>
          <a:p>
            <a:pPr lvl="2"/>
            <a:r>
              <a:rPr lang="en-US" sz="1800" dirty="0" smtClean="0"/>
              <a:t>Free description of the feature</a:t>
            </a:r>
          </a:p>
          <a:p>
            <a:pPr lvl="1"/>
            <a:r>
              <a:rPr lang="en-US" sz="2000" dirty="0" smtClean="0"/>
              <a:t>Abstract syntax</a:t>
            </a:r>
          </a:p>
          <a:p>
            <a:pPr lvl="2"/>
            <a:r>
              <a:rPr lang="en-US" sz="1800" dirty="0" smtClean="0"/>
              <a:t>Representation of the feature and its elements in the meta-model</a:t>
            </a:r>
          </a:p>
          <a:p>
            <a:pPr lvl="1"/>
            <a:r>
              <a:rPr lang="en-US" sz="2000" dirty="0" smtClean="0"/>
              <a:t>Semantics</a:t>
            </a:r>
          </a:p>
          <a:p>
            <a:pPr lvl="2"/>
            <a:r>
              <a:rPr lang="en-US" sz="1800" dirty="0" smtClean="0"/>
              <a:t>Preferably formal description of the semantics of the feature</a:t>
            </a:r>
          </a:p>
          <a:p>
            <a:pPr lvl="1"/>
            <a:r>
              <a:rPr lang="en-US" sz="2000" dirty="0" smtClean="0"/>
              <a:t>Constraints</a:t>
            </a:r>
          </a:p>
          <a:p>
            <a:pPr lvl="2"/>
            <a:r>
              <a:rPr lang="en-US" sz="1800" dirty="0" smtClean="0"/>
              <a:t>Constraints on the feature that can be statically analyzed</a:t>
            </a:r>
          </a:p>
          <a:p>
            <a:pPr lvl="1"/>
            <a:r>
              <a:rPr lang="en-US" sz="2000" dirty="0" smtClean="0"/>
              <a:t>Classifier description</a:t>
            </a:r>
          </a:p>
          <a:p>
            <a:pPr lvl="2"/>
            <a:r>
              <a:rPr lang="en-US" sz="1600" dirty="0" smtClean="0"/>
              <a:t>Description of all elements contained in the meta-classes</a:t>
            </a:r>
          </a:p>
          <a:p>
            <a:pPr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Note 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Concrete syntax moved to annex!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Global interaction flow</a:t>
            </a:r>
          </a:p>
          <a:p>
            <a:pPr lvl="1"/>
            <a:r>
              <a:rPr lang="en-US" sz="2200" dirty="0" smtClean="0"/>
              <a:t>Interaction flow of a test description is totally ordered, unless flow operators are used to express explicitly partial ordering between interactions</a:t>
            </a:r>
          </a:p>
          <a:p>
            <a:r>
              <a:rPr lang="en-US" sz="2400" dirty="0" smtClean="0"/>
              <a:t>Global time</a:t>
            </a:r>
          </a:p>
          <a:p>
            <a:pPr lvl="1"/>
            <a:r>
              <a:rPr lang="en-US" sz="2200" dirty="0" smtClean="0"/>
              <a:t>TDL assumes the existence of a discrete global clock that is used to label all tester/SUT interactions with a global timestamp</a:t>
            </a:r>
          </a:p>
          <a:p>
            <a:r>
              <a:rPr lang="en-US" sz="2400" dirty="0" smtClean="0"/>
              <a:t>Global data</a:t>
            </a:r>
          </a:p>
          <a:p>
            <a:pPr lvl="1"/>
            <a:r>
              <a:rPr lang="en-US" sz="2200" dirty="0" smtClean="0"/>
              <a:t>Data in tester/SUT interactions is globally visible within an interaction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616" cy="4525963"/>
          </a:xfrm>
        </p:spPr>
        <p:txBody>
          <a:bodyPr/>
          <a:lstStyle/>
          <a:p>
            <a:pPr lvl="0"/>
            <a:r>
              <a:rPr lang="en-US" sz="2400" dirty="0" smtClean="0"/>
              <a:t>Latest TDL standard document</a:t>
            </a:r>
          </a:p>
          <a:p>
            <a:pPr lvl="1"/>
            <a:r>
              <a:rPr lang="en-US" sz="2000" dirty="0" smtClean="0">
                <a:hlinkClick r:id="rId2"/>
              </a:rPr>
              <a:t>https://docbox.etsi.org/STF/STF454_MTS_TDL/Public/ETSI_ES_TDL.pdf</a:t>
            </a:r>
            <a:endParaRPr lang="en-US" sz="2000" dirty="0" smtClean="0"/>
          </a:p>
          <a:p>
            <a:pPr lvl="0"/>
            <a:r>
              <a:rPr lang="en-US" sz="2400" dirty="0" smtClean="0"/>
              <a:t>Overview on TDL</a:t>
            </a:r>
          </a:p>
          <a:p>
            <a:pPr lvl="1"/>
            <a:r>
              <a:rPr lang="en-US" sz="2000" dirty="0" smtClean="0">
                <a:hlinkClick r:id="rId3"/>
              </a:rPr>
              <a:t>https://docbox.etsi.org/STF/STF454_MTS_TDL/Public/STF454-TDL-Overview.pptx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Current TDL meta-model</a:t>
            </a:r>
          </a:p>
          <a:p>
            <a:pPr lvl="1"/>
            <a:r>
              <a:rPr lang="en-US" sz="2000" dirty="0" smtClean="0"/>
              <a:t>Requires Eclipse Modeling Distribution and Papyrus UML editor</a:t>
            </a:r>
          </a:p>
          <a:p>
            <a:pPr lvl="1"/>
            <a:r>
              <a:rPr lang="en-US" sz="2000" dirty="0" smtClean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docbox.etsi.org/STF/STF454_MTS_TDL/Public/TDL-MM.zip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Sessions/Meetings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1</a:t>
            </a:r>
            <a:r>
              <a:rPr lang="en-US" baseline="30000" dirty="0" smtClean="0"/>
              <a:t>st</a:t>
            </a:r>
            <a:r>
              <a:rPr lang="en-US" dirty="0" smtClean="0"/>
              <a:t> Session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Gain common understanding in the team</a:t>
            </a:r>
          </a:p>
          <a:p>
            <a:r>
              <a:rPr lang="en-US" sz="2400" dirty="0" smtClean="0"/>
              <a:t>Discussion of TDL use cases and users of TDL</a:t>
            </a:r>
          </a:p>
          <a:p>
            <a:r>
              <a:rPr lang="en-US" sz="2400" dirty="0" smtClean="0"/>
              <a:t>Clarifying the scope of TDL for</a:t>
            </a:r>
          </a:p>
          <a:p>
            <a:pPr lvl="1"/>
            <a:r>
              <a:rPr lang="en-US" sz="2000" dirty="0" smtClean="0"/>
              <a:t>Conformance (functional) testing</a:t>
            </a:r>
          </a:p>
          <a:p>
            <a:pPr lvl="1"/>
            <a:r>
              <a:rPr lang="en-US" sz="2000" dirty="0" smtClean="0"/>
              <a:t>Interoperability testing</a:t>
            </a:r>
          </a:p>
          <a:p>
            <a:r>
              <a:rPr lang="en-US" sz="2400" dirty="0" smtClean="0"/>
              <a:t>Discussed examples of test specs</a:t>
            </a:r>
          </a:p>
          <a:p>
            <a:pPr lvl="1"/>
            <a:r>
              <a:rPr lang="en-US" sz="2000" dirty="0" smtClean="0"/>
              <a:t>3GPP UE conf tests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tests</a:t>
            </a:r>
          </a:p>
          <a:p>
            <a:r>
              <a:rPr lang="en-US" sz="2400" dirty="0" smtClean="0"/>
              <a:t>Any input to TDL must be given by convincing examples</a:t>
            </a:r>
          </a:p>
          <a:p>
            <a:r>
              <a:rPr lang="en-US" sz="2400" dirty="0" smtClean="0"/>
              <a:t>Walkthrough of TDL feature list (not completed)</a:t>
            </a:r>
          </a:p>
          <a:p>
            <a:pPr lvl="1"/>
            <a:r>
              <a:rPr lang="en-US" sz="2000" dirty="0" smtClean="0"/>
              <a:t>Done: Structure – Interactions – Behavior </a:t>
            </a:r>
          </a:p>
          <a:p>
            <a:pPr lvl="1"/>
            <a:r>
              <a:rPr lang="en-US" sz="2000" dirty="0" smtClean="0"/>
              <a:t>Open: Data – Time – Misc.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2</a:t>
            </a:r>
            <a:r>
              <a:rPr lang="en-US" baseline="30000" dirty="0" smtClean="0"/>
              <a:t>nd</a:t>
            </a:r>
            <a:r>
              <a:rPr lang="en-US" dirty="0" smtClean="0"/>
              <a:t> Session (week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Establishing the foundations of TDL</a:t>
            </a:r>
          </a:p>
          <a:p>
            <a:r>
              <a:rPr lang="en-US" sz="2400" dirty="0" smtClean="0"/>
              <a:t>Closer look at examples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testing, Ericsson IMS, IPv6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</a:t>
            </a:r>
          </a:p>
          <a:p>
            <a:pPr lvl="1"/>
            <a:r>
              <a:rPr lang="en-US" sz="2000" dirty="0" smtClean="0"/>
              <a:t>3GPP conf testing, OMA conf testing</a:t>
            </a:r>
          </a:p>
          <a:p>
            <a:pPr lvl="1"/>
            <a:r>
              <a:rPr lang="en-US" sz="2000" dirty="0" smtClean="0"/>
              <a:t>Generated tests from MBT tools (other STF)</a:t>
            </a:r>
          </a:p>
          <a:p>
            <a:pPr lvl="1"/>
            <a:r>
              <a:rPr lang="en-US" sz="2000" dirty="0" smtClean="0"/>
              <a:t>HLTD requirements (pre-TDL work)</a:t>
            </a:r>
          </a:p>
          <a:p>
            <a:pPr lvl="1"/>
            <a:r>
              <a:rPr lang="en-US" sz="2000" dirty="0" smtClean="0"/>
              <a:t>Test spec languages CCDL</a:t>
            </a:r>
          </a:p>
          <a:p>
            <a:r>
              <a:rPr lang="en-US" sz="2400" dirty="0" smtClean="0"/>
              <a:t>Consolidation of gathered TDL features</a:t>
            </a:r>
          </a:p>
          <a:p>
            <a:r>
              <a:rPr lang="en-US" sz="2400" dirty="0" smtClean="0"/>
              <a:t>Further discussion on TDL features – with action items</a:t>
            </a:r>
          </a:p>
          <a:p>
            <a:r>
              <a:rPr lang="en-US" sz="2400" dirty="0" smtClean="0"/>
              <a:t>Result and next steps</a:t>
            </a:r>
          </a:p>
          <a:p>
            <a:pPr lvl="1"/>
            <a:r>
              <a:rPr lang="en-US" sz="2000" dirty="0" smtClean="0"/>
              <a:t>Initial feature list mostly completed (can be always extended)</a:t>
            </a:r>
          </a:p>
          <a:p>
            <a:pPr lvl="1"/>
            <a:r>
              <a:rPr lang="en-US" sz="2000" dirty="0" smtClean="0"/>
              <a:t>Further discussions needed, addressed in Action Items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3</a:t>
            </a:r>
            <a:r>
              <a:rPr lang="en-US" baseline="30000" dirty="0" smtClean="0"/>
              <a:t>rd</a:t>
            </a:r>
            <a:r>
              <a:rPr lang="en-US" dirty="0" smtClean="0"/>
              <a:t> Session (week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b="1" dirty="0" smtClean="0"/>
              <a:t>Goal</a:t>
            </a:r>
            <a:r>
              <a:rPr lang="en-GB" sz="2400" dirty="0" smtClean="0"/>
              <a:t>: Laying the foundation of the TDL standard</a:t>
            </a:r>
            <a:endParaRPr lang="de-DE" sz="2400" dirty="0" smtClean="0"/>
          </a:p>
          <a:p>
            <a:pPr lvl="0" hangingPunct="0"/>
            <a:r>
              <a:rPr lang="en-GB" sz="2400" dirty="0" smtClean="0"/>
              <a:t>First and complete walk-through and discussion of the meta-model covering</a:t>
            </a:r>
            <a:endParaRPr lang="de-DE" sz="2400" dirty="0" smtClean="0"/>
          </a:p>
          <a:p>
            <a:pPr lvl="1" hangingPunct="0"/>
            <a:r>
              <a:rPr lang="en-GB" sz="2000" dirty="0" smtClean="0"/>
              <a:t>Structure of a TDL model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Packaging concept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Test architecture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Behavioural expressions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Data values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Time concepts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Miscellaneous concepts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Fixing the structure of the TDL document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A: Early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29-April-2013 (week 18)</a:t>
            </a:r>
          </a:p>
          <a:p>
            <a:r>
              <a:rPr lang="en-US" sz="2400" dirty="0" smtClean="0"/>
              <a:t>Approved on 16-May-2013 at MTS#59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Structure and </a:t>
            </a:r>
            <a:r>
              <a:rPr lang="en-US" sz="2000" dirty="0" err="1" smtClean="0"/>
              <a:t>ToC</a:t>
            </a:r>
            <a:r>
              <a:rPr lang="en-US" sz="2000" dirty="0" smtClean="0"/>
              <a:t> of TDL document</a:t>
            </a:r>
          </a:p>
          <a:p>
            <a:pPr lvl="1"/>
            <a:r>
              <a:rPr lang="en-US" sz="2000" dirty="0" smtClean="0"/>
              <a:t>Rough description of the meta model (abstract syntax)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4</a:t>
            </a:r>
            <a:r>
              <a:rPr lang="en-US" baseline="30000" dirty="0" smtClean="0"/>
              <a:t>th</a:t>
            </a:r>
            <a:r>
              <a:rPr lang="en-US" dirty="0" smtClean="0"/>
              <a:t> Session (week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Close gaps in the TDL meta-model; add tool support</a:t>
            </a:r>
          </a:p>
          <a:p>
            <a:r>
              <a:rPr lang="en-US" sz="2400" dirty="0" smtClean="0"/>
              <a:t>Addressing issues raised during the joint STF/SG meeting</a:t>
            </a:r>
          </a:p>
          <a:p>
            <a:r>
              <a:rPr lang="en-US" sz="2400" dirty="0" smtClean="0"/>
              <a:t>Review of the meta-model from the early draft</a:t>
            </a:r>
          </a:p>
          <a:p>
            <a:pPr lvl="1"/>
            <a:r>
              <a:rPr lang="en-US" sz="2000" dirty="0" smtClean="0"/>
              <a:t>Detailing data types and data</a:t>
            </a:r>
          </a:p>
          <a:p>
            <a:pPr lvl="1"/>
            <a:r>
              <a:rPr lang="en-US" sz="2000" dirty="0" smtClean="0"/>
              <a:t>Detailing time concepts</a:t>
            </a:r>
          </a:p>
          <a:p>
            <a:r>
              <a:rPr lang="en-US" sz="2400" dirty="0" smtClean="0"/>
              <a:t>Setup of a proper tool environment to design the meta-model</a:t>
            </a:r>
          </a:p>
          <a:p>
            <a:pPr lvl="1"/>
            <a:r>
              <a:rPr lang="en-US" sz="2000" dirty="0" smtClean="0"/>
              <a:t>Eclipse Modeling Distribution,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2000" dirty="0" smtClean="0"/>
              <a:t>Papyrus UML editor plug-in</a:t>
            </a:r>
          </a:p>
          <a:p>
            <a:pPr lvl="1"/>
            <a:r>
              <a:rPr lang="en-US" sz="2000" dirty="0" smtClean="0"/>
              <a:t>Extensions by MFW to support embedded documentation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Design tool for the meta-model</a:t>
            </a:r>
          </a:p>
          <a:p>
            <a:pPr lvl="1"/>
            <a:r>
              <a:rPr lang="en-US" sz="2000" dirty="0" smtClean="0"/>
              <a:t>Next iteration of the TDL meta-model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2181</Words>
  <Application>Microsoft Office PowerPoint</Application>
  <PresentationFormat>On-screen Show (4:3)</PresentationFormat>
  <Paragraphs>1091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ETSI Presentation Template 2011</vt:lpstr>
      <vt:lpstr>STF 454 “Design of TDL” – Status Report</vt:lpstr>
      <vt:lpstr>Document History</vt:lpstr>
      <vt:lpstr>TDL Documentation</vt:lpstr>
      <vt:lpstr>Report on Sessions/Meetings</vt:lpstr>
      <vt:lpstr>Outcome from 1st Session (week 7)</vt:lpstr>
      <vt:lpstr>Outcome from 2nd Session (week 10)</vt:lpstr>
      <vt:lpstr>Outcome from 3rd Session (week 15)</vt:lpstr>
      <vt:lpstr>Milestone A: Early Draft on TDL</vt:lpstr>
      <vt:lpstr>Outcome from 4th Session (week 29)</vt:lpstr>
      <vt:lpstr>Outcome from 5th Session (week 36)</vt:lpstr>
      <vt:lpstr>Milestone B: Stable Draft on TDL</vt:lpstr>
      <vt:lpstr>Final Session Plan, 1st Period</vt:lpstr>
      <vt:lpstr>Session Plan, 2nd Period</vt:lpstr>
      <vt:lpstr>STF Reporting</vt:lpstr>
      <vt:lpstr>STF Technical Risks</vt:lpstr>
      <vt:lpstr>Very Tight STF Resources</vt:lpstr>
      <vt:lpstr>Next Steps</vt:lpstr>
      <vt:lpstr>Proposal of a new STF on TDL2</vt:lpstr>
      <vt:lpstr>TDL Roadmap</vt:lpstr>
      <vt:lpstr>Goal and Scope of TDL2</vt:lpstr>
      <vt:lpstr>Future Work, Results from TDL2</vt:lpstr>
      <vt:lpstr>TDL2 timeline</vt:lpstr>
      <vt:lpstr>Features for TDL2 MM</vt:lpstr>
      <vt:lpstr>TDL Feature Discussion</vt:lpstr>
      <vt:lpstr>Communication STF – SG </vt:lpstr>
      <vt:lpstr>TDL Use Cases</vt:lpstr>
      <vt:lpstr>Internal TDL Feature Discussion</vt:lpstr>
      <vt:lpstr>TDL Feature Description in Standard</vt:lpstr>
      <vt:lpstr>General Design Guidelines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334</cp:revision>
  <dcterms:created xsi:type="dcterms:W3CDTF">2013-01-14T13:16:58Z</dcterms:created>
  <dcterms:modified xsi:type="dcterms:W3CDTF">2013-10-01T16:48:53Z</dcterms:modified>
  <cp:contentStatus>February 2009</cp:contentStatus>
</cp:coreProperties>
</file>