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8"/>
  </p:notesMasterIdLst>
  <p:handoutMasterIdLst>
    <p:handoutMasterId r:id="rId9"/>
  </p:handoutMasterIdLst>
  <p:sldIdLst>
    <p:sldId id="256" r:id="rId2"/>
    <p:sldId id="307" r:id="rId3"/>
    <p:sldId id="358" r:id="rId4"/>
    <p:sldId id="362" r:id="rId5"/>
    <p:sldId id="363" r:id="rId6"/>
    <p:sldId id="357" r:id="rId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745" autoAdjust="0"/>
    <p:restoredTop sz="93736" autoAdjust="0"/>
  </p:normalViewPr>
  <p:slideViewPr>
    <p:cSldViewPr showGuides="1">
      <p:cViewPr varScale="1">
        <p:scale>
          <a:sx n="71" d="100"/>
          <a:sy n="71" d="100"/>
        </p:scale>
        <p:origin x="-96" y="-4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21.01.2013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21.01.2013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Security in MTS</a:t>
            </a:r>
            <a:br>
              <a:rPr lang="de-DE" sz="2800" dirty="0" smtClean="0"/>
            </a:br>
            <a:r>
              <a:rPr lang="de-DE" sz="2800" dirty="0" smtClean="0"/>
              <a:t>21st </a:t>
            </a:r>
            <a:r>
              <a:rPr lang="de-DE" sz="2800" dirty="0" err="1" smtClean="0"/>
              <a:t>January</a:t>
            </a:r>
            <a:r>
              <a:rPr lang="de-DE" sz="2800" dirty="0" smtClean="0"/>
              <a:t> 2013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SIG Report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SIG#6/6‘ (Nov‘12) SIG#7 (18.1.)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7 Participants</a:t>
            </a:r>
            <a:r>
              <a:rPr lang="en-US" dirty="0"/>
              <a:t>: </a:t>
            </a:r>
            <a:br>
              <a:rPr lang="en-US" dirty="0"/>
            </a:br>
            <a:r>
              <a:rPr lang="en-US" sz="2200" dirty="0" smtClean="0"/>
              <a:t>P. </a:t>
            </a:r>
            <a:r>
              <a:rPr lang="en-US" sz="2200" dirty="0" err="1" smtClean="0"/>
              <a:t>Schmitting</a:t>
            </a:r>
            <a:r>
              <a:rPr lang="en-US" sz="2200" dirty="0" smtClean="0"/>
              <a:t>, D. </a:t>
            </a:r>
            <a:r>
              <a:rPr lang="en-US" sz="2200" dirty="0" err="1" smtClean="0"/>
              <a:t>Tepelmann</a:t>
            </a:r>
            <a:r>
              <a:rPr lang="en-US" sz="2200" dirty="0" smtClean="0"/>
              <a:t>,</a:t>
            </a:r>
            <a:r>
              <a:rPr lang="en-US" sz="2200" dirty="0"/>
              <a:t> </a:t>
            </a:r>
            <a:r>
              <a:rPr lang="en-US" sz="2200" dirty="0" smtClean="0"/>
              <a:t>S. </a:t>
            </a:r>
            <a:r>
              <a:rPr lang="en-US" sz="2200" dirty="0" err="1" smtClean="0"/>
              <a:t>Pietsch</a:t>
            </a:r>
            <a:r>
              <a:rPr lang="en-US" sz="2200" dirty="0" smtClean="0"/>
              <a:t>, A</a:t>
            </a:r>
            <a:r>
              <a:rPr lang="en-US" sz="2200" dirty="0"/>
              <a:t>. </a:t>
            </a:r>
            <a:r>
              <a:rPr lang="en-US" sz="2200" dirty="0" smtClean="0"/>
              <a:t>Rennoch, </a:t>
            </a:r>
            <a:br>
              <a:rPr lang="en-US" sz="2200" dirty="0" smtClean="0"/>
            </a:br>
            <a:r>
              <a:rPr lang="en-US" sz="2200" dirty="0" smtClean="0"/>
              <a:t>I. </a:t>
            </a:r>
            <a:r>
              <a:rPr lang="en-US" sz="2200" dirty="0" err="1" smtClean="0"/>
              <a:t>Schieferdecker</a:t>
            </a:r>
            <a:r>
              <a:rPr lang="en-US" sz="2200" dirty="0" smtClean="0"/>
              <a:t>, </a:t>
            </a:r>
            <a:r>
              <a:rPr lang="de-DE" sz="2200" dirty="0" smtClean="0"/>
              <a:t>A</a:t>
            </a:r>
            <a:r>
              <a:rPr lang="de-DE" sz="2200" dirty="0"/>
              <a:t>. </a:t>
            </a:r>
            <a:r>
              <a:rPr lang="de-DE" sz="2200" dirty="0" smtClean="0"/>
              <a:t>Takanen, I</a:t>
            </a:r>
            <a:r>
              <a:rPr lang="de-DE" sz="2200" dirty="0"/>
              <a:t>. Bryant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(</a:t>
            </a:r>
            <a:r>
              <a:rPr lang="de-DE" sz="2200" dirty="0" err="1" smtClean="0"/>
              <a:t>supported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en-US" sz="2200" dirty="0" smtClean="0"/>
              <a:t>E</a:t>
            </a:r>
            <a:r>
              <a:rPr lang="en-US" sz="2200" dirty="0"/>
              <a:t>. </a:t>
            </a:r>
            <a:r>
              <a:rPr lang="en-US" sz="2200" dirty="0" err="1" smtClean="0"/>
              <a:t>Chaulot-Talmon</a:t>
            </a:r>
            <a:r>
              <a:rPr lang="en-US" sz="2200" dirty="0" smtClean="0"/>
              <a:t> &amp; L</a:t>
            </a:r>
            <a:r>
              <a:rPr lang="en-US" sz="2200" dirty="0"/>
              <a:t>. </a:t>
            </a:r>
            <a:r>
              <a:rPr lang="en-US" sz="2200" dirty="0" smtClean="0"/>
              <a:t>Vreck</a:t>
            </a:r>
            <a:r>
              <a:rPr lang="en-US" sz="2200" dirty="0"/>
              <a:t>)</a:t>
            </a:r>
          </a:p>
          <a:p>
            <a:endParaRPr lang="de-DE" dirty="0" smtClean="0"/>
          </a:p>
          <a:p>
            <a:r>
              <a:rPr lang="de-DE" dirty="0" smtClean="0"/>
              <a:t>Security </a:t>
            </a:r>
            <a:r>
              <a:rPr lang="de-DE" dirty="0" err="1" smtClean="0"/>
              <a:t>workshop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17th </a:t>
            </a:r>
            <a:r>
              <a:rPr lang="de-DE" dirty="0" err="1" smtClean="0"/>
              <a:t>January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Scott, Ari, Ian, Ina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received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 </a:t>
            </a:r>
            <a:r>
              <a:rPr lang="de-DE" dirty="0" smtClean="0">
                <a:sym typeface="Wingdings" pitchFamily="2" charset="2"/>
              </a:rPr>
              <a:t> 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Terminology</a:t>
            </a:r>
            <a:r>
              <a:rPr lang="de-DE" dirty="0" smtClean="0"/>
              <a:t>“ (2nd </a:t>
            </a:r>
            <a:r>
              <a:rPr lang="de-DE" dirty="0" err="1" smtClean="0"/>
              <a:t>draft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3 </a:t>
            </a:r>
            <a:r>
              <a:rPr lang="en-GB" sz="2400" dirty="0"/>
              <a:t>Definitions, symbols and abbreviations	</a:t>
            </a:r>
            <a:endParaRPr lang="de-DE" sz="2400" dirty="0"/>
          </a:p>
          <a:p>
            <a:pPr marL="0" indent="0">
              <a:buNone/>
            </a:pPr>
            <a:r>
              <a:rPr lang="en-GB" sz="2400" dirty="0" smtClean="0"/>
              <a:t>4 </a:t>
            </a:r>
            <a:r>
              <a:rPr lang="en-GB" sz="2400" dirty="0"/>
              <a:t>Introduction to security testing	</a:t>
            </a:r>
            <a:endParaRPr lang="de-DE" sz="2400" dirty="0"/>
          </a:p>
          <a:p>
            <a:pPr marL="457200" lvl="1" indent="0">
              <a:buNone/>
            </a:pPr>
            <a:r>
              <a:rPr lang="en-GB" sz="1400" dirty="0"/>
              <a:t>4.1 Types of security testing	</a:t>
            </a:r>
            <a:endParaRPr lang="de-DE" sz="1400" dirty="0"/>
          </a:p>
          <a:p>
            <a:pPr marL="457200" lvl="1" indent="0">
              <a:buNone/>
            </a:pPr>
            <a:r>
              <a:rPr lang="en-GB" sz="1400" dirty="0"/>
              <a:t>4.2 Testing tools	</a:t>
            </a:r>
            <a:endParaRPr lang="de-DE" sz="1400" dirty="0"/>
          </a:p>
          <a:p>
            <a:pPr marL="457200" lvl="1" indent="0">
              <a:buNone/>
            </a:pPr>
            <a:r>
              <a:rPr lang="en-GB" sz="1400" dirty="0"/>
              <a:t>4.3 Test verdicts in security testing</a:t>
            </a:r>
            <a:r>
              <a:rPr lang="en-GB" sz="1800" dirty="0"/>
              <a:t>	</a:t>
            </a:r>
            <a:endParaRPr lang="de-DE" sz="1800" dirty="0"/>
          </a:p>
          <a:p>
            <a:pPr marL="0" indent="0">
              <a:buNone/>
            </a:pPr>
            <a:r>
              <a:rPr lang="en-GB" sz="2400" dirty="0"/>
              <a:t>5 Use cases for security testing	</a:t>
            </a:r>
            <a:endParaRPr lang="de-DE" sz="2400" dirty="0"/>
          </a:p>
          <a:p>
            <a:pPr marL="0" indent="0">
              <a:buNone/>
            </a:pPr>
            <a:r>
              <a:rPr lang="en-GB" sz="2400" dirty="0" smtClean="0"/>
              <a:t>6 </a:t>
            </a:r>
            <a:r>
              <a:rPr lang="en-GB" sz="2400" dirty="0"/>
              <a:t>Security test requirements	</a:t>
            </a:r>
            <a:endParaRPr lang="de-DE" sz="2400" dirty="0"/>
          </a:p>
          <a:p>
            <a:pPr marL="457200" lvl="1" indent="0">
              <a:buNone/>
            </a:pPr>
            <a:r>
              <a:rPr lang="en-GB" sz="1600" dirty="0"/>
              <a:t>6.1 Risk-assessment and analysis</a:t>
            </a:r>
            <a:r>
              <a:rPr lang="en-GB" sz="1800" dirty="0"/>
              <a:t>	</a:t>
            </a:r>
            <a:endParaRPr lang="de-DE" sz="1800" dirty="0"/>
          </a:p>
          <a:p>
            <a:pPr marL="0" indent="0">
              <a:buNone/>
            </a:pPr>
            <a:r>
              <a:rPr lang="en-GB" sz="2400" dirty="0"/>
              <a:t>7 Functional testing	</a:t>
            </a:r>
            <a:endParaRPr lang="de-DE" sz="2400" dirty="0"/>
          </a:p>
          <a:p>
            <a:pPr marL="0" indent="0">
              <a:buNone/>
            </a:pPr>
            <a:r>
              <a:rPr lang="en-GB" sz="2400" dirty="0"/>
              <a:t>8 Performance testing for security	</a:t>
            </a:r>
            <a:endParaRPr lang="de-DE" sz="2400" dirty="0"/>
          </a:p>
          <a:p>
            <a:pPr marL="0" indent="0">
              <a:buNone/>
            </a:pPr>
            <a:r>
              <a:rPr lang="en-GB" sz="2400" dirty="0"/>
              <a:t>9 Fuzz testing	</a:t>
            </a:r>
            <a:endParaRPr lang="de-DE" sz="2400" dirty="0"/>
          </a:p>
          <a:p>
            <a:pPr marL="457200" lvl="1" indent="0">
              <a:buNone/>
            </a:pPr>
            <a:r>
              <a:rPr lang="en-GB" sz="1600" dirty="0"/>
              <a:t>9.1 Types of </a:t>
            </a:r>
            <a:r>
              <a:rPr lang="en-GB" sz="1600" dirty="0" err="1"/>
              <a:t>fuzzers</a:t>
            </a:r>
            <a:r>
              <a:rPr lang="en-GB" sz="1600" dirty="0"/>
              <a:t>	</a:t>
            </a:r>
            <a:endParaRPr lang="de-DE" sz="1600" dirty="0"/>
          </a:p>
          <a:p>
            <a:pPr marL="457200" lvl="1" indent="0">
              <a:buNone/>
            </a:pPr>
            <a:r>
              <a:rPr lang="en-GB" sz="1600" dirty="0"/>
              <a:t>9.2 Fuzzing test setup and test </a:t>
            </a:r>
            <a:r>
              <a:rPr lang="en-GB" sz="1600" dirty="0" smtClean="0"/>
              <a:t>process</a:t>
            </a:r>
            <a:endParaRPr lang="de-DE" sz="1600" dirty="0"/>
          </a:p>
          <a:p>
            <a:pPr marL="457200" lvl="1" indent="0">
              <a:buNone/>
            </a:pPr>
            <a:r>
              <a:rPr lang="en-GB" sz="1600" dirty="0"/>
              <a:t>9.3 Fuzzing requirements and </a:t>
            </a:r>
            <a:r>
              <a:rPr lang="en-GB" sz="1600" dirty="0" smtClean="0"/>
              <a:t>metrics</a:t>
            </a: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 rot="19401839">
            <a:off x="2817497" y="3561007"/>
            <a:ext cx="417280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Need </a:t>
            </a:r>
            <a:r>
              <a:rPr lang="de-DE" sz="3600" b="1" dirty="0" err="1" smtClean="0">
                <a:solidFill>
                  <a:srgbClr val="FF0000"/>
                </a:solidFill>
              </a:rPr>
              <a:t>to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be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reviewed</a:t>
            </a:r>
            <a:endParaRPr lang="de-D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schedules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Terminology and Concepts </a:t>
            </a:r>
            <a:r>
              <a:rPr lang="en-GB" dirty="0"/>
              <a:t>(Ari): </a:t>
            </a: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1st </a:t>
            </a:r>
            <a:r>
              <a:rPr lang="en-GB" sz="2800" dirty="0"/>
              <a:t>draft </a:t>
            </a:r>
            <a:r>
              <a:rPr lang="en-GB" sz="2800" dirty="0" smtClean="0"/>
              <a:t>(word document) available since September</a:t>
            </a:r>
            <a:br>
              <a:rPr lang="en-GB" sz="2800" dirty="0" smtClean="0"/>
            </a:br>
            <a:r>
              <a:rPr lang="en-GB" sz="2800" dirty="0" smtClean="0"/>
              <a:t>Plan: stable draft </a:t>
            </a:r>
            <a:r>
              <a:rPr lang="en-GB" sz="2800" dirty="0"/>
              <a:t>for MTS#58 and </a:t>
            </a:r>
            <a:r>
              <a:rPr lang="en-GB" sz="2800" dirty="0" smtClean="0"/>
              <a:t>approval </a:t>
            </a:r>
            <a:r>
              <a:rPr lang="en-GB" sz="2800" dirty="0"/>
              <a:t>MTS#59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r>
              <a:rPr lang="en-GB" sz="2800" dirty="0" smtClean="0"/>
              <a:t>-&gt; reviewed after MTS#57, but not visible to SIG </a:t>
            </a:r>
            <a:br>
              <a:rPr lang="en-GB" sz="2800" dirty="0" smtClean="0"/>
            </a:br>
            <a:r>
              <a:rPr lang="en-GB" sz="2800" dirty="0" smtClean="0"/>
              <a:t>	(2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 draft now available at MTS#58)</a:t>
            </a:r>
          </a:p>
          <a:p>
            <a:pPr marL="0" indent="0">
              <a:buNone/>
            </a:pPr>
            <a:r>
              <a:rPr lang="de-DE" sz="2800" dirty="0" smtClean="0"/>
              <a:t>-&gt; </a:t>
            </a:r>
            <a:r>
              <a:rPr lang="de-DE" sz="2800" dirty="0" err="1" smtClean="0"/>
              <a:t>new</a:t>
            </a:r>
            <a:r>
              <a:rPr lang="de-DE" sz="2800" dirty="0" smtClean="0"/>
              <a:t> plan: </a:t>
            </a:r>
            <a:r>
              <a:rPr lang="de-DE" sz="2800" dirty="0" err="1" smtClean="0"/>
              <a:t>next</a:t>
            </a:r>
            <a:r>
              <a:rPr lang="de-DE" sz="2800" dirty="0" smtClean="0"/>
              <a:t> </a:t>
            </a:r>
            <a:r>
              <a:rPr lang="de-DE" sz="2800" dirty="0" err="1" smtClean="0"/>
              <a:t>stable</a:t>
            </a:r>
            <a:r>
              <a:rPr lang="de-DE" sz="2800" dirty="0" smtClean="0"/>
              <a:t> </a:t>
            </a:r>
            <a:r>
              <a:rPr lang="de-DE" sz="2800" dirty="0" err="1" smtClean="0"/>
              <a:t>draft</a:t>
            </a:r>
            <a:r>
              <a:rPr lang="de-DE" sz="2800" dirty="0" smtClean="0"/>
              <a:t> in April 2013</a:t>
            </a:r>
            <a:endParaRPr lang="de-DE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GB" b="1" dirty="0">
                <a:solidFill>
                  <a:srgbClr val="FF0000"/>
                </a:solidFill>
              </a:rPr>
              <a:t>Case </a:t>
            </a:r>
            <a:r>
              <a:rPr lang="en-GB" b="1" dirty="0" smtClean="0">
                <a:solidFill>
                  <a:srgbClr val="FF0000"/>
                </a:solidFill>
              </a:rPr>
              <a:t>studies </a:t>
            </a:r>
            <a:r>
              <a:rPr lang="en-GB" dirty="0"/>
              <a:t>(Ari):  </a:t>
            </a: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Plan: early </a:t>
            </a:r>
            <a:r>
              <a:rPr lang="en-GB" sz="2800" dirty="0"/>
              <a:t>draft </a:t>
            </a:r>
            <a:r>
              <a:rPr lang="en-GB" sz="2800" dirty="0" smtClean="0"/>
              <a:t>MTS#58, </a:t>
            </a:r>
            <a:r>
              <a:rPr lang="en-GB" sz="2800" dirty="0"/>
              <a:t>s</a:t>
            </a:r>
            <a:r>
              <a:rPr lang="en-GB" sz="2800" dirty="0" smtClean="0"/>
              <a:t>table </a:t>
            </a:r>
            <a:r>
              <a:rPr lang="en-GB" sz="2800" dirty="0"/>
              <a:t>draft MTS#59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r>
              <a:rPr lang="en-GB" sz="2800" dirty="0" smtClean="0"/>
              <a:t>-&gt; </a:t>
            </a:r>
            <a:r>
              <a:rPr lang="en-GB" sz="2800" dirty="0"/>
              <a:t>no progress till </a:t>
            </a:r>
            <a:r>
              <a:rPr lang="en-GB" sz="2800" dirty="0" smtClean="0"/>
              <a:t>MTS#57</a:t>
            </a:r>
            <a:br>
              <a:rPr lang="en-GB" sz="2800" dirty="0" smtClean="0"/>
            </a:br>
            <a:r>
              <a:rPr lang="en-GB" sz="2800" dirty="0" smtClean="0"/>
              <a:t>-&gt; input in preparation for April 2013 (by Diamonds partners)</a:t>
            </a:r>
            <a:endParaRPr lang="de-DE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2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schedules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GB" b="1" dirty="0" smtClean="0">
                <a:solidFill>
                  <a:srgbClr val="FF0000"/>
                </a:solidFill>
              </a:rPr>
              <a:t>Design guide V&amp;V</a:t>
            </a:r>
            <a:r>
              <a:rPr lang="en-GB" dirty="0" smtClean="0"/>
              <a:t> </a:t>
            </a:r>
            <a:r>
              <a:rPr lang="en-GB" dirty="0"/>
              <a:t>(Scott): </a:t>
            </a: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Plan: Stable </a:t>
            </a:r>
            <a:r>
              <a:rPr lang="en-GB" sz="2800" dirty="0"/>
              <a:t>draft and review in </a:t>
            </a:r>
            <a:r>
              <a:rPr lang="en-GB" sz="2800" dirty="0" smtClean="0"/>
              <a:t>MTS#58</a:t>
            </a:r>
            <a:r>
              <a:rPr lang="en-GB" sz="2800" dirty="0"/>
              <a:t>, approval in MTS#59.</a:t>
            </a:r>
            <a:br>
              <a:rPr lang="en-GB" sz="2800" dirty="0"/>
            </a:br>
            <a:r>
              <a:rPr lang="en-GB" sz="2800" dirty="0"/>
              <a:t>-&gt; no progress till </a:t>
            </a:r>
            <a:r>
              <a:rPr lang="en-GB" sz="2800" dirty="0" smtClean="0"/>
              <a:t>MTS#57</a:t>
            </a:r>
          </a:p>
          <a:p>
            <a:pPr marL="0" indent="0">
              <a:buNone/>
            </a:pPr>
            <a:r>
              <a:rPr lang="en-GB" sz="2800" dirty="0" smtClean="0"/>
              <a:t>-&gt; draft in preparation for MTS#58</a:t>
            </a:r>
          </a:p>
          <a:p>
            <a:pPr marL="0" indent="0">
              <a:buNone/>
            </a:pPr>
            <a:endParaRPr lang="de-DE" sz="2800" dirty="0"/>
          </a:p>
          <a:p>
            <a:pPr marL="514350" indent="-514350">
              <a:buFont typeface="+mj-lt"/>
              <a:buAutoNum type="arabicPeriod" startAt="3"/>
            </a:pPr>
            <a:r>
              <a:rPr lang="en-GB" b="1" dirty="0">
                <a:solidFill>
                  <a:srgbClr val="FF0000"/>
                </a:solidFill>
              </a:rPr>
              <a:t>Security Testing Methodology </a:t>
            </a:r>
            <a:r>
              <a:rPr lang="en-GB" dirty="0" smtClean="0"/>
              <a:t>(</a:t>
            </a:r>
            <a:r>
              <a:rPr lang="en-GB" dirty="0"/>
              <a:t>Scott): </a:t>
            </a: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Plan: results </a:t>
            </a:r>
            <a:r>
              <a:rPr lang="en-GB" sz="2800" dirty="0"/>
              <a:t>to be integrated in V&amp;V</a:t>
            </a:r>
            <a:br>
              <a:rPr lang="en-GB" sz="2800" dirty="0"/>
            </a:br>
            <a:r>
              <a:rPr lang="en-GB" sz="2800" dirty="0"/>
              <a:t>-&gt; no progress till </a:t>
            </a:r>
            <a:r>
              <a:rPr lang="en-GB" sz="2800" dirty="0" smtClean="0"/>
              <a:t>MTS#57</a:t>
            </a:r>
            <a:endParaRPr lang="de-DE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47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>
                <a:solidFill>
                  <a:srgbClr val="FF0000"/>
                </a:solidFill>
              </a:rPr>
              <a:t>Ari/Scott</a:t>
            </a:r>
            <a:r>
              <a:rPr lang="de-DE" dirty="0" smtClean="0"/>
              <a:t>: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drafts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comments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interested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endParaRPr lang="de-DE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>
                <a:solidFill>
                  <a:srgbClr val="FF0000"/>
                </a:solidFill>
              </a:rPr>
              <a:t>Axel/Jürgen</a:t>
            </a:r>
            <a:r>
              <a:rPr lang="de-DE" dirty="0" smtClean="0"/>
              <a:t>: </a:t>
            </a:r>
            <a:r>
              <a:rPr lang="de-DE" dirty="0" err="1" smtClean="0"/>
              <a:t>provide</a:t>
            </a:r>
            <a:r>
              <a:rPr lang="de-DE" dirty="0" smtClean="0"/>
              <a:t> Diamonds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endParaRPr lang="de-DE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>
                <a:solidFill>
                  <a:srgbClr val="FF0000"/>
                </a:solidFill>
              </a:rPr>
              <a:t>NN</a:t>
            </a:r>
            <a:r>
              <a:rPr lang="de-DE" sz="2400" dirty="0" smtClean="0"/>
              <a:t>: </a:t>
            </a:r>
            <a:r>
              <a:rPr lang="de-DE" dirty="0" err="1"/>
              <a:t>Invite</a:t>
            </a:r>
            <a:r>
              <a:rPr lang="de-DE" dirty="0"/>
              <a:t> E2NA </a:t>
            </a:r>
            <a:r>
              <a:rPr lang="de-DE" dirty="0" err="1"/>
              <a:t>and</a:t>
            </a:r>
            <a:r>
              <a:rPr lang="de-DE" dirty="0"/>
              <a:t> CTI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review</a:t>
            </a:r>
            <a:r>
              <a:rPr lang="de-DE" dirty="0"/>
              <a:t> </a:t>
            </a:r>
            <a:r>
              <a:rPr lang="de-DE" dirty="0" err="1"/>
              <a:t>Terminology</a:t>
            </a:r>
            <a:r>
              <a:rPr lang="de-DE" dirty="0"/>
              <a:t> &amp; </a:t>
            </a:r>
            <a:r>
              <a:rPr lang="de-DE" dirty="0" err="1" smtClean="0"/>
              <a:t>Concepts</a:t>
            </a:r>
            <a:r>
              <a:rPr lang="de-DE" dirty="0"/>
              <a:t> </a:t>
            </a:r>
            <a:r>
              <a:rPr lang="de-DE" dirty="0" smtClean="0"/>
              <a:t>(after </a:t>
            </a:r>
            <a:r>
              <a:rPr lang="de-DE" i="1" dirty="0" err="1"/>
              <a:t>stable</a:t>
            </a:r>
            <a:r>
              <a:rPr lang="de-DE" dirty="0"/>
              <a:t> </a:t>
            </a:r>
            <a:r>
              <a:rPr lang="de-DE" dirty="0" err="1"/>
              <a:t>draft</a:t>
            </a:r>
            <a:r>
              <a:rPr lang="de-DE" dirty="0"/>
              <a:t>)</a:t>
            </a:r>
          </a:p>
          <a:p>
            <a:pPr marL="0" lvl="1" indent="0">
              <a:buClrTx/>
              <a:buSzPct val="90000"/>
              <a:buNone/>
            </a:pPr>
            <a:endParaRPr lang="de-DE" sz="2400" dirty="0"/>
          </a:p>
          <a:p>
            <a:r>
              <a:rPr lang="de-DE" sz="2800" dirty="0">
                <a:solidFill>
                  <a:srgbClr val="FF0000"/>
                </a:solidFill>
              </a:rPr>
              <a:t>Next </a:t>
            </a:r>
            <a:r>
              <a:rPr lang="de-DE" sz="2800" dirty="0" smtClean="0">
                <a:solidFill>
                  <a:srgbClr val="FF0000"/>
                </a:solidFill>
              </a:rPr>
              <a:t>SIG </a:t>
            </a:r>
            <a:r>
              <a:rPr lang="de-DE" sz="2800" dirty="0" err="1" smtClean="0">
                <a:solidFill>
                  <a:srgbClr val="FF0000"/>
                </a:solidFill>
              </a:rPr>
              <a:t>meetings</a:t>
            </a:r>
            <a:endParaRPr lang="de-DE" sz="2800" dirty="0">
              <a:solidFill>
                <a:srgbClr val="FF0000"/>
              </a:solidFill>
            </a:endParaRP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SIG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drafts</a:t>
            </a:r>
            <a:r>
              <a:rPr lang="de-DE" dirty="0" smtClean="0"/>
              <a:t> in MTS#59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06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130</Words>
  <Application>Microsoft Office PowerPoint</Application>
  <PresentationFormat>Bildschirmpräsentation (4:3)</PresentationFormat>
  <Paragraphs>53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Security in MTS 21st January 2013 SIG Report</vt:lpstr>
      <vt:lpstr>SIG#6/6‘ (Nov‘12) SIG#7 (18.1.)</vt:lpstr>
      <vt:lpstr>„Terminology“ (2nd draft)</vt:lpstr>
      <vt:lpstr>WI status and schedules</vt:lpstr>
      <vt:lpstr>WI status and schedules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axr</cp:lastModifiedBy>
  <cp:revision>413</cp:revision>
  <cp:lastPrinted>2012-05-15T07:02:06Z</cp:lastPrinted>
  <dcterms:created xsi:type="dcterms:W3CDTF">2010-12-21T08:59:38Z</dcterms:created>
  <dcterms:modified xsi:type="dcterms:W3CDTF">2013-01-21T13:20:16Z</dcterms:modified>
</cp:coreProperties>
</file>