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handoutMasterIdLst>
    <p:handoutMasterId r:id="rId15"/>
  </p:handoutMasterIdLst>
  <p:sldIdLst>
    <p:sldId id="339" r:id="rId2"/>
    <p:sldId id="350" r:id="rId3"/>
    <p:sldId id="342" r:id="rId4"/>
    <p:sldId id="341" r:id="rId5"/>
    <p:sldId id="348" r:id="rId6"/>
    <p:sldId id="351" r:id="rId7"/>
    <p:sldId id="343" r:id="rId8"/>
    <p:sldId id="344" r:id="rId9"/>
    <p:sldId id="345" r:id="rId10"/>
    <p:sldId id="346" r:id="rId11"/>
    <p:sldId id="347" r:id="rId12"/>
    <p:sldId id="349" r:id="rId13"/>
  </p:sldIdLst>
  <p:sldSz cx="9144000" cy="6858000" type="screen4x3"/>
  <p:notesSz cx="6921500" cy="10083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2A6EA8"/>
    <a:srgbClr val="0F5C77"/>
    <a:srgbClr val="FFFFFF"/>
    <a:srgbClr val="FF6600"/>
    <a:srgbClr val="1A4669"/>
    <a:srgbClr val="C6D254"/>
    <a:srgbClr val="B1D254"/>
    <a:srgbClr val="1270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7D362E8-B7E2-4426-BFE0-8378067C3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94D4BB-AEF3-4F3B-B875-C1E453E95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7F57F-79FB-42E4-8C6C-B74FB9E1B70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6FEF-BF63-453F-9BED-87BB27A0C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BFF6-7127-4C4F-82ED-BA4040534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A1CC-6814-4EFE-88F8-3DA549E3E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800" y="6597650"/>
            <a:ext cx="5210175" cy="365125"/>
          </a:xfr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378B-EFBA-4F51-8D00-CBA40E46A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8494-7246-4C2F-A7D0-C9360212A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6DFB-B1AF-4FEB-9C9C-CB2445764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302C-2772-4946-A63A-20ECAF154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BC79-2040-459D-860F-FB28C7AE9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8983-9853-48FE-A238-62953A571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F2E0-FE7C-4751-9A77-47F556D639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9A4E-7C17-4777-A0F6-C71228CA3E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D085-2CA4-45F0-949A-D5E1A162B3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7539-B9FD-473C-B408-9C28D1EED9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5A34-8189-4970-984D-9979704651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8923-114C-4C74-95FC-B04E175477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ADAE-B391-47AA-B33B-D1780CE71A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4738-8D1F-4EAF-AF62-854A178EAE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7CEC-FF04-4F07-86E2-92666441DE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2019-064C-42D4-9E58-F9B3BA334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9F47-EF3A-4882-8602-249DC81EA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8A1B-C452-4992-BA88-17A21BEAA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6631-9709-4938-85EE-CDFF9C471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9B2E-4779-4563-9346-B41BE15FFA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FCDC-B064-47E4-A417-42E75BBFA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E22B6E-2DB5-4E6B-B057-ADC0BF64EA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56" r:id="rId2"/>
    <p:sldLayoutId id="2147484957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5" r:id="rId12"/>
    <p:sldLayoutId id="2147484976" r:id="rId13"/>
    <p:sldLayoutId id="2147484977" r:id="rId14"/>
    <p:sldLayoutId id="2147484978" r:id="rId15"/>
    <p:sldLayoutId id="2147484979" r:id="rId16"/>
    <p:sldLayoutId id="2147484980" r:id="rId17"/>
    <p:sldLayoutId id="2147484958" r:id="rId18"/>
    <p:sldLayoutId id="2147484959" r:id="rId19"/>
    <p:sldLayoutId id="2147484960" r:id="rId20"/>
    <p:sldLayoutId id="2147484961" r:id="rId21"/>
    <p:sldLayoutId id="2147484962" r:id="rId22"/>
    <p:sldLayoutId id="2147484963" r:id="rId23"/>
    <p:sldLayoutId id="2147484964" r:id="rId24"/>
    <p:sldLayoutId id="2147484965" r:id="rId25"/>
  </p:sldLayoutIdLst>
  <p:transition advClick="0" advTm="10000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8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Test Description Language</a:t>
            </a:r>
            <a:endParaRPr lang="en-US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080375" cy="514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 Item DES/MTS-140_TDL – STF work plan </a:t>
            </a:r>
            <a:endParaRPr lang="en-US" dirty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ETSI 2011. All rights reserved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r>
              <a:rPr lang="en-US" smtClean="0"/>
              <a:t>Andreas Ulrich, Siemens AG (Rapporteur)		MTS#58, 2013-01-22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T4: TDL reference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88215" cy="4525963"/>
          </a:xfrm>
        </p:spPr>
        <p:txBody>
          <a:bodyPr/>
          <a:lstStyle/>
          <a:p>
            <a:r>
              <a:rPr lang="en-GB" dirty="0" smtClean="0"/>
              <a:t>Goal</a:t>
            </a:r>
          </a:p>
          <a:p>
            <a:pPr lvl="1"/>
            <a:r>
              <a:rPr lang="en-GB" dirty="0" smtClean="0"/>
              <a:t>Provide a proof of concept for TDL (Tasks 1 and 2)</a:t>
            </a:r>
          </a:p>
          <a:p>
            <a:pPr lvl="1"/>
            <a:r>
              <a:rPr lang="en-GB" dirty="0" smtClean="0"/>
              <a:t>Provide reasoning on the semantics (Task 3)</a:t>
            </a:r>
            <a:endParaRPr lang="en-US" dirty="0" smtClean="0"/>
          </a:p>
          <a:p>
            <a:r>
              <a:rPr lang="en-US" dirty="0" smtClean="0"/>
              <a:t>Scope of ref. implementation to be agreed, e.g.</a:t>
            </a:r>
          </a:p>
          <a:p>
            <a:pPr lvl="1"/>
            <a:r>
              <a:rPr lang="en-US" dirty="0" smtClean="0"/>
              <a:t>Simple TDL text editor for some core features</a:t>
            </a:r>
          </a:p>
          <a:p>
            <a:pPr lvl="1"/>
            <a:r>
              <a:rPr lang="en-US" dirty="0" smtClean="0"/>
              <a:t>Visualization of the TDL meta-model representation for a given TDL spec</a:t>
            </a:r>
          </a:p>
          <a:p>
            <a:r>
              <a:rPr lang="en-US" b="1" dirty="0" smtClean="0"/>
              <a:t>Caveat</a:t>
            </a:r>
            <a:r>
              <a:rPr lang="en-US" dirty="0" smtClean="0"/>
              <a:t>: Complete voluntary effort!</a:t>
            </a:r>
          </a:p>
          <a:p>
            <a:pPr lvl="1"/>
            <a:r>
              <a:rPr lang="en-US" dirty="0" smtClean="0"/>
              <a:t>Who owns the results from this task?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T5: Consolidation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Preparation of the final draft for MTS approval</a:t>
            </a:r>
          </a:p>
          <a:p>
            <a:pPr lvl="1"/>
            <a:r>
              <a:rPr lang="en-GB" dirty="0" smtClean="0"/>
              <a:t>Plan: MTS#61, Jan 2014 (</a:t>
            </a:r>
            <a:r>
              <a:rPr lang="en-GB" dirty="0" err="1" smtClean="0"/>
              <a:t>t.b.c</a:t>
            </a:r>
            <a:r>
              <a:rPr lang="en-GB" dirty="0" smtClean="0"/>
              <a:t>.)</a:t>
            </a:r>
          </a:p>
          <a:p>
            <a:r>
              <a:rPr lang="en-US" dirty="0" smtClean="0"/>
              <a:t>Incorporation of </a:t>
            </a:r>
            <a:r>
              <a:rPr lang="en-GB" dirty="0" smtClean="0"/>
              <a:t>feedback from earlier MTS reviews</a:t>
            </a:r>
          </a:p>
          <a:p>
            <a:r>
              <a:rPr lang="en-US" dirty="0" smtClean="0"/>
              <a:t>Consolidation of results from Tasks 1 to 3</a:t>
            </a:r>
          </a:p>
          <a:p>
            <a:r>
              <a:rPr lang="en-US" dirty="0" smtClean="0"/>
              <a:t>Incorporation of findings from Task 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69777" y="2967335"/>
            <a:ext cx="7404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Let’s get started!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XF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STF on “Design of the Test Description Language (TDL)” approved!</a:t>
            </a:r>
          </a:p>
          <a:p>
            <a:pPr lvl="1"/>
            <a:r>
              <a:rPr lang="en-US" dirty="0" smtClean="0"/>
              <a:t>Intended to do the major work on an upcoming TDL standard</a:t>
            </a:r>
          </a:p>
          <a:p>
            <a:pPr lvl="1"/>
            <a:r>
              <a:rPr lang="en-US" dirty="0" smtClean="0"/>
              <a:t>Done in 2013</a:t>
            </a:r>
          </a:p>
          <a:p>
            <a:r>
              <a:rPr lang="en-US" dirty="0" smtClean="0"/>
              <a:t>STF </a:t>
            </a:r>
            <a:r>
              <a:rPr lang="en-US" dirty="0" err="1" smtClean="0"/>
              <a:t>workplan</a:t>
            </a:r>
            <a:r>
              <a:rPr lang="en-US" dirty="0" smtClean="0"/>
              <a:t> is based on previously agreed approach as presented at MBTUC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Tester/SUT interactions</a:t>
            </a:r>
          </a:p>
          <a:p>
            <a:pPr lvl="1"/>
            <a:r>
              <a:rPr lang="en-US" dirty="0" smtClean="0"/>
              <a:t>Separation of abstract syntax, concrete syntax, semantics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9A4E-7C17-4777-A0F6-C71228CA3E5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efforts distribution &amp; financials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692"/>
                <a:gridCol w="4372708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Efforts [Person days]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(contracted + CTI + other)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management (STF lead)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+ 0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</a:t>
                      </a:r>
                      <a:r>
                        <a:rPr lang="en-US" dirty="0" smtClean="0"/>
                        <a:t>concepts (abstract</a:t>
                      </a:r>
                      <a:r>
                        <a:rPr lang="en-US" baseline="0" dirty="0" smtClean="0"/>
                        <a:t> syntax)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 + 10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concrete syntax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 + 8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semantics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 + 0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TDL reference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+ 0 + 40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Consolidation of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+ 2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A6E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A6E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151 + 20 + 40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A6EA8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1539" y="5287108"/>
            <a:ext cx="3118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151 Pd </a:t>
            </a:r>
            <a:r>
              <a:rPr lang="en-US" dirty="0" smtClean="0"/>
              <a:t>whereof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121 Pd paid (600€/d)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70 </a:t>
            </a:r>
            <a:r>
              <a:rPr lang="en-US" dirty="0" smtClean="0"/>
              <a:t>Pd voluntary efforts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6489" y="5322277"/>
            <a:ext cx="2765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Covered travel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2 trips to MTS meetings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 trip to UCAAT 2013</a:t>
            </a:r>
            <a:endParaRPr lang="en-US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tasks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6" name="Content Placeholder 5"/>
          <p:cNvGrpSpPr>
            <a:grpSpLocks noGrp="1"/>
          </p:cNvGrpSpPr>
          <p:nvPr>
            <p:ph idx="1"/>
          </p:nvPr>
        </p:nvGrpSpPr>
        <p:grpSpPr>
          <a:xfrm>
            <a:off x="405671" y="1600200"/>
            <a:ext cx="8388018" cy="4359416"/>
            <a:chOff x="-16531" y="3068960"/>
            <a:chExt cx="9315754" cy="3466235"/>
          </a:xfrm>
        </p:grpSpPr>
        <p:sp>
          <p:nvSpPr>
            <p:cNvPr id="7" name="Rectangle 6"/>
            <p:cNvSpPr/>
            <p:nvPr/>
          </p:nvSpPr>
          <p:spPr>
            <a:xfrm>
              <a:off x="251520" y="5229200"/>
              <a:ext cx="720080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T0: Project management</a:t>
              </a: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51520" y="5877272"/>
              <a:ext cx="86409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152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176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3224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45232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17240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89248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-16531" y="6021288"/>
              <a:ext cx="618121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M0</a:t>
              </a:r>
            </a:p>
            <a:p>
              <a:pPr algn="ctr"/>
              <a:r>
                <a:rPr lang="en-US" smtClean="0"/>
                <a:t>Jan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86721" y="6021288"/>
              <a:ext cx="646606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M1</a:t>
              </a:r>
            </a:p>
            <a:p>
              <a:pPr algn="ctr"/>
              <a:r>
                <a:rPr lang="en-US" smtClean="0"/>
                <a:t>Mar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99140" y="6021288"/>
              <a:ext cx="618121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M2</a:t>
              </a:r>
            </a:p>
            <a:p>
              <a:pPr algn="ctr"/>
              <a:r>
                <a:rPr lang="en-US" smtClean="0"/>
                <a:t>Jun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23589" y="6021288"/>
              <a:ext cx="660849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M3</a:t>
              </a:r>
              <a:endParaRPr lang="en-US" smtClean="0"/>
            </a:p>
            <a:p>
              <a:pPr algn="ctr"/>
              <a:r>
                <a:rPr lang="en-US" smtClean="0"/>
                <a:t>Sep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80168" y="6021288"/>
              <a:ext cx="603879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M4</a:t>
              </a:r>
            </a:p>
            <a:p>
              <a:pPr algn="ctr"/>
              <a:r>
                <a:rPr lang="en-US" smtClean="0"/>
                <a:t>Oct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38286" y="6021288"/>
              <a:ext cx="660847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M5</a:t>
              </a:r>
            </a:p>
            <a:p>
              <a:pPr algn="ctr"/>
              <a:r>
                <a:rPr lang="en-US" smtClean="0"/>
                <a:t>Nov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38376" y="6011996"/>
              <a:ext cx="660847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M6</a:t>
              </a:r>
            </a:p>
            <a:p>
              <a:r>
                <a:rPr lang="en-US" smtClean="0"/>
                <a:t>Dec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520" y="4797152"/>
              <a:ext cx="648072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T1: TDL concepts</a:t>
              </a: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11760" y="4365104"/>
              <a:ext cx="432048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T2: TDL concrete syntax</a:t>
              </a: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11760" y="3933056"/>
              <a:ext cx="432048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T3: TDL semantics</a:t>
              </a: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72000" y="3501008"/>
              <a:ext cx="2880320" cy="360040"/>
            </a:xfrm>
            <a:prstGeom prst="rect">
              <a:avLst/>
            </a:prstGeom>
            <a:solidFill>
              <a:srgbClr val="0F5C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T4: TDL reference implementation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32240" y="3068960"/>
              <a:ext cx="72008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T5</a:t>
              </a:r>
              <a:endParaRPr lang="en-US"/>
            </a:p>
          </p:txBody>
        </p:sp>
        <p:sp>
          <p:nvSpPr>
            <p:cNvPr id="28" name="Line Callout 1 (No Border) 27"/>
            <p:cNvSpPr/>
            <p:nvPr/>
          </p:nvSpPr>
          <p:spPr>
            <a:xfrm>
              <a:off x="7740353" y="3068960"/>
              <a:ext cx="1479218" cy="504056"/>
            </a:xfrm>
            <a:prstGeom prst="callout1">
              <a:avLst>
                <a:gd name="adj1" fmla="val 50299"/>
                <a:gd name="adj2" fmla="val 1891"/>
                <a:gd name="adj3" fmla="val 26014"/>
                <a:gd name="adj4" fmla="val -22081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Consolidation of results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3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9908"/>
                <a:gridCol w="446649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(according to </a:t>
                      </a:r>
                      <a:r>
                        <a:rPr lang="en-US" dirty="0" err="1" smtClean="0"/>
                        <a:t>ToR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STF 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23-Jan-2013 (kick-off)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Early draft </a:t>
                      </a:r>
                      <a:r>
                        <a:rPr lang="en-US" dirty="0" smtClean="0"/>
                        <a:t>for review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(concepts only)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31-Mar-2013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MTS#59, Helsinki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May 2013 (</a:t>
                      </a:r>
                      <a:r>
                        <a:rPr lang="en-US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t.b.c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Stable draft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review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(concepts + early syntax &amp; semantics)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30-Jun-2013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MTS#60 + UCAAT 2013, Paris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Sep 2013 (</a:t>
                      </a:r>
                      <a:r>
                        <a:rPr lang="en-US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t.b.c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draft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review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(concepts + syntax + semantics)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30-Sep-2013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draft for TB approval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(revised version after feedback)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31-Oct-2013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MTS#61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Jan 2014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t.b.c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T1: TDL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TDL as a test </a:t>
            </a:r>
            <a:r>
              <a:rPr lang="en-US" dirty="0" smtClean="0"/>
              <a:t>description language</a:t>
            </a:r>
            <a:endParaRPr lang="en-US" dirty="0" smtClean="0"/>
          </a:p>
          <a:p>
            <a:pPr lvl="1"/>
            <a:r>
              <a:rPr lang="en-US" dirty="0" smtClean="0"/>
              <a:t>Design of </a:t>
            </a:r>
            <a:r>
              <a:rPr lang="en-US" b="1" dirty="0" smtClean="0"/>
              <a:t>orthogonal feature sets </a:t>
            </a:r>
            <a:r>
              <a:rPr lang="en-US" dirty="0" smtClean="0"/>
              <a:t>for easy profiling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1026" name="Picture 2" descr="D:\DATA\mch1312a\Testen\TTCN-3\ETSI-MTS\test description language\TDL draft\TDL features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46" y="2687289"/>
            <a:ext cx="7267576" cy="39909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T1: TDL concepts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Consolidated and agreed requirements on </a:t>
            </a:r>
            <a:r>
              <a:rPr lang="en-US" dirty="0" smtClean="0"/>
              <a:t>TDL</a:t>
            </a:r>
          </a:p>
          <a:p>
            <a:pPr lvl="2"/>
            <a:r>
              <a:rPr lang="en-US" dirty="0" smtClean="0"/>
              <a:t>All suggestions need to be based on concrete examples</a:t>
            </a:r>
            <a:endParaRPr lang="en-US" dirty="0" smtClean="0"/>
          </a:p>
          <a:p>
            <a:pPr lvl="1"/>
            <a:r>
              <a:rPr lang="en-US" dirty="0" smtClean="0"/>
              <a:t>Agreement on </a:t>
            </a:r>
            <a:r>
              <a:rPr lang="en-US" dirty="0" err="1" smtClean="0"/>
              <a:t>ToC</a:t>
            </a:r>
            <a:r>
              <a:rPr lang="en-US" dirty="0" smtClean="0"/>
              <a:t>, </a:t>
            </a:r>
            <a:r>
              <a:rPr lang="en-US" dirty="0" smtClean="0"/>
              <a:t>scope</a:t>
            </a:r>
          </a:p>
          <a:p>
            <a:pPr lvl="2"/>
            <a:r>
              <a:rPr lang="en-US" dirty="0" smtClean="0"/>
              <a:t>T</a:t>
            </a:r>
            <a:r>
              <a:rPr lang="en-US" dirty="0" smtClean="0"/>
              <a:t>o be </a:t>
            </a:r>
            <a:r>
              <a:rPr lang="en-US" dirty="0" smtClean="0"/>
              <a:t>gradually </a:t>
            </a:r>
            <a:r>
              <a:rPr lang="en-US" dirty="0" smtClean="0"/>
              <a:t>extended</a:t>
            </a:r>
          </a:p>
          <a:p>
            <a:r>
              <a:rPr lang="en-US" dirty="0" smtClean="0"/>
              <a:t>Description </a:t>
            </a:r>
            <a:r>
              <a:rPr lang="en-US" dirty="0" smtClean="0"/>
              <a:t>of concepts, i.e. abstract syntax</a:t>
            </a:r>
          </a:p>
          <a:p>
            <a:pPr lvl="1"/>
            <a:r>
              <a:rPr lang="en-US" dirty="0" smtClean="0"/>
              <a:t>Free text in the TDL standard</a:t>
            </a:r>
          </a:p>
          <a:p>
            <a:pPr lvl="1"/>
            <a:r>
              <a:rPr lang="en-US" dirty="0" smtClean="0"/>
              <a:t>Proposal: Describe concepts as EMF </a:t>
            </a:r>
            <a:r>
              <a:rPr lang="en-US" dirty="0" err="1" smtClean="0"/>
              <a:t>Ecore</a:t>
            </a:r>
            <a:r>
              <a:rPr lang="en-US" dirty="0" smtClean="0"/>
              <a:t> model</a:t>
            </a:r>
          </a:p>
          <a:p>
            <a:pPr lvl="2"/>
            <a:r>
              <a:rPr lang="en-US" dirty="0" smtClean="0"/>
              <a:t>Could be done in “T4: Reference Implem</a:t>
            </a:r>
            <a:r>
              <a:rPr lang="en-US" dirty="0" smtClean="0"/>
              <a:t>entation”</a:t>
            </a:r>
            <a:endParaRPr lang="en-US" dirty="0" smtClean="0"/>
          </a:p>
          <a:p>
            <a:pPr lvl="2"/>
            <a:r>
              <a:rPr lang="en-US" dirty="0" err="1" smtClean="0"/>
              <a:t>Ecore</a:t>
            </a:r>
            <a:r>
              <a:rPr lang="en-US" dirty="0" smtClean="0"/>
              <a:t> </a:t>
            </a:r>
            <a:r>
              <a:rPr lang="en-US" dirty="0" smtClean="0"/>
              <a:t>model </a:t>
            </a:r>
            <a:r>
              <a:rPr lang="en-US" dirty="0" smtClean="0"/>
              <a:t>could be added to </a:t>
            </a:r>
            <a:r>
              <a:rPr lang="en-US" dirty="0" smtClean="0"/>
              <a:t>the </a:t>
            </a:r>
            <a:r>
              <a:rPr lang="en-US" dirty="0" smtClean="0"/>
              <a:t>standard later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T2: TDL concrete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9938" cy="4525963"/>
          </a:xfrm>
        </p:spPr>
        <p:txBody>
          <a:bodyPr/>
          <a:lstStyle/>
          <a:p>
            <a:r>
              <a:rPr lang="en-US" dirty="0" smtClean="0"/>
              <a:t>Solicitation of requirements from an end user’s perspective on a TDL concrete syntax</a:t>
            </a:r>
          </a:p>
          <a:p>
            <a:pPr lvl="1"/>
            <a:r>
              <a:rPr lang="en-US" dirty="0" smtClean="0"/>
              <a:t>Involvement of CTI very necessary!</a:t>
            </a:r>
          </a:p>
          <a:p>
            <a:r>
              <a:rPr lang="en-US" dirty="0" smtClean="0"/>
              <a:t>Graphical and/or textual syntax?</a:t>
            </a:r>
          </a:p>
          <a:p>
            <a:pPr lvl="1"/>
            <a:r>
              <a:rPr lang="en-US" dirty="0" smtClean="0"/>
              <a:t>Graphical syntax: </a:t>
            </a:r>
            <a:r>
              <a:rPr lang="en-US" dirty="0" smtClean="0"/>
              <a:t>Based on UML</a:t>
            </a:r>
            <a:r>
              <a:rPr lang="en-US" dirty="0" smtClean="0"/>
              <a:t>, with extensions</a:t>
            </a:r>
            <a:endParaRPr lang="en-US" dirty="0" smtClean="0"/>
          </a:p>
          <a:p>
            <a:pPr lvl="1"/>
            <a:r>
              <a:rPr lang="en-US" dirty="0" smtClean="0"/>
              <a:t>Textual syntax: LR(1) </a:t>
            </a:r>
            <a:r>
              <a:rPr lang="en-US" dirty="0" smtClean="0"/>
              <a:t>grammar</a:t>
            </a:r>
          </a:p>
          <a:p>
            <a:pPr lvl="2"/>
            <a:r>
              <a:rPr lang="en-US" dirty="0" smtClean="0"/>
              <a:t>Could be used to exemplify TDL concepts</a:t>
            </a:r>
          </a:p>
          <a:p>
            <a:pPr lvl="1"/>
            <a:r>
              <a:rPr lang="en-US" dirty="0" smtClean="0"/>
              <a:t>One normative syntax needs to be provided</a:t>
            </a:r>
            <a:endParaRPr lang="en-US" dirty="0" smtClean="0"/>
          </a:p>
          <a:p>
            <a:pPr lvl="2"/>
            <a:r>
              <a:rPr lang="en-US" dirty="0" smtClean="0"/>
              <a:t>Depends on overall progress in this Task 2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T3: TDL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8554" cy="4525963"/>
          </a:xfrm>
        </p:spPr>
        <p:txBody>
          <a:bodyPr/>
          <a:lstStyle/>
          <a:p>
            <a:pPr hangingPunct="0"/>
            <a:r>
              <a:rPr lang="en-GB" dirty="0" smtClean="0"/>
              <a:t>Clean definition of semantics of TDL concepts</a:t>
            </a:r>
          </a:p>
          <a:p>
            <a:pPr lvl="1" hangingPunct="0"/>
            <a:r>
              <a:rPr lang="en-GB" dirty="0" smtClean="0"/>
              <a:t>Preferable and eventually for all TDL concepts</a:t>
            </a:r>
          </a:p>
          <a:p>
            <a:pPr lvl="1" hangingPunct="0"/>
            <a:r>
              <a:rPr lang="en-GB" dirty="0" smtClean="0"/>
              <a:t>Different concepts require different approaches</a:t>
            </a:r>
          </a:p>
          <a:p>
            <a:pPr lvl="2" hangingPunct="0"/>
            <a:r>
              <a:rPr lang="en-GB" dirty="0" smtClean="0"/>
              <a:t>Behaviour – Time – Data – Structure </a:t>
            </a:r>
          </a:p>
          <a:p>
            <a:pPr hangingPunct="0"/>
            <a:r>
              <a:rPr lang="en-GB" dirty="0" smtClean="0"/>
              <a:t>Proposal: Translational semantics for TDL behavioural concepts</a:t>
            </a:r>
          </a:p>
          <a:p>
            <a:pPr lvl="1" hangingPunct="0"/>
            <a:r>
              <a:rPr lang="en-GB" dirty="0" smtClean="0"/>
              <a:t>Mapping TDL concepts to </a:t>
            </a:r>
            <a:r>
              <a:rPr lang="en-GB" dirty="0" err="1" smtClean="0"/>
              <a:t>statecharts</a:t>
            </a:r>
            <a:r>
              <a:rPr lang="en-GB" dirty="0" smtClean="0"/>
              <a:t> (UML/</a:t>
            </a:r>
            <a:r>
              <a:rPr lang="en-GB" dirty="0" err="1" smtClean="0"/>
              <a:t>Harel</a:t>
            </a:r>
            <a:r>
              <a:rPr lang="en-GB" dirty="0" smtClean="0"/>
              <a:t>?)</a:t>
            </a:r>
          </a:p>
          <a:p>
            <a:pPr lvl="1" hangingPunct="0"/>
            <a:r>
              <a:rPr lang="en-GB" dirty="0" smtClean="0"/>
              <a:t>Possibly easier than using operational semantics</a:t>
            </a:r>
            <a:endParaRPr lang="de-DE" dirty="0" smtClean="0"/>
          </a:p>
          <a:p>
            <a:pPr hangingPunct="0"/>
            <a:r>
              <a:rPr lang="en-GB" dirty="0" smtClean="0"/>
              <a:t>Other parts described </a:t>
            </a:r>
            <a:r>
              <a:rPr lang="en-GB" dirty="0" smtClean="0"/>
              <a:t>informally, i.e. plain text</a:t>
            </a:r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I Presentation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2011</Template>
  <TotalTime>0</TotalTime>
  <Words>722</Words>
  <Application>Microsoft Office PowerPoint</Application>
  <PresentationFormat>On-screen Show (4:3)</PresentationFormat>
  <Paragraphs>160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ETSI Presentation Template 2011</vt:lpstr>
      <vt:lpstr>Test Description Language</vt:lpstr>
      <vt:lpstr>STF XF</vt:lpstr>
      <vt:lpstr>STF efforts distribution &amp; financials</vt:lpstr>
      <vt:lpstr>STF tasks and timeline</vt:lpstr>
      <vt:lpstr>Milestones</vt:lpstr>
      <vt:lpstr>T1: TDL concepts</vt:lpstr>
      <vt:lpstr>T1: TDL concepts (cont.)</vt:lpstr>
      <vt:lpstr>T2: TDL concrete syntax</vt:lpstr>
      <vt:lpstr>T3: TDL semantics</vt:lpstr>
      <vt:lpstr>T4: TDL reference implementation</vt:lpstr>
      <vt:lpstr>T5: Consolidation of results</vt:lpstr>
      <vt:lpstr>TDL</vt:lpstr>
    </vt:vector>
  </TitlesOfParts>
  <Company>Siemens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the Test Description Language</dc:title>
  <dc:creator>Andreas Ulrich</dc:creator>
  <dc:description>© ETSI 2009. All rights reserved</dc:description>
  <cp:lastModifiedBy>Andreas Ulrich</cp:lastModifiedBy>
  <cp:revision>67</cp:revision>
  <dcterms:created xsi:type="dcterms:W3CDTF">2013-01-14T13:16:58Z</dcterms:created>
  <dcterms:modified xsi:type="dcterms:W3CDTF">2013-01-22T13:39:55Z</dcterms:modified>
  <cp:contentStatus>February 2009</cp:contentStatus>
</cp:coreProperties>
</file>