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2"/>
  </p:notesMasterIdLst>
  <p:handoutMasterIdLst>
    <p:handoutMasterId r:id="rId13"/>
  </p:handoutMasterIdLst>
  <p:sldIdLst>
    <p:sldId id="339" r:id="rId2"/>
    <p:sldId id="379" r:id="rId3"/>
    <p:sldId id="382" r:id="rId4"/>
    <p:sldId id="383" r:id="rId5"/>
    <p:sldId id="370" r:id="rId6"/>
    <p:sldId id="371" r:id="rId7"/>
    <p:sldId id="372" r:id="rId8"/>
    <p:sldId id="377" r:id="rId9"/>
    <p:sldId id="378" r:id="rId10"/>
    <p:sldId id="373" r:id="rId11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A6EA8"/>
    <a:srgbClr val="0F5C77"/>
    <a:srgbClr val="FF6600"/>
    <a:srgbClr val="1A4669"/>
    <a:srgbClr val="C6D254"/>
    <a:srgbClr val="B1D254"/>
    <a:srgbClr val="127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-98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defTabSz="92189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algn="r" defTabSz="92189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 defTabSz="92189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 algn="r" defTabSz="92189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FC6433C-968A-4978-ACAC-27212F4E2D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68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defTabSz="92189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algn="r" defTabSz="92189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4714875"/>
            <a:ext cx="4887912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 defTabSz="92189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 algn="r" defTabSz="92189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782A59C-6C9C-43AE-8650-B098D0B18F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84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E6B51B-ECA9-4EDD-A824-16AAD8AE2CA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8FADC9-33DD-4008-BDD6-25EEBC23C4C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15604"/>
      </p:ext>
    </p:extLst>
  </p:cSld>
  <p:clrMapOvr>
    <a:masterClrMapping/>
  </p:clrMapOvr>
  <p:transition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A2A6-B21D-4239-A46A-71B924B846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02083"/>
      </p:ext>
    </p:extLst>
  </p:cSld>
  <p:clrMapOvr>
    <a:masterClrMapping/>
  </p:clrMapOvr>
  <p:transition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9189-F351-480A-B401-6A79619E97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18138"/>
      </p:ext>
    </p:extLst>
  </p:cSld>
  <p:clrMapOvr>
    <a:masterClrMapping/>
  </p:clrMapOvr>
  <p:transition advClick="0" advTm="10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D195E-BD12-465C-AD37-36B55052C8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800" y="6597650"/>
            <a:ext cx="5210175" cy="365125"/>
          </a:xfr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31038"/>
      </p:ext>
    </p:extLst>
  </p:cSld>
  <p:clrMapOvr>
    <a:masterClrMapping/>
  </p:clrMapOvr>
  <p:transition advClick="0" advTm="10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9607-4212-458E-9868-14ADF6DE2D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77313"/>
      </p:ext>
    </p:extLst>
  </p:cSld>
  <p:clrMapOvr>
    <a:masterClrMapping/>
  </p:clrMapOvr>
  <p:transition advClick="0" advTm="10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F816-673F-46F0-B04C-4FBA7A2A51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47447"/>
      </p:ext>
    </p:extLst>
  </p:cSld>
  <p:clrMapOvr>
    <a:masterClrMapping/>
  </p:clrMapOvr>
  <p:transition advClick="0" advTm="10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40163-837D-439E-8B5B-6EE3655BA4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54520"/>
      </p:ext>
    </p:extLst>
  </p:cSld>
  <p:clrMapOvr>
    <a:masterClrMapping/>
  </p:clrMapOvr>
  <p:transition advClick="0" advTm="10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F7658-F441-4428-B281-9539B5D582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29170"/>
      </p:ext>
    </p:extLst>
  </p:cSld>
  <p:clrMapOvr>
    <a:masterClrMapping/>
  </p:clrMapOvr>
  <p:transition advClick="0" advTm="10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0ED9A-61E4-446C-8EFD-CB7D4BFB9A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50496"/>
      </p:ext>
    </p:extLst>
  </p:cSld>
  <p:clrMapOvr>
    <a:masterClrMapping/>
  </p:clrMapOvr>
  <p:transition advClick="0" advTm="10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B10C1-F6BA-4898-8C29-929878F3EB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004922"/>
      </p:ext>
    </p:extLst>
  </p:cSld>
  <p:clrMapOvr>
    <a:masterClrMapping/>
  </p:clrMapOvr>
  <p:transition advClick="0" advTm="10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6EA1F-2B88-47D4-9743-FBEACD6555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279494"/>
      </p:ext>
    </p:extLst>
  </p:cSld>
  <p:clrMapOvr>
    <a:masterClrMapping/>
  </p:clrMapOvr>
  <p:transition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FE758-FC6C-482B-A56B-051FC7D958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123933"/>
      </p:ext>
    </p:extLst>
  </p:cSld>
  <p:clrMapOvr>
    <a:masterClrMapping/>
  </p:clrMapOvr>
  <p:transition advClick="0" advTm="10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47D6-B16C-48F8-9290-81722D9791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9363"/>
      </p:ext>
    </p:extLst>
  </p:cSld>
  <p:clrMapOvr>
    <a:masterClrMapping/>
  </p:clrMapOvr>
  <p:transition advClick="0" advTm="10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125B7-B89B-4B99-9887-56D6F7DBB9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529124"/>
      </p:ext>
    </p:extLst>
  </p:cSld>
  <p:clrMapOvr>
    <a:masterClrMapping/>
  </p:clrMapOvr>
  <p:transition advClick="0" advTm="10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E52A-2C2C-43F5-B382-90C7DFDE7B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959009"/>
      </p:ext>
    </p:extLst>
  </p:cSld>
  <p:clrMapOvr>
    <a:masterClrMapping/>
  </p:clrMapOvr>
  <p:transition advClick="0" advTm="1000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F10FF-03F8-453B-A39A-56884ACA0A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281919"/>
      </p:ext>
    </p:extLst>
  </p:cSld>
  <p:clrMapOvr>
    <a:masterClrMapping/>
  </p:clrMapOvr>
  <p:transition advClick="0" advTm="1000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62739-8C8C-40F1-BCC5-3DD8AF8AB8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175491"/>
      </p:ext>
    </p:extLst>
  </p:cSld>
  <p:clrMapOvr>
    <a:masterClrMapping/>
  </p:clrMapOvr>
  <p:transition advClick="0" advTm="10000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9C23B-06BB-425E-9868-D387349A63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105719"/>
      </p:ext>
    </p:extLst>
  </p:cSld>
  <p:clrMapOvr>
    <a:masterClrMapping/>
  </p:clrMapOvr>
  <p:transition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7A7F-4DDD-44C0-A5E2-715D92835D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993527"/>
      </p:ext>
    </p:extLst>
  </p:cSld>
  <p:clrMapOvr>
    <a:masterClrMapping/>
  </p:clrMapOvr>
  <p:transition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2D43-A3FC-4954-B826-1EFF44917E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92932"/>
      </p:ext>
    </p:extLst>
  </p:cSld>
  <p:clrMapOvr>
    <a:masterClrMapping/>
  </p:clrMapOvr>
  <p:transition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2E41B-7805-4D89-B795-84D012AE96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1739"/>
      </p:ext>
    </p:extLst>
  </p:cSld>
  <p:clrMapOvr>
    <a:masterClrMapping/>
  </p:clrMapOvr>
  <p:transition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260CF-A004-49EE-9AD6-43594796B3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91991"/>
      </p:ext>
    </p:extLst>
  </p:cSld>
  <p:clrMapOvr>
    <a:masterClrMapping/>
  </p:clrMapOvr>
  <p:transition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E7D4-AA1B-4234-902D-0801874674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15061"/>
      </p:ext>
    </p:extLst>
  </p:cSld>
  <p:clrMapOvr>
    <a:masterClrMapping/>
  </p:clrMapOvr>
  <p:transition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F3082-9480-4FBF-B719-EE9FB26248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93599"/>
      </p:ext>
    </p:extLst>
  </p:cSld>
  <p:clrMapOvr>
    <a:masterClrMapping/>
  </p:clrMapOvr>
  <p:transition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17CE-EA55-42CF-AF0E-78920D546A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34150"/>
      </p:ext>
    </p:extLst>
  </p:cSld>
  <p:clrMapOvr>
    <a:masterClrMapping/>
  </p:clrMapOvr>
  <p:transition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28F400-FFE3-4A6D-BFC7-DB9D773B23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4996" r:id="rId2"/>
    <p:sldLayoutId id="2147484997" r:id="rId3"/>
    <p:sldLayoutId id="2147485007" r:id="rId4"/>
    <p:sldLayoutId id="2147485008" r:id="rId5"/>
    <p:sldLayoutId id="2147485009" r:id="rId6"/>
    <p:sldLayoutId id="2147485010" r:id="rId7"/>
    <p:sldLayoutId id="2147485011" r:id="rId8"/>
    <p:sldLayoutId id="2147485012" r:id="rId9"/>
    <p:sldLayoutId id="2147485013" r:id="rId10"/>
    <p:sldLayoutId id="2147485014" r:id="rId11"/>
    <p:sldLayoutId id="2147485015" r:id="rId12"/>
    <p:sldLayoutId id="2147485016" r:id="rId13"/>
    <p:sldLayoutId id="2147485017" r:id="rId14"/>
    <p:sldLayoutId id="2147485018" r:id="rId15"/>
    <p:sldLayoutId id="2147485019" r:id="rId16"/>
    <p:sldLayoutId id="2147485020" r:id="rId17"/>
    <p:sldLayoutId id="2147484998" r:id="rId18"/>
    <p:sldLayoutId id="2147484999" r:id="rId19"/>
    <p:sldLayoutId id="2147485000" r:id="rId20"/>
    <p:sldLayoutId id="2147485001" r:id="rId21"/>
    <p:sldLayoutId id="2147485002" r:id="rId22"/>
    <p:sldLayoutId id="2147485003" r:id="rId23"/>
    <p:sldLayoutId id="2147485004" r:id="rId24"/>
    <p:sldLayoutId id="2147485005" r:id="rId25"/>
  </p:sldLayoutIdLst>
  <p:transition advClick="0" advTm="10000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28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42950" y="4981575"/>
            <a:ext cx="8067675" cy="6842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STF 454 TDL – Overview</a:t>
            </a:r>
            <a:endParaRPr lang="en-US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742950" y="5475288"/>
            <a:ext cx="8080375" cy="514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Last change: 2013-05-08</a:t>
            </a:r>
            <a:endParaRPr lang="en-US" dirty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898989"/>
                </a:solidFill>
              </a:rPr>
              <a:t>© ETSI 2011. All rights reserved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1"/>
          </p:nvPr>
        </p:nvSpPr>
        <p:spPr>
          <a:xfrm>
            <a:off x="742950" y="6000750"/>
            <a:ext cx="8088313" cy="5143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event has a time stamp</a:t>
            </a:r>
          </a:p>
          <a:p>
            <a:pPr lvl="1"/>
            <a:r>
              <a:rPr lang="en-US" dirty="0" smtClean="0"/>
              <a:t>Time observation</a:t>
            </a:r>
          </a:p>
          <a:p>
            <a:r>
              <a:rPr lang="en-US" dirty="0" smtClean="0"/>
              <a:t>Time constraint expressions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898989"/>
                </a:solidFill>
              </a:rPr>
              <a:t>© ETSI 2011. All rights reserved</a:t>
            </a:r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D47D5F-7367-4D32-A49B-1C43B943CE5D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aspects</a:t>
            </a:r>
          </a:p>
        </p:txBody>
      </p:sp>
      <p:sp>
        <p:nvSpPr>
          <p:cNvPr id="3584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Considering the recommendations of previous ETSI activity on HLTD </a:t>
            </a:r>
          </a:p>
          <a:p>
            <a:r>
              <a:rPr lang="en-US" dirty="0" smtClean="0"/>
              <a:t>TDL should be easy-to-use</a:t>
            </a:r>
          </a:p>
          <a:p>
            <a:r>
              <a:rPr lang="en-US" dirty="0"/>
              <a:t>Mandatory and optional </a:t>
            </a:r>
            <a:r>
              <a:rPr lang="en-US" dirty="0" smtClean="0"/>
              <a:t>language elements</a:t>
            </a:r>
          </a:p>
          <a:p>
            <a:r>
              <a:rPr lang="en-US" dirty="0" smtClean="0"/>
              <a:t>TDL should be open for further extensions</a:t>
            </a:r>
          </a:p>
          <a:p>
            <a:r>
              <a:rPr lang="en-US" dirty="0" smtClean="0"/>
              <a:t>Test data specified in any language should be used in TDL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898989"/>
                </a:solidFill>
              </a:rPr>
              <a:t>© ETSI 2011. All rights reserved</a:t>
            </a:r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D1B029-8BC4-45D3-B18F-E54B8E0002D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Comments/Annotations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Comments can be added to any TDL elements</a:t>
            </a:r>
          </a:p>
          <a:p>
            <a:pPr lvl="1"/>
            <a:r>
              <a:rPr lang="en-US" dirty="0" smtClean="0"/>
              <a:t>Except for comments</a:t>
            </a:r>
          </a:p>
          <a:p>
            <a:r>
              <a:rPr lang="en-US" dirty="0" smtClean="0"/>
              <a:t>Annotations allow to attach user/tool specific extensions, hints to TDL elements</a:t>
            </a:r>
          </a:p>
          <a:p>
            <a:pPr lvl="1"/>
            <a:r>
              <a:rPr lang="en-US" dirty="0" smtClean="0"/>
              <a:t>To support code generation</a:t>
            </a:r>
          </a:p>
          <a:p>
            <a:pPr lvl="1"/>
            <a:r>
              <a:rPr lang="en-US" dirty="0" smtClean="0"/>
              <a:t>To add new language elements</a:t>
            </a:r>
          </a:p>
          <a:p>
            <a:r>
              <a:rPr lang="en-US" dirty="0" smtClean="0"/>
              <a:t>Packages</a:t>
            </a: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898989"/>
                </a:solidFill>
              </a:rPr>
              <a:t>© ETSI 2011. All rights reserved</a:t>
            </a:r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7F8E9E-B112-4666-B41C-52BB372AE9A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types, messages, templates etc. defined in any language can be used</a:t>
            </a:r>
          </a:p>
          <a:p>
            <a:r>
              <a:rPr lang="en-US" dirty="0" smtClean="0"/>
              <a:t>There is no internal data type specification </a:t>
            </a:r>
            <a:r>
              <a:rPr lang="en-US" dirty="0" smtClean="0"/>
              <a:t>in </a:t>
            </a:r>
            <a:r>
              <a:rPr lang="en-US" dirty="0" smtClean="0"/>
              <a:t>TDL</a:t>
            </a:r>
          </a:p>
          <a:p>
            <a:pPr lvl="1"/>
            <a:r>
              <a:rPr lang="en-US" dirty="0" smtClean="0"/>
              <a:t>But may be added later if needed</a:t>
            </a:r>
          </a:p>
          <a:p>
            <a:pPr lvl="1"/>
            <a:r>
              <a:rPr lang="en-US" dirty="0" smtClean="0"/>
              <a:t>Consequence: </a:t>
            </a:r>
          </a:p>
          <a:p>
            <a:pPr lvl="2"/>
            <a:r>
              <a:rPr lang="en-US" dirty="0" smtClean="0"/>
              <a:t>Data is treated as strings in TDL</a:t>
            </a:r>
          </a:p>
          <a:p>
            <a:pPr lvl="2"/>
            <a:r>
              <a:rPr lang="en-US" dirty="0" smtClean="0"/>
              <a:t>Tool-specific syntax/semantics checking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697A7F-4DDD-44C0-A5E2-715D92835DE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273847"/>
      </p:ext>
    </p:extLst>
  </p:cSld>
  <p:clrMapOvr>
    <a:masterClrMapping/>
  </p:clrMapOvr>
  <p:transition advClick="0" advTm="10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Description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5205413" y="1600200"/>
            <a:ext cx="3481387" cy="4525963"/>
          </a:xfrm>
        </p:spPr>
        <p:txBody>
          <a:bodyPr/>
          <a:lstStyle/>
          <a:p>
            <a:r>
              <a:rPr lang="en-US" dirty="0" smtClean="0"/>
              <a:t>Test description</a:t>
            </a:r>
          </a:p>
          <a:p>
            <a:pPr lvl="1"/>
            <a:r>
              <a:rPr lang="en-US" sz="3200" dirty="0" smtClean="0"/>
              <a:t>To help code generation: flag </a:t>
            </a:r>
            <a:r>
              <a:rPr lang="en-US" sz="3200" dirty="0" err="1" smtClean="0"/>
              <a:t>isTestCase</a:t>
            </a:r>
            <a:endParaRPr lang="en-US" sz="3200" dirty="0" smtClean="0"/>
          </a:p>
          <a:p>
            <a:pPr lvl="1"/>
            <a:r>
              <a:rPr lang="en-US" sz="3200" dirty="0" smtClean="0"/>
              <a:t>May have parameters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898989"/>
                </a:solidFill>
              </a:rPr>
              <a:t>© ETSI 2011. All rights reserved</a:t>
            </a:r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FA2A63-EE8C-4471-87FD-79DE293BE8D6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61644" y="1644160"/>
            <a:ext cx="3226777" cy="46247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Test Description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547" y="2145323"/>
            <a:ext cx="3006969" cy="7121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Test Objective     </a:t>
            </a:r>
          </a:p>
          <a:p>
            <a:pPr algn="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(free text)</a:t>
            </a:r>
          </a:p>
        </p:txBody>
      </p:sp>
      <p:sp>
        <p:nvSpPr>
          <p:cNvPr id="9" name="Rectangle 8"/>
          <p:cNvSpPr/>
          <p:nvPr/>
        </p:nvSpPr>
        <p:spPr>
          <a:xfrm>
            <a:off x="971547" y="2995246"/>
            <a:ext cx="3006969" cy="7121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Test Configuration     </a:t>
            </a:r>
          </a:p>
          <a:p>
            <a:pPr algn="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(reference)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1546" y="3836377"/>
            <a:ext cx="3006969" cy="22742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Interaction flow</a:t>
            </a:r>
          </a:p>
          <a:p>
            <a:pPr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behaviour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description)</a:t>
            </a: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8825" y="1600200"/>
            <a:ext cx="3006725" cy="4525963"/>
          </a:xfrm>
        </p:spPr>
        <p:txBody>
          <a:bodyPr/>
          <a:lstStyle/>
          <a:p>
            <a:r>
              <a:rPr lang="en-US" sz="2800" dirty="0" smtClean="0"/>
              <a:t>Static</a:t>
            </a:r>
          </a:p>
          <a:p>
            <a:r>
              <a:rPr lang="en-US" sz="2800" dirty="0" smtClean="0"/>
              <a:t>Component, gate: type</a:t>
            </a:r>
          </a:p>
          <a:p>
            <a:r>
              <a:rPr lang="en-US" sz="2800" dirty="0" smtClean="0"/>
              <a:t>Configuration: may be specified explicitly or implicitly</a:t>
            </a:r>
          </a:p>
          <a:p>
            <a:r>
              <a:rPr lang="en-US" sz="2800" dirty="0" smtClean="0"/>
              <a:t>Connection restrictions</a:t>
            </a:r>
          </a:p>
          <a:p>
            <a:endParaRPr lang="en-US" dirty="0" smtClean="0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898989"/>
                </a:solidFill>
              </a:rPr>
              <a:t>© ETSI 2011. All rights reserved</a:t>
            </a:r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5B9223-F3F0-4337-AD1D-742AAB985AF1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80292" y="1881554"/>
            <a:ext cx="1468316" cy="9847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 instance</a:t>
            </a:r>
          </a:p>
          <a:p>
            <a:pPr algn="ctr"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0088" y="2303463"/>
            <a:ext cx="174625" cy="18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44713" y="1903413"/>
            <a:ext cx="439737" cy="360362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23393" y="1617759"/>
            <a:ext cx="1484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Gate instance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9915" y="2439891"/>
            <a:ext cx="1049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role: SUT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27138" y="2773363"/>
            <a:ext cx="174625" cy="185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7720" y="1881554"/>
            <a:ext cx="1468316" cy="9847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 instance</a:t>
            </a:r>
          </a:p>
          <a:p>
            <a:pPr algn="ctr"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29075" y="2281238"/>
            <a:ext cx="176213" cy="185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27343" y="2439891"/>
            <a:ext cx="1049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role: SUT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4088" y="2773363"/>
            <a:ext cx="176212" cy="185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>
            <a:stCxn id="7" idx="3"/>
            <a:endCxn id="14" idx="1"/>
          </p:cNvCxnSpPr>
          <p:nvPr/>
        </p:nvCxnSpPr>
        <p:spPr>
          <a:xfrm flipV="1">
            <a:off x="2144713" y="2373313"/>
            <a:ext cx="1884362" cy="222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86050" y="2460625"/>
            <a:ext cx="439738" cy="328613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465580" y="2756472"/>
            <a:ext cx="1271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Connection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4769" y="4100146"/>
            <a:ext cx="1468316" cy="9847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 instance</a:t>
            </a:r>
          </a:p>
          <a:p>
            <a:pPr algn="ctr"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3588" y="4522788"/>
            <a:ext cx="176212" cy="18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54846" y="4658483"/>
            <a:ext cx="1248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role: Tester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27138" y="4008438"/>
            <a:ext cx="174625" cy="18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82197" y="4100146"/>
            <a:ext cx="1468316" cy="9847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 instance</a:t>
            </a:r>
          </a:p>
          <a:p>
            <a:pPr algn="ctr"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94163" y="4500563"/>
            <a:ext cx="176212" cy="18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92273" y="4658483"/>
            <a:ext cx="1248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role: Tester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65675" y="3987800"/>
            <a:ext cx="176213" cy="184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/>
          <p:cNvCxnSpPr>
            <a:stCxn id="23" idx="3"/>
            <a:endCxn id="29" idx="1"/>
          </p:cNvCxnSpPr>
          <p:nvPr/>
        </p:nvCxnSpPr>
        <p:spPr>
          <a:xfrm flipV="1">
            <a:off x="2209800" y="4592638"/>
            <a:ext cx="1884363" cy="222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7" idx="0"/>
            <a:endCxn id="12" idx="2"/>
          </p:cNvCxnSpPr>
          <p:nvPr/>
        </p:nvCxnSpPr>
        <p:spPr>
          <a:xfrm flipV="1">
            <a:off x="1314450" y="2959100"/>
            <a:ext cx="0" cy="10493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849813" y="2938463"/>
            <a:ext cx="0" cy="10493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251167" y="3298552"/>
            <a:ext cx="58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PCO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329944" y="3285390"/>
            <a:ext cx="58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PCO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55766" y="2074960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PO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72596" y="4293552"/>
            <a:ext cx="429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CP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2" grpId="0" animBg="1"/>
      <p:bldP spid="14" grpId="0" animBg="1"/>
      <p:bldP spid="16" grpId="0" animBg="1"/>
      <p:bldP spid="23" grpId="0" animBg="1"/>
      <p:bldP spid="27" grpId="0" animBg="1"/>
      <p:bldP spid="29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Behaviour – Atomic Behaviour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181725" y="1600200"/>
            <a:ext cx="2646363" cy="4525963"/>
          </a:xfrm>
        </p:spPr>
        <p:txBody>
          <a:bodyPr/>
          <a:lstStyle/>
          <a:p>
            <a:r>
              <a:rPr lang="en-US" sz="2400" dirty="0" smtClean="0"/>
              <a:t>Gate events: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Interaction (send/receive)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000" dirty="0" smtClean="0"/>
              <a:t>Local action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Verdict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TD reference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Exit (Finish the whole TD)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898989"/>
                </a:solidFill>
              </a:rPr>
              <a:t>© ETSI 2011. All rights reserved</a:t>
            </a:r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6E6199-4BAE-4A12-8565-1244F98C51AC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grpSp>
        <p:nvGrpSpPr>
          <p:cNvPr id="39942" name="Group 8"/>
          <p:cNvGrpSpPr>
            <a:grpSpLocks/>
          </p:cNvGrpSpPr>
          <p:nvPr/>
        </p:nvGrpSpPr>
        <p:grpSpPr bwMode="auto">
          <a:xfrm>
            <a:off x="650875" y="1793875"/>
            <a:ext cx="1028700" cy="3962400"/>
            <a:chOff x="650631" y="1793631"/>
            <a:chExt cx="1028700" cy="3455377"/>
          </a:xfrm>
        </p:grpSpPr>
        <p:sp>
          <p:nvSpPr>
            <p:cNvPr id="6" name="Rectangle 5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>
              <a:stCxn id="6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3" name="Group 9"/>
          <p:cNvGrpSpPr>
            <a:grpSpLocks/>
          </p:cNvGrpSpPr>
          <p:nvPr/>
        </p:nvGrpSpPr>
        <p:grpSpPr bwMode="auto">
          <a:xfrm>
            <a:off x="2025650" y="1797050"/>
            <a:ext cx="1028700" cy="3962400"/>
            <a:chOff x="650631" y="1793631"/>
            <a:chExt cx="1028700" cy="3455377"/>
          </a:xfrm>
        </p:grpSpPr>
        <p:sp>
          <p:nvSpPr>
            <p:cNvPr id="11" name="Rectangle 10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>
              <a:stCxn id="11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4" name="Group 12"/>
          <p:cNvGrpSpPr>
            <a:grpSpLocks/>
          </p:cNvGrpSpPr>
          <p:nvPr/>
        </p:nvGrpSpPr>
        <p:grpSpPr bwMode="auto">
          <a:xfrm>
            <a:off x="3405188" y="1797050"/>
            <a:ext cx="1028700" cy="3962400"/>
            <a:chOff x="650631" y="1793631"/>
            <a:chExt cx="1028700" cy="3455377"/>
          </a:xfrm>
        </p:grpSpPr>
        <p:sp>
          <p:nvSpPr>
            <p:cNvPr id="14" name="Rectangle 13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Connector 14"/>
            <p:cNvCxnSpPr>
              <a:stCxn id="14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5" name="Group 15"/>
          <p:cNvGrpSpPr>
            <a:grpSpLocks/>
          </p:cNvGrpSpPr>
          <p:nvPr/>
        </p:nvGrpSpPr>
        <p:grpSpPr bwMode="auto">
          <a:xfrm>
            <a:off x="4779963" y="1800225"/>
            <a:ext cx="1028700" cy="3962400"/>
            <a:chOff x="650631" y="1793631"/>
            <a:chExt cx="1028700" cy="3455377"/>
          </a:xfrm>
        </p:grpSpPr>
        <p:sp>
          <p:nvSpPr>
            <p:cNvPr id="17" name="Rectangle 16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>
            <a:off x="1165225" y="2708275"/>
            <a:ext cx="1374775" cy="1666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08131" y="3341076"/>
            <a:ext cx="782515" cy="420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text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48211" y="4012222"/>
            <a:ext cx="782515" cy="420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fail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3723" y="4709745"/>
            <a:ext cx="5034928" cy="420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TD xx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5153025" y="5680075"/>
            <a:ext cx="280988" cy="2143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53025" y="5680075"/>
            <a:ext cx="280988" cy="2190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95325" y="2608263"/>
            <a:ext cx="5033963" cy="19637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2013" y="2840038"/>
            <a:ext cx="4703762" cy="712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62013" y="3630613"/>
            <a:ext cx="4703762" cy="712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Behaviour – Combined Behaviour</a:t>
            </a:r>
          </a:p>
        </p:txBody>
      </p:sp>
      <p:sp>
        <p:nvSpPr>
          <p:cNvPr id="40966" name="Content Placeholder 2"/>
          <p:cNvSpPr>
            <a:spLocks noGrp="1"/>
          </p:cNvSpPr>
          <p:nvPr>
            <p:ph idx="1"/>
          </p:nvPr>
        </p:nvSpPr>
        <p:spPr>
          <a:xfrm>
            <a:off x="6181725" y="1600200"/>
            <a:ext cx="2646363" cy="4525963"/>
          </a:xfrm>
        </p:spPr>
        <p:txBody>
          <a:bodyPr/>
          <a:lstStyle/>
          <a:p>
            <a:r>
              <a:rPr lang="en-US" sz="2400" smtClean="0"/>
              <a:t>Combined behaviours:</a:t>
            </a:r>
          </a:p>
          <a:p>
            <a:pPr lvl="1"/>
            <a:r>
              <a:rPr lang="en-US" sz="2000" smtClean="0"/>
              <a:t>Alternative</a:t>
            </a:r>
          </a:p>
          <a:p>
            <a:pPr lvl="2"/>
            <a:r>
              <a:rPr lang="en-US" sz="1600" smtClean="0"/>
              <a:t>Tester receiving</a:t>
            </a:r>
          </a:p>
          <a:p>
            <a:pPr lvl="1"/>
            <a:endParaRPr lang="en-US" sz="1000" smtClean="0"/>
          </a:p>
          <a:p>
            <a:pPr lvl="1"/>
            <a:r>
              <a:rPr lang="en-US" sz="2000" smtClean="0"/>
              <a:t>Conditional</a:t>
            </a:r>
          </a:p>
          <a:p>
            <a:pPr lvl="2"/>
            <a:r>
              <a:rPr lang="en-US" sz="1600" smtClean="0"/>
              <a:t>Tester send </a:t>
            </a:r>
          </a:p>
          <a:p>
            <a:pPr lvl="2"/>
            <a:r>
              <a:rPr lang="en-US" sz="1600" smtClean="0"/>
              <a:t>(“if then else”)</a:t>
            </a:r>
          </a:p>
          <a:p>
            <a:pPr lvl="1"/>
            <a:r>
              <a:rPr lang="en-US" sz="2000" smtClean="0"/>
              <a:t>Parallel</a:t>
            </a:r>
          </a:p>
          <a:p>
            <a:pPr lvl="1"/>
            <a:endParaRPr lang="en-US" sz="1000" smtClean="0"/>
          </a:p>
          <a:p>
            <a:pPr lvl="1"/>
            <a:r>
              <a:rPr lang="en-US" sz="2000" smtClean="0"/>
              <a:t>Loops</a:t>
            </a:r>
          </a:p>
          <a:p>
            <a:pPr lvl="2"/>
            <a:r>
              <a:rPr lang="en-US" sz="1600" smtClean="0"/>
              <a:t>Bounded (“for”)</a:t>
            </a:r>
          </a:p>
          <a:p>
            <a:pPr lvl="2"/>
            <a:r>
              <a:rPr lang="en-US" sz="1600" smtClean="0"/>
              <a:t>Unbounded (“while”)</a:t>
            </a:r>
            <a:endParaRPr lang="en-US" sz="2000" smtClean="0"/>
          </a:p>
        </p:txBody>
      </p:sp>
      <p:sp>
        <p:nvSpPr>
          <p:cNvPr id="409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898989"/>
                </a:solidFill>
              </a:rPr>
              <a:t>© ETSI 2011. All rights reserved</a:t>
            </a:r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9686CB-E991-4F3D-B421-B5163874243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grpSp>
        <p:nvGrpSpPr>
          <p:cNvPr id="40969" name="Group 8"/>
          <p:cNvGrpSpPr>
            <a:grpSpLocks/>
          </p:cNvGrpSpPr>
          <p:nvPr/>
        </p:nvGrpSpPr>
        <p:grpSpPr bwMode="auto">
          <a:xfrm>
            <a:off x="650875" y="1793875"/>
            <a:ext cx="1028700" cy="3962400"/>
            <a:chOff x="650631" y="1793631"/>
            <a:chExt cx="1028700" cy="3455377"/>
          </a:xfrm>
        </p:grpSpPr>
        <p:sp>
          <p:nvSpPr>
            <p:cNvPr id="6" name="Rectangle 5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>
              <a:stCxn id="6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70" name="Group 9"/>
          <p:cNvGrpSpPr>
            <a:grpSpLocks/>
          </p:cNvGrpSpPr>
          <p:nvPr/>
        </p:nvGrpSpPr>
        <p:grpSpPr bwMode="auto">
          <a:xfrm>
            <a:off x="2025650" y="1797050"/>
            <a:ext cx="1028700" cy="3962400"/>
            <a:chOff x="650631" y="1793631"/>
            <a:chExt cx="1028700" cy="3455377"/>
          </a:xfrm>
        </p:grpSpPr>
        <p:sp>
          <p:nvSpPr>
            <p:cNvPr id="11" name="Rectangle 10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>
              <a:stCxn id="11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71" name="Group 12"/>
          <p:cNvGrpSpPr>
            <a:grpSpLocks/>
          </p:cNvGrpSpPr>
          <p:nvPr/>
        </p:nvGrpSpPr>
        <p:grpSpPr bwMode="auto">
          <a:xfrm>
            <a:off x="3405188" y="1797050"/>
            <a:ext cx="1028700" cy="3962400"/>
            <a:chOff x="650631" y="1793631"/>
            <a:chExt cx="1028700" cy="3455377"/>
          </a:xfrm>
        </p:grpSpPr>
        <p:sp>
          <p:nvSpPr>
            <p:cNvPr id="14" name="Rectangle 13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Connector 14"/>
            <p:cNvCxnSpPr>
              <a:stCxn id="14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72" name="Group 15"/>
          <p:cNvGrpSpPr>
            <a:grpSpLocks/>
          </p:cNvGrpSpPr>
          <p:nvPr/>
        </p:nvGrpSpPr>
        <p:grpSpPr bwMode="auto">
          <a:xfrm>
            <a:off x="4779963" y="1800225"/>
            <a:ext cx="1028700" cy="3962400"/>
            <a:chOff x="650631" y="1793631"/>
            <a:chExt cx="1028700" cy="3455377"/>
          </a:xfrm>
        </p:grpSpPr>
        <p:sp>
          <p:nvSpPr>
            <p:cNvPr id="17" name="Rectangle 16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95325" y="2608263"/>
            <a:ext cx="5033963" cy="3062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0425" y="4905375"/>
            <a:ext cx="4703763" cy="436563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2013" y="2840038"/>
            <a:ext cx="4703762" cy="712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62013" y="3630613"/>
            <a:ext cx="4703762" cy="712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Behaviour – Exceptional/Periodic</a:t>
            </a:r>
          </a:p>
        </p:txBody>
      </p:sp>
      <p:sp>
        <p:nvSpPr>
          <p:cNvPr id="41991" name="Content Placeholder 2"/>
          <p:cNvSpPr>
            <a:spLocks noGrp="1"/>
          </p:cNvSpPr>
          <p:nvPr>
            <p:ph idx="1"/>
          </p:nvPr>
        </p:nvSpPr>
        <p:spPr>
          <a:xfrm>
            <a:off x="6181725" y="1600200"/>
            <a:ext cx="2646363" cy="4525963"/>
          </a:xfrm>
        </p:spPr>
        <p:txBody>
          <a:bodyPr/>
          <a:lstStyle/>
          <a:p>
            <a:r>
              <a:rPr lang="en-US" sz="2400" smtClean="0"/>
              <a:t>Exceptional </a:t>
            </a:r>
          </a:p>
          <a:p>
            <a:pPr lvl="1"/>
            <a:r>
              <a:rPr lang="en-US" sz="1600" smtClean="0"/>
              <a:t>Starts by Tester receive event</a:t>
            </a:r>
          </a:p>
          <a:p>
            <a:pPr lvl="1"/>
            <a:r>
              <a:rPr lang="en-US" sz="1600" smtClean="0"/>
              <a:t>Default</a:t>
            </a:r>
          </a:p>
          <a:p>
            <a:pPr lvl="1"/>
            <a:r>
              <a:rPr lang="en-US" sz="1600" smtClean="0"/>
              <a:t>Interrupt</a:t>
            </a:r>
          </a:p>
          <a:p>
            <a:r>
              <a:rPr lang="en-US" sz="2400" smtClean="0"/>
              <a:t>Periodic</a:t>
            </a:r>
          </a:p>
          <a:p>
            <a:pPr lvl="1"/>
            <a:r>
              <a:rPr lang="en-US" sz="1600" smtClean="0"/>
              <a:t>Starts by Tester send event</a:t>
            </a:r>
          </a:p>
          <a:p>
            <a:pPr lvl="1"/>
            <a:r>
              <a:rPr lang="en-US" sz="1600" smtClean="0"/>
              <a:t>Executed in parallel with the behaviour of the containing combined behaviour</a:t>
            </a:r>
          </a:p>
          <a:p>
            <a:pPr lvl="1"/>
            <a:endParaRPr lang="en-US" sz="1600" smtClean="0"/>
          </a:p>
        </p:txBody>
      </p:sp>
      <p:sp>
        <p:nvSpPr>
          <p:cNvPr id="4199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mtClean="0">
                <a:solidFill>
                  <a:srgbClr val="898989"/>
                </a:solidFill>
              </a:rPr>
              <a:t>© ETSI 2011. All rights reserved</a:t>
            </a:r>
            <a:endParaRPr lang="en-US" smtClean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425F1B-8B73-4CD0-A852-DB9E60CD088F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862013" y="4468813"/>
            <a:ext cx="4703762" cy="436562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5" name="Group 8"/>
          <p:cNvGrpSpPr>
            <a:grpSpLocks/>
          </p:cNvGrpSpPr>
          <p:nvPr/>
        </p:nvGrpSpPr>
        <p:grpSpPr bwMode="auto">
          <a:xfrm>
            <a:off x="650875" y="1793875"/>
            <a:ext cx="1028700" cy="3962400"/>
            <a:chOff x="650631" y="1793631"/>
            <a:chExt cx="1028700" cy="3455377"/>
          </a:xfrm>
        </p:grpSpPr>
        <p:sp>
          <p:nvSpPr>
            <p:cNvPr id="6" name="Rectangle 5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>
              <a:stCxn id="6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6" name="Group 9"/>
          <p:cNvGrpSpPr>
            <a:grpSpLocks/>
          </p:cNvGrpSpPr>
          <p:nvPr/>
        </p:nvGrpSpPr>
        <p:grpSpPr bwMode="auto">
          <a:xfrm>
            <a:off x="2025650" y="1797050"/>
            <a:ext cx="1028700" cy="3962400"/>
            <a:chOff x="650631" y="1793631"/>
            <a:chExt cx="1028700" cy="3455377"/>
          </a:xfrm>
        </p:grpSpPr>
        <p:sp>
          <p:nvSpPr>
            <p:cNvPr id="11" name="Rectangle 10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>
              <a:stCxn id="11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7" name="Group 12"/>
          <p:cNvGrpSpPr>
            <a:grpSpLocks/>
          </p:cNvGrpSpPr>
          <p:nvPr/>
        </p:nvGrpSpPr>
        <p:grpSpPr bwMode="auto">
          <a:xfrm>
            <a:off x="3405188" y="1797050"/>
            <a:ext cx="1028700" cy="3962400"/>
            <a:chOff x="650631" y="1793631"/>
            <a:chExt cx="1028700" cy="3455377"/>
          </a:xfrm>
        </p:grpSpPr>
        <p:sp>
          <p:nvSpPr>
            <p:cNvPr id="14" name="Rectangle 13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Connector 14"/>
            <p:cNvCxnSpPr>
              <a:stCxn id="14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98" name="Group 15"/>
          <p:cNvGrpSpPr>
            <a:grpSpLocks/>
          </p:cNvGrpSpPr>
          <p:nvPr/>
        </p:nvGrpSpPr>
        <p:grpSpPr bwMode="auto">
          <a:xfrm>
            <a:off x="4779963" y="1800225"/>
            <a:ext cx="1028700" cy="3962400"/>
            <a:chOff x="650631" y="1793631"/>
            <a:chExt cx="1028700" cy="3455377"/>
          </a:xfrm>
        </p:grpSpPr>
        <p:sp>
          <p:nvSpPr>
            <p:cNvPr id="17" name="Rectangle 16"/>
            <p:cNvSpPr/>
            <p:nvPr/>
          </p:nvSpPr>
          <p:spPr>
            <a:xfrm>
              <a:off x="650631" y="1793631"/>
              <a:ext cx="1028700" cy="3599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1164981" y="2153566"/>
              <a:ext cx="0" cy="30954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SI Presentation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2011</Template>
  <TotalTime>1595</TotalTime>
  <Words>386</Words>
  <Application>Microsoft Office PowerPoint</Application>
  <PresentationFormat>On-screen Show (4:3)</PresentationFormat>
  <Paragraphs>121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ETSI Presentation Template 2011</vt:lpstr>
      <vt:lpstr>STF 454 TDL – Overview</vt:lpstr>
      <vt:lpstr>Design aspects</vt:lpstr>
      <vt:lpstr>Comments/Annotations</vt:lpstr>
      <vt:lpstr>Test Data</vt:lpstr>
      <vt:lpstr>Test Description</vt:lpstr>
      <vt:lpstr>Test Configuration</vt:lpstr>
      <vt:lpstr>Test Behaviour – Atomic Behaviour</vt:lpstr>
      <vt:lpstr>Test Behaviour – Combined Behaviour</vt:lpstr>
      <vt:lpstr>Test Behaviour – Exceptional/Periodic</vt:lpstr>
      <vt:lpstr>Time</vt:lpstr>
    </vt:vector>
  </TitlesOfParts>
  <Company>Siemens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the Test Description Language</dc:title>
  <dc:creator>Andreas Ulrich</dc:creator>
  <dc:description>© ETSI 2009. All rights reserved</dc:description>
  <cp:lastModifiedBy>Gusztáv Adamis</cp:lastModifiedBy>
  <cp:revision>271</cp:revision>
  <cp:lastPrinted>2013-05-07T16:45:23Z</cp:lastPrinted>
  <dcterms:created xsi:type="dcterms:W3CDTF">2013-01-14T13:16:58Z</dcterms:created>
  <dcterms:modified xsi:type="dcterms:W3CDTF">2013-05-08T13:01:54Z</dcterms:modified>
  <cp:contentStatus>February 2009</cp:contentStatus>
</cp:coreProperties>
</file>