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0" r:id="rId3"/>
    <p:sldId id="361" r:id="rId4"/>
    <p:sldId id="357" r:id="rId5"/>
    <p:sldId id="354" r:id="rId6"/>
    <p:sldId id="364" r:id="rId7"/>
    <p:sldId id="370" r:id="rId8"/>
    <p:sldId id="356" r:id="rId9"/>
    <p:sldId id="373" r:id="rId10"/>
    <p:sldId id="378" r:id="rId11"/>
    <p:sldId id="374" r:id="rId12"/>
    <p:sldId id="375" r:id="rId13"/>
    <p:sldId id="376" r:id="rId14"/>
    <p:sldId id="371" r:id="rId15"/>
    <p:sldId id="359" r:id="rId16"/>
    <p:sldId id="366" r:id="rId17"/>
    <p:sldId id="372" r:id="rId18"/>
    <p:sldId id="352" r:id="rId19"/>
    <p:sldId id="353" r:id="rId20"/>
    <p:sldId id="367" r:id="rId21"/>
    <p:sldId id="377" r:id="rId22"/>
    <p:sldId id="358" r:id="rId23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STF/STF454_MTS_TDL/Public/ETSI_ES_TDL.pdf" TargetMode="External"/><Relationship Id="rId2" Type="http://schemas.openxmlformats.org/officeDocument/2006/relationships/hyperlink" Target="https://docbox.etsi.org/STF/STF454_MTS_TDL/Public/tdl_features%20(copy).xls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box.etsi.org/STF/STF454_MTS_TDL/Public/STF454-TDL-Overview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“Design of TDL” – Status Report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</a:t>
            </a:r>
            <a:r>
              <a:rPr lang="en-US" dirty="0" smtClean="0"/>
              <a:t>2013-04-13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Parts in TDL Stable Draft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 of TDL meta-model and achieving consistency</a:t>
            </a:r>
          </a:p>
          <a:p>
            <a:r>
              <a:rPr lang="en-US" dirty="0" smtClean="0"/>
              <a:t>Description of semantics of all MM elements</a:t>
            </a:r>
          </a:p>
          <a:p>
            <a:r>
              <a:rPr lang="en-US" dirty="0" smtClean="0"/>
              <a:t>Worked out concrete syntax</a:t>
            </a:r>
          </a:p>
          <a:p>
            <a:pPr lvl="1"/>
            <a:r>
              <a:rPr lang="en-US" dirty="0" smtClean="0"/>
              <a:t>Suggested: UML-like graphical syntax</a:t>
            </a:r>
          </a:p>
          <a:p>
            <a:pPr lvl="1"/>
            <a:r>
              <a:rPr lang="en-US" dirty="0" smtClean="0"/>
              <a:t>Issue to be clarified</a:t>
            </a:r>
          </a:p>
          <a:p>
            <a:pPr lvl="2"/>
            <a:r>
              <a:rPr lang="en-US" dirty="0" smtClean="0"/>
              <a:t>Is there a possible IP infringement with OMG’s UML when ETSI attempts to design a similar syntax for TDL?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 Technical Risks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60608" y="1416676"/>
          <a:ext cx="8590209" cy="52417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56010"/>
                <a:gridCol w="1034091"/>
                <a:gridCol w="1156549"/>
                <a:gridCol w="3343559"/>
              </a:tblGrid>
              <a:tr h="51495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/>
                        <a:t>Risk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/>
                        <a:t>Severity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/>
                        <a:t>Likelihood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/>
                        <a:t>Mitigation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86460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Scope and contents of TDL draft moving or changing due to “green field” development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Move insufficiently discussed topics to a follow-up STF on TDLv2.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738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Validity and consistency of developed concepts (meta-model) cannot be guaranteed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Remove all inconsistent and unfinished elements from the final TDL document; enforce validation activities outside of the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85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Acceptance of proposed TDL concrete syntax missing by end users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Collect feedback from end users and incorporate changes possibly in the current TDL document; otherwise task needs to be handled by a follow-up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99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Delayed delivery of next draft due to vacation period (draft requested 4 weeks prior to MTS#60)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/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/>
                        <a:t>Try to distribute work to STF members such that they can work independently from each other.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Tight STF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Hiring of 5 experts opposed to 4 as suggested in </a:t>
            </a:r>
            <a:r>
              <a:rPr lang="en-GB" sz="2800" dirty="0" err="1" smtClean="0"/>
              <a:t>ToR</a:t>
            </a:r>
            <a:r>
              <a:rPr lang="en-GB" sz="2800" dirty="0" smtClean="0"/>
              <a:t> dilutes overall resources</a:t>
            </a:r>
          </a:p>
          <a:p>
            <a:pPr lvl="1"/>
            <a:r>
              <a:rPr lang="en-GB" sz="2400" dirty="0" smtClean="0"/>
              <a:t>Already 30% of voluntary work</a:t>
            </a:r>
          </a:p>
          <a:p>
            <a:pPr lvl="1"/>
            <a:r>
              <a:rPr lang="en-GB" sz="2400" dirty="0" smtClean="0"/>
              <a:t>Initial ramp-up to get all experts on same ground required</a:t>
            </a:r>
          </a:p>
          <a:p>
            <a:pPr lvl="1"/>
            <a:r>
              <a:rPr lang="en-GB" sz="2400" dirty="0" smtClean="0"/>
              <a:t>Parallelisation of  work difficult to achieve</a:t>
            </a:r>
          </a:p>
          <a:p>
            <a:pPr lvl="2"/>
            <a:r>
              <a:rPr lang="en-GB" sz="2000" dirty="0" smtClean="0"/>
              <a:t>Mainly for the analysis and writing part</a:t>
            </a:r>
          </a:p>
          <a:p>
            <a:pPr lvl="2"/>
            <a:r>
              <a:rPr lang="en-GB" sz="2000" dirty="0" smtClean="0"/>
              <a:t>But not for the design</a:t>
            </a:r>
          </a:p>
          <a:p>
            <a:r>
              <a:rPr lang="en-GB" sz="2800" dirty="0" smtClean="0"/>
              <a:t>In </a:t>
            </a:r>
            <a:r>
              <a:rPr lang="en-GB" sz="2800" dirty="0" smtClean="0"/>
              <a:t>total 174 person days for contracted </a:t>
            </a:r>
            <a:r>
              <a:rPr lang="en-GB" sz="2800" dirty="0" smtClean="0"/>
              <a:t>experts</a:t>
            </a:r>
          </a:p>
          <a:p>
            <a:pPr lvl="1"/>
            <a:r>
              <a:rPr lang="en-GB" sz="2400" dirty="0" smtClean="0"/>
              <a:t>75 PD spent in first phase</a:t>
            </a:r>
          </a:p>
          <a:p>
            <a:pPr lvl="1"/>
            <a:r>
              <a:rPr lang="en-GB" sz="2400" dirty="0" smtClean="0"/>
              <a:t>Only 99 PD contingency to achieve next milestones B+C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Additionally Requested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Setup of a development environment for the TDL meta-model</a:t>
            </a:r>
          </a:p>
          <a:p>
            <a:pPr lvl="1"/>
            <a:r>
              <a:rPr lang="en-US" sz="2000" dirty="0" smtClean="0"/>
              <a:t>Currently MM is designed using MS Visio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error-prone activity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Tool environment ensures higher quality during MM design already, independent from (voluntary) MM validation phase</a:t>
            </a:r>
            <a:endParaRPr lang="en-US" sz="2000" dirty="0" smtClean="0"/>
          </a:p>
          <a:p>
            <a:pPr lvl="1"/>
            <a:r>
              <a:rPr lang="en-US" sz="2000" dirty="0" smtClean="0"/>
              <a:t>Asset remains with ETSI, in opposite to prototype tools from validation phase </a:t>
            </a:r>
            <a:r>
              <a:rPr lang="en-US" sz="2000" dirty="0" smtClean="0">
                <a:sym typeface="Wingdings" pitchFamily="2" charset="2"/>
              </a:rPr>
              <a:t> reuse for follow-up design activities</a:t>
            </a:r>
          </a:p>
          <a:p>
            <a:pPr lvl="1"/>
            <a:r>
              <a:rPr lang="en-US" sz="2000" dirty="0" smtClean="0"/>
              <a:t>Activity unforeseen in the </a:t>
            </a:r>
            <a:r>
              <a:rPr lang="en-US" sz="2000" dirty="0" err="1" smtClean="0"/>
              <a:t>ToR</a:t>
            </a:r>
            <a:endParaRPr lang="en-US" sz="2000" dirty="0" smtClean="0"/>
          </a:p>
          <a:p>
            <a:r>
              <a:rPr lang="en-US" sz="2400" dirty="0" smtClean="0">
                <a:sym typeface="Wingdings" pitchFamily="2" charset="2"/>
              </a:rPr>
              <a:t>Request of </a:t>
            </a:r>
            <a:r>
              <a:rPr lang="en-US" sz="2400" b="1" dirty="0" smtClean="0">
                <a:sym typeface="Wingdings" pitchFamily="2" charset="2"/>
              </a:rPr>
              <a:t>5 additional funded person days </a:t>
            </a:r>
            <a:r>
              <a:rPr lang="en-US" sz="2400" dirty="0" smtClean="0">
                <a:sym typeface="Wingdings" pitchFamily="2" charset="2"/>
              </a:rPr>
              <a:t>for this task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Plan, 2</a:t>
            </a:r>
            <a:r>
              <a:rPr lang="en-US" baseline="30000" dirty="0" smtClean="0"/>
              <a:t>nd</a:t>
            </a:r>
            <a:r>
              <a:rPr lang="en-US" dirty="0" smtClean="0"/>
              <a:t> Period (Plan)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2350" y="1675980"/>
          <a:ext cx="8665925" cy="4252136"/>
        </p:xfrm>
        <a:graphic>
          <a:graphicData uri="http://schemas.openxmlformats.org/drawingml/2006/table">
            <a:tbl>
              <a:tblPr/>
              <a:tblGrid>
                <a:gridCol w="654032"/>
                <a:gridCol w="654032"/>
                <a:gridCol w="555927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261613"/>
                <a:gridCol w="3139352"/>
              </a:tblGrid>
              <a:tr h="3188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4" marR="12264" marT="12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to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4" marR="12264" marT="122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 dirty="0" err="1">
                          <a:latin typeface="Arial"/>
                        </a:rPr>
                        <a:t>week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4" marR="12264" marT="12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4" marR="12264" marT="12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4" marR="12264" marT="12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03.06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07.06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14.06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21.06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28.06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latin typeface="Arial"/>
                        </a:rPr>
                        <a:t>S#4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29.07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30.08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latin typeface="Arial"/>
                        </a:rPr>
                        <a:t>S#5; </a:t>
                      </a:r>
                      <a:r>
                        <a:rPr lang="de-DE" sz="1400" b="0" i="0" u="none" strike="noStrike" dirty="0" err="1">
                          <a:latin typeface="Arial"/>
                        </a:rPr>
                        <a:t>stable</a:t>
                      </a:r>
                      <a:r>
                        <a:rPr lang="de-DE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 err="1">
                          <a:latin typeface="Arial"/>
                        </a:rPr>
                        <a:t>draft</a:t>
                      </a:r>
                      <a:r>
                        <a:rPr lang="de-DE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 err="1">
                          <a:latin typeface="Arial"/>
                        </a:rPr>
                        <a:t>ready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300" b="1" i="0" u="none" strike="noStrike">
                        <a:latin typeface="Arial"/>
                      </a:endParaRP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  <a:r>
                        <a:rPr lang="de-DE" sz="1300" b="0" i="0" u="none" strike="noStrike" dirty="0" smtClean="0">
                          <a:latin typeface="Arial"/>
                        </a:rPr>
                        <a:t>MTS#60 ???</a:t>
                      </a:r>
                      <a:endParaRPr lang="de-DE" sz="1300" b="0" i="0" u="none" strike="noStrike" dirty="0">
                        <a:latin typeface="Arial"/>
                      </a:endParaRP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3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30.09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04.10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4" marR="12264" marT="122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MTS#59 meeting</a:t>
            </a:r>
          </a:p>
          <a:p>
            <a:pPr lvl="1"/>
            <a:r>
              <a:rPr lang="en-US" dirty="0" smtClean="0"/>
              <a:t>Discussion of submitted early draft</a:t>
            </a:r>
          </a:p>
          <a:p>
            <a:pPr lvl="1"/>
            <a:r>
              <a:rPr lang="en-US" dirty="0" smtClean="0"/>
              <a:t>Agreement on STF </a:t>
            </a:r>
            <a:r>
              <a:rPr lang="en-US" dirty="0" smtClean="0"/>
              <a:t>continuation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Discussion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STF – SG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overall direction of TDL design is OK</a:t>
            </a:r>
          </a:p>
          <a:p>
            <a:r>
              <a:rPr lang="en-US" dirty="0" smtClean="0"/>
              <a:t>Resolve deadlocks in STF internal discussions by providing guidance and advice</a:t>
            </a:r>
          </a:p>
          <a:p>
            <a:r>
              <a:rPr lang="en-US" dirty="0" smtClean="0"/>
              <a:t>Develop a roadmap for TDL</a:t>
            </a:r>
          </a:p>
          <a:p>
            <a:endParaRPr lang="en-US" dirty="0" smtClean="0"/>
          </a:p>
          <a:p>
            <a:r>
              <a:rPr lang="en-US" dirty="0" smtClean="0"/>
              <a:t>TDL feature list with mapping to TDL use cases</a:t>
            </a:r>
          </a:p>
          <a:p>
            <a:pPr lvl="1"/>
            <a:r>
              <a:rPr lang="en-US" dirty="0" smtClean="0"/>
              <a:t>STF will make proposals</a:t>
            </a:r>
          </a:p>
          <a:p>
            <a:pPr lvl="1"/>
            <a:r>
              <a:rPr lang="en-US" dirty="0" smtClean="0"/>
              <a:t>Feedback expected from SG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Promote TDL features based on their potential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485093"/>
            <a:ext cx="5210175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5250" y="5506289"/>
            <a:ext cx="381000" cy="365125"/>
          </a:xfrm>
        </p:spPr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0292" y="2656922"/>
          <a:ext cx="864219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650058"/>
                <a:gridCol w="3534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documentation (incl. informal parts)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3GPP test specs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generation of tests that can be made executable (i.e. all parts are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mapping of a TDL spec to partial TTCN-3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representation of generated tests (i.e. output from</a:t>
                      </a:r>
                      <a:r>
                        <a:rPr lang="en-US" baseline="0" dirty="0" smtClean="0"/>
                        <a:t>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 generated</a:t>
                      </a:r>
                      <a:r>
                        <a:rPr lang="en-US" baseline="0" dirty="0" smtClean="0"/>
                        <a:t> from system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representation of</a:t>
                      </a:r>
                      <a:r>
                        <a:rPr lang="en-US" baseline="0" dirty="0" smtClean="0"/>
                        <a:t> test logs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execution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log of a TTCN-3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test generation (i.e.</a:t>
                      </a:r>
                      <a:r>
                        <a:rPr lang="en-US" baseline="0" dirty="0" smtClean="0"/>
                        <a:t> input to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models as activity diagrams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performance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On-the-fly testing from a TDL spec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</a:t>
                      </a:r>
                      <a:r>
                        <a:rPr lang="en-US" baseline="0" dirty="0" smtClean="0"/>
                        <a:t> interoperability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case models, from which tests are derived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496" y="2340864"/>
            <a:ext cx="1210588" cy="646331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Focus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early draft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44" y="2987040"/>
            <a:ext cx="8607552" cy="4632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TDL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45259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use </a:t>
            </a:r>
            <a:r>
              <a:rPr lang="en-US" dirty="0" smtClean="0"/>
              <a:t>in STF, communication with SG</a:t>
            </a:r>
          </a:p>
          <a:p>
            <a:r>
              <a:rPr lang="en-US" dirty="0" smtClean="0"/>
              <a:t>Proposed structure (template)</a:t>
            </a:r>
          </a:p>
          <a:p>
            <a:pPr lvl="1"/>
            <a:r>
              <a:rPr lang="en-US" sz="2400" dirty="0" smtClean="0"/>
              <a:t>TDL feature name</a:t>
            </a:r>
          </a:p>
          <a:p>
            <a:pPr lvl="1"/>
            <a:r>
              <a:rPr lang="en-US" sz="2400" dirty="0" smtClean="0"/>
              <a:t>Covered TDL use cases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Description (abstract syntax, meta-model)</a:t>
            </a:r>
          </a:p>
          <a:p>
            <a:pPr lvl="1"/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Proposed textual concrete syntax</a:t>
            </a:r>
          </a:p>
          <a:p>
            <a:pPr lvl="1"/>
            <a:r>
              <a:rPr lang="en-US" sz="2400" dirty="0" smtClean="0"/>
              <a:t>Proposed graphical concrete syntax</a:t>
            </a:r>
          </a:p>
          <a:p>
            <a:pPr lvl="1"/>
            <a:r>
              <a:rPr lang="en-US" sz="2400" dirty="0" smtClean="0"/>
              <a:t>Examples of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 smtClean="0"/>
              <a:t>2013-05-13: </a:t>
            </a:r>
            <a:r>
              <a:rPr lang="en-US" sz="1200" dirty="0" smtClean="0"/>
              <a:t>Input to MTS#59</a:t>
            </a:r>
          </a:p>
          <a:p>
            <a:r>
              <a:rPr lang="en-US" sz="1200" dirty="0" smtClean="0"/>
              <a:t>2013-04-03: In preparation of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2013-03-16: Outcome from Budapest meeting</a:t>
            </a:r>
          </a:p>
          <a:p>
            <a:r>
              <a:rPr lang="en-US" sz="1200" dirty="0" smtClean="0"/>
              <a:t>2013-02-25: Reviewed during SG#2; agenda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2013-02-22: Document created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Description in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5032248"/>
          </a:xfrm>
        </p:spPr>
        <p:txBody>
          <a:bodyPr/>
          <a:lstStyle/>
          <a:p>
            <a:r>
              <a:rPr lang="en-US" sz="2800" dirty="0" smtClean="0"/>
              <a:t>Structure of TDL feature description</a:t>
            </a:r>
          </a:p>
          <a:p>
            <a:pPr lvl="1"/>
            <a:r>
              <a:rPr lang="en-US" sz="2000" dirty="0" smtClean="0"/>
              <a:t>TDL feature name (title of sub-clause)</a:t>
            </a:r>
          </a:p>
          <a:p>
            <a:pPr lvl="1"/>
            <a:r>
              <a:rPr lang="en-US" sz="2000" dirty="0" smtClean="0"/>
              <a:t>Overview (covered in early draft)</a:t>
            </a:r>
          </a:p>
          <a:p>
            <a:pPr lvl="2"/>
            <a:r>
              <a:rPr lang="en-US" sz="1800" dirty="0" smtClean="0"/>
              <a:t>Free description of the feature</a:t>
            </a:r>
          </a:p>
          <a:p>
            <a:pPr lvl="1"/>
            <a:r>
              <a:rPr lang="en-US" sz="2000" dirty="0" smtClean="0"/>
              <a:t>Abstract syntax</a:t>
            </a:r>
          </a:p>
          <a:p>
            <a:pPr lvl="2"/>
            <a:r>
              <a:rPr lang="en-US" sz="1800" dirty="0" smtClean="0"/>
              <a:t>Representation of the feature and its elements in the meta-model</a:t>
            </a:r>
          </a:p>
          <a:p>
            <a:pPr lvl="1"/>
            <a:r>
              <a:rPr lang="en-US" sz="2000" dirty="0" smtClean="0"/>
              <a:t>Semantics</a:t>
            </a:r>
          </a:p>
          <a:p>
            <a:pPr lvl="2"/>
            <a:r>
              <a:rPr lang="en-US" sz="1800" dirty="0" smtClean="0"/>
              <a:t>Preferably formal description of the semantics of the feature</a:t>
            </a:r>
          </a:p>
          <a:p>
            <a:pPr lvl="1"/>
            <a:r>
              <a:rPr lang="en-US" sz="2000" dirty="0" smtClean="0"/>
              <a:t>Constraints</a:t>
            </a:r>
          </a:p>
          <a:p>
            <a:pPr lvl="2"/>
            <a:r>
              <a:rPr lang="en-US" sz="1800" dirty="0" smtClean="0"/>
              <a:t>Constraints on the feature that can be statically analyzed</a:t>
            </a:r>
          </a:p>
          <a:p>
            <a:pPr lvl="1"/>
            <a:r>
              <a:rPr lang="en-US" sz="2000" dirty="0" smtClean="0"/>
              <a:t>Classifier description</a:t>
            </a:r>
          </a:p>
          <a:p>
            <a:pPr lvl="2"/>
            <a:r>
              <a:rPr lang="en-US" sz="1600" dirty="0" smtClean="0"/>
              <a:t>Description of all elements contained in the meta-classes</a:t>
            </a:r>
          </a:p>
          <a:p>
            <a:pPr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Note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Concrete syntax moved to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annex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Global interaction flow</a:t>
            </a:r>
          </a:p>
          <a:p>
            <a:pPr lvl="1"/>
            <a:r>
              <a:rPr lang="en-US" sz="2200" dirty="0" smtClean="0"/>
              <a:t>Interaction flow of a test description is totally ordered, unless flow operators are used to express explicitly partial ordering between interactions</a:t>
            </a:r>
          </a:p>
          <a:p>
            <a:r>
              <a:rPr lang="en-US" sz="2400" dirty="0" smtClean="0"/>
              <a:t>Global time</a:t>
            </a:r>
          </a:p>
          <a:p>
            <a:pPr lvl="1"/>
            <a:r>
              <a:rPr lang="en-US" sz="2200" dirty="0" smtClean="0"/>
              <a:t>TDL assumes the existence of a discrete global clock that is used to label all tester/SUT interactions with a global timestamp</a:t>
            </a:r>
          </a:p>
          <a:p>
            <a:r>
              <a:rPr lang="en-US" sz="2400" dirty="0" smtClean="0"/>
              <a:t>Global data</a:t>
            </a:r>
          </a:p>
          <a:p>
            <a:pPr lvl="1"/>
            <a:r>
              <a:rPr lang="en-US" sz="2200" dirty="0" smtClean="0"/>
              <a:t>Data in tester/SUT interactions is globally visible within an interaction </a:t>
            </a:r>
            <a:r>
              <a:rPr lang="en-US" sz="2200" dirty="0" smtClean="0"/>
              <a:t>flow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616" cy="4525963"/>
          </a:xfrm>
        </p:spPr>
        <p:txBody>
          <a:bodyPr/>
          <a:lstStyle/>
          <a:p>
            <a:r>
              <a:rPr lang="en-US" sz="2400" dirty="0" smtClean="0"/>
              <a:t>Features documented in “</a:t>
            </a:r>
            <a:r>
              <a:rPr lang="en-US" sz="2400" dirty="0" err="1" smtClean="0">
                <a:solidFill>
                  <a:srgbClr val="2A6EA8"/>
                </a:solidFill>
              </a:rPr>
              <a:t>tdl_features</a:t>
            </a:r>
            <a:r>
              <a:rPr lang="en-US" sz="2400" dirty="0" smtClean="0">
                <a:solidFill>
                  <a:srgbClr val="2A6EA8"/>
                </a:solidFill>
              </a:rPr>
              <a:t> (copy).</a:t>
            </a:r>
            <a:r>
              <a:rPr lang="en-US" sz="2400" dirty="0" err="1" smtClean="0">
                <a:solidFill>
                  <a:srgbClr val="2A6EA8"/>
                </a:solidFill>
              </a:rPr>
              <a:t>xlsx</a:t>
            </a:r>
            <a:r>
              <a:rPr lang="en-US" sz="2400" dirty="0" smtClean="0"/>
              <a:t>” on </a:t>
            </a:r>
            <a:r>
              <a:rPr lang="en-US" sz="2400" dirty="0" err="1" smtClean="0"/>
              <a:t>docbox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2"/>
              </a:rPr>
              <a:t>https://docbox.etsi.org/STF/STF454_MTS_TDL/Public/tdl_features (copy).</a:t>
            </a:r>
            <a:r>
              <a:rPr lang="en-US" sz="2000" dirty="0" err="1" smtClean="0">
                <a:hlinkClick r:id="rId2"/>
              </a:rPr>
              <a:t>xlsx</a:t>
            </a:r>
            <a:endParaRPr lang="en-US" sz="2000" dirty="0" smtClean="0"/>
          </a:p>
          <a:p>
            <a:pPr lvl="0"/>
            <a:r>
              <a:rPr lang="en-US" sz="2400" dirty="0" smtClean="0"/>
              <a:t>Latest TDL standard document on </a:t>
            </a:r>
            <a:r>
              <a:rPr lang="en-US" sz="2400" dirty="0" err="1" smtClean="0"/>
              <a:t>docbox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3"/>
              </a:rPr>
              <a:t>https://docbox.etsi.org/STF/STF454_MTS_TDL/Public/ETSI_ES_TDL.pdf</a:t>
            </a:r>
            <a:endParaRPr lang="en-US" sz="2000" dirty="0" smtClean="0"/>
          </a:p>
          <a:p>
            <a:pPr lvl="0"/>
            <a:r>
              <a:rPr lang="en-US" sz="2400" dirty="0" smtClean="0"/>
              <a:t>Demonstration of (possible) graphical TDL concret</a:t>
            </a:r>
            <a:r>
              <a:rPr lang="en-US" sz="2400" dirty="0" smtClean="0"/>
              <a:t>e syntax</a:t>
            </a:r>
          </a:p>
          <a:p>
            <a:pPr lvl="1"/>
            <a:r>
              <a:rPr lang="en-US" sz="2000" dirty="0" smtClean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docbox.etsi.org/STF/STF454_MTS_TDL/Public/STF454-TDL-Overview.pptx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de-DE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Sessions/Meetings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1</a:t>
            </a:r>
            <a:r>
              <a:rPr lang="en-US" baseline="30000" dirty="0" smtClean="0"/>
              <a:t>st</a:t>
            </a:r>
            <a:r>
              <a:rPr lang="en-US" dirty="0" smtClean="0"/>
              <a:t> Session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Gain common understanding in the team</a:t>
            </a:r>
          </a:p>
          <a:p>
            <a:r>
              <a:rPr lang="en-US" sz="2400" dirty="0" smtClean="0"/>
              <a:t>Discussion of TDL use cases and users of TDL</a:t>
            </a:r>
          </a:p>
          <a:p>
            <a:r>
              <a:rPr lang="en-US" sz="2400" dirty="0" smtClean="0"/>
              <a:t>Clarifying the scope of TDL for</a:t>
            </a:r>
          </a:p>
          <a:p>
            <a:pPr lvl="1"/>
            <a:r>
              <a:rPr lang="en-US" sz="2000" dirty="0" smtClean="0"/>
              <a:t>Conformance (functional) testing</a:t>
            </a:r>
          </a:p>
          <a:p>
            <a:pPr lvl="1"/>
            <a:r>
              <a:rPr lang="en-US" sz="2000" dirty="0" smtClean="0"/>
              <a:t>Interoperability testing</a:t>
            </a:r>
          </a:p>
          <a:p>
            <a:r>
              <a:rPr lang="en-US" sz="2400" dirty="0" smtClean="0"/>
              <a:t>Discussed examples of test specs</a:t>
            </a:r>
          </a:p>
          <a:p>
            <a:pPr lvl="1"/>
            <a:r>
              <a:rPr lang="en-US" sz="2000" dirty="0" smtClean="0"/>
              <a:t>3GPP UE conf tests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tests</a:t>
            </a:r>
          </a:p>
          <a:p>
            <a:r>
              <a:rPr lang="en-US" sz="2400" dirty="0" smtClean="0"/>
              <a:t>Any input to TDL must be given by convincing examples</a:t>
            </a:r>
          </a:p>
          <a:p>
            <a:r>
              <a:rPr lang="en-US" sz="2400" dirty="0" smtClean="0"/>
              <a:t>Walkthrough of TDL feature list (not completed)</a:t>
            </a:r>
          </a:p>
          <a:p>
            <a:pPr lvl="1"/>
            <a:r>
              <a:rPr lang="en-US" sz="2000" dirty="0" smtClean="0"/>
              <a:t>Done: Structure – Interactions – Behavior </a:t>
            </a:r>
          </a:p>
          <a:p>
            <a:pPr lvl="1"/>
            <a:r>
              <a:rPr lang="en-US" sz="2000" dirty="0" smtClean="0"/>
              <a:t>Open: Data – Time – Misc.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2</a:t>
            </a:r>
            <a:r>
              <a:rPr lang="en-US" baseline="30000" dirty="0" smtClean="0"/>
              <a:t>nd</a:t>
            </a:r>
            <a:r>
              <a:rPr lang="en-US" dirty="0" smtClean="0"/>
              <a:t> Session (week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Establishing the foundations of TDL</a:t>
            </a:r>
          </a:p>
          <a:p>
            <a:r>
              <a:rPr lang="en-US" sz="2400" dirty="0" smtClean="0"/>
              <a:t>Closer look at examples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testing, Ericsson IMS, IPv6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</a:t>
            </a:r>
          </a:p>
          <a:p>
            <a:pPr lvl="1"/>
            <a:r>
              <a:rPr lang="en-US" sz="2000" dirty="0" smtClean="0"/>
              <a:t>3GPP conf testing, OMA conf testing</a:t>
            </a:r>
          </a:p>
          <a:p>
            <a:pPr lvl="1"/>
            <a:r>
              <a:rPr lang="en-US" sz="2000" dirty="0" smtClean="0"/>
              <a:t>Generated tests from MBT tools (other STF)</a:t>
            </a:r>
          </a:p>
          <a:p>
            <a:pPr lvl="1"/>
            <a:r>
              <a:rPr lang="en-US" sz="2000" dirty="0" smtClean="0"/>
              <a:t>HLTD requirements (pre-TDL work)</a:t>
            </a:r>
          </a:p>
          <a:p>
            <a:pPr lvl="1"/>
            <a:r>
              <a:rPr lang="en-US" sz="2000" dirty="0" smtClean="0"/>
              <a:t>Test spec languages CCDL</a:t>
            </a:r>
          </a:p>
          <a:p>
            <a:r>
              <a:rPr lang="en-US" sz="2400" dirty="0" smtClean="0"/>
              <a:t>Consolidation of gathered TDL features</a:t>
            </a:r>
          </a:p>
          <a:p>
            <a:r>
              <a:rPr lang="en-US" sz="2400" dirty="0" smtClean="0"/>
              <a:t>Further discussion on TDL features – with action items</a:t>
            </a:r>
          </a:p>
          <a:p>
            <a:r>
              <a:rPr lang="en-US" sz="2400" dirty="0" smtClean="0"/>
              <a:t>Result and next steps</a:t>
            </a:r>
          </a:p>
          <a:p>
            <a:pPr lvl="1"/>
            <a:r>
              <a:rPr lang="en-US" sz="2000" dirty="0" smtClean="0"/>
              <a:t>Initial feature list mostly completed (can be always extended)</a:t>
            </a:r>
          </a:p>
          <a:p>
            <a:pPr lvl="1"/>
            <a:r>
              <a:rPr lang="en-US" sz="2000" dirty="0" smtClean="0"/>
              <a:t>Further discussions needed, addressed in Action Items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3</a:t>
            </a:r>
            <a:r>
              <a:rPr lang="en-US" baseline="30000" dirty="0" smtClean="0"/>
              <a:t>rd</a:t>
            </a:r>
            <a:r>
              <a:rPr lang="en-US" dirty="0" smtClean="0"/>
              <a:t> Session (week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b="1" dirty="0" smtClean="0"/>
              <a:t>Goal</a:t>
            </a:r>
            <a:r>
              <a:rPr lang="en-GB" sz="2400" dirty="0" smtClean="0"/>
              <a:t>: Laying the foundation of the TDL standard</a:t>
            </a:r>
            <a:endParaRPr lang="de-DE" sz="2400" dirty="0" smtClean="0"/>
          </a:p>
          <a:p>
            <a:pPr lvl="0" hangingPunct="0"/>
            <a:r>
              <a:rPr lang="en-GB" sz="2400" dirty="0" smtClean="0"/>
              <a:t>First and complete walk-through and discussion of the meta-model covering</a:t>
            </a:r>
            <a:endParaRPr lang="de-DE" sz="2400" dirty="0" smtClean="0"/>
          </a:p>
          <a:p>
            <a:pPr lvl="1" hangingPunct="0"/>
            <a:r>
              <a:rPr lang="en-GB" sz="2000" dirty="0" smtClean="0"/>
              <a:t>Structure of a TDL model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Packaging concept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Test architecture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Behavioural expressions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Data values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Time concepts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Miscellaneous concepts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Fixing the structure of the TDL document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GB" sz="2400" b="1" dirty="0" smtClean="0"/>
              <a:t>Preparation of the Early Draft (week 16)</a:t>
            </a:r>
          </a:p>
          <a:p>
            <a:pPr lvl="1" hangingPunct="0"/>
            <a:r>
              <a:rPr lang="en-GB" sz="2000" dirty="0" smtClean="0"/>
              <a:t>Main activities</a:t>
            </a:r>
          </a:p>
          <a:p>
            <a:pPr lvl="2" hangingPunct="0"/>
            <a:r>
              <a:rPr lang="en-GB" sz="1600" dirty="0" smtClean="0"/>
              <a:t>Setup of structure and </a:t>
            </a:r>
            <a:r>
              <a:rPr lang="en-GB" sz="1600" dirty="0" err="1" smtClean="0"/>
              <a:t>ToC</a:t>
            </a:r>
            <a:r>
              <a:rPr lang="en-GB" sz="1600" dirty="0" smtClean="0"/>
              <a:t> of TDL document</a:t>
            </a:r>
          </a:p>
          <a:p>
            <a:pPr lvl="2" hangingPunct="0"/>
            <a:r>
              <a:rPr lang="en-GB" sz="1600" dirty="0" smtClean="0"/>
              <a:t>Description of the meta model (abstract syntax)</a:t>
            </a:r>
          </a:p>
          <a:p>
            <a:pPr lvl="2" hangingPunct="0"/>
            <a:r>
              <a:rPr lang="en-GB" sz="1600" dirty="0" smtClean="0"/>
              <a:t>Actual writing of the TDL document along the agreed structure</a:t>
            </a:r>
          </a:p>
          <a:p>
            <a:pPr lvl="1" hangingPunct="0"/>
            <a:r>
              <a:rPr lang="en-GB" sz="2000" dirty="0" smtClean="0"/>
              <a:t>Presentation proposal submitted to UCAAT 2013</a:t>
            </a:r>
          </a:p>
          <a:p>
            <a:pPr hangingPunct="0"/>
            <a:endParaRPr lang="en-GB" sz="2400" dirty="0" smtClean="0"/>
          </a:p>
          <a:p>
            <a:pPr hangingPunct="0"/>
            <a:r>
              <a:rPr lang="en-GB" sz="2400" b="1" dirty="0" smtClean="0"/>
              <a:t>Online meeting in </a:t>
            </a:r>
            <a:r>
              <a:rPr lang="en-GB" sz="2400" b="1" dirty="0" smtClean="0"/>
              <a:t>week 21 (planned</a:t>
            </a:r>
            <a:r>
              <a:rPr lang="en-GB" sz="2400" b="1" dirty="0" smtClean="0"/>
              <a:t>)</a:t>
            </a:r>
            <a:endParaRPr lang="en-GB" sz="2400" dirty="0" smtClean="0"/>
          </a:p>
          <a:p>
            <a:pPr lvl="1" hangingPunct="0"/>
            <a:r>
              <a:rPr lang="en-GB" sz="2000" dirty="0" smtClean="0"/>
              <a:t>Discussion </a:t>
            </a:r>
            <a:r>
              <a:rPr lang="en-GB" sz="2000" dirty="0" smtClean="0"/>
              <a:t>of feedback received from MTS and </a:t>
            </a:r>
            <a:r>
              <a:rPr lang="en-GB" sz="2000" dirty="0" smtClean="0"/>
              <a:t>SG</a:t>
            </a:r>
          </a:p>
          <a:p>
            <a:pPr lvl="1" hangingPunct="0"/>
            <a:r>
              <a:rPr lang="en-GB" sz="2000" dirty="0" smtClean="0"/>
              <a:t>Discussion </a:t>
            </a:r>
            <a:r>
              <a:rPr lang="en-GB" sz="2000" dirty="0" smtClean="0"/>
              <a:t>of open issues observed by STF </a:t>
            </a:r>
            <a:r>
              <a:rPr lang="en-GB" sz="2000" dirty="0" smtClean="0"/>
              <a:t>experts</a:t>
            </a:r>
          </a:p>
          <a:p>
            <a:pPr lvl="1" hangingPunct="0"/>
            <a:r>
              <a:rPr lang="en-GB" sz="2000" dirty="0" smtClean="0"/>
              <a:t>Planning </a:t>
            </a:r>
            <a:r>
              <a:rPr lang="en-GB" sz="2000" dirty="0" smtClean="0"/>
              <a:t>of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period of </a:t>
            </a:r>
            <a:r>
              <a:rPr lang="en-GB" sz="2000" dirty="0" smtClean="0"/>
              <a:t>STF up to milestone B</a:t>
            </a:r>
          </a:p>
          <a:p>
            <a:pPr lvl="2" hangingPunct="0"/>
            <a:r>
              <a:rPr lang="en-GB" sz="1600" dirty="0" smtClean="0"/>
              <a:t>Deadline for next version of Stable Draft must be set first (4 weeks before MTS#60)</a:t>
            </a:r>
          </a:p>
          <a:p>
            <a:pPr lvl="2" hangingPunct="0"/>
            <a:r>
              <a:rPr lang="en-GB" sz="1600" dirty="0" smtClean="0"/>
              <a:t>2 sessions (</a:t>
            </a:r>
            <a:r>
              <a:rPr lang="en-GB" sz="1600" dirty="0" smtClean="0"/>
              <a:t>a</a:t>
            </a:r>
            <a:r>
              <a:rPr lang="en-GB" sz="1600" dirty="0" smtClean="0"/>
              <a:t> 4 days, outside ETSI) + additional homework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Session Plan, 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4715" y="1602517"/>
          <a:ext cx="8665450" cy="4439866"/>
        </p:xfrm>
        <a:graphic>
          <a:graphicData uri="http://schemas.openxmlformats.org/drawingml/2006/table">
            <a:tbl>
              <a:tblPr/>
              <a:tblGrid>
                <a:gridCol w="653995"/>
                <a:gridCol w="653995"/>
                <a:gridCol w="555896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3139178"/>
              </a:tblGrid>
              <a:tr h="3188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3" marR="12263" marT="12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263" marR="12263" marT="122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21.01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Prep.meet.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S#1: Wed-Thu 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full days, Fri 1/2 day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S#2: Budapest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Wed, Thu, Fri morning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Easter: 29.3.--1.4.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2,8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S#3: ETSI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Tue, Wed, Thu, Fri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early draft ready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MTS#59, 14.-15.5.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Wed, Thu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31.05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2</a:t>
            </a:r>
            <a:r>
              <a:rPr lang="en-US" baseline="30000" dirty="0" smtClean="0"/>
              <a:t>nd</a:t>
            </a:r>
            <a:r>
              <a:rPr lang="en-US" dirty="0" smtClean="0"/>
              <a:t> STF period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1612</Words>
  <Application>Microsoft Office PowerPoint</Application>
  <PresentationFormat>On-screen Show (4:3)</PresentationFormat>
  <Paragraphs>919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ETSI Presentation Template 2011</vt:lpstr>
      <vt:lpstr>STF 454 “Design of TDL” – Status Report</vt:lpstr>
      <vt:lpstr>Document History</vt:lpstr>
      <vt:lpstr>Report on Sessions/Meetings</vt:lpstr>
      <vt:lpstr>Outcome from 1st Session (week 7)</vt:lpstr>
      <vt:lpstr>Outcome from 2nd Session (week 10)</vt:lpstr>
      <vt:lpstr>Outcome from 3rd Session (week 15)</vt:lpstr>
      <vt:lpstr>Follow-up Activities</vt:lpstr>
      <vt:lpstr>Final Session Plan, 1st Period</vt:lpstr>
      <vt:lpstr>Planning of 2nd STF period</vt:lpstr>
      <vt:lpstr>Covered Parts in TDL Stable Draft</vt:lpstr>
      <vt:lpstr>STF Technical Risks</vt:lpstr>
      <vt:lpstr>Very Tight STF Resources</vt:lpstr>
      <vt:lpstr>Additionally Requested Resources</vt:lpstr>
      <vt:lpstr>Session Plan, 2nd Period (Plan)</vt:lpstr>
      <vt:lpstr>Next Steps</vt:lpstr>
      <vt:lpstr>TDL Feature Discussion</vt:lpstr>
      <vt:lpstr>Communication STF – SG </vt:lpstr>
      <vt:lpstr>TDL Use Cases</vt:lpstr>
      <vt:lpstr>Internal TDL Feature Discussion</vt:lpstr>
      <vt:lpstr>TDL Feature Description in Standard</vt:lpstr>
      <vt:lpstr>General Design Guidelines</vt:lpstr>
      <vt:lpstr>TDL Features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271</cp:revision>
  <dcterms:created xsi:type="dcterms:W3CDTF">2013-01-14T13:16:58Z</dcterms:created>
  <dcterms:modified xsi:type="dcterms:W3CDTF">2013-05-13T19:48:29Z</dcterms:modified>
  <cp:contentStatus>February 2009</cp:contentStatus>
</cp:coreProperties>
</file>