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85" r:id="rId1"/>
  </p:sldMasterIdLst>
  <p:notesMasterIdLst>
    <p:notesMasterId r:id="rId12"/>
  </p:notesMasterIdLst>
  <p:handoutMasterIdLst>
    <p:handoutMasterId r:id="rId13"/>
  </p:handoutMasterIdLst>
  <p:sldIdLst>
    <p:sldId id="256" r:id="rId2"/>
    <p:sldId id="307" r:id="rId3"/>
    <p:sldId id="366" r:id="rId4"/>
    <p:sldId id="367" r:id="rId5"/>
    <p:sldId id="362" r:id="rId6"/>
    <p:sldId id="363" r:id="rId7"/>
    <p:sldId id="358" r:id="rId8"/>
    <p:sldId id="364" r:id="rId9"/>
    <p:sldId id="365" r:id="rId10"/>
    <p:sldId id="357" r:id="rId11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D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9745" autoAdjust="0"/>
    <p:restoredTop sz="93736" autoAdjust="0"/>
  </p:normalViewPr>
  <p:slideViewPr>
    <p:cSldViewPr showGuides="1">
      <p:cViewPr varScale="1">
        <p:scale>
          <a:sx n="106" d="100"/>
          <a:sy n="106" d="100"/>
        </p:scale>
        <p:origin x="-1483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688" y="-96"/>
      </p:cViewPr>
      <p:guideLst>
        <p:guide orient="horz" pos="2931"/>
        <p:guide pos="221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75772" y="0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r">
              <a:defRPr sz="1200"/>
            </a:lvl1pPr>
          </a:lstStyle>
          <a:p>
            <a:fld id="{4D49A2AF-E294-4F02-A85C-198739FF1E8D}" type="datetimeFigureOut">
              <a:rPr lang="de-DE" smtClean="0"/>
              <a:pPr/>
              <a:t>13.05.2013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8838845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75772" y="8838845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r">
              <a:defRPr sz="1200"/>
            </a:lvl1pPr>
          </a:lstStyle>
          <a:p>
            <a:fld id="{E02C729D-4CC1-425F-A437-754866783A8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128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76334" y="0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r">
              <a:defRPr sz="1200"/>
            </a:lvl1pPr>
          </a:lstStyle>
          <a:p>
            <a:fld id="{7523F357-4AAE-4A63-80A5-EED367A3DE2D}" type="datetimeFigureOut">
              <a:rPr lang="de-DE" smtClean="0"/>
              <a:pPr/>
              <a:t>13.05.2013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6913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40" tIns="44120" rIns="88240" bIns="441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88240" tIns="44120" rIns="88240" bIns="441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839013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76334" y="8839013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r">
              <a:defRPr sz="1200"/>
            </a:lvl1pPr>
          </a:lstStyle>
          <a:p>
            <a:fld id="{1167BE1B-A5D2-44B1-A6AE-1F3685EAD40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015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7BE1B-A5D2-44B1-A6AE-1F3685EAD402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7BE1B-A5D2-44B1-A6AE-1F3685EAD402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7BE1B-A5D2-44B1-A6AE-1F3685EAD402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open-slid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86300" y="4268723"/>
            <a:ext cx="4124325" cy="1141478"/>
          </a:xfrm>
        </p:spPr>
        <p:txBody>
          <a:bodyPr anchor="t"/>
          <a:lstStyle>
            <a:lvl1pPr algn="ctr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686299" y="5457826"/>
            <a:ext cx="4124325" cy="990599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03FD8-2AD1-454C-ACD6-B93B050F000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06F06-8AF9-491A-B4BC-08834227DEB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8D70E-CE22-4A84-8391-03BF018843A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32DF5-AE3C-4C74-8AB2-44FEC5470EE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47E68-A627-4BB9-B9CE-31D19D05467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A92BC-5073-4DE4-AB65-3D89414CF47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BC30A-B90E-4638-8E25-1099E0A09F2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51422-DED7-4881-9380-0DDF2E875A6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88" y="954088"/>
            <a:ext cx="8504237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7975" y="1657350"/>
            <a:ext cx="4187825" cy="4714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57350"/>
            <a:ext cx="4187825" cy="2281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90988"/>
            <a:ext cx="4187825" cy="2281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fld id="{B8F1F291-BA53-4AAE-B861-06C19B45C1D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44172-90EA-4060-92D6-C38D53071E6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4D062-4D2A-4985-9667-13F0E85B196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660DB-9B75-43B6-B447-817681AE2F9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58897-EDB7-4A64-9D96-FC712F685F7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BD9D1-5E35-45B1-9BBF-CEE6E23A969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36557-48B1-46F6-B2C9-EDF6E74B9FB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00916-0127-4CF6-967C-0BD2F82E0F1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44544-8FEC-44C3-99B7-9B7784A6E16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תמונה 6" descr="content-slide.jpg"/>
          <p:cNvPicPr>
            <a:picLocks noChangeAspect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800" y="6588125"/>
            <a:ext cx="52101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95250" y="658812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F1E98D1-6F85-454C-AE0A-16BFA2A8358E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  <p:sldLayoutId id="2147484002" r:id="rId17"/>
    <p:sldLayoutId id="2147484003" r:id="rId18"/>
  </p:sldLayoutIdLst>
  <p:transition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21"/>
        </a:buBlip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Security in MTS</a:t>
            </a:r>
            <a:br>
              <a:rPr lang="de-DE" sz="2800" dirty="0" smtClean="0"/>
            </a:br>
            <a:r>
              <a:rPr lang="de-DE" sz="2800" dirty="0" smtClean="0"/>
              <a:t>14th</a:t>
            </a:r>
            <a:r>
              <a:rPr lang="de-DE" sz="2800" dirty="0" smtClean="0"/>
              <a:t> May2013</a:t>
            </a: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 smtClean="0"/>
              <a:t>SIG Report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Fraunhofer FOKUS</a:t>
            </a:r>
          </a:p>
        </p:txBody>
      </p:sp>
    </p:spTree>
    <p:extLst>
      <p:ext uri="{BB962C8B-B14F-4D97-AF65-F5344CB8AC3E}">
        <p14:creationId xmlns:p14="http://schemas.microsoft.com/office/powerpoint/2010/main" val="22191269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Next </a:t>
            </a:r>
            <a:r>
              <a:rPr lang="de-DE" dirty="0" err="1" smtClean="0"/>
              <a:t>steps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Tx/>
              <a:buSzPct val="90000"/>
              <a:buBlip>
                <a:blip r:embed="rId2"/>
              </a:buBlip>
            </a:pPr>
            <a:r>
              <a:rPr lang="de-DE" dirty="0" smtClean="0">
                <a:solidFill>
                  <a:srgbClr val="FF0000"/>
                </a:solidFill>
              </a:rPr>
              <a:t>Jürgen/Peter</a:t>
            </a:r>
            <a:r>
              <a:rPr lang="de-DE" dirty="0" smtClean="0"/>
              <a:t>: </a:t>
            </a:r>
            <a:r>
              <a:rPr lang="de-DE" dirty="0" err="1" smtClean="0"/>
              <a:t>complete</a:t>
            </a:r>
            <a:r>
              <a:rPr lang="de-DE" dirty="0" smtClean="0"/>
              <a:t> Diamonds </a:t>
            </a:r>
            <a:r>
              <a:rPr lang="de-DE" dirty="0" err="1" smtClean="0"/>
              <a:t>case</a:t>
            </a:r>
            <a:r>
              <a:rPr lang="de-DE" dirty="0" smtClean="0"/>
              <a:t> </a:t>
            </a:r>
            <a:r>
              <a:rPr lang="de-DE" dirty="0" err="1" smtClean="0"/>
              <a:t>study</a:t>
            </a:r>
            <a:r>
              <a:rPr lang="de-DE" dirty="0" smtClean="0"/>
              <a:t> </a:t>
            </a:r>
            <a:r>
              <a:rPr lang="de-DE" dirty="0" err="1" smtClean="0"/>
              <a:t>input</a:t>
            </a:r>
            <a:endParaRPr lang="de-DE" dirty="0" smtClean="0"/>
          </a:p>
          <a:p>
            <a:pPr marL="342900" lvl="1" indent="-342900">
              <a:buClrTx/>
              <a:buSzPct val="90000"/>
              <a:buBlip>
                <a:blip r:embed="rId2"/>
              </a:buBlip>
            </a:pPr>
            <a:r>
              <a:rPr lang="de-DE" dirty="0" smtClean="0">
                <a:solidFill>
                  <a:srgbClr val="FF0000"/>
                </a:solidFill>
              </a:rPr>
              <a:t>Ari/Peter</a:t>
            </a:r>
            <a:r>
              <a:rPr lang="de-DE" sz="2400" dirty="0" smtClean="0"/>
              <a:t>: </a:t>
            </a:r>
            <a:r>
              <a:rPr lang="de-DE" dirty="0" err="1"/>
              <a:t>Invite</a:t>
            </a:r>
            <a:r>
              <a:rPr lang="de-DE" dirty="0"/>
              <a:t> E2NA </a:t>
            </a:r>
            <a:r>
              <a:rPr lang="de-DE" dirty="0" err="1"/>
              <a:t>and</a:t>
            </a:r>
            <a:r>
              <a:rPr lang="de-DE" dirty="0"/>
              <a:t> CTI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review</a:t>
            </a:r>
            <a:r>
              <a:rPr lang="de-DE" dirty="0"/>
              <a:t> </a:t>
            </a:r>
            <a:r>
              <a:rPr lang="de-DE" dirty="0" err="1"/>
              <a:t>Terminology</a:t>
            </a:r>
            <a:r>
              <a:rPr lang="de-DE" dirty="0"/>
              <a:t> &amp; </a:t>
            </a:r>
            <a:r>
              <a:rPr lang="de-DE" dirty="0" err="1" smtClean="0"/>
              <a:t>Concepts</a:t>
            </a:r>
            <a:r>
              <a:rPr lang="de-DE" dirty="0"/>
              <a:t> </a:t>
            </a:r>
            <a:r>
              <a:rPr lang="de-DE" dirty="0" smtClean="0"/>
              <a:t>(after </a:t>
            </a:r>
            <a:r>
              <a:rPr lang="de-DE" i="1" dirty="0" err="1"/>
              <a:t>stable</a:t>
            </a:r>
            <a:r>
              <a:rPr lang="de-DE" dirty="0"/>
              <a:t> </a:t>
            </a:r>
            <a:r>
              <a:rPr lang="de-DE" dirty="0" err="1"/>
              <a:t>draft</a:t>
            </a:r>
            <a:r>
              <a:rPr lang="de-DE" dirty="0" smtClean="0"/>
              <a:t>) ???</a:t>
            </a:r>
          </a:p>
          <a:p>
            <a:pPr marL="342900" lvl="1" indent="-342900">
              <a:buClrTx/>
              <a:buSzPct val="90000"/>
              <a:buBlip>
                <a:blip r:embed="rId2"/>
              </a:buBlip>
            </a:pPr>
            <a:r>
              <a:rPr lang="de-DE" dirty="0">
                <a:solidFill>
                  <a:srgbClr val="FF0000"/>
                </a:solidFill>
              </a:rPr>
              <a:t>Ian/Scott</a:t>
            </a:r>
            <a:r>
              <a:rPr lang="de-DE" dirty="0" smtClean="0"/>
              <a:t>: </a:t>
            </a:r>
            <a:r>
              <a:rPr lang="de-DE" dirty="0" err="1" smtClean="0"/>
              <a:t>provide</a:t>
            </a:r>
            <a:r>
              <a:rPr lang="de-DE" dirty="0" smtClean="0"/>
              <a:t> </a:t>
            </a:r>
            <a:r>
              <a:rPr lang="de-DE" dirty="0" err="1" smtClean="0"/>
              <a:t>stable</a:t>
            </a:r>
            <a:r>
              <a:rPr lang="de-DE" dirty="0" smtClean="0"/>
              <a:t> </a:t>
            </a:r>
            <a:r>
              <a:rPr lang="de-DE" dirty="0" err="1" smtClean="0"/>
              <a:t>draft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September</a:t>
            </a:r>
          </a:p>
          <a:p>
            <a:pPr marL="342900" lvl="1" indent="-342900">
              <a:buClrTx/>
              <a:buSzPct val="90000"/>
              <a:buBlip>
                <a:blip r:embed="rId2"/>
              </a:buBlip>
            </a:pPr>
            <a:r>
              <a:rPr lang="de-DE" dirty="0">
                <a:solidFill>
                  <a:srgbClr val="FF0000"/>
                </a:solidFill>
              </a:rPr>
              <a:t>MTS</a:t>
            </a:r>
            <a:r>
              <a:rPr lang="de-DE" dirty="0" smtClean="0"/>
              <a:t>: </a:t>
            </a:r>
            <a:r>
              <a:rPr lang="de-DE" dirty="0" err="1" smtClean="0"/>
              <a:t>request</a:t>
            </a:r>
            <a:r>
              <a:rPr lang="de-DE" dirty="0" smtClean="0"/>
              <a:t> formal </a:t>
            </a:r>
            <a:r>
              <a:rPr lang="de-DE" dirty="0" err="1" smtClean="0"/>
              <a:t>liaison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/>
              <a:t> </a:t>
            </a:r>
            <a:r>
              <a:rPr lang="de-DE" dirty="0" smtClean="0"/>
              <a:t>ISO SC27/WG3&amp;4</a:t>
            </a:r>
            <a:endParaRPr lang="de-DE" dirty="0"/>
          </a:p>
          <a:p>
            <a:pPr marL="0" lvl="1" indent="0">
              <a:buClrTx/>
              <a:buSzPct val="90000"/>
              <a:buNone/>
            </a:pPr>
            <a:endParaRPr lang="de-DE" sz="2400" dirty="0"/>
          </a:p>
          <a:p>
            <a:r>
              <a:rPr lang="de-DE" sz="2800" dirty="0">
                <a:solidFill>
                  <a:srgbClr val="FF0000"/>
                </a:solidFill>
              </a:rPr>
              <a:t>Next </a:t>
            </a:r>
            <a:r>
              <a:rPr lang="de-DE" sz="2800" dirty="0" smtClean="0">
                <a:solidFill>
                  <a:srgbClr val="FF0000"/>
                </a:solidFill>
              </a:rPr>
              <a:t>SIG </a:t>
            </a:r>
            <a:r>
              <a:rPr lang="de-DE" sz="2800" dirty="0" err="1" smtClean="0">
                <a:solidFill>
                  <a:srgbClr val="FF0000"/>
                </a:solidFill>
              </a:rPr>
              <a:t>meetings</a:t>
            </a:r>
            <a:endParaRPr lang="de-DE" sz="2800" dirty="0">
              <a:solidFill>
                <a:srgbClr val="FF0000"/>
              </a:solidFill>
            </a:endParaRPr>
          </a:p>
          <a:p>
            <a:pPr lvl="1"/>
            <a:r>
              <a:rPr lang="de-DE" dirty="0" err="1"/>
              <a:t>Discussion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drafts</a:t>
            </a:r>
            <a:r>
              <a:rPr lang="de-DE" dirty="0"/>
              <a:t> in MTS#59</a:t>
            </a:r>
          </a:p>
          <a:p>
            <a:pPr lvl="1"/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smtClean="0"/>
              <a:t>SIG </a:t>
            </a:r>
            <a:r>
              <a:rPr lang="de-DE" dirty="0" err="1" smtClean="0"/>
              <a:t>meeting</a:t>
            </a:r>
            <a:r>
              <a:rPr lang="de-DE" dirty="0" smtClean="0"/>
              <a:t> </a:t>
            </a:r>
            <a:r>
              <a:rPr lang="de-DE" dirty="0" err="1" smtClean="0"/>
              <a:t>planned</a:t>
            </a:r>
            <a:r>
              <a:rPr lang="de-DE" dirty="0" smtClean="0"/>
              <a:t> </a:t>
            </a:r>
            <a:r>
              <a:rPr lang="de-DE" dirty="0" smtClean="0"/>
              <a:t>(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drafts</a:t>
            </a:r>
            <a:r>
              <a:rPr lang="de-DE" dirty="0" smtClean="0"/>
              <a:t> </a:t>
            </a:r>
            <a:r>
              <a:rPr lang="de-DE" dirty="0" err="1" smtClean="0"/>
              <a:t>available</a:t>
            </a:r>
            <a:r>
              <a:rPr lang="de-DE" dirty="0" smtClean="0"/>
              <a:t>)</a:t>
            </a:r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0064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 </a:t>
            </a:r>
            <a:r>
              <a:rPr lang="de-DE" dirty="0" smtClean="0"/>
              <a:t>(</a:t>
            </a:r>
            <a:r>
              <a:rPr lang="de-DE" dirty="0" smtClean="0"/>
              <a:t>14.5.)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en-US" dirty="0"/>
              <a:t>4</a:t>
            </a:r>
            <a:r>
              <a:rPr lang="en-US" dirty="0" smtClean="0"/>
              <a:t> </a:t>
            </a:r>
            <a:r>
              <a:rPr lang="en-US" dirty="0" smtClean="0"/>
              <a:t>Participants</a:t>
            </a:r>
            <a:r>
              <a:rPr lang="en-US" dirty="0"/>
              <a:t>: </a:t>
            </a:r>
            <a:br>
              <a:rPr lang="en-US" dirty="0"/>
            </a:br>
            <a:r>
              <a:rPr lang="de-DE" sz="2200" dirty="0"/>
              <a:t>I. </a:t>
            </a:r>
            <a:r>
              <a:rPr lang="de-DE" sz="2200" dirty="0" smtClean="0"/>
              <a:t>Bryant, </a:t>
            </a:r>
            <a:r>
              <a:rPr lang="de-DE" sz="2200" dirty="0"/>
              <a:t>A. Takanen, </a:t>
            </a:r>
            <a:r>
              <a:rPr lang="en-US" sz="2200" dirty="0" smtClean="0"/>
              <a:t>P</a:t>
            </a:r>
            <a:r>
              <a:rPr lang="en-US" sz="2200" dirty="0" smtClean="0"/>
              <a:t>. </a:t>
            </a:r>
            <a:r>
              <a:rPr lang="en-US" sz="2200" dirty="0" err="1" smtClean="0"/>
              <a:t>Schmitting</a:t>
            </a:r>
            <a:r>
              <a:rPr lang="en-US" sz="2200" dirty="0" smtClean="0"/>
              <a:t>, </a:t>
            </a:r>
            <a:r>
              <a:rPr lang="en-US" sz="2200" dirty="0" smtClean="0"/>
              <a:t>A</a:t>
            </a:r>
            <a:r>
              <a:rPr lang="en-US" sz="2200" dirty="0"/>
              <a:t>. </a:t>
            </a:r>
            <a:r>
              <a:rPr lang="en-US" sz="2200" dirty="0" smtClean="0"/>
              <a:t>Rennoch, </a:t>
            </a:r>
            <a:r>
              <a:rPr lang="de-DE" sz="2200" dirty="0" smtClean="0"/>
              <a:t/>
            </a:r>
            <a:br>
              <a:rPr lang="de-DE" sz="2200" dirty="0" smtClean="0"/>
            </a:br>
            <a:r>
              <a:rPr lang="de-DE" sz="2200" dirty="0" smtClean="0"/>
              <a:t>(</a:t>
            </a:r>
            <a:r>
              <a:rPr lang="de-DE" sz="2200" dirty="0" err="1" smtClean="0"/>
              <a:t>supported</a:t>
            </a:r>
            <a:r>
              <a:rPr lang="de-DE" sz="2200" dirty="0" smtClean="0"/>
              <a:t> </a:t>
            </a:r>
            <a:r>
              <a:rPr lang="de-DE" sz="2200" dirty="0" err="1" smtClean="0"/>
              <a:t>by</a:t>
            </a:r>
            <a:r>
              <a:rPr lang="de-DE" sz="2200" dirty="0" smtClean="0"/>
              <a:t> </a:t>
            </a:r>
            <a:r>
              <a:rPr lang="en-US" sz="2200" dirty="0" smtClean="0"/>
              <a:t>E</a:t>
            </a:r>
            <a:r>
              <a:rPr lang="en-US" sz="2200" dirty="0"/>
              <a:t>. </a:t>
            </a:r>
            <a:r>
              <a:rPr lang="en-US" sz="2200" dirty="0" err="1" smtClean="0"/>
              <a:t>Chaulot-Talmon</a:t>
            </a:r>
            <a:r>
              <a:rPr lang="en-US" sz="2200" dirty="0" smtClean="0"/>
              <a:t>)</a:t>
            </a:r>
          </a:p>
          <a:p>
            <a:endParaRPr lang="en-US" sz="2200" dirty="0" smtClean="0"/>
          </a:p>
          <a:p>
            <a:r>
              <a:rPr lang="de-DE" dirty="0"/>
              <a:t>ISO SC27 &amp; ETSI Security </a:t>
            </a:r>
            <a:r>
              <a:rPr lang="de-DE" dirty="0" err="1"/>
              <a:t>workshop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r>
              <a:rPr lang="de-DE" dirty="0"/>
              <a:t> 26th April</a:t>
            </a:r>
          </a:p>
          <a:p>
            <a:pPr lvl="1"/>
            <a:r>
              <a:rPr lang="de-DE" dirty="0" err="1"/>
              <a:t>Idea</a:t>
            </a:r>
            <a:r>
              <a:rPr lang="de-DE" dirty="0"/>
              <a:t>: MTS &amp; SC27/WG3 Liaison</a:t>
            </a:r>
          </a:p>
          <a:p>
            <a:pPr lvl="1"/>
            <a:r>
              <a:rPr lang="de-DE" dirty="0"/>
              <a:t>TODO: send </a:t>
            </a:r>
            <a:r>
              <a:rPr lang="de-DE" dirty="0" err="1"/>
              <a:t>request</a:t>
            </a:r>
            <a:r>
              <a:rPr lang="de-DE" dirty="0"/>
              <a:t> (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working</a:t>
            </a:r>
            <a:r>
              <a:rPr lang="de-DE" dirty="0"/>
              <a:t> </a:t>
            </a:r>
            <a:r>
              <a:rPr lang="de-DE" dirty="0" err="1"/>
              <a:t>documents</a:t>
            </a:r>
            <a:r>
              <a:rPr lang="de-DE" dirty="0" smtClean="0"/>
              <a:t>)</a:t>
            </a:r>
            <a:endParaRPr lang="en-US" sz="2200" dirty="0"/>
          </a:p>
          <a:p>
            <a:r>
              <a:rPr lang="de-DE" dirty="0" err="1" smtClean="0"/>
              <a:t>Discussion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draft</a:t>
            </a:r>
            <a:r>
              <a:rPr lang="de-DE" dirty="0" smtClean="0"/>
              <a:t> </a:t>
            </a:r>
            <a:r>
              <a:rPr lang="de-DE" dirty="0" err="1" smtClean="0"/>
              <a:t>document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8799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SC27 WG3 </a:t>
            </a:r>
            <a:r>
              <a:rPr lang="de-DE" dirty="0" err="1" smtClean="0"/>
              <a:t>liaison</a:t>
            </a:r>
            <a:r>
              <a:rPr lang="de-DE" dirty="0" smtClean="0"/>
              <a:t> (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decided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ISO/IEC </a:t>
            </a:r>
            <a:r>
              <a:rPr lang="en-US" dirty="0" smtClean="0"/>
              <a:t>24759 Test </a:t>
            </a:r>
            <a:r>
              <a:rPr lang="en-US" dirty="0"/>
              <a:t>requirements </a:t>
            </a:r>
            <a:r>
              <a:rPr lang="en-US" dirty="0" smtClean="0"/>
              <a:t>for cryptographic </a:t>
            </a:r>
            <a:r>
              <a:rPr lang="en-US" dirty="0"/>
              <a:t>modules </a:t>
            </a:r>
            <a:endParaRPr lang="en-US" dirty="0" smtClean="0"/>
          </a:p>
          <a:p>
            <a:r>
              <a:rPr lang="de-DE" b="1" dirty="0" smtClean="0"/>
              <a:t>ISO/IEC 30127: </a:t>
            </a:r>
            <a:r>
              <a:rPr lang="en-US" b="1" dirty="0" smtClean="0"/>
              <a:t>Detailing software penetration testing under ISO/IEC 15408 and ISO/IEC 18045 vulnerability analysis </a:t>
            </a:r>
          </a:p>
          <a:p>
            <a:r>
              <a:rPr lang="de-DE" dirty="0"/>
              <a:t>ISO/IEC </a:t>
            </a:r>
            <a:r>
              <a:rPr lang="de-DE" dirty="0" smtClean="0"/>
              <a:t>TR 20004 </a:t>
            </a:r>
            <a:r>
              <a:rPr lang="de-DE" dirty="0" err="1" smtClean="0"/>
              <a:t>Refining</a:t>
            </a:r>
            <a:r>
              <a:rPr lang="de-DE" dirty="0" smtClean="0"/>
              <a:t> </a:t>
            </a:r>
            <a:r>
              <a:rPr lang="de-DE" dirty="0" err="1" smtClean="0"/>
              <a:t>software</a:t>
            </a:r>
            <a:r>
              <a:rPr lang="de-DE" dirty="0" smtClean="0"/>
              <a:t> </a:t>
            </a:r>
            <a:r>
              <a:rPr lang="de-DE" dirty="0" err="1" smtClean="0"/>
              <a:t>vulnerability</a:t>
            </a:r>
            <a:r>
              <a:rPr lang="de-DE" dirty="0" smtClean="0"/>
              <a:t> </a:t>
            </a:r>
            <a:r>
              <a:rPr lang="de-DE" dirty="0" err="1" smtClean="0"/>
              <a:t>analysis</a:t>
            </a:r>
            <a:r>
              <a:rPr lang="de-DE" dirty="0" smtClean="0"/>
              <a:t> </a:t>
            </a:r>
            <a:r>
              <a:rPr lang="de-DE" dirty="0" err="1" smtClean="0"/>
              <a:t>under</a:t>
            </a:r>
            <a:r>
              <a:rPr lang="de-DE" dirty="0" smtClean="0"/>
              <a:t> </a:t>
            </a:r>
            <a:r>
              <a:rPr lang="de-DE" dirty="0"/>
              <a:t>ISO/IEC </a:t>
            </a:r>
            <a:r>
              <a:rPr lang="de-DE" dirty="0" smtClean="0"/>
              <a:t>15408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/>
              <a:t>ISO/IEC 18045 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err="1" smtClean="0"/>
              <a:t>for</a:t>
            </a:r>
            <a:r>
              <a:rPr lang="de-DE" dirty="0" smtClean="0"/>
              <a:t> ETSI 101583 (</a:t>
            </a:r>
            <a:r>
              <a:rPr lang="de-DE" dirty="0" err="1" smtClean="0"/>
              <a:t>Terminology</a:t>
            </a:r>
            <a:r>
              <a:rPr lang="de-DE" dirty="0" smtClean="0"/>
              <a:t>)</a:t>
            </a:r>
          </a:p>
          <a:p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/>
              <a:t>ETSI 201581 (Security </a:t>
            </a:r>
            <a:r>
              <a:rPr lang="de-DE" dirty="0" err="1"/>
              <a:t>guidelines</a:t>
            </a:r>
            <a:r>
              <a:rPr lang="de-DE" dirty="0" smtClean="0"/>
              <a:t>)</a:t>
            </a:r>
          </a:p>
          <a:p>
            <a:r>
              <a:rPr lang="de-DE" dirty="0" smtClean="0"/>
              <a:t>WG3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interested</a:t>
            </a:r>
            <a:r>
              <a:rPr lang="de-DE" dirty="0" smtClean="0"/>
              <a:t> in ETSI 101582 (</a:t>
            </a:r>
            <a:r>
              <a:rPr lang="de-DE" dirty="0" err="1" smtClean="0"/>
              <a:t>case</a:t>
            </a:r>
            <a:r>
              <a:rPr lang="de-DE" dirty="0" smtClean="0"/>
              <a:t> </a:t>
            </a:r>
            <a:r>
              <a:rPr lang="de-DE" dirty="0" err="1" smtClean="0"/>
              <a:t>studies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5912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SC27 WG4 </a:t>
            </a:r>
            <a:r>
              <a:rPr lang="de-DE" dirty="0" err="1" smtClean="0"/>
              <a:t>liaison</a:t>
            </a:r>
            <a:r>
              <a:rPr lang="de-DE" dirty="0" smtClean="0"/>
              <a:t> (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decided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de-DE" dirty="0"/>
              <a:t>ISO/IEC </a:t>
            </a:r>
            <a:r>
              <a:rPr lang="de-DE" dirty="0" smtClean="0"/>
              <a:t>27034-4</a:t>
            </a:r>
            <a:r>
              <a:rPr lang="de-DE" dirty="0"/>
              <a:t> </a:t>
            </a:r>
            <a:r>
              <a:rPr lang="de-DE" dirty="0" err="1" smtClean="0"/>
              <a:t>Application</a:t>
            </a:r>
            <a:r>
              <a:rPr lang="de-DE" dirty="0" smtClean="0"/>
              <a:t> </a:t>
            </a:r>
            <a:r>
              <a:rPr lang="de-DE" dirty="0" err="1"/>
              <a:t>security</a:t>
            </a:r>
            <a:r>
              <a:rPr lang="de-DE" dirty="0"/>
              <a:t> </a:t>
            </a:r>
            <a:r>
              <a:rPr lang="de-DE" dirty="0" err="1" smtClean="0"/>
              <a:t>validation</a:t>
            </a: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err="1" smtClean="0"/>
              <a:t>for</a:t>
            </a:r>
            <a:r>
              <a:rPr lang="de-DE" dirty="0" smtClean="0"/>
              <a:t> ETSI 201581 (Security </a:t>
            </a:r>
            <a:r>
              <a:rPr lang="de-DE" dirty="0" err="1" smtClean="0"/>
              <a:t>guidelines</a:t>
            </a:r>
            <a:r>
              <a:rPr lang="de-DE" dirty="0" smtClean="0"/>
              <a:t>)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8562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 </a:t>
            </a:r>
            <a:r>
              <a:rPr lang="de-DE" dirty="0" err="1" smtClean="0"/>
              <a:t>status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schedules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b="1" dirty="0" smtClean="0">
                <a:solidFill>
                  <a:srgbClr val="FF0000"/>
                </a:solidFill>
              </a:rPr>
              <a:t>Terminology and Concepts </a:t>
            </a:r>
            <a:r>
              <a:rPr lang="en-GB" dirty="0"/>
              <a:t>(Ari): </a:t>
            </a:r>
            <a:endParaRPr lang="en-GB" dirty="0" smtClean="0"/>
          </a:p>
          <a:p>
            <a:pPr marL="0" indent="0">
              <a:buNone/>
            </a:pPr>
            <a:r>
              <a:rPr lang="en-GB" sz="2800" dirty="0" smtClean="0"/>
              <a:t>3</a:t>
            </a:r>
            <a:r>
              <a:rPr lang="en-GB" sz="2800" dirty="0" smtClean="0"/>
              <a:t>rd </a:t>
            </a:r>
            <a:r>
              <a:rPr lang="en-GB" sz="2800" dirty="0"/>
              <a:t>draft </a:t>
            </a:r>
            <a:r>
              <a:rPr lang="en-GB" sz="2800" dirty="0" smtClean="0"/>
              <a:t>(word document) </a:t>
            </a:r>
            <a:r>
              <a:rPr lang="en-GB" sz="2800" dirty="0" smtClean="0"/>
              <a:t>considered comments and updates</a:t>
            </a:r>
          </a:p>
          <a:p>
            <a:pPr marL="0" indent="0">
              <a:buNone/>
            </a:pPr>
            <a:r>
              <a:rPr lang="de-DE" sz="2800" dirty="0" smtClean="0"/>
              <a:t>-&gt; </a:t>
            </a:r>
            <a:r>
              <a:rPr lang="de-DE" sz="2800" dirty="0" err="1" smtClean="0"/>
              <a:t>need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be</a:t>
            </a:r>
            <a:r>
              <a:rPr lang="de-DE" sz="2800" dirty="0" smtClean="0"/>
              <a:t> </a:t>
            </a:r>
            <a:r>
              <a:rPr lang="de-DE" sz="2800" dirty="0" err="1" smtClean="0"/>
              <a:t>reviewed</a:t>
            </a:r>
            <a:r>
              <a:rPr lang="de-DE" sz="2800" dirty="0" smtClean="0"/>
              <a:t> (CTI </a:t>
            </a:r>
            <a:r>
              <a:rPr lang="de-DE" sz="2800" dirty="0" err="1" smtClean="0"/>
              <a:t>or</a:t>
            </a:r>
            <a:r>
              <a:rPr lang="de-DE" sz="2800" dirty="0" smtClean="0"/>
              <a:t> E2NA)</a:t>
            </a:r>
            <a:endParaRPr lang="de-DE" sz="2800" dirty="0"/>
          </a:p>
          <a:p>
            <a:pPr marL="514350" indent="-514350">
              <a:buFont typeface="+mj-lt"/>
              <a:buAutoNum type="arabicPeriod" startAt="2"/>
            </a:pPr>
            <a:r>
              <a:rPr lang="en-GB" b="1" dirty="0">
                <a:solidFill>
                  <a:srgbClr val="FF0000"/>
                </a:solidFill>
              </a:rPr>
              <a:t>Case </a:t>
            </a:r>
            <a:r>
              <a:rPr lang="en-GB" b="1" dirty="0" smtClean="0">
                <a:solidFill>
                  <a:srgbClr val="FF0000"/>
                </a:solidFill>
              </a:rPr>
              <a:t>studies </a:t>
            </a:r>
            <a:r>
              <a:rPr lang="en-GB" dirty="0"/>
              <a:t>(</a:t>
            </a:r>
            <a:r>
              <a:rPr lang="en-GB" dirty="0" smtClean="0"/>
              <a:t>Ari/Jürgen):</a:t>
            </a:r>
            <a:r>
              <a:rPr lang="en-GB" dirty="0"/>
              <a:t>  </a:t>
            </a:r>
            <a:endParaRPr lang="en-GB" dirty="0" smtClean="0"/>
          </a:p>
          <a:p>
            <a:pPr marL="0" indent="0">
              <a:buNone/>
            </a:pPr>
            <a:r>
              <a:rPr lang="en-GB" sz="2800" dirty="0" smtClean="0"/>
              <a:t>Plan: early </a:t>
            </a:r>
            <a:r>
              <a:rPr lang="en-GB" sz="2800" dirty="0"/>
              <a:t>draft </a:t>
            </a:r>
            <a:r>
              <a:rPr lang="en-GB" sz="2800" dirty="0" smtClean="0"/>
              <a:t>with two case studies (Diamonds)</a:t>
            </a:r>
          </a:p>
          <a:p>
            <a:pPr marL="0" indent="0">
              <a:buNone/>
            </a:pPr>
            <a:r>
              <a:rPr lang="en-GB" sz="2800" dirty="0" smtClean="0"/>
              <a:t>2-3 more case studies expected September (from Diamonds and </a:t>
            </a:r>
            <a:r>
              <a:rPr lang="en-GB" sz="2800" dirty="0" err="1"/>
              <a:t>S</a:t>
            </a:r>
            <a:r>
              <a:rPr lang="en-GB" sz="2800" dirty="0" err="1" smtClean="0"/>
              <a:t>pacios</a:t>
            </a:r>
            <a:r>
              <a:rPr lang="en-GB" sz="2800" dirty="0" smtClean="0"/>
              <a:t>)</a:t>
            </a:r>
            <a:endParaRPr lang="de-DE" sz="28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225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 </a:t>
            </a:r>
            <a:r>
              <a:rPr lang="de-DE" dirty="0" err="1" smtClean="0"/>
              <a:t>status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schedules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GB" b="1" dirty="0" smtClean="0">
                <a:solidFill>
                  <a:srgbClr val="FF0000"/>
                </a:solidFill>
              </a:rPr>
              <a:t>Design guide V&amp;V</a:t>
            </a:r>
            <a:r>
              <a:rPr lang="en-GB" dirty="0" smtClean="0"/>
              <a:t> </a:t>
            </a:r>
            <a:r>
              <a:rPr lang="en-GB" dirty="0"/>
              <a:t>(</a:t>
            </a:r>
            <a:r>
              <a:rPr lang="en-GB" dirty="0" smtClean="0"/>
              <a:t>Scott/Ian): </a:t>
            </a:r>
            <a:endParaRPr lang="en-GB" dirty="0" smtClean="0"/>
          </a:p>
          <a:p>
            <a:pPr marL="0" indent="0">
              <a:buNone/>
            </a:pPr>
            <a:r>
              <a:rPr lang="en-GB" sz="2800" dirty="0" smtClean="0"/>
              <a:t>-&gt; new draft available with new input from Ian and Scott (still early draft)</a:t>
            </a:r>
            <a:endParaRPr lang="en-GB" sz="2800" dirty="0" smtClean="0"/>
          </a:p>
          <a:p>
            <a:pPr marL="0" indent="0">
              <a:buNone/>
            </a:pPr>
            <a:r>
              <a:rPr lang="en-GB" sz="2800" dirty="0"/>
              <a:t>Plan: </a:t>
            </a:r>
            <a:r>
              <a:rPr lang="en-GB" sz="2800" dirty="0" smtClean="0"/>
              <a:t>stable draft </a:t>
            </a:r>
            <a:r>
              <a:rPr lang="en-GB" sz="2800" dirty="0"/>
              <a:t>and review in </a:t>
            </a:r>
            <a:r>
              <a:rPr lang="en-GB" sz="2800" dirty="0" smtClean="0"/>
              <a:t>September.</a:t>
            </a:r>
            <a:endParaRPr lang="en-GB" sz="2800" dirty="0"/>
          </a:p>
          <a:p>
            <a:pPr marL="0" indent="0">
              <a:buNone/>
            </a:pPr>
            <a:endParaRPr lang="de-DE" sz="2800" dirty="0"/>
          </a:p>
          <a:p>
            <a:pPr marL="514350" indent="-514350">
              <a:buFont typeface="+mj-lt"/>
              <a:buAutoNum type="arabicPeriod" startAt="3"/>
            </a:pPr>
            <a:r>
              <a:rPr lang="en-GB" b="1" dirty="0">
                <a:solidFill>
                  <a:srgbClr val="FF0000"/>
                </a:solidFill>
              </a:rPr>
              <a:t>Security Testing Methodology </a:t>
            </a:r>
            <a:r>
              <a:rPr lang="en-GB" dirty="0" smtClean="0"/>
              <a:t>(</a:t>
            </a:r>
            <a:r>
              <a:rPr lang="en-GB" dirty="0"/>
              <a:t>Scott): </a:t>
            </a:r>
            <a:endParaRPr lang="en-GB" dirty="0" smtClean="0"/>
          </a:p>
          <a:p>
            <a:pPr marL="0" indent="0">
              <a:buNone/>
            </a:pPr>
            <a:r>
              <a:rPr lang="en-GB" sz="2800" dirty="0" smtClean="0"/>
              <a:t>Plan: results </a:t>
            </a:r>
            <a:r>
              <a:rPr lang="en-GB" sz="2800" dirty="0"/>
              <a:t>to be integrated in </a:t>
            </a:r>
            <a:r>
              <a:rPr lang="en-GB" sz="2800" dirty="0" smtClean="0"/>
              <a:t>V&amp;V</a:t>
            </a:r>
            <a:endParaRPr lang="de-DE" sz="28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7477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„</a:t>
            </a:r>
            <a:r>
              <a:rPr lang="de-DE" dirty="0" err="1" smtClean="0"/>
              <a:t>Terminology</a:t>
            </a:r>
            <a:r>
              <a:rPr lang="de-DE" dirty="0" smtClean="0"/>
              <a:t>“ </a:t>
            </a:r>
            <a:r>
              <a:rPr lang="de-DE" dirty="0" smtClean="0"/>
              <a:t>(3rd </a:t>
            </a:r>
            <a:r>
              <a:rPr lang="de-DE" dirty="0" err="1" smtClean="0"/>
              <a:t>draft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 smtClean="0"/>
              <a:t>3 </a:t>
            </a:r>
            <a:r>
              <a:rPr lang="en-GB" sz="2400" dirty="0"/>
              <a:t>Definitions, symbols and abbreviations	</a:t>
            </a:r>
            <a:endParaRPr lang="de-DE" sz="2400" dirty="0"/>
          </a:p>
          <a:p>
            <a:pPr marL="0" indent="0">
              <a:buNone/>
            </a:pPr>
            <a:r>
              <a:rPr lang="en-GB" sz="2400" dirty="0" smtClean="0"/>
              <a:t>4 </a:t>
            </a:r>
            <a:r>
              <a:rPr lang="en-GB" sz="2400" dirty="0"/>
              <a:t>Introduction to security testing	</a:t>
            </a:r>
            <a:endParaRPr lang="de-DE" sz="2400" dirty="0"/>
          </a:p>
          <a:p>
            <a:pPr marL="457200" lvl="1" indent="0">
              <a:buNone/>
            </a:pPr>
            <a:r>
              <a:rPr lang="en-GB" sz="1400" dirty="0"/>
              <a:t>4.1 Types of security testing	</a:t>
            </a:r>
            <a:endParaRPr lang="de-DE" sz="1400" dirty="0"/>
          </a:p>
          <a:p>
            <a:pPr marL="457200" lvl="1" indent="0">
              <a:buNone/>
            </a:pPr>
            <a:r>
              <a:rPr lang="en-GB" sz="1400" dirty="0"/>
              <a:t>4.2 </a:t>
            </a:r>
            <a:r>
              <a:rPr lang="en-GB" sz="1400" dirty="0" smtClean="0"/>
              <a:t>Penetration testing </a:t>
            </a:r>
            <a:r>
              <a:rPr lang="en-GB" sz="1400" dirty="0"/>
              <a:t>tools	</a:t>
            </a:r>
            <a:endParaRPr lang="de-DE" sz="1400" dirty="0"/>
          </a:p>
          <a:p>
            <a:pPr marL="457200" lvl="1" indent="0">
              <a:buNone/>
            </a:pPr>
            <a:r>
              <a:rPr lang="en-GB" sz="1400" dirty="0"/>
              <a:t>4.3 Test verdicts in security testing</a:t>
            </a:r>
            <a:r>
              <a:rPr lang="en-GB" sz="1800" dirty="0"/>
              <a:t>	</a:t>
            </a:r>
            <a:endParaRPr lang="de-DE" sz="2400" dirty="0"/>
          </a:p>
          <a:p>
            <a:pPr marL="0" indent="0">
              <a:buNone/>
            </a:pPr>
            <a:r>
              <a:rPr lang="en-GB" sz="2400" dirty="0"/>
              <a:t>5</a:t>
            </a:r>
            <a:r>
              <a:rPr lang="en-GB" sz="2400" dirty="0" smtClean="0"/>
              <a:t> </a:t>
            </a:r>
            <a:r>
              <a:rPr lang="en-GB" sz="2400" dirty="0"/>
              <a:t>Security test requirements	</a:t>
            </a:r>
            <a:r>
              <a:rPr lang="en-GB" sz="1800" dirty="0"/>
              <a:t>	</a:t>
            </a:r>
            <a:endParaRPr lang="de-DE" sz="1800" dirty="0"/>
          </a:p>
          <a:p>
            <a:pPr marL="0" indent="0">
              <a:buNone/>
            </a:pPr>
            <a:r>
              <a:rPr lang="en-GB" sz="2400" dirty="0"/>
              <a:t>6</a:t>
            </a:r>
            <a:r>
              <a:rPr lang="en-GB" sz="2400" dirty="0" smtClean="0"/>
              <a:t> </a:t>
            </a:r>
            <a:r>
              <a:rPr lang="en-GB" sz="2400" dirty="0"/>
              <a:t>Functional </a:t>
            </a:r>
            <a:r>
              <a:rPr lang="en-GB" sz="2400" dirty="0" smtClean="0"/>
              <a:t>security testing</a:t>
            </a:r>
            <a:r>
              <a:rPr lang="en-GB" sz="2400" dirty="0"/>
              <a:t>	</a:t>
            </a:r>
            <a:endParaRPr lang="de-DE" sz="2400" dirty="0"/>
          </a:p>
          <a:p>
            <a:pPr marL="0" indent="0">
              <a:buNone/>
            </a:pPr>
            <a:r>
              <a:rPr lang="en-GB" sz="2400" dirty="0"/>
              <a:t>7</a:t>
            </a:r>
            <a:r>
              <a:rPr lang="en-GB" sz="2400" dirty="0" smtClean="0"/>
              <a:t> </a:t>
            </a:r>
            <a:r>
              <a:rPr lang="en-GB" sz="2400" dirty="0"/>
              <a:t>Performance testing for security	</a:t>
            </a:r>
            <a:endParaRPr lang="de-DE" sz="2400" dirty="0"/>
          </a:p>
          <a:p>
            <a:pPr marL="0" indent="0">
              <a:buNone/>
            </a:pPr>
            <a:r>
              <a:rPr lang="en-GB" sz="2400" dirty="0"/>
              <a:t>8</a:t>
            </a:r>
            <a:r>
              <a:rPr lang="en-GB" sz="2400" dirty="0" smtClean="0"/>
              <a:t> </a:t>
            </a:r>
            <a:r>
              <a:rPr lang="en-GB" sz="2400" dirty="0"/>
              <a:t>Fuzz testing	</a:t>
            </a:r>
            <a:endParaRPr lang="de-DE" sz="2400" dirty="0"/>
          </a:p>
          <a:p>
            <a:pPr marL="0" lvl="1" indent="0">
              <a:buSzPct val="90000"/>
              <a:buNone/>
            </a:pPr>
            <a:r>
              <a:rPr lang="en-GB" sz="2400" dirty="0" smtClean="0"/>
              <a:t>9 Security Testing activities mapped to SDLC</a:t>
            </a:r>
            <a:endParaRPr lang="de-DE" sz="24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6856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„</a:t>
            </a:r>
            <a:r>
              <a:rPr lang="de-DE" dirty="0"/>
              <a:t>C</a:t>
            </a:r>
            <a:r>
              <a:rPr lang="de-DE" dirty="0" smtClean="0"/>
              <a:t>ase </a:t>
            </a:r>
            <a:r>
              <a:rPr lang="de-DE" dirty="0" err="1" smtClean="0"/>
              <a:t>studies</a:t>
            </a:r>
            <a:r>
              <a:rPr lang="de-DE" dirty="0" smtClean="0"/>
              <a:t>“ (1st </a:t>
            </a:r>
            <a:r>
              <a:rPr lang="de-DE" dirty="0" err="1" smtClean="0"/>
              <a:t>draft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b="1" dirty="0" smtClean="0"/>
              <a:t>Project case studies from:</a:t>
            </a:r>
            <a:endParaRPr lang="de-DE" sz="2400" b="1" dirty="0"/>
          </a:p>
          <a:p>
            <a:pPr lvl="1"/>
            <a:r>
              <a:rPr lang="nl-NL" dirty="0" smtClean="0"/>
              <a:t>DIAMONDS project</a:t>
            </a:r>
            <a:endParaRPr lang="de-DE" dirty="0"/>
          </a:p>
          <a:p>
            <a:pPr lvl="2"/>
            <a:r>
              <a:rPr lang="de-DE" dirty="0" smtClean="0"/>
              <a:t>G&amp;D Banking (</a:t>
            </a:r>
            <a:r>
              <a:rPr lang="de-DE" dirty="0" err="1" smtClean="0"/>
              <a:t>available</a:t>
            </a:r>
            <a:r>
              <a:rPr lang="de-DE" dirty="0" smtClean="0"/>
              <a:t>)</a:t>
            </a:r>
          </a:p>
          <a:p>
            <a:pPr lvl="2"/>
            <a:r>
              <a:rPr lang="de-DE" dirty="0" err="1" smtClean="0"/>
              <a:t>Accurate</a:t>
            </a:r>
            <a:r>
              <a:rPr lang="de-DE" dirty="0" smtClean="0"/>
              <a:t> (</a:t>
            </a:r>
            <a:r>
              <a:rPr lang="de-DE" dirty="0" err="1" smtClean="0"/>
              <a:t>available</a:t>
            </a:r>
            <a:r>
              <a:rPr lang="de-DE" dirty="0" smtClean="0"/>
              <a:t>)</a:t>
            </a:r>
            <a:endParaRPr lang="de-DE" dirty="0"/>
          </a:p>
          <a:p>
            <a:pPr lvl="2"/>
            <a:r>
              <a:rPr lang="de-DE" dirty="0" smtClean="0"/>
              <a:t>Radio </a:t>
            </a:r>
            <a:endParaRPr lang="de-DE" dirty="0"/>
          </a:p>
          <a:p>
            <a:pPr lvl="2"/>
            <a:r>
              <a:rPr lang="de-DE" dirty="0" smtClean="0"/>
              <a:t>Automotive</a:t>
            </a:r>
          </a:p>
          <a:p>
            <a:pPr lvl="2"/>
            <a:r>
              <a:rPr lang="de-DE" dirty="0" smtClean="0"/>
              <a:t>More?</a:t>
            </a:r>
          </a:p>
          <a:p>
            <a:pPr lvl="1"/>
            <a:r>
              <a:rPr lang="de-DE" dirty="0" smtClean="0"/>
              <a:t>SPACIOS </a:t>
            </a:r>
            <a:r>
              <a:rPr lang="de-DE" dirty="0" err="1" smtClean="0"/>
              <a:t>project</a:t>
            </a:r>
            <a:endParaRPr lang="de-DE" dirty="0" smtClean="0"/>
          </a:p>
          <a:p>
            <a:pPr lvl="2"/>
            <a:r>
              <a:rPr lang="de-DE" dirty="0" err="1" smtClean="0"/>
              <a:t>tbd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0240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„</a:t>
            </a:r>
            <a:r>
              <a:rPr lang="de-DE" dirty="0"/>
              <a:t>C</a:t>
            </a:r>
            <a:r>
              <a:rPr lang="de-DE" dirty="0" smtClean="0"/>
              <a:t>ase </a:t>
            </a:r>
            <a:r>
              <a:rPr lang="de-DE" dirty="0" err="1" smtClean="0"/>
              <a:t>studies</a:t>
            </a:r>
            <a:r>
              <a:rPr lang="de-DE" dirty="0" smtClean="0"/>
              <a:t>“ (1st </a:t>
            </a:r>
            <a:r>
              <a:rPr lang="de-DE" dirty="0" err="1" smtClean="0"/>
              <a:t>draft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b="1" dirty="0"/>
              <a:t>For each of the case studies a similar structure of the description is planned. It will consist of the following parts:</a:t>
            </a:r>
            <a:endParaRPr lang="de-DE" sz="2000" b="1" dirty="0"/>
          </a:p>
          <a:p>
            <a:pPr lvl="1"/>
            <a:r>
              <a:rPr lang="nl-NL" sz="2400" dirty="0"/>
              <a:t>Characteriazation</a:t>
            </a:r>
            <a:endParaRPr lang="de-DE" sz="2400" dirty="0"/>
          </a:p>
          <a:p>
            <a:pPr lvl="2"/>
            <a:r>
              <a:rPr lang="nl-NL" sz="2000" dirty="0"/>
              <a:t>Background (challenges)</a:t>
            </a:r>
            <a:endParaRPr lang="de-DE" sz="2000" dirty="0"/>
          </a:p>
          <a:p>
            <a:pPr lvl="2"/>
            <a:r>
              <a:rPr lang="nl-NL" sz="2000" dirty="0"/>
              <a:t>System under Test</a:t>
            </a:r>
            <a:endParaRPr lang="de-DE" sz="2000" dirty="0"/>
          </a:p>
          <a:p>
            <a:pPr lvl="2"/>
            <a:r>
              <a:rPr lang="nl-NL" sz="2000" dirty="0"/>
              <a:t>Risk Analysis</a:t>
            </a:r>
            <a:endParaRPr lang="de-DE" sz="2000" dirty="0"/>
          </a:p>
          <a:p>
            <a:pPr lvl="1"/>
            <a:r>
              <a:rPr lang="nl-NL" sz="2400" dirty="0"/>
              <a:t>Security Testing Approaches </a:t>
            </a:r>
            <a:endParaRPr lang="de-DE" sz="2400" dirty="0"/>
          </a:p>
          <a:p>
            <a:pPr lvl="2"/>
            <a:r>
              <a:rPr lang="nl-NL" sz="2000" dirty="0"/>
              <a:t>Applied approaches</a:t>
            </a:r>
            <a:endParaRPr lang="de-DE" sz="2000" dirty="0"/>
          </a:p>
          <a:p>
            <a:pPr lvl="2"/>
            <a:r>
              <a:rPr lang="nl-NL" sz="2000" dirty="0"/>
              <a:t>Comparison with SoA tools/techniques</a:t>
            </a:r>
            <a:endParaRPr lang="de-DE" sz="2000" dirty="0"/>
          </a:p>
          <a:p>
            <a:pPr lvl="1"/>
            <a:r>
              <a:rPr lang="nl-NL" sz="2400" dirty="0"/>
              <a:t>Results so far</a:t>
            </a:r>
            <a:endParaRPr lang="de-DE" sz="2400" dirty="0"/>
          </a:p>
          <a:p>
            <a:pPr lvl="2"/>
            <a:r>
              <a:rPr lang="nl-NL" sz="2000" dirty="0"/>
              <a:t>Expectations</a:t>
            </a:r>
            <a:endParaRPr lang="de-DE" sz="2000" dirty="0"/>
          </a:p>
          <a:p>
            <a:pPr lvl="2"/>
            <a:r>
              <a:rPr lang="nl-NL" sz="2000" dirty="0"/>
              <a:t>Test Results</a:t>
            </a:r>
            <a:endParaRPr lang="de-DE" sz="2000" dirty="0"/>
          </a:p>
          <a:p>
            <a:pPr lvl="1"/>
            <a:r>
              <a:rPr lang="nl-NL" sz="2400" dirty="0"/>
              <a:t>Exploitation (value of techniques)</a:t>
            </a:r>
            <a:endParaRPr lang="de-DE" sz="24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8412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0</TotalTime>
  <Words>361</Words>
  <Application>Microsoft Office PowerPoint</Application>
  <PresentationFormat>Bildschirmpräsentation (4:3)</PresentationFormat>
  <Paragraphs>93</Paragraphs>
  <Slides>10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Office Theme</vt:lpstr>
      <vt:lpstr>Security in MTS 14th May2013 SIG Report</vt:lpstr>
      <vt:lpstr>Agenda (14.5.)</vt:lpstr>
      <vt:lpstr>SC27 WG3 liaison (to be decided)</vt:lpstr>
      <vt:lpstr>SC27 WG4 liaison (to be decided)</vt:lpstr>
      <vt:lpstr>WI status and schedules</vt:lpstr>
      <vt:lpstr>WI status and schedules</vt:lpstr>
      <vt:lpstr>„Terminology“ (3rd draft)</vt:lpstr>
      <vt:lpstr>„Case studies“ (1st draft)</vt:lpstr>
      <vt:lpstr>„Case studies“ (1st draft)</vt:lpstr>
      <vt:lpstr>Next steps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Nicole</dc:creator>
  <cp:lastModifiedBy>axr</cp:lastModifiedBy>
  <cp:revision>427</cp:revision>
  <cp:lastPrinted>2012-05-15T07:02:06Z</cp:lastPrinted>
  <dcterms:created xsi:type="dcterms:W3CDTF">2010-12-21T08:59:38Z</dcterms:created>
  <dcterms:modified xsi:type="dcterms:W3CDTF">2013-05-14T10:12:20Z</dcterms:modified>
</cp:coreProperties>
</file>