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handoutMasterIdLst>
    <p:handoutMasterId r:id="rId16"/>
  </p:handoutMasterIdLst>
  <p:sldIdLst>
    <p:sldId id="339" r:id="rId2"/>
    <p:sldId id="379" r:id="rId3"/>
    <p:sldId id="382" r:id="rId4"/>
    <p:sldId id="383" r:id="rId5"/>
    <p:sldId id="386" r:id="rId6"/>
    <p:sldId id="370" r:id="rId7"/>
    <p:sldId id="371" r:id="rId8"/>
    <p:sldId id="385" r:id="rId9"/>
    <p:sldId id="387" r:id="rId10"/>
    <p:sldId id="384" r:id="rId11"/>
    <p:sldId id="377" r:id="rId12"/>
    <p:sldId id="378" r:id="rId13"/>
    <p:sldId id="373" r:id="rId14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6EA8"/>
    <a:srgbClr val="0F5C77"/>
    <a:srgbClr val="FF6600"/>
    <a:srgbClr val="1A4669"/>
    <a:srgbClr val="C6D254"/>
    <a:srgbClr val="B1D254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>
        <p:scale>
          <a:sx n="95" d="100"/>
          <a:sy n="95" d="100"/>
        </p:scale>
        <p:origin x="-115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FC6433C-968A-4978-ACAC-27212F4E2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82A59C-6C9C-43AE-8650-B098D0B18F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6B51B-ECA9-4EDD-A824-16AAD8AE2CA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FADC9-33DD-4008-BDD6-25EEBC23C4C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15604"/>
      </p:ext>
    </p:extLst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A2A6-B21D-4239-A46A-71B924B84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02083"/>
      </p:ext>
    </p:extLst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9189-F351-480A-B401-6A79619E9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138"/>
      </p:ext>
    </p:extLst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195E-BD12-465C-AD37-36B55052C8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1038"/>
      </p:ext>
    </p:extLst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9607-4212-458E-9868-14ADF6DE2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77313"/>
      </p:ext>
    </p:extLst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F816-673F-46F0-B04C-4FBA7A2A5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7447"/>
      </p:ext>
    </p:extLst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0163-837D-439E-8B5B-6EE3655BA4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4520"/>
      </p:ext>
    </p:extLst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7658-F441-4428-B281-9539B5D58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9170"/>
      </p:ext>
    </p:extLst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ED9A-61E4-446C-8EFD-CB7D4BFB9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0496"/>
      </p:ext>
    </p:extLst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10C1-F6BA-4898-8C29-929878F3EB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004922"/>
      </p:ext>
    </p:extLst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EA1F-2B88-47D4-9743-FBEACD6555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79494"/>
      </p:ext>
    </p:extLst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E758-FC6C-482B-A56B-051FC7D958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123933"/>
      </p:ext>
    </p:extLst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47D6-B16C-48F8-9290-81722D9791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9363"/>
      </p:ext>
    </p:extLst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25B7-B89B-4B99-9887-56D6F7DBB9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529124"/>
      </p:ext>
    </p:extLst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E52A-2C2C-43F5-B382-90C7DFDE7B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59009"/>
      </p:ext>
    </p:extLst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10FF-03F8-453B-A39A-56884ACA0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81919"/>
      </p:ext>
    </p:extLst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2739-8C8C-40F1-BCC5-3DD8AF8AB8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175491"/>
      </p:ext>
    </p:extLst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C23B-06BB-425E-9868-D387349A63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05719"/>
      </p:ext>
    </p:extLst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7A7F-4DDD-44C0-A5E2-715D92835D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93527"/>
      </p:ext>
    </p:extLst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2D43-A3FC-4954-B826-1EFF44917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92932"/>
      </p:ext>
    </p:extLst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E41B-7805-4D89-B795-84D012AE96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1739"/>
      </p:ext>
    </p:extLst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60CF-A004-49EE-9AD6-43594796B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1991"/>
      </p:ext>
    </p:extLst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E7D4-AA1B-4234-902D-0801874674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15061"/>
      </p:ext>
    </p:extLst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3082-9480-4FBF-B719-EE9FB2624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3599"/>
      </p:ext>
    </p:extLst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17CE-EA55-42CF-AF0E-78920D546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34150"/>
      </p:ext>
    </p:extLst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28F400-FFE3-4A6D-BFC7-DB9D773B23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4996" r:id="rId2"/>
    <p:sldLayoutId id="2147484997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  <p:sldLayoutId id="2147485015" r:id="rId12"/>
    <p:sldLayoutId id="2147485016" r:id="rId13"/>
    <p:sldLayoutId id="2147485017" r:id="rId14"/>
    <p:sldLayoutId id="2147485018" r:id="rId15"/>
    <p:sldLayoutId id="2147485019" r:id="rId16"/>
    <p:sldLayoutId id="2147485020" r:id="rId17"/>
    <p:sldLayoutId id="2147484998" r:id="rId18"/>
    <p:sldLayoutId id="2147484999" r:id="rId19"/>
    <p:sldLayoutId id="2147485000" r:id="rId20"/>
    <p:sldLayoutId id="2147485001" r:id="rId21"/>
    <p:sldLayoutId id="2147485002" r:id="rId22"/>
    <p:sldLayoutId id="2147485003" r:id="rId23"/>
    <p:sldLayoutId id="2147485004" r:id="rId24"/>
    <p:sldLayoutId id="214748500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STF 454 TDL – Overview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 change</a:t>
            </a:r>
            <a:r>
              <a:rPr lang="en-US" smtClean="0"/>
              <a:t>: </a:t>
            </a:r>
            <a:r>
              <a:rPr lang="en-US" smtClean="0"/>
              <a:t>2013-05-15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Behaviour – Atomic Behaviour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181725" y="1600200"/>
            <a:ext cx="2646363" cy="4525963"/>
          </a:xfrm>
        </p:spPr>
        <p:txBody>
          <a:bodyPr/>
          <a:lstStyle/>
          <a:p>
            <a:r>
              <a:rPr lang="en-US" sz="2400" dirty="0" smtClean="0"/>
              <a:t>Gate events: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Interaction (send/receive)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Local action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Explicit verdict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000" dirty="0" smtClean="0"/>
              <a:t>TD reference (Same </a:t>
            </a:r>
            <a:r>
              <a:rPr lang="en-US" sz="2000" dirty="0" err="1" smtClean="0"/>
              <a:t>config</a:t>
            </a:r>
            <a:r>
              <a:rPr lang="en-US" sz="2000" dirty="0" smtClean="0"/>
              <a:t>)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000" dirty="0" smtClean="0"/>
              <a:t>Exit (Finish the whole TD)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6E6199-4BAE-4A12-8565-1244F98C51A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0875" y="1793875"/>
            <a:ext cx="1028700" cy="3962400"/>
            <a:chOff x="650631" y="1793631"/>
            <a:chExt cx="1028700" cy="3455377"/>
          </a:xfrm>
        </p:grpSpPr>
        <p:sp>
          <p:nvSpPr>
            <p:cNvPr id="6" name="Rectangle 5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025650" y="1797050"/>
            <a:ext cx="1028700" cy="3962400"/>
            <a:chOff x="650631" y="1793631"/>
            <a:chExt cx="1028700" cy="3455377"/>
          </a:xfrm>
        </p:grpSpPr>
        <p:sp>
          <p:nvSpPr>
            <p:cNvPr id="11" name="Rectangle 10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405188" y="1797050"/>
            <a:ext cx="1028700" cy="3962400"/>
            <a:chOff x="650631" y="1793631"/>
            <a:chExt cx="1028700" cy="3455377"/>
          </a:xfrm>
        </p:grpSpPr>
        <p:sp>
          <p:nvSpPr>
            <p:cNvPr id="14" name="Rectangle 13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779963" y="1800225"/>
            <a:ext cx="1028700" cy="3962400"/>
            <a:chOff x="650631" y="1793631"/>
            <a:chExt cx="1028700" cy="3455377"/>
          </a:xfrm>
        </p:grpSpPr>
        <p:sp>
          <p:nvSpPr>
            <p:cNvPr id="17" name="Rectangle 16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1165225" y="2708275"/>
            <a:ext cx="1374775" cy="1666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08131" y="3341076"/>
            <a:ext cx="782515" cy="420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text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8211" y="4012222"/>
            <a:ext cx="782515" cy="420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fail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3723" y="4709745"/>
            <a:ext cx="5034928" cy="420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TD xx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153025" y="5680075"/>
            <a:ext cx="280988" cy="214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53025" y="5680075"/>
            <a:ext cx="280988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85717" y="5652171"/>
            <a:ext cx="280988" cy="214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85717" y="5652171"/>
            <a:ext cx="280988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394800" y="5652171"/>
            <a:ext cx="280988" cy="214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94800" y="5652171"/>
            <a:ext cx="280988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016760" y="5652171"/>
            <a:ext cx="280988" cy="214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16760" y="5652171"/>
            <a:ext cx="280988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95325" y="2608263"/>
            <a:ext cx="5033963" cy="1963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013" y="2840038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2013" y="3630613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Behaviour – Combined Behaviour</a:t>
            </a:r>
          </a:p>
        </p:txBody>
      </p:sp>
      <p:sp>
        <p:nvSpPr>
          <p:cNvPr id="40966" name="Content Placeholder 2"/>
          <p:cNvSpPr>
            <a:spLocks noGrp="1"/>
          </p:cNvSpPr>
          <p:nvPr>
            <p:ph idx="1"/>
          </p:nvPr>
        </p:nvSpPr>
        <p:spPr>
          <a:xfrm>
            <a:off x="6181725" y="1600200"/>
            <a:ext cx="2646363" cy="4525963"/>
          </a:xfrm>
        </p:spPr>
        <p:txBody>
          <a:bodyPr/>
          <a:lstStyle/>
          <a:p>
            <a:r>
              <a:rPr lang="en-US" sz="2400" smtClean="0"/>
              <a:t>Combined behaviours:</a:t>
            </a:r>
          </a:p>
          <a:p>
            <a:pPr lvl="1"/>
            <a:r>
              <a:rPr lang="en-US" sz="2000" smtClean="0"/>
              <a:t>Alternative</a:t>
            </a:r>
          </a:p>
          <a:p>
            <a:pPr lvl="2"/>
            <a:r>
              <a:rPr lang="en-US" sz="1600" smtClean="0"/>
              <a:t>Tester receiving</a:t>
            </a:r>
          </a:p>
          <a:p>
            <a:pPr lvl="1"/>
            <a:endParaRPr lang="en-US" sz="1000" smtClean="0"/>
          </a:p>
          <a:p>
            <a:pPr lvl="1"/>
            <a:r>
              <a:rPr lang="en-US" sz="2000" smtClean="0"/>
              <a:t>Conditional</a:t>
            </a:r>
          </a:p>
          <a:p>
            <a:pPr lvl="2"/>
            <a:r>
              <a:rPr lang="en-US" sz="1600" smtClean="0"/>
              <a:t>Tester send </a:t>
            </a:r>
          </a:p>
          <a:p>
            <a:pPr lvl="2"/>
            <a:r>
              <a:rPr lang="en-US" sz="1600" smtClean="0"/>
              <a:t>(“if then else”)</a:t>
            </a:r>
          </a:p>
          <a:p>
            <a:pPr lvl="1"/>
            <a:r>
              <a:rPr lang="en-US" sz="2000" smtClean="0"/>
              <a:t>Parallel</a:t>
            </a:r>
          </a:p>
          <a:p>
            <a:pPr lvl="1"/>
            <a:endParaRPr lang="en-US" sz="1000" smtClean="0"/>
          </a:p>
          <a:p>
            <a:pPr lvl="1"/>
            <a:r>
              <a:rPr lang="en-US" sz="2000" smtClean="0"/>
              <a:t>Loops</a:t>
            </a:r>
          </a:p>
          <a:p>
            <a:pPr lvl="2"/>
            <a:r>
              <a:rPr lang="en-US" sz="1600" smtClean="0"/>
              <a:t>Bounded (“for”)</a:t>
            </a:r>
          </a:p>
          <a:p>
            <a:pPr lvl="2"/>
            <a:r>
              <a:rPr lang="en-US" sz="1600" smtClean="0"/>
              <a:t>Unbounded (“while”)</a:t>
            </a:r>
            <a:endParaRPr lang="en-US" sz="2000" smtClean="0"/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9686CB-E991-4F3D-B421-B5163874243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pSp>
        <p:nvGrpSpPr>
          <p:cNvPr id="40969" name="Group 8"/>
          <p:cNvGrpSpPr>
            <a:grpSpLocks/>
          </p:cNvGrpSpPr>
          <p:nvPr/>
        </p:nvGrpSpPr>
        <p:grpSpPr bwMode="auto">
          <a:xfrm>
            <a:off x="650875" y="1793875"/>
            <a:ext cx="1028700" cy="3962400"/>
            <a:chOff x="650631" y="1793631"/>
            <a:chExt cx="1028700" cy="3455377"/>
          </a:xfrm>
        </p:grpSpPr>
        <p:sp>
          <p:nvSpPr>
            <p:cNvPr id="6" name="Rectangle 5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70" name="Group 9"/>
          <p:cNvGrpSpPr>
            <a:grpSpLocks/>
          </p:cNvGrpSpPr>
          <p:nvPr/>
        </p:nvGrpSpPr>
        <p:grpSpPr bwMode="auto">
          <a:xfrm>
            <a:off x="2025650" y="1797050"/>
            <a:ext cx="1028700" cy="3962400"/>
            <a:chOff x="650631" y="1793631"/>
            <a:chExt cx="1028700" cy="3455377"/>
          </a:xfrm>
        </p:grpSpPr>
        <p:sp>
          <p:nvSpPr>
            <p:cNvPr id="11" name="Rectangle 10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71" name="Group 12"/>
          <p:cNvGrpSpPr>
            <a:grpSpLocks/>
          </p:cNvGrpSpPr>
          <p:nvPr/>
        </p:nvGrpSpPr>
        <p:grpSpPr bwMode="auto">
          <a:xfrm>
            <a:off x="3405188" y="1797050"/>
            <a:ext cx="1028700" cy="3962400"/>
            <a:chOff x="650631" y="1793631"/>
            <a:chExt cx="1028700" cy="3455377"/>
          </a:xfrm>
        </p:grpSpPr>
        <p:sp>
          <p:nvSpPr>
            <p:cNvPr id="14" name="Rectangle 13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72" name="Group 15"/>
          <p:cNvGrpSpPr>
            <a:grpSpLocks/>
          </p:cNvGrpSpPr>
          <p:nvPr/>
        </p:nvGrpSpPr>
        <p:grpSpPr bwMode="auto">
          <a:xfrm>
            <a:off x="4779963" y="1800225"/>
            <a:ext cx="1028700" cy="3962400"/>
            <a:chOff x="650631" y="1793631"/>
            <a:chExt cx="1028700" cy="3455377"/>
          </a:xfrm>
        </p:grpSpPr>
        <p:sp>
          <p:nvSpPr>
            <p:cNvPr id="17" name="Rectangle 16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95325" y="2608263"/>
            <a:ext cx="5033963" cy="306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0425" y="4905375"/>
            <a:ext cx="4703763" cy="43656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2013" y="2840038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2013" y="3630613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Behaviour – Exceptional/Periodic</a:t>
            </a:r>
          </a:p>
        </p:txBody>
      </p:sp>
      <p:sp>
        <p:nvSpPr>
          <p:cNvPr id="41991" name="Content Placeholder 2"/>
          <p:cNvSpPr>
            <a:spLocks noGrp="1"/>
          </p:cNvSpPr>
          <p:nvPr>
            <p:ph idx="1"/>
          </p:nvPr>
        </p:nvSpPr>
        <p:spPr>
          <a:xfrm>
            <a:off x="6181725" y="1600200"/>
            <a:ext cx="2646363" cy="4525963"/>
          </a:xfrm>
        </p:spPr>
        <p:txBody>
          <a:bodyPr/>
          <a:lstStyle/>
          <a:p>
            <a:r>
              <a:rPr lang="en-US" sz="2400" smtClean="0"/>
              <a:t>Exceptional </a:t>
            </a:r>
          </a:p>
          <a:p>
            <a:pPr lvl="1"/>
            <a:r>
              <a:rPr lang="en-US" sz="1600" smtClean="0"/>
              <a:t>Starts by Tester receive event</a:t>
            </a:r>
          </a:p>
          <a:p>
            <a:pPr lvl="1"/>
            <a:r>
              <a:rPr lang="en-US" sz="1600" smtClean="0"/>
              <a:t>Default</a:t>
            </a:r>
          </a:p>
          <a:p>
            <a:pPr lvl="1"/>
            <a:r>
              <a:rPr lang="en-US" sz="1600" smtClean="0"/>
              <a:t>Interrupt</a:t>
            </a:r>
          </a:p>
          <a:p>
            <a:r>
              <a:rPr lang="en-US" sz="2400" smtClean="0"/>
              <a:t>Periodic</a:t>
            </a:r>
          </a:p>
          <a:p>
            <a:pPr lvl="1"/>
            <a:r>
              <a:rPr lang="en-US" sz="1600" smtClean="0"/>
              <a:t>Starts by Tester send event</a:t>
            </a:r>
          </a:p>
          <a:p>
            <a:pPr lvl="1"/>
            <a:r>
              <a:rPr lang="en-US" sz="1600" smtClean="0"/>
              <a:t>Executed in parallel with the behaviour of the containing combined behaviour</a:t>
            </a:r>
          </a:p>
          <a:p>
            <a:pPr lvl="1"/>
            <a:endParaRPr lang="en-US" sz="1600" smtClean="0"/>
          </a:p>
        </p:txBody>
      </p:sp>
      <p:sp>
        <p:nvSpPr>
          <p:cNvPr id="419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25F1B-8B73-4CD0-A852-DB9E60CD088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862013" y="4468813"/>
            <a:ext cx="4703762" cy="43656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5" name="Group 8"/>
          <p:cNvGrpSpPr>
            <a:grpSpLocks/>
          </p:cNvGrpSpPr>
          <p:nvPr/>
        </p:nvGrpSpPr>
        <p:grpSpPr bwMode="auto">
          <a:xfrm>
            <a:off x="650875" y="1793875"/>
            <a:ext cx="1028700" cy="3962400"/>
            <a:chOff x="650631" y="1793631"/>
            <a:chExt cx="1028700" cy="3455377"/>
          </a:xfrm>
        </p:grpSpPr>
        <p:sp>
          <p:nvSpPr>
            <p:cNvPr id="6" name="Rectangle 5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6" name="Group 9"/>
          <p:cNvGrpSpPr>
            <a:grpSpLocks/>
          </p:cNvGrpSpPr>
          <p:nvPr/>
        </p:nvGrpSpPr>
        <p:grpSpPr bwMode="auto">
          <a:xfrm>
            <a:off x="2025650" y="1797050"/>
            <a:ext cx="1028700" cy="3962400"/>
            <a:chOff x="650631" y="1793631"/>
            <a:chExt cx="1028700" cy="3455377"/>
          </a:xfrm>
        </p:grpSpPr>
        <p:sp>
          <p:nvSpPr>
            <p:cNvPr id="11" name="Rectangle 10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7" name="Group 12"/>
          <p:cNvGrpSpPr>
            <a:grpSpLocks/>
          </p:cNvGrpSpPr>
          <p:nvPr/>
        </p:nvGrpSpPr>
        <p:grpSpPr bwMode="auto">
          <a:xfrm>
            <a:off x="3405188" y="1797050"/>
            <a:ext cx="1028700" cy="3962400"/>
            <a:chOff x="650631" y="1793631"/>
            <a:chExt cx="1028700" cy="3455377"/>
          </a:xfrm>
        </p:grpSpPr>
        <p:sp>
          <p:nvSpPr>
            <p:cNvPr id="14" name="Rectangle 13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8" name="Group 15"/>
          <p:cNvGrpSpPr>
            <a:grpSpLocks/>
          </p:cNvGrpSpPr>
          <p:nvPr/>
        </p:nvGrpSpPr>
        <p:grpSpPr bwMode="auto">
          <a:xfrm>
            <a:off x="4779963" y="1800225"/>
            <a:ext cx="1028700" cy="3962400"/>
            <a:chOff x="650631" y="1793631"/>
            <a:chExt cx="1028700" cy="3455377"/>
          </a:xfrm>
        </p:grpSpPr>
        <p:sp>
          <p:nvSpPr>
            <p:cNvPr id="17" name="Rectangle 16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interaction event is </a:t>
            </a:r>
            <a:r>
              <a:rPr lang="en-US" dirty="0" err="1" smtClean="0"/>
              <a:t>timestamped</a:t>
            </a:r>
            <a:endParaRPr lang="en-US" dirty="0" smtClean="0"/>
          </a:p>
          <a:p>
            <a:pPr lvl="1"/>
            <a:r>
              <a:rPr lang="en-US" dirty="0" smtClean="0"/>
              <a:t>Discrete time, globally ordered</a:t>
            </a:r>
          </a:p>
          <a:p>
            <a:pPr lvl="1"/>
            <a:r>
              <a:rPr lang="en-US" dirty="0" smtClean="0"/>
              <a:t>Symbolic timestamps expressed as labels, e.g. “@T1” </a:t>
            </a:r>
          </a:p>
          <a:p>
            <a:r>
              <a:rPr lang="en-US" dirty="0" smtClean="0"/>
              <a:t>Timestamps allows for</a:t>
            </a:r>
          </a:p>
          <a:p>
            <a:pPr lvl="1"/>
            <a:r>
              <a:rPr lang="en-US" dirty="0" smtClean="0"/>
              <a:t>Time observation of interaction events</a:t>
            </a:r>
          </a:p>
          <a:p>
            <a:pPr lvl="1"/>
            <a:r>
              <a:rPr lang="en-US" dirty="0" smtClean="0"/>
              <a:t>Time constraint expressions over time observations, e.g. “|T2 – T1| &lt; 0.1”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47D5F-7367-4D32-A49B-1C43B943CE5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aspects</a:t>
            </a:r>
          </a:p>
        </p:txBody>
      </p:sp>
      <p:sp>
        <p:nvSpPr>
          <p:cNvPr id="3584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the recommendations of previous ETSI activity on HLTD </a:t>
            </a:r>
          </a:p>
          <a:p>
            <a:r>
              <a:rPr lang="en-US" dirty="0" smtClean="0"/>
              <a:t>TDL should be easy-to-use</a:t>
            </a:r>
          </a:p>
          <a:p>
            <a:r>
              <a:rPr lang="en-US" dirty="0"/>
              <a:t>Mandatory and optional </a:t>
            </a:r>
            <a:r>
              <a:rPr lang="en-US" dirty="0" smtClean="0"/>
              <a:t>language elements</a:t>
            </a:r>
          </a:p>
          <a:p>
            <a:r>
              <a:rPr lang="en-US" dirty="0" smtClean="0"/>
              <a:t>TDL should be open for further extensions</a:t>
            </a:r>
          </a:p>
          <a:p>
            <a:r>
              <a:rPr lang="en-US" dirty="0" smtClean="0"/>
              <a:t>Test data specified in any language should be used in TDL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D1B029-8BC4-45D3-B18F-E54B8E0002D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Comments/Annotations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can be added to any TDL elements</a:t>
            </a:r>
          </a:p>
          <a:p>
            <a:pPr lvl="1"/>
            <a:r>
              <a:rPr lang="en-US" dirty="0" smtClean="0"/>
              <a:t>Except for comments</a:t>
            </a:r>
          </a:p>
          <a:p>
            <a:r>
              <a:rPr lang="en-US" dirty="0" smtClean="0"/>
              <a:t>Annotations allow to attach user/tool specific extensions, hints to TDL elements</a:t>
            </a:r>
          </a:p>
          <a:p>
            <a:pPr lvl="1"/>
            <a:r>
              <a:rPr lang="en-US" dirty="0" smtClean="0"/>
              <a:t>To support code generation</a:t>
            </a:r>
          </a:p>
          <a:p>
            <a:pPr lvl="1"/>
            <a:r>
              <a:rPr lang="en-US" dirty="0" smtClean="0"/>
              <a:t>To add new language elements</a:t>
            </a:r>
          </a:p>
          <a:p>
            <a:r>
              <a:rPr lang="en-US" dirty="0" smtClean="0"/>
              <a:t>Packages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7F8E9E-B112-4666-B41C-52BB372AE9A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types, messages, templates etc. defined in any language can be used</a:t>
            </a:r>
          </a:p>
          <a:p>
            <a:r>
              <a:rPr lang="en-US" dirty="0" smtClean="0"/>
              <a:t>There is no internal data type specification in TDL</a:t>
            </a:r>
          </a:p>
          <a:p>
            <a:pPr lvl="1"/>
            <a:r>
              <a:rPr lang="en-US" dirty="0" smtClean="0"/>
              <a:t>But may be added later if needed</a:t>
            </a:r>
          </a:p>
          <a:p>
            <a:pPr lvl="1"/>
            <a:r>
              <a:rPr lang="en-US" dirty="0" smtClean="0"/>
              <a:t>Consequence: </a:t>
            </a:r>
          </a:p>
          <a:p>
            <a:pPr lvl="2"/>
            <a:r>
              <a:rPr lang="en-US" dirty="0" smtClean="0"/>
              <a:t>Data is treated as strings in TDL</a:t>
            </a:r>
          </a:p>
          <a:p>
            <a:pPr lvl="2"/>
            <a:r>
              <a:rPr lang="en-US" dirty="0" smtClean="0"/>
              <a:t>Tool-specific syntax/semantics checking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697A7F-4DDD-44C0-A5E2-715D92835DE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273847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data instances defined for use in test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Data types</a:t>
            </a:r>
          </a:p>
          <a:p>
            <a:pPr lvl="1"/>
            <a:r>
              <a:rPr lang="en-US" dirty="0" smtClean="0"/>
              <a:t>Atomic types</a:t>
            </a:r>
          </a:p>
          <a:p>
            <a:pPr lvl="1"/>
            <a:r>
              <a:rPr lang="en-US" dirty="0" smtClean="0"/>
              <a:t>Structured types</a:t>
            </a:r>
          </a:p>
          <a:p>
            <a:r>
              <a:rPr lang="en-US" dirty="0" smtClean="0"/>
              <a:t>‘Executable TDL’ requires elaborated atomic type concept, e.g. Boolean, Integer</a:t>
            </a:r>
          </a:p>
          <a:p>
            <a:pPr lvl="1"/>
            <a:r>
              <a:rPr lang="en-US" smtClean="0"/>
              <a:t>Currently out of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697A7F-4DDD-44C0-A5E2-715D92835DE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Description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205413" y="1600200"/>
            <a:ext cx="3481387" cy="4525963"/>
          </a:xfrm>
        </p:spPr>
        <p:txBody>
          <a:bodyPr/>
          <a:lstStyle/>
          <a:p>
            <a:r>
              <a:rPr lang="en-US" dirty="0" smtClean="0"/>
              <a:t>Test description</a:t>
            </a:r>
          </a:p>
          <a:p>
            <a:pPr lvl="1"/>
            <a:r>
              <a:rPr lang="en-US" sz="3200" dirty="0" smtClean="0"/>
              <a:t>To help code generation: flag </a:t>
            </a:r>
            <a:r>
              <a:rPr lang="en-US" sz="3200" dirty="0" err="1" smtClean="0"/>
              <a:t>isTestCase</a:t>
            </a:r>
            <a:endParaRPr lang="en-US" sz="3200" dirty="0" smtClean="0"/>
          </a:p>
          <a:p>
            <a:pPr lvl="1"/>
            <a:r>
              <a:rPr lang="en-US" sz="3200" dirty="0" smtClean="0"/>
              <a:t>May have parameters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FA2A63-EE8C-4471-87FD-79DE293BE8D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61644" y="1644160"/>
            <a:ext cx="3226777" cy="46247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547" y="2145323"/>
            <a:ext cx="3006969" cy="712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Objective     </a:t>
            </a: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(free text)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547" y="2995246"/>
            <a:ext cx="3006969" cy="712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Configuration     </a:t>
            </a: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(reference)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546" y="3836377"/>
            <a:ext cx="3006969" cy="22742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Interaction flow</a:t>
            </a: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behaviour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description)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25" y="1600200"/>
            <a:ext cx="3006725" cy="4525963"/>
          </a:xfrm>
        </p:spPr>
        <p:txBody>
          <a:bodyPr/>
          <a:lstStyle/>
          <a:p>
            <a:r>
              <a:rPr lang="en-US" sz="2800" dirty="0" smtClean="0"/>
              <a:t>Static</a:t>
            </a:r>
          </a:p>
          <a:p>
            <a:r>
              <a:rPr lang="en-US" sz="2800" dirty="0" smtClean="0"/>
              <a:t>Component, gate: type</a:t>
            </a:r>
          </a:p>
          <a:p>
            <a:r>
              <a:rPr lang="en-US" sz="2800" dirty="0" smtClean="0"/>
              <a:t>Configuration: may be specified explicitly or implicitly</a:t>
            </a:r>
          </a:p>
          <a:p>
            <a:r>
              <a:rPr lang="en-US" sz="2800" dirty="0" smtClean="0"/>
              <a:t>Connection restrictions</a:t>
            </a:r>
          </a:p>
          <a:p>
            <a:endParaRPr lang="en-US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5B9223-F3F0-4337-AD1D-742AAB985AF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0292" y="1881554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0088" y="2303463"/>
            <a:ext cx="174625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44713" y="1903413"/>
            <a:ext cx="439737" cy="360362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23393" y="1617759"/>
            <a:ext cx="148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Gate instance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9915" y="2439891"/>
            <a:ext cx="104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SUT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7138" y="2773363"/>
            <a:ext cx="174625" cy="18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7720" y="1881554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9075" y="2281238"/>
            <a:ext cx="176213" cy="18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27343" y="2439891"/>
            <a:ext cx="104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SUT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4088" y="2773363"/>
            <a:ext cx="176212" cy="18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stCxn id="7" idx="3"/>
            <a:endCxn id="14" idx="1"/>
          </p:cNvCxnSpPr>
          <p:nvPr/>
        </p:nvCxnSpPr>
        <p:spPr>
          <a:xfrm flipV="1">
            <a:off x="2144713" y="2373313"/>
            <a:ext cx="1884362" cy="22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86050" y="2460625"/>
            <a:ext cx="439738" cy="328613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65580" y="2756472"/>
            <a:ext cx="127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Connection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769" y="4100146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3588" y="4522788"/>
            <a:ext cx="176212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4846" y="4658483"/>
            <a:ext cx="124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Tester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27138" y="4008438"/>
            <a:ext cx="174625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82197" y="4100146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94163" y="4500563"/>
            <a:ext cx="176212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92273" y="4658483"/>
            <a:ext cx="124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Tester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65675" y="3987800"/>
            <a:ext cx="176213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>
            <a:stCxn id="23" idx="3"/>
            <a:endCxn id="29" idx="1"/>
          </p:cNvCxnSpPr>
          <p:nvPr/>
        </p:nvCxnSpPr>
        <p:spPr>
          <a:xfrm flipV="1">
            <a:off x="2209800" y="4592638"/>
            <a:ext cx="1884363" cy="22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0"/>
            <a:endCxn id="12" idx="2"/>
          </p:cNvCxnSpPr>
          <p:nvPr/>
        </p:nvCxnSpPr>
        <p:spPr>
          <a:xfrm flipV="1">
            <a:off x="1314450" y="2959100"/>
            <a:ext cx="0" cy="10493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849813" y="2938463"/>
            <a:ext cx="0" cy="10493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51167" y="3298552"/>
            <a:ext cx="58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PCO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29944" y="3285390"/>
            <a:ext cx="58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PCO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55766" y="207496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72596" y="4293552"/>
            <a:ext cx="42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CP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 animBg="1"/>
      <p:bldP spid="14" grpId="0" animBg="1"/>
      <p:bldP spid="16" grpId="0" animBg="1"/>
      <p:bldP spid="23" grpId="0" animBg="1"/>
      <p:bldP spid="27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Flow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 configuration allows for different representations of interaction flows</a:t>
            </a:r>
          </a:p>
          <a:p>
            <a:pPr lvl="1"/>
            <a:r>
              <a:rPr lang="en-US" sz="1800" dirty="0" smtClean="0"/>
              <a:t>Support for different application scenarios such as conf or </a:t>
            </a:r>
            <a:r>
              <a:rPr lang="en-US" sz="1800" dirty="0" err="1" smtClean="0"/>
              <a:t>iop</a:t>
            </a:r>
            <a:r>
              <a:rPr lang="en-US" sz="1800" dirty="0" smtClean="0"/>
              <a:t> testing</a:t>
            </a:r>
          </a:p>
          <a:p>
            <a:r>
              <a:rPr lang="en-US" sz="2000" dirty="0" smtClean="0"/>
              <a:t>Variant 1: Component view</a:t>
            </a:r>
          </a:p>
          <a:p>
            <a:pPr lvl="1"/>
            <a:r>
              <a:rPr lang="en-US" sz="1800" dirty="0" smtClean="0"/>
              <a:t>Lifelines represent tester or SUT components</a:t>
            </a:r>
          </a:p>
          <a:p>
            <a:pPr lvl="1"/>
            <a:r>
              <a:rPr lang="en-US" sz="1800" dirty="0" smtClean="0"/>
              <a:t>Interactions carry gate information</a:t>
            </a:r>
          </a:p>
          <a:p>
            <a:pPr lvl="1"/>
            <a:r>
              <a:rPr lang="en-US" sz="1800" dirty="0" smtClean="0"/>
              <a:t>At least 1 SUT component and 1 tester component required</a:t>
            </a:r>
          </a:p>
          <a:p>
            <a:r>
              <a:rPr lang="en-US" sz="2000" dirty="0" smtClean="0"/>
              <a:t>Variant 2a: Tester interaction view</a:t>
            </a:r>
          </a:p>
          <a:p>
            <a:pPr lvl="1"/>
            <a:r>
              <a:rPr lang="en-US" sz="1800" dirty="0" smtClean="0"/>
              <a:t>1 tester component lifeline, multiple gate lifelines</a:t>
            </a:r>
          </a:p>
          <a:p>
            <a:pPr lvl="1"/>
            <a:r>
              <a:rPr lang="en-US" sz="1800" dirty="0" smtClean="0"/>
              <a:t>Tester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from the view of an assumed global tester</a:t>
            </a:r>
          </a:p>
          <a:p>
            <a:r>
              <a:rPr lang="en-US" sz="2000" dirty="0" smtClean="0"/>
              <a:t>Variant 2b: SUT interaction view</a:t>
            </a:r>
          </a:p>
          <a:p>
            <a:pPr lvl="1"/>
            <a:r>
              <a:rPr lang="en-US" sz="1800" dirty="0" smtClean="0"/>
              <a:t>1 SUT component lifeline, multiple gate lifelines</a:t>
            </a:r>
          </a:p>
          <a:p>
            <a:pPr lvl="1"/>
            <a:r>
              <a:rPr lang="en-US" sz="1800" dirty="0" smtClean="0"/>
              <a:t>Interaction flow described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the SUT observable by a tester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697A7F-4DDD-44C0-A5E2-715D92835DE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Description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205413" y="1600200"/>
            <a:ext cx="3481387" cy="4525963"/>
          </a:xfrm>
        </p:spPr>
        <p:txBody>
          <a:bodyPr/>
          <a:lstStyle/>
          <a:p>
            <a:r>
              <a:rPr lang="en-US" dirty="0" smtClean="0"/>
              <a:t>Test description</a:t>
            </a:r>
          </a:p>
          <a:p>
            <a:pPr lvl="1"/>
            <a:r>
              <a:rPr lang="en-US" sz="3200" dirty="0" smtClean="0"/>
              <a:t>To help code generation: flag </a:t>
            </a:r>
            <a:r>
              <a:rPr lang="en-US" sz="3200" dirty="0" err="1" smtClean="0"/>
              <a:t>isTestCase</a:t>
            </a:r>
            <a:endParaRPr lang="en-US" sz="3200" dirty="0" smtClean="0"/>
          </a:p>
          <a:p>
            <a:pPr lvl="1"/>
            <a:r>
              <a:rPr lang="en-US" sz="3200" dirty="0" smtClean="0"/>
              <a:t>May have parameters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FA2A63-EE8C-4471-87FD-79DE293BE8D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61644" y="1644160"/>
            <a:ext cx="3226777" cy="46247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547" y="2145323"/>
            <a:ext cx="3006969" cy="712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Objective     </a:t>
            </a: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(free text)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547" y="2995246"/>
            <a:ext cx="3006969" cy="712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Configuration     </a:t>
            </a: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(reference)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546" y="3836377"/>
            <a:ext cx="3006969" cy="22742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Interaction flow</a:t>
            </a:r>
          </a:p>
          <a:p>
            <a:pPr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behaviour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description)</a:t>
            </a:r>
          </a:p>
        </p:txBody>
      </p:sp>
    </p:spTree>
    <p:extLst>
      <p:ext uri="{BB962C8B-B14F-4D97-AF65-F5344CB8AC3E}">
        <p14:creationId xmlns:p14="http://schemas.microsoft.com/office/powerpoint/2010/main" val="1874684809"/>
      </p:ext>
    </p:extLst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45</TotalTime>
  <Words>619</Words>
  <Application>Microsoft Office PowerPoint</Application>
  <PresentationFormat>On-screen Show (4:3)</PresentationFormat>
  <Paragraphs>165</Paragraphs>
  <Slides>13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ETSI Presentation Template 2011</vt:lpstr>
      <vt:lpstr>STF 454 TDL – Overview</vt:lpstr>
      <vt:lpstr>Design aspects</vt:lpstr>
      <vt:lpstr>Comments/Annotations</vt:lpstr>
      <vt:lpstr>Test Data</vt:lpstr>
      <vt:lpstr>Test Data</vt:lpstr>
      <vt:lpstr>Test Description</vt:lpstr>
      <vt:lpstr>Test Configuration</vt:lpstr>
      <vt:lpstr>Interaction Flow Variants</vt:lpstr>
      <vt:lpstr>Test Description</vt:lpstr>
      <vt:lpstr>Test Behaviour – Atomic Behaviour</vt:lpstr>
      <vt:lpstr>Test Behaviour – Combined Behaviour</vt:lpstr>
      <vt:lpstr>Test Behaviour – Exceptional/Periodic</vt:lpstr>
      <vt:lpstr>Time</vt:lpstr>
    </vt:vector>
  </TitlesOfParts>
  <Company>Siemens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Gusztáv Adamis</cp:lastModifiedBy>
  <cp:revision>279</cp:revision>
  <cp:lastPrinted>2013-05-07T16:45:23Z</cp:lastPrinted>
  <dcterms:created xsi:type="dcterms:W3CDTF">2013-01-14T13:16:58Z</dcterms:created>
  <dcterms:modified xsi:type="dcterms:W3CDTF">2013-05-15T07:19:18Z</dcterms:modified>
  <cp:contentStatus>February 2009</cp:contentStatus>
</cp:coreProperties>
</file>