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14"/>
  </p:notesMasterIdLst>
  <p:handoutMasterIdLst>
    <p:handoutMasterId r:id="rId15"/>
  </p:handoutMasterIdLst>
  <p:sldIdLst>
    <p:sldId id="256" r:id="rId2"/>
    <p:sldId id="395" r:id="rId3"/>
    <p:sldId id="394" r:id="rId4"/>
    <p:sldId id="381" r:id="rId5"/>
    <p:sldId id="390" r:id="rId6"/>
    <p:sldId id="387" r:id="rId7"/>
    <p:sldId id="388" r:id="rId8"/>
    <p:sldId id="389" r:id="rId9"/>
    <p:sldId id="383" r:id="rId10"/>
    <p:sldId id="392" r:id="rId11"/>
    <p:sldId id="363" r:id="rId12"/>
    <p:sldId id="385" r:id="rId13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BD5B65-2BE8-904C-868B-258CD40ADC0B}">
          <p14:sldIdLst>
            <p14:sldId id="256"/>
            <p14:sldId id="395"/>
            <p14:sldId id="394"/>
            <p14:sldId id="381"/>
            <p14:sldId id="390"/>
            <p14:sldId id="387"/>
            <p14:sldId id="388"/>
            <p14:sldId id="389"/>
            <p14:sldId id="383"/>
            <p14:sldId id="392"/>
            <p14:sldId id="363"/>
            <p14:sldId id="385"/>
          </p14:sldIdLst>
        </p14:section>
        <p14:section name="Backup" id="{3A447936-D6A4-584D-BDDC-E19B1C7D03F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7" autoAdjust="0"/>
    <p:restoredTop sz="97262" autoAdjust="0"/>
  </p:normalViewPr>
  <p:slideViewPr>
    <p:cSldViewPr showGuides="1">
      <p:cViewPr>
        <p:scale>
          <a:sx n="150" d="100"/>
          <a:sy n="150" d="100"/>
        </p:scale>
        <p:origin x="-80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15E96-5512-1043-8E7B-A2672C503A8E}" type="doc">
      <dgm:prSet loTypeId="urn:microsoft.com/office/officeart/2005/8/layout/pyramid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6E0865-7821-D04F-A171-7FD6C0226220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TR 101 583</a:t>
          </a:r>
        </a:p>
        <a:p>
          <a:r>
            <a:rPr lang="en-US" sz="1400" b="1" dirty="0" smtClean="0"/>
            <a:t>Terminology</a:t>
          </a:r>
          <a:endParaRPr lang="en-US" sz="1400" b="1" dirty="0"/>
        </a:p>
      </dgm:t>
    </dgm:pt>
    <dgm:pt modelId="{64634EBD-C7F3-3740-814A-4D8B5762C4F2}" type="parTrans" cxnId="{FE3381E6-A335-9949-A535-2A2CC87DDFFF}">
      <dgm:prSet/>
      <dgm:spPr/>
      <dgm:t>
        <a:bodyPr/>
        <a:lstStyle/>
        <a:p>
          <a:endParaRPr lang="en-US"/>
        </a:p>
      </dgm:t>
    </dgm:pt>
    <dgm:pt modelId="{3BE487E0-595A-5948-B79D-4079AC09315F}" type="sibTrans" cxnId="{FE3381E6-A335-9949-A535-2A2CC87DDFFF}">
      <dgm:prSet/>
      <dgm:spPr/>
      <dgm:t>
        <a:bodyPr/>
        <a:lstStyle/>
        <a:p>
          <a:endParaRPr lang="en-US"/>
        </a:p>
      </dgm:t>
    </dgm:pt>
    <dgm:pt modelId="{EDA62650-C729-AC4B-9016-6DAE575AC3E2}">
      <dgm:prSet phldrT="[Text]"/>
      <dgm:spPr/>
      <dgm:t>
        <a:bodyPr/>
        <a:lstStyle/>
        <a:p>
          <a:r>
            <a:rPr lang="en-GB" b="1" dirty="0" smtClean="0"/>
            <a:t>EG 203 250</a:t>
          </a:r>
        </a:p>
        <a:p>
          <a:r>
            <a:rPr lang="en-GB" b="1" dirty="0" smtClean="0"/>
            <a:t>Security Assurance Lifecycle</a:t>
          </a:r>
          <a:endParaRPr lang="en-US" b="1" dirty="0"/>
        </a:p>
      </dgm:t>
    </dgm:pt>
    <dgm:pt modelId="{C0FD5E50-962F-4149-A070-9C7BEB8C790C}" type="parTrans" cxnId="{937065D3-3F89-A242-9A7F-7EDF08A4BD14}">
      <dgm:prSet/>
      <dgm:spPr/>
      <dgm:t>
        <a:bodyPr/>
        <a:lstStyle/>
        <a:p>
          <a:endParaRPr lang="en-US"/>
        </a:p>
      </dgm:t>
    </dgm:pt>
    <dgm:pt modelId="{CADEC2DD-17A7-3E45-9D55-43A1D40768F2}" type="sibTrans" cxnId="{937065D3-3F89-A242-9A7F-7EDF08A4BD14}">
      <dgm:prSet/>
      <dgm:spPr/>
      <dgm:t>
        <a:bodyPr/>
        <a:lstStyle/>
        <a:p>
          <a:endParaRPr lang="en-US"/>
        </a:p>
      </dgm:t>
    </dgm:pt>
    <dgm:pt modelId="{CA2280D2-18A9-FC4D-BE7C-D3710B937487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TR 101 582</a:t>
          </a:r>
        </a:p>
        <a:p>
          <a:r>
            <a:rPr lang="en-US" b="1" dirty="0" smtClean="0"/>
            <a:t>Case Studies</a:t>
          </a:r>
          <a:endParaRPr lang="en-US" b="1" dirty="0"/>
        </a:p>
      </dgm:t>
    </dgm:pt>
    <dgm:pt modelId="{042068A7-B9AD-EB49-A8A3-390F05697C16}" type="parTrans" cxnId="{9CA61EEE-2395-6948-8C26-B8EB7FD8E279}">
      <dgm:prSet/>
      <dgm:spPr/>
      <dgm:t>
        <a:bodyPr/>
        <a:lstStyle/>
        <a:p>
          <a:endParaRPr lang="en-US"/>
        </a:p>
      </dgm:t>
    </dgm:pt>
    <dgm:pt modelId="{7842201F-5E50-C748-9724-0C5F5558B982}" type="sibTrans" cxnId="{9CA61EEE-2395-6948-8C26-B8EB7FD8E279}">
      <dgm:prSet/>
      <dgm:spPr/>
      <dgm:t>
        <a:bodyPr/>
        <a:lstStyle/>
        <a:p>
          <a:endParaRPr lang="en-US"/>
        </a:p>
      </dgm:t>
    </dgm:pt>
    <dgm:pt modelId="{60706EF5-243C-E740-A560-87C12CC89732}">
      <dgm:prSet phldrT="[Text]"/>
      <dgm:spPr/>
      <dgm:t>
        <a:bodyPr/>
        <a:lstStyle/>
        <a:p>
          <a:r>
            <a:rPr lang="en-GB" b="1" dirty="0" smtClean="0"/>
            <a:t>EG 203 251</a:t>
          </a:r>
        </a:p>
        <a:p>
          <a:r>
            <a:rPr lang="en-US" b="1" dirty="0" smtClean="0"/>
            <a:t>Risk-based Security Testing</a:t>
          </a:r>
          <a:endParaRPr lang="en-US" b="1" dirty="0"/>
        </a:p>
      </dgm:t>
    </dgm:pt>
    <dgm:pt modelId="{FC20C7CC-40B7-1443-8AF3-F26834583507}" type="parTrans" cxnId="{6ABE3689-9737-C747-BC30-F4B4BE66DAAC}">
      <dgm:prSet/>
      <dgm:spPr/>
      <dgm:t>
        <a:bodyPr/>
        <a:lstStyle/>
        <a:p>
          <a:endParaRPr lang="en-US"/>
        </a:p>
      </dgm:t>
    </dgm:pt>
    <dgm:pt modelId="{E2AAB9D8-835A-F94D-B93C-F22723E0D1A7}" type="sibTrans" cxnId="{6ABE3689-9737-C747-BC30-F4B4BE66DAAC}">
      <dgm:prSet/>
      <dgm:spPr/>
      <dgm:t>
        <a:bodyPr/>
        <a:lstStyle/>
        <a:p>
          <a:endParaRPr lang="en-US"/>
        </a:p>
      </dgm:t>
    </dgm:pt>
    <dgm:pt modelId="{F1A89109-6F83-AB41-AFBB-9E7FE71D8488}" type="pres">
      <dgm:prSet presAssocID="{FD915E96-5512-1043-8E7B-A2672C503A8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7E55AB-D796-FE42-8959-DC77E0F1349E}" type="pres">
      <dgm:prSet presAssocID="{FD915E96-5512-1043-8E7B-A2672C503A8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E7052-36FE-9D45-A652-7DCE01A8091F}" type="pres">
      <dgm:prSet presAssocID="{FD915E96-5512-1043-8E7B-A2672C503A8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BFA69-4DE2-BF41-A86C-968FDE8D14A6}" type="pres">
      <dgm:prSet presAssocID="{FD915E96-5512-1043-8E7B-A2672C503A8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5941B-7BE4-724D-94C9-F7C87674B780}" type="pres">
      <dgm:prSet presAssocID="{FD915E96-5512-1043-8E7B-A2672C503A8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9AB5B4-84E8-7F47-A006-BC98359A32AA}" type="presOf" srcId="{60706EF5-243C-E740-A560-87C12CC89732}" destId="{CB65941B-7BE4-724D-94C9-F7C87674B780}" srcOrd="0" destOrd="0" presId="urn:microsoft.com/office/officeart/2005/8/layout/pyramid4"/>
    <dgm:cxn modelId="{6ABE3689-9737-C747-BC30-F4B4BE66DAAC}" srcId="{FD915E96-5512-1043-8E7B-A2672C503A8E}" destId="{60706EF5-243C-E740-A560-87C12CC89732}" srcOrd="3" destOrd="0" parTransId="{FC20C7CC-40B7-1443-8AF3-F26834583507}" sibTransId="{E2AAB9D8-835A-F94D-B93C-F22723E0D1A7}"/>
    <dgm:cxn modelId="{66FFB7E0-2D85-354A-89C2-2A7999AE2197}" type="presOf" srcId="{FD915E96-5512-1043-8E7B-A2672C503A8E}" destId="{F1A89109-6F83-AB41-AFBB-9E7FE71D8488}" srcOrd="0" destOrd="0" presId="urn:microsoft.com/office/officeart/2005/8/layout/pyramid4"/>
    <dgm:cxn modelId="{DA4FBB98-8D39-C547-A89B-D18D67BF4DF1}" type="presOf" srcId="{CA2280D2-18A9-FC4D-BE7C-D3710B937487}" destId="{BE5BFA69-4DE2-BF41-A86C-968FDE8D14A6}" srcOrd="0" destOrd="0" presId="urn:microsoft.com/office/officeart/2005/8/layout/pyramid4"/>
    <dgm:cxn modelId="{7265F8C0-763C-4D4F-A830-E70E239E6DC5}" type="presOf" srcId="{EDA62650-C729-AC4B-9016-6DAE575AC3E2}" destId="{8EFE7052-36FE-9D45-A652-7DCE01A8091F}" srcOrd="0" destOrd="0" presId="urn:microsoft.com/office/officeart/2005/8/layout/pyramid4"/>
    <dgm:cxn modelId="{9CA61EEE-2395-6948-8C26-B8EB7FD8E279}" srcId="{FD915E96-5512-1043-8E7B-A2672C503A8E}" destId="{CA2280D2-18A9-FC4D-BE7C-D3710B937487}" srcOrd="2" destOrd="0" parTransId="{042068A7-B9AD-EB49-A8A3-390F05697C16}" sibTransId="{7842201F-5E50-C748-9724-0C5F5558B982}"/>
    <dgm:cxn modelId="{937065D3-3F89-A242-9A7F-7EDF08A4BD14}" srcId="{FD915E96-5512-1043-8E7B-A2672C503A8E}" destId="{EDA62650-C729-AC4B-9016-6DAE575AC3E2}" srcOrd="1" destOrd="0" parTransId="{C0FD5E50-962F-4149-A070-9C7BEB8C790C}" sibTransId="{CADEC2DD-17A7-3E45-9D55-43A1D40768F2}"/>
    <dgm:cxn modelId="{FE3381E6-A335-9949-A535-2A2CC87DDFFF}" srcId="{FD915E96-5512-1043-8E7B-A2672C503A8E}" destId="{9A6E0865-7821-D04F-A171-7FD6C0226220}" srcOrd="0" destOrd="0" parTransId="{64634EBD-C7F3-3740-814A-4D8B5762C4F2}" sibTransId="{3BE487E0-595A-5948-B79D-4079AC09315F}"/>
    <dgm:cxn modelId="{B58E7A15-23F1-D94C-BEC8-AA9A9FE08DFC}" type="presOf" srcId="{9A6E0865-7821-D04F-A171-7FD6C0226220}" destId="{467E55AB-D796-FE42-8959-DC77E0F1349E}" srcOrd="0" destOrd="0" presId="urn:microsoft.com/office/officeart/2005/8/layout/pyramid4"/>
    <dgm:cxn modelId="{E491FB4A-1E93-ED46-A3B4-6271887D949F}" type="presParOf" srcId="{F1A89109-6F83-AB41-AFBB-9E7FE71D8488}" destId="{467E55AB-D796-FE42-8959-DC77E0F1349E}" srcOrd="0" destOrd="0" presId="urn:microsoft.com/office/officeart/2005/8/layout/pyramid4"/>
    <dgm:cxn modelId="{961CB805-1162-C94B-A4CB-AD9997D0B496}" type="presParOf" srcId="{F1A89109-6F83-AB41-AFBB-9E7FE71D8488}" destId="{8EFE7052-36FE-9D45-A652-7DCE01A8091F}" srcOrd="1" destOrd="0" presId="urn:microsoft.com/office/officeart/2005/8/layout/pyramid4"/>
    <dgm:cxn modelId="{85B15544-C558-744B-98D0-8FAC129A5203}" type="presParOf" srcId="{F1A89109-6F83-AB41-AFBB-9E7FE71D8488}" destId="{BE5BFA69-4DE2-BF41-A86C-968FDE8D14A6}" srcOrd="2" destOrd="0" presId="urn:microsoft.com/office/officeart/2005/8/layout/pyramid4"/>
    <dgm:cxn modelId="{F7B529E5-6731-F44D-BE29-AA03011FD347}" type="presParOf" srcId="{F1A89109-6F83-AB41-AFBB-9E7FE71D8488}" destId="{CB65941B-7BE4-724D-94C9-F7C87674B78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E55AB-D796-FE42-8959-DC77E0F1349E}">
      <dsp:nvSpPr>
        <dsp:cNvPr id="0" name=""/>
        <dsp:cNvSpPr/>
      </dsp:nvSpPr>
      <dsp:spPr>
        <a:xfrm>
          <a:off x="3041253" y="0"/>
          <a:ext cx="2196306" cy="2196306"/>
        </a:xfrm>
        <a:prstGeom prst="triangl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 101 583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Terminology</a:t>
          </a:r>
          <a:endParaRPr lang="en-US" sz="1400" b="1" kern="1200" dirty="0"/>
        </a:p>
      </dsp:txBody>
      <dsp:txXfrm>
        <a:off x="3590330" y="1098153"/>
        <a:ext cx="1098153" cy="1098153"/>
      </dsp:txXfrm>
    </dsp:sp>
    <dsp:sp modelId="{8EFE7052-36FE-9D45-A652-7DCE01A8091F}">
      <dsp:nvSpPr>
        <dsp:cNvPr id="0" name=""/>
        <dsp:cNvSpPr/>
      </dsp:nvSpPr>
      <dsp:spPr>
        <a:xfrm>
          <a:off x="1943100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EG 203 250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Security Assurance Lifecycle</a:t>
          </a:r>
          <a:endParaRPr lang="en-US" sz="1600" b="1" kern="1200" dirty="0"/>
        </a:p>
      </dsp:txBody>
      <dsp:txXfrm>
        <a:off x="2492177" y="3294459"/>
        <a:ext cx="1098153" cy="1098153"/>
      </dsp:txXfrm>
    </dsp:sp>
    <dsp:sp modelId="{BE5BFA69-4DE2-BF41-A86C-968FDE8D14A6}">
      <dsp:nvSpPr>
        <dsp:cNvPr id="0" name=""/>
        <dsp:cNvSpPr/>
      </dsp:nvSpPr>
      <dsp:spPr>
        <a:xfrm rot="10800000">
          <a:off x="3041253" y="2196306"/>
          <a:ext cx="2196306" cy="2196306"/>
        </a:xfrm>
        <a:prstGeom prst="triangl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TR 101 582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Case Studies</a:t>
          </a:r>
          <a:endParaRPr lang="en-US" sz="1600" b="1" kern="1200" dirty="0"/>
        </a:p>
      </dsp:txBody>
      <dsp:txXfrm rot="10800000">
        <a:off x="3590329" y="2196306"/>
        <a:ext cx="1098153" cy="1098153"/>
      </dsp:txXfrm>
    </dsp:sp>
    <dsp:sp modelId="{CB65941B-7BE4-724D-94C9-F7C87674B780}">
      <dsp:nvSpPr>
        <dsp:cNvPr id="0" name=""/>
        <dsp:cNvSpPr/>
      </dsp:nvSpPr>
      <dsp:spPr>
        <a:xfrm>
          <a:off x="4139406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EG 203 251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Risk-based Security Testing</a:t>
          </a:r>
          <a:endParaRPr lang="en-US" sz="1600" b="1" kern="1200" dirty="0"/>
        </a:p>
      </dsp:txBody>
      <dsp:txXfrm>
        <a:off x="4688483" y="3294459"/>
        <a:ext cx="1098153" cy="109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30.09.14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30.09.14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69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SC27 IT ST </a:t>
            </a:r>
            <a:r>
              <a:rPr lang="en-US" sz="2000" dirty="0" err="1" smtClean="0"/>
              <a:t>PoW</a:t>
            </a:r>
            <a:r>
              <a:rPr lang="en-US" sz="2000" dirty="0" smtClean="0"/>
              <a:t>: </a:t>
            </a:r>
          </a:p>
          <a:p>
            <a:pPr lvl="2"/>
            <a:r>
              <a:rPr lang="en-US" sz="1600" dirty="0" smtClean="0"/>
              <a:t>Economics of Information Security and Privacy</a:t>
            </a:r>
          </a:p>
          <a:p>
            <a:pPr lvl="2"/>
            <a:r>
              <a:rPr lang="en-US" sz="1600" dirty="0" smtClean="0"/>
              <a:t>Security Evaluation, Testing, Processes, Methods and Specification</a:t>
            </a:r>
          </a:p>
          <a:p>
            <a:pPr lvl="2"/>
            <a:r>
              <a:rPr lang="en-US" sz="1600" dirty="0" smtClean="0"/>
              <a:t>Certification and Auditing Requirements and Methods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44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0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6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5"/>
          <p:cNvSpPr>
            <a:spLocks noGrp="1"/>
          </p:cNvSpPr>
          <p:nvPr>
            <p:ph idx="14"/>
          </p:nvPr>
        </p:nvSpPr>
        <p:spPr>
          <a:xfrm>
            <a:off x="431800" y="1716088"/>
            <a:ext cx="8280400" cy="4410075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itchFamily="2" charset="2"/>
              <a:buChar char="§"/>
              <a:defRPr/>
            </a:lvl1pPr>
            <a:lvl2pPr marL="457200" indent="-182880">
              <a:buFont typeface="Wingdings" pitchFamily="2" charset="2"/>
              <a:buChar char="§"/>
              <a:defRPr/>
            </a:lvl2pPr>
            <a:lvl3pPr marL="731520" indent="-182880">
              <a:buFont typeface="Arial" pitchFamily="34" charset="0"/>
              <a:buChar char="•"/>
              <a:defRPr sz="1400"/>
            </a:lvl3pPr>
            <a:lvl4pPr marL="1005840" indent="-182880">
              <a:buFont typeface="Arial" pitchFamily="34" charset="0"/>
              <a:buChar char="•"/>
              <a:defRPr sz="1400"/>
            </a:lvl4pPr>
            <a:lvl5pPr marL="1051560" indent="0">
              <a:buFont typeface="Wingdings" pitchFamily="2" charset="2"/>
              <a:buNone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922114"/>
          </a:xfrm>
          <a:prstGeom prst="rect">
            <a:avLst/>
          </a:prstGeom>
        </p:spPr>
        <p:txBody>
          <a:bodyPr/>
          <a:lstStyle>
            <a:lvl1pPr>
              <a:defRPr b="1" spc="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835150" y="6397625"/>
            <a:ext cx="4608513" cy="32861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2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  <p:sldLayoutId id="2147484005" r:id="rId20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3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9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en-US" sz="2800" dirty="0"/>
              <a:t>ETSI TC MTS, Security SIG in MTS (Methods for Testing and Specification)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Jürgen Großmann, Fraunhofer FOKUS</a:t>
            </a:r>
          </a:p>
          <a:p>
            <a:r>
              <a:rPr lang="de-DE" dirty="0" err="1" smtClean="0"/>
              <a:t>juergen.grossmann@fokus.fraunhofer.de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</a:t>
            </a:r>
            <a:r>
              <a:rPr lang="en-US" sz="2800" dirty="0" smtClean="0"/>
              <a:t>101 583: </a:t>
            </a:r>
            <a:r>
              <a:rPr lang="en-GB" sz="2800" dirty="0" smtClean="0"/>
              <a:t>Security </a:t>
            </a:r>
            <a:r>
              <a:rPr lang="en-GB" sz="2800" dirty="0"/>
              <a:t>testing </a:t>
            </a:r>
            <a:r>
              <a:rPr lang="en-GB" sz="2800" dirty="0" smtClean="0"/>
              <a:t>terminology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800" dirty="0"/>
              <a:t>-- </a:t>
            </a:r>
            <a:r>
              <a:rPr lang="en-GB" sz="2400" dirty="0"/>
              <a:t>Progress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628800"/>
            <a:ext cx="8280000" cy="43924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eceived comments and additional sections: 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integrate </a:t>
            </a:r>
            <a:r>
              <a:rPr lang="en-US" dirty="0"/>
              <a:t>comments: 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/>
              <a:t>move </a:t>
            </a:r>
            <a:r>
              <a:rPr lang="en-US" dirty="0"/>
              <a:t>from TS -&gt; TR: 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</a:p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iscussing conflicting terms: open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review </a:t>
            </a:r>
            <a:r>
              <a:rPr lang="en-US" dirty="0">
                <a:solidFill>
                  <a:srgbClr val="FF0000"/>
                </a:solidFill>
              </a:rPr>
              <a:t>by external experts: 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ove </a:t>
            </a:r>
            <a:r>
              <a:rPr lang="en-US" dirty="0"/>
              <a:t>forward based on next MTS </a:t>
            </a:r>
            <a:r>
              <a:rPr lang="en-US" dirty="0" smtClean="0"/>
              <a:t>SIG meeting:</a:t>
            </a:r>
            <a:endParaRPr lang="en-US" dirty="0"/>
          </a:p>
          <a:p>
            <a:pPr lvl="1"/>
            <a:r>
              <a:rPr lang="en-US" dirty="0" smtClean="0"/>
              <a:t>next </a:t>
            </a:r>
            <a:r>
              <a:rPr lang="en-US" dirty="0"/>
              <a:t>draft: </a:t>
            </a:r>
            <a:r>
              <a:rPr lang="en-US" dirty="0" smtClean="0"/>
              <a:t>after next SIG conference call (June 2014)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approval: </a:t>
            </a:r>
            <a:r>
              <a:rPr lang="en-US" dirty="0" smtClean="0"/>
              <a:t>following </a:t>
            </a:r>
            <a:r>
              <a:rPr lang="en-US" dirty="0"/>
              <a:t>MTS </a:t>
            </a:r>
            <a:r>
              <a:rPr lang="en-US" dirty="0" smtClean="0"/>
              <a:t>meeting (October 2014)</a:t>
            </a:r>
            <a:endParaRPr lang="en-US" dirty="0"/>
          </a:p>
          <a:p>
            <a:pPr lvl="1">
              <a:defRPr/>
            </a:pPr>
            <a:endParaRPr lang="en-US" sz="1800" b="1" dirty="0"/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7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ETSI </a:t>
            </a:r>
            <a:r>
              <a:rPr lang="en-US" sz="3600" dirty="0" smtClean="0"/>
              <a:t>MTS - ISO</a:t>
            </a:r>
            <a:r>
              <a:rPr lang="en-US" sz="3600" dirty="0"/>
              <a:t>/IEC JTC1 </a:t>
            </a:r>
            <a:r>
              <a:rPr lang="en-US" sz="3600" dirty="0" smtClean="0"/>
              <a:t>SC27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ETSI ISI/MTS liaisons to </a:t>
            </a:r>
            <a:r>
              <a:rPr lang="en-GB" sz="2400" dirty="0" smtClean="0"/>
              <a:t>ISO</a:t>
            </a:r>
            <a:r>
              <a:rPr lang="en-GB" sz="2400" dirty="0"/>
              <a:t>/IEC JTC1 SC7 WG26, in particular with the ISO/IEC/IEEE 29119 series (Software and systems engineering -- Software testing).  </a:t>
            </a:r>
            <a:endParaRPr lang="de-DE" sz="2400" dirty="0"/>
          </a:p>
          <a:p>
            <a:pPr marL="0" indent="0">
              <a:buNone/>
            </a:pPr>
            <a:endParaRPr lang="en-US" sz="2400" dirty="0" smtClean="0"/>
          </a:p>
          <a:p>
            <a:pPr lvl="0"/>
            <a:r>
              <a:rPr lang="en-US" sz="2400" dirty="0" smtClean="0">
                <a:solidFill>
                  <a:srgbClr val="FF0000"/>
                </a:solidFill>
              </a:rPr>
              <a:t>ETSI </a:t>
            </a:r>
            <a:r>
              <a:rPr lang="en-US" sz="2400" dirty="0">
                <a:solidFill>
                  <a:srgbClr val="FF0000"/>
                </a:solidFill>
              </a:rPr>
              <a:t>ISI/MTS liaisons to ISO/IEC JTC1 SC27 WG4/WG3 </a:t>
            </a:r>
            <a:endParaRPr lang="en-US" sz="2000" dirty="0"/>
          </a:p>
          <a:p>
            <a:pPr lvl="1"/>
            <a:r>
              <a:rPr lang="en-US" sz="2000" dirty="0"/>
              <a:t>As per Resolution 11 (contained in SC 27 N14236) of the 16th ISO/IEC JTC 1/SC 27/WG 4 meeting held in Hong Kong, China, 7th – 11th April 2014 this document has been sent to ETSI MTS. This document is circulated within SC 27 for information. </a:t>
            </a:r>
            <a:endParaRPr lang="en-US" sz="2400" dirty="0" smtClean="0"/>
          </a:p>
          <a:p>
            <a:pPr lvl="1"/>
            <a:r>
              <a:rPr lang="en-US" sz="2000" dirty="0" smtClean="0"/>
              <a:t>ISO</a:t>
            </a:r>
            <a:r>
              <a:rPr lang="en-US" sz="2000" dirty="0"/>
              <a:t>/IEC </a:t>
            </a:r>
            <a:r>
              <a:rPr lang="en-US" sz="2000" dirty="0" smtClean="0"/>
              <a:t>27034 series </a:t>
            </a:r>
            <a:r>
              <a:rPr lang="en-US" sz="2000" dirty="0"/>
              <a:t>- Information technology -- Security techniques -- Application 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Answer for WP4 prepared and available at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What shall we do with WG3?</a:t>
            </a:r>
            <a:endParaRPr lang="en-US" sz="2000" dirty="0">
              <a:solidFill>
                <a:srgbClr val="FF0000"/>
              </a:solidFill>
            </a:endParaRPr>
          </a:p>
          <a:p>
            <a:pPr lvl="0"/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6118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7544" y="4293096"/>
            <a:ext cx="784887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Document timeline: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>
                <a:solidFill>
                  <a:srgbClr val="404040"/>
                </a:solidFill>
              </a:rPr>
              <a:t>TR 101 582 (</a:t>
            </a:r>
            <a:r>
              <a:rPr lang="en-US" dirty="0">
                <a:solidFill>
                  <a:srgbClr val="404040"/>
                </a:solidFill>
              </a:rPr>
              <a:t>Case Studies) will be approved in May 2014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US" dirty="0">
                <a:solidFill>
                  <a:srgbClr val="404040"/>
                </a:solidFill>
              </a:rPr>
              <a:t>TR 101 583 Terminology to be approved in October 2014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>
                <a:solidFill>
                  <a:srgbClr val="404040"/>
                </a:solidFill>
              </a:rPr>
              <a:t>DEG 203 250 (Security Assurance Lifecycle) and DEG 203 251 (R</a:t>
            </a:r>
            <a:r>
              <a:rPr lang="en-US" dirty="0" err="1">
                <a:solidFill>
                  <a:srgbClr val="404040"/>
                </a:solidFill>
              </a:rPr>
              <a:t>isk</a:t>
            </a:r>
            <a:r>
              <a:rPr lang="en-US" dirty="0">
                <a:solidFill>
                  <a:srgbClr val="404040"/>
                </a:solidFill>
              </a:rPr>
              <a:t>-based Security Testing) to be approved in 2015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Future topics/issues/cooperation:</a:t>
            </a:r>
          </a:p>
          <a:p>
            <a:pPr>
              <a:buFontTx/>
              <a:buChar char="-"/>
            </a:pPr>
            <a:r>
              <a:rPr lang="en-US" sz="1800" dirty="0" smtClean="0"/>
              <a:t>Clarify the relation to TC Cyber, Ian will join TC Cyber, identify synergies</a:t>
            </a:r>
          </a:p>
          <a:p>
            <a:pPr>
              <a:buFontTx/>
              <a:buChar char="-"/>
            </a:pPr>
            <a:r>
              <a:rPr lang="en-US" sz="1800" dirty="0" smtClean="0"/>
              <a:t>Initiate </a:t>
            </a:r>
            <a:r>
              <a:rPr lang="en-US" sz="1800" dirty="0"/>
              <a:t>liaisons to ISO/IEC JTC1 </a:t>
            </a:r>
            <a:r>
              <a:rPr lang="en-US" sz="1800" dirty="0" smtClean="0"/>
              <a:t>SC7 (ISO 29119 series), Ian will provide contact.  </a:t>
            </a:r>
          </a:p>
          <a:p>
            <a:pPr>
              <a:buFontTx/>
              <a:buChar char="-"/>
            </a:pPr>
            <a:r>
              <a:rPr lang="en-US" sz="1800" dirty="0" smtClean="0"/>
              <a:t>Security test pattern from RASEN project, Jürgen (clarify relation to MITRE/ISO)</a:t>
            </a:r>
          </a:p>
          <a:p>
            <a:pPr>
              <a:buFontTx/>
              <a:buChar char="-"/>
            </a:pPr>
            <a:r>
              <a:rPr lang="en-US" sz="1800" dirty="0" smtClean="0"/>
              <a:t>Requirements metrics and acceptance criteria for Fuzzing (FDA/ISA secure)</a:t>
            </a:r>
          </a:p>
          <a:p>
            <a:pPr>
              <a:buFontTx/>
              <a:buChar char="-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966160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10:00 Opening</a:t>
            </a:r>
          </a:p>
          <a:p>
            <a:r>
              <a:rPr lang="en-US" sz="2800" dirty="0" smtClean="0"/>
              <a:t>10:15 Status EG 203251 (RBST Methodologies)</a:t>
            </a:r>
          </a:p>
          <a:p>
            <a:r>
              <a:rPr lang="en-US" sz="2800" dirty="0" smtClean="0"/>
              <a:t>10:45 Status </a:t>
            </a:r>
            <a:r>
              <a:rPr lang="en-US" sz="2800" dirty="0"/>
              <a:t>EG 203250 </a:t>
            </a:r>
            <a:r>
              <a:rPr lang="en-US" sz="2800" dirty="0" smtClean="0"/>
              <a:t>(</a:t>
            </a:r>
            <a:r>
              <a:rPr lang="en-GB" sz="2800" dirty="0" smtClean="0"/>
              <a:t>Lifecycle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11:15 Status TR 101583 (</a:t>
            </a:r>
            <a:r>
              <a:rPr lang="en-US" sz="2800" dirty="0" err="1" smtClean="0"/>
              <a:t>SecTestTerms</a:t>
            </a:r>
            <a:r>
              <a:rPr lang="en-US" sz="2800" dirty="0" smtClean="0"/>
              <a:t>)</a:t>
            </a:r>
          </a:p>
          <a:p>
            <a:pPr lvl="0"/>
            <a:r>
              <a:rPr lang="en-US" sz="2800" dirty="0" smtClean="0"/>
              <a:t>Liaison TC Cyber</a:t>
            </a:r>
          </a:p>
          <a:p>
            <a:pPr lvl="0"/>
            <a:r>
              <a:rPr lang="en-US" sz="2800" dirty="0"/>
              <a:t>Liaison </a:t>
            </a:r>
            <a:r>
              <a:rPr lang="en-US" sz="2800" dirty="0"/>
              <a:t>ISO/IEC JTC1 SC27 WG4/WG3 </a:t>
            </a:r>
            <a:endParaRPr lang="en-US" sz="2800" dirty="0"/>
          </a:p>
          <a:p>
            <a:pPr lvl="0"/>
            <a:r>
              <a:rPr lang="en-US" sz="2800" dirty="0" smtClean="0"/>
              <a:t>Future Topics and WI’s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03122"/>
      </p:ext>
    </p:extLst>
  </p:cSld>
  <p:clrMapOvr>
    <a:masterClrMapping/>
  </p:clrMapOvr>
  <p:transition xmlns:p14="http://schemas.microsoft.com/office/powerpoint/2010/main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cap="none">
                <a:latin typeface="Calibri" charset="0"/>
              </a:rPr>
              <a:t>MTS SECURITY SIG </a:t>
            </a:r>
            <a:r>
              <a:rPr lang="de-DE" sz="2400" cap="none">
                <a:latin typeface="Calibri" charset="0"/>
              </a:rPr>
              <a:t/>
            </a:r>
            <a:br>
              <a:rPr lang="de-DE" sz="2400" cap="none">
                <a:latin typeface="Calibri" charset="0"/>
              </a:rPr>
            </a:br>
            <a:r>
              <a:rPr lang="de-DE" sz="2400" cap="none">
                <a:latin typeface="Calibri" charset="0"/>
              </a:rPr>
              <a:t>Work Items</a:t>
            </a:r>
            <a:endParaRPr lang="en-US" sz="2400" cap="none">
              <a:latin typeface="Calibri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1916113"/>
          <a:ext cx="8278812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ine Callout 1 3"/>
          <p:cNvSpPr>
            <a:spLocks/>
          </p:cNvSpPr>
          <p:nvPr/>
        </p:nvSpPr>
        <p:spPr bwMode="auto">
          <a:xfrm>
            <a:off x="395288" y="1341438"/>
            <a:ext cx="3024187" cy="2159000"/>
          </a:xfrm>
          <a:prstGeom prst="borderCallout1">
            <a:avLst>
              <a:gd name="adj1" fmla="val 99644"/>
              <a:gd name="adj2" fmla="val 99560"/>
              <a:gd name="adj3" fmla="val 100977"/>
              <a:gd name="adj4" fmla="val 99903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en-GB" sz="1400" b="1" u="sng">
                <a:solidFill>
                  <a:srgbClr val="000000"/>
                </a:solidFill>
              </a:rPr>
              <a:t>Case Studies:</a:t>
            </a:r>
            <a:r>
              <a:rPr lang="en-GB" sz="1400" b="1">
                <a:solidFill>
                  <a:srgbClr val="000000"/>
                </a:solidFill>
              </a:rPr>
              <a:t> </a:t>
            </a:r>
            <a:r>
              <a:rPr lang="en-GB" sz="1400" i="1">
                <a:solidFill>
                  <a:srgbClr val="000000"/>
                </a:solidFill>
              </a:rPr>
              <a:t>To </a:t>
            </a:r>
            <a:r>
              <a:rPr lang="en-GB" sz="1400" b="1" i="1">
                <a:solidFill>
                  <a:srgbClr val="000000"/>
                </a:solidFill>
              </a:rPr>
              <a:t>assemble case study experiences</a:t>
            </a:r>
            <a:r>
              <a:rPr lang="en-GB" sz="1400" b="1" i="1" u="sng">
                <a:solidFill>
                  <a:srgbClr val="000000"/>
                </a:solidFill>
              </a:rPr>
              <a:t> </a:t>
            </a:r>
            <a:r>
              <a:rPr lang="en-GB" sz="1400" i="1">
                <a:solidFill>
                  <a:srgbClr val="000000"/>
                </a:solidFill>
              </a:rPr>
              <a:t>related to security testing in order to have a common understanding in MTS and related committees. Industrial experiences may cover but are not restricted to the following domains: Smart Cards, Industrial Automation, Radio Protocols, Transport/Automotive, Telecommunication</a:t>
            </a:r>
            <a:endParaRPr lang="de-DE" sz="1400" i="1">
              <a:solidFill>
                <a:srgbClr val="000000"/>
              </a:solidFill>
            </a:endParaRPr>
          </a:p>
        </p:txBody>
      </p:sp>
      <p:sp>
        <p:nvSpPr>
          <p:cNvPr id="6" name="Line Callout 1 5"/>
          <p:cNvSpPr>
            <a:spLocks/>
          </p:cNvSpPr>
          <p:nvPr/>
        </p:nvSpPr>
        <p:spPr bwMode="auto">
          <a:xfrm>
            <a:off x="395288" y="3789363"/>
            <a:ext cx="2376487" cy="2160587"/>
          </a:xfrm>
          <a:prstGeom prst="borderCallout1">
            <a:avLst>
              <a:gd name="adj1" fmla="val 48759"/>
              <a:gd name="adj2" fmla="val 100019"/>
              <a:gd name="adj3" fmla="val 49250"/>
              <a:gd name="adj4" fmla="val 100449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Security Assurance Life Cycle: </a:t>
            </a:r>
            <a:r>
              <a:rPr lang="en-US" sz="14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Guidance to </a:t>
            </a:r>
            <a:r>
              <a:rPr lang="en-US" sz="14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the application </a:t>
            </a:r>
            <a:r>
              <a:rPr lang="en-US" sz="14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system designers </a:t>
            </a:r>
            <a:r>
              <a:rPr lang="en-GB" sz="14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 such a way to maximise both security assurance and the verification and validation of the capabilities offered by the system's security measures.</a:t>
            </a:r>
            <a:endParaRPr lang="en-US" sz="1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5580063" y="1341438"/>
            <a:ext cx="3095625" cy="2159000"/>
          </a:xfrm>
          <a:prstGeom prst="borderCallout1">
            <a:avLst>
              <a:gd name="adj1" fmla="val 99940"/>
              <a:gd name="adj2" fmla="val 37"/>
              <a:gd name="adj3" fmla="val 100097"/>
              <a:gd name="adj4" fmla="val 593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Terminology: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To collect the </a:t>
            </a:r>
            <a:r>
              <a:rPr lang="en-GB" sz="14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basic terminology and ontology 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(relationship between stake holder and application) </a:t>
            </a:r>
            <a:r>
              <a:rPr lang="en-GB" sz="14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to be used for security testing</a:t>
            </a:r>
            <a:r>
              <a:rPr lang="en-GB" sz="1400" b="1" i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order to have a common understanding in MTS and related committees.</a:t>
            </a:r>
            <a:endParaRPr lang="de-DE" sz="900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u="sng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Line Callout 1 8"/>
          <p:cNvSpPr>
            <a:spLocks/>
          </p:cNvSpPr>
          <p:nvPr/>
        </p:nvSpPr>
        <p:spPr bwMode="auto">
          <a:xfrm>
            <a:off x="6300788" y="3789363"/>
            <a:ext cx="2374900" cy="2160587"/>
          </a:xfrm>
          <a:prstGeom prst="borderCallout1">
            <a:avLst>
              <a:gd name="adj1" fmla="val 778"/>
              <a:gd name="adj2" fmla="val 833"/>
              <a:gd name="adj3" fmla="val 2046"/>
              <a:gd name="adj4" fmla="val 676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Risk-based Security Testing: </a:t>
            </a:r>
            <a:r>
              <a:rPr lang="en-GB" sz="1400" i="1" dirty="0"/>
              <a:t>Describes a </a:t>
            </a:r>
            <a:r>
              <a:rPr lang="en-GB" sz="1400" b="1" i="1" u="sng" dirty="0"/>
              <a:t>set of methodologies </a:t>
            </a:r>
            <a:r>
              <a:rPr lang="en-GB" sz="1400" i="1" dirty="0"/>
              <a:t>that combine </a:t>
            </a:r>
            <a:r>
              <a:rPr lang="en-GB" sz="1400" b="1" i="1" u="sng" dirty="0"/>
              <a:t>risk assessment and testing</a:t>
            </a:r>
            <a:r>
              <a:rPr lang="en-GB" sz="1400" i="1" dirty="0"/>
              <a:t>. The methodologies are based on  standards like ISO 31000 and IEEE 829/29119</a:t>
            </a:r>
            <a:endParaRPr lang="de-DE" sz="1400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8313" y="6499225"/>
            <a:ext cx="52101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98989"/>
                </a:solidFill>
                <a:latin typeface="Arial" charset="0"/>
              </a:rPr>
              <a:t>TC MTS – Security SIG – Update 2014-05-27</a:t>
            </a:r>
            <a:endParaRPr lang="en-GB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1959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101 583:  </a:t>
            </a:r>
            <a:r>
              <a:rPr lang="en-US" sz="2800" cap="all" dirty="0"/>
              <a:t>Security Testing Case Studies </a:t>
            </a:r>
            <a:r>
              <a:rPr lang="en-US" sz="2400" cap="all" dirty="0"/>
              <a:t/>
            </a:r>
            <a:br>
              <a:rPr lang="en-US" sz="2400" cap="all" dirty="0"/>
            </a:br>
            <a:r>
              <a:rPr lang="en-US" sz="2400" dirty="0" smtClean="0"/>
              <a:t>Security testing </a:t>
            </a:r>
            <a:r>
              <a:rPr lang="en-GB" sz="2400" dirty="0"/>
              <a:t>e</a:t>
            </a:r>
            <a:r>
              <a:rPr lang="en-GB" sz="2400" dirty="0" smtClean="0"/>
              <a:t>xperiences from different domains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600200"/>
            <a:ext cx="4752528" cy="2908920"/>
          </a:xfrm>
        </p:spPr>
        <p:txBody>
          <a:bodyPr/>
          <a:lstStyle/>
          <a:p>
            <a:r>
              <a:rPr lang="en-US" sz="2400" dirty="0" smtClean="0"/>
              <a:t>Automotive (head unit)</a:t>
            </a:r>
          </a:p>
          <a:p>
            <a:r>
              <a:rPr lang="en-US" sz="2400" dirty="0" smtClean="0"/>
              <a:t>Radio protocols (ad-hoc networks)</a:t>
            </a:r>
          </a:p>
          <a:p>
            <a:r>
              <a:rPr lang="en-US" sz="2400" dirty="0"/>
              <a:t>E-</a:t>
            </a:r>
            <a:r>
              <a:rPr lang="en-US" sz="2400" dirty="0" smtClean="0"/>
              <a:t>health (patient monitoring)</a:t>
            </a:r>
          </a:p>
          <a:p>
            <a:r>
              <a:rPr lang="en-US" sz="2400" dirty="0" smtClean="0"/>
              <a:t>Banking (banknote processing, share-based payment)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14th January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6" name="Picture 5" descr="diamonds_logo_2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37112"/>
            <a:ext cx="1028686" cy="79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512" t="6625" r="33512" b="10973"/>
          <a:stretch/>
        </p:blipFill>
        <p:spPr>
          <a:xfrm>
            <a:off x="611560" y="5517232"/>
            <a:ext cx="1854926" cy="50405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83768" y="4509120"/>
            <a:ext cx="5976664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ITEA DIAMONDS: </a:t>
            </a:r>
            <a:r>
              <a:rPr lang="en-US" sz="1800" b="1" dirty="0" smtClean="0"/>
              <a:t>Development </a:t>
            </a:r>
            <a:r>
              <a:rPr lang="en-US" sz="1800" b="1" dirty="0"/>
              <a:t>and Industrial Application of Multi-Domain-Security Testing Technologies</a:t>
            </a:r>
          </a:p>
          <a:p>
            <a:pPr marL="0" indent="0">
              <a:buNone/>
            </a:pPr>
            <a:r>
              <a:rPr lang="en-US" sz="2800" b="1" dirty="0" smtClean="0"/>
              <a:t>SPaCIoS:</a:t>
            </a:r>
            <a:r>
              <a:rPr lang="en-US" sz="2800" dirty="0" smtClean="0"/>
              <a:t> </a:t>
            </a:r>
            <a:r>
              <a:rPr lang="en-US" sz="1800" b="1" dirty="0"/>
              <a:t>Secure Provision and Consumption in the Internet of Services</a:t>
            </a:r>
          </a:p>
          <a:p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11560" y="1628800"/>
            <a:ext cx="4464496" cy="29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Different domains</a:t>
            </a:r>
          </a:p>
          <a:p>
            <a:r>
              <a:rPr lang="en-US" sz="2400" dirty="0" smtClean="0"/>
              <a:t>Different vulnerabilities</a:t>
            </a:r>
          </a:p>
          <a:p>
            <a:r>
              <a:rPr lang="en-US" sz="2400" dirty="0" smtClean="0"/>
              <a:t>Different approaches</a:t>
            </a:r>
          </a:p>
          <a:p>
            <a:r>
              <a:rPr lang="en-US" sz="2400" dirty="0" smtClean="0"/>
              <a:t>Common evaluation</a:t>
            </a:r>
          </a:p>
        </p:txBody>
      </p:sp>
    </p:spTree>
    <p:extLst>
      <p:ext uri="{BB962C8B-B14F-4D97-AF65-F5344CB8AC3E}">
        <p14:creationId xmlns:p14="http://schemas.microsoft.com/office/powerpoint/2010/main" val="222771738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EG </a:t>
            </a:r>
            <a:r>
              <a:rPr lang="en-GB" sz="2800" dirty="0" smtClean="0"/>
              <a:t>203 251: </a:t>
            </a:r>
            <a:r>
              <a:rPr lang="en-GB" sz="2800" dirty="0"/>
              <a:t>Risk-based Security Testing </a:t>
            </a:r>
            <a:r>
              <a:rPr lang="en-GB" sz="3200" dirty="0"/>
              <a:t/>
            </a:r>
            <a:br>
              <a:rPr lang="en-GB" sz="3200" dirty="0"/>
            </a:br>
            <a:endParaRPr lang="en-US" sz="24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Reference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DEG 203 251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Title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Methods for Testing and Specification (MTS);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Risk-based security testing methodologies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Purpose</a:t>
            </a:r>
            <a:endParaRPr lang="en-US" b="1" dirty="0">
              <a:ea typeface="+mn-ea"/>
            </a:endParaRPr>
          </a:p>
          <a:p>
            <a:pPr lvl="1"/>
            <a:r>
              <a:rPr lang="en-GB" sz="2400" i="1" dirty="0"/>
              <a:t>Describes a </a:t>
            </a:r>
            <a:r>
              <a:rPr lang="en-GB" sz="2400" b="1" i="1" u="sng" dirty="0"/>
              <a:t>set of methodologies </a:t>
            </a:r>
            <a:r>
              <a:rPr lang="en-GB" sz="2400" i="1" dirty="0"/>
              <a:t>that combine </a:t>
            </a:r>
            <a:r>
              <a:rPr lang="en-GB" sz="2400" b="1" i="1" u="sng" dirty="0"/>
              <a:t>risk assessment and testing</a:t>
            </a:r>
            <a:r>
              <a:rPr lang="en-GB" sz="2400" i="1" dirty="0"/>
              <a:t>. The methodologies are based on  standards like ISO 31000 and IEEE 829/29119.</a:t>
            </a:r>
            <a:r>
              <a:rPr lang="en-US" sz="2400" b="1" dirty="0"/>
              <a:t> 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Document Status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Draft v0.0.6 (2014-09)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A8BA0A-DBB0-1F42-926A-4B5E99D5ADE7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5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4344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EG 203 251: Risk-based Security Testing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-- Work pla</a:t>
            </a:r>
            <a:r>
              <a:rPr lang="en-US" sz="2400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4525963"/>
          </a:xfrm>
        </p:spPr>
        <p:txBody>
          <a:bodyPr/>
          <a:lstStyle/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2"/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891639"/>
              </p:ext>
            </p:extLst>
          </p:nvPr>
        </p:nvGraphicFramePr>
        <p:xfrm>
          <a:off x="755650" y="1222375"/>
          <a:ext cx="8140700" cy="592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Document" r:id="rId3" imgW="5410200" imgH="3937000" progId="Word.Document.12">
                  <p:embed/>
                </p:oleObj>
              </mc:Choice>
              <mc:Fallback>
                <p:oleObj name="Document" r:id="rId3" imgW="5410200" imgH="3937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650" y="1222375"/>
                        <a:ext cx="8140700" cy="592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00537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EG </a:t>
            </a:r>
            <a:r>
              <a:rPr lang="en-GB" sz="2800" dirty="0"/>
              <a:t>203 </a:t>
            </a:r>
            <a:r>
              <a:rPr lang="en-GB" sz="2800" dirty="0" smtClean="0"/>
              <a:t>2510:  Security </a:t>
            </a:r>
            <a:r>
              <a:rPr lang="en-GB" sz="2800" dirty="0"/>
              <a:t>Assurance Lifecycle</a:t>
            </a:r>
            <a:r>
              <a:rPr lang="en-GB" sz="3200" dirty="0"/>
              <a:t/>
            </a:r>
            <a:br>
              <a:rPr lang="en-GB" sz="3200" dirty="0"/>
            </a:br>
            <a:endParaRPr lang="en-US" sz="32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Reference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DEG 202 792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Title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Methods for Testing and Specification (MTS);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Security Assurance </a:t>
            </a:r>
            <a:r>
              <a:rPr lang="en-GB" sz="1800" dirty="0" smtClean="0">
                <a:ea typeface="+mn-ea"/>
              </a:rPr>
              <a:t>Lifecycle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Purpose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Guide </a:t>
            </a:r>
            <a:r>
              <a:rPr lang="en-GB" sz="1800" dirty="0">
                <a:ea typeface="+mn-ea"/>
              </a:rPr>
              <a:t>to the application of security capabilities in systems in such a way to maximise both security assurance and the verification and validation of the capabilities offered by the </a:t>
            </a:r>
            <a:r>
              <a:rPr lang="en-GB" sz="1800" dirty="0" smtClean="0">
                <a:ea typeface="+mn-ea"/>
              </a:rPr>
              <a:t>system's </a:t>
            </a:r>
            <a:r>
              <a:rPr lang="en-GB" sz="1800" dirty="0">
                <a:ea typeface="+mn-ea"/>
              </a:rPr>
              <a:t>security measures</a:t>
            </a:r>
            <a:r>
              <a:rPr lang="en-GB" sz="1800" dirty="0" smtClean="0">
                <a:ea typeface="+mn-ea"/>
              </a:rPr>
              <a:t>. Security Assurance Lifecycle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Document Status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Draft v0.0.4 (2014-04)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A8BA0A-DBB0-1F42-926A-4B5E99D5ADE7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7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16562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EG 203 </a:t>
            </a:r>
            <a:r>
              <a:rPr lang="en-GB" sz="2800" dirty="0" smtClean="0"/>
              <a:t>251:  </a:t>
            </a:r>
            <a:r>
              <a:rPr lang="en-GB" sz="2800" dirty="0"/>
              <a:t>Security Assurance Lifecycle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400" dirty="0" smtClean="0"/>
              <a:t>-- Progress</a:t>
            </a:r>
            <a:endParaRPr lang="en-US" sz="24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Progress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Work Plan produced and updated</a:t>
            </a: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Initial draft structure agreed, </a:t>
            </a: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Design section of </a:t>
            </a:r>
            <a:r>
              <a:rPr lang="en-US" sz="1800" dirty="0" err="1" smtClean="0">
                <a:ea typeface="+mn-ea"/>
              </a:rPr>
              <a:t>LifeCycle</a:t>
            </a:r>
            <a:r>
              <a:rPr lang="en-US" sz="1800" dirty="0" smtClean="0">
                <a:ea typeface="+mn-ea"/>
              </a:rPr>
              <a:t> drafted</a:t>
            </a:r>
          </a:p>
          <a:p>
            <a:pPr lvl="1">
              <a:defRPr/>
            </a:pPr>
            <a:endParaRPr lang="en-US" sz="1800" dirty="0">
              <a:ea typeface="+mn-ea"/>
            </a:endParaRP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Open Issues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Feedback from Security SIG on initial draft required (done)</a:t>
            </a:r>
          </a:p>
          <a:p>
            <a:pPr lvl="1">
              <a:defRPr/>
            </a:pPr>
            <a:r>
              <a:rPr lang="en-US" sz="1800" dirty="0"/>
              <a:t>H</a:t>
            </a:r>
            <a:r>
              <a:rPr lang="en-US" sz="1800" dirty="0" smtClean="0"/>
              <a:t>ow </a:t>
            </a:r>
            <a:r>
              <a:rPr lang="en-US" sz="1800" dirty="0"/>
              <a:t>to handle TISPAN legacy stuff</a:t>
            </a:r>
            <a:endParaRPr lang="en-US" sz="1800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Integration of information from other WI required (ongoing)</a:t>
            </a:r>
          </a:p>
          <a:p>
            <a:pPr marL="457200" lvl="1" indent="0">
              <a:buNone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DB750C-388C-814B-BB5B-30FE04AD35BA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8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9936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</a:t>
            </a:r>
            <a:r>
              <a:rPr lang="en-US" sz="2800" dirty="0" smtClean="0"/>
              <a:t>101 583: </a:t>
            </a:r>
            <a:r>
              <a:rPr lang="en-GB" sz="2800" dirty="0" smtClean="0"/>
              <a:t>Security </a:t>
            </a:r>
            <a:r>
              <a:rPr lang="en-GB" sz="2800" dirty="0"/>
              <a:t>testing </a:t>
            </a:r>
            <a:r>
              <a:rPr lang="en-GB" sz="2800" dirty="0" smtClean="0"/>
              <a:t>terminology</a:t>
            </a:r>
            <a:br>
              <a:rPr lang="en-GB" sz="2800" dirty="0" smtClean="0"/>
            </a:b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556792"/>
            <a:ext cx="8280000" cy="4392488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sz="3000" b="1" dirty="0"/>
              <a:t>Document Reference</a:t>
            </a:r>
          </a:p>
          <a:p>
            <a:pPr lvl="1">
              <a:defRPr/>
            </a:pPr>
            <a:r>
              <a:rPr lang="en-GB" sz="1800" dirty="0" smtClean="0"/>
              <a:t>TR 101 583</a:t>
            </a:r>
            <a:endParaRPr lang="en-GB" sz="1800" dirty="0"/>
          </a:p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sz="3000" b="1" dirty="0"/>
              <a:t>Document Title</a:t>
            </a:r>
          </a:p>
          <a:p>
            <a:pPr lvl="1">
              <a:defRPr/>
            </a:pPr>
            <a:r>
              <a:rPr lang="en-GB" sz="1800" dirty="0"/>
              <a:t>Methods for Testing and Specification (MTS);</a:t>
            </a:r>
          </a:p>
          <a:p>
            <a:pPr lvl="1">
              <a:defRPr/>
            </a:pPr>
            <a:r>
              <a:rPr lang="en-GB" sz="1800" dirty="0"/>
              <a:t>Security testing </a:t>
            </a:r>
            <a:r>
              <a:rPr lang="en-GB" sz="1800" dirty="0" smtClean="0"/>
              <a:t>terminology</a:t>
            </a:r>
          </a:p>
          <a:p>
            <a:pPr>
              <a:defRPr/>
            </a:pPr>
            <a:r>
              <a:rPr lang="en-US" sz="3000" b="1" dirty="0" smtClean="0"/>
              <a:t>Document Purpose</a:t>
            </a:r>
          </a:p>
          <a:p>
            <a:pPr marL="400050" lvl="2" indent="0">
              <a:buClrTx/>
              <a:buSzPct val="90000"/>
              <a:buNone/>
              <a:defRPr/>
            </a:pPr>
            <a:r>
              <a:rPr lang="en-GB" dirty="0" smtClean="0">
                <a:solidFill>
                  <a:srgbClr val="000000"/>
                </a:solidFill>
              </a:rPr>
              <a:t>To </a:t>
            </a:r>
            <a:r>
              <a:rPr lang="en-GB" dirty="0">
                <a:solidFill>
                  <a:srgbClr val="000000"/>
                </a:solidFill>
              </a:rPr>
              <a:t>collect the </a:t>
            </a:r>
            <a:r>
              <a:rPr lang="en-GB" b="1" dirty="0">
                <a:solidFill>
                  <a:srgbClr val="000000"/>
                </a:solidFill>
              </a:rPr>
              <a:t>basic terminology and ontology </a:t>
            </a:r>
            <a:r>
              <a:rPr lang="en-GB" dirty="0">
                <a:solidFill>
                  <a:srgbClr val="000000"/>
                </a:solidFill>
              </a:rPr>
              <a:t>(relationship between stake holder and application) </a:t>
            </a:r>
            <a:r>
              <a:rPr lang="en-GB" b="1" dirty="0">
                <a:solidFill>
                  <a:srgbClr val="000000"/>
                </a:solidFill>
              </a:rPr>
              <a:t>to be used for security testing </a:t>
            </a:r>
            <a:r>
              <a:rPr lang="en-GB" dirty="0">
                <a:solidFill>
                  <a:srgbClr val="000000"/>
                </a:solidFill>
              </a:rPr>
              <a:t>in order to have a common understanding in MTS and related committees.</a:t>
            </a:r>
          </a:p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sz="3000" b="1" dirty="0" smtClean="0"/>
              <a:t>Document </a:t>
            </a:r>
            <a:r>
              <a:rPr lang="en-US" sz="3000" b="1" dirty="0"/>
              <a:t>Status</a:t>
            </a:r>
          </a:p>
          <a:p>
            <a:pPr lvl="1">
              <a:defRPr/>
            </a:pPr>
            <a:r>
              <a:rPr lang="en-GB" sz="1800" dirty="0"/>
              <a:t>Draft </a:t>
            </a:r>
            <a:r>
              <a:rPr lang="en-GB" sz="1800" dirty="0" smtClean="0"/>
              <a:t>v0.0.5 </a:t>
            </a:r>
            <a:r>
              <a:rPr lang="en-GB" sz="1800" dirty="0"/>
              <a:t>(</a:t>
            </a:r>
            <a:r>
              <a:rPr lang="en-GB" sz="1800" dirty="0" smtClean="0"/>
              <a:t>2014-05)</a:t>
            </a:r>
            <a:endParaRPr lang="en-US" sz="1800" b="1" dirty="0"/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8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1827</TotalTime>
  <Words>1073</Words>
  <Application>Microsoft Macintosh PowerPoint</Application>
  <PresentationFormat>On-screen Show (4:3)</PresentationFormat>
  <Paragraphs>134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Document</vt:lpstr>
      <vt:lpstr>ETSI TC MTS, Security SIG in MTS (Methods for Testing and Specification)</vt:lpstr>
      <vt:lpstr>Agenda</vt:lpstr>
      <vt:lpstr>MTS SECURITY SIG  Work Items</vt:lpstr>
      <vt:lpstr>TR 101 583:  Security Testing Case Studies  Security testing experiences from different domains</vt:lpstr>
      <vt:lpstr>EG 203 251: Risk-based Security Testing  </vt:lpstr>
      <vt:lpstr>EG 203 251: Risk-based Security Testing  -- Work plan</vt:lpstr>
      <vt:lpstr>EG 203 2510:  Security Assurance Lifecycle </vt:lpstr>
      <vt:lpstr>EG 203 251:  Security Assurance Lifecycle -- Progress</vt:lpstr>
      <vt:lpstr>TR 101 583: Security testing terminology </vt:lpstr>
      <vt:lpstr>TR 101 583: Security testing terminology -- Progress</vt:lpstr>
      <vt:lpstr>ETSI MTS - ISO/IEC JTC1 SC27</vt:lpstr>
      <vt:lpstr>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Juergen Grossmann</cp:lastModifiedBy>
  <cp:revision>528</cp:revision>
  <cp:lastPrinted>2013-12-11T12:16:01Z</cp:lastPrinted>
  <dcterms:created xsi:type="dcterms:W3CDTF">2010-12-21T08:59:38Z</dcterms:created>
  <dcterms:modified xsi:type="dcterms:W3CDTF">2014-09-30T08:05:13Z</dcterms:modified>
</cp:coreProperties>
</file>