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66" r:id="rId4"/>
    <p:sldId id="368" r:id="rId5"/>
    <p:sldId id="370" r:id="rId6"/>
    <p:sldId id="364" r:id="rId7"/>
    <p:sldId id="362" r:id="rId8"/>
    <p:sldId id="365" r:id="rId9"/>
    <p:sldId id="371" r:id="rId1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10" d="100"/>
          <a:sy n="110" d="100"/>
        </p:scale>
        <p:origin x="-104" y="-1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23.03.14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23.03.14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4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GB" sz="2800" dirty="0" smtClean="0"/>
              <a:t>Security SIG in MTS</a:t>
            </a:r>
            <a:br>
              <a:rPr lang="en-GB" sz="2800" dirty="0" smtClean="0"/>
            </a:br>
            <a:r>
              <a:rPr lang="en-GB" sz="2800" dirty="0" smtClean="0"/>
              <a:t>2014, March </a:t>
            </a:r>
            <a:r>
              <a:rPr lang="en-GB" sz="2800" dirty="0" smtClean="0"/>
              <a:t>24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Meeting Agenda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Meeting: </a:t>
            </a:r>
            <a:r>
              <a:rPr lang="en-US" dirty="0" smtClean="0"/>
              <a:t>2014,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, 14:00 – 16:00</a:t>
            </a:r>
          </a:p>
          <a:p>
            <a:r>
              <a:rPr lang="en-US" dirty="0" smtClean="0"/>
              <a:t>Planned </a:t>
            </a:r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 (JGR), Emmanuelle </a:t>
            </a:r>
            <a:r>
              <a:rPr lang="en-US" sz="2400" dirty="0" err="1" smtClean="0"/>
              <a:t>Chaulot-Talmon</a:t>
            </a:r>
            <a:r>
              <a:rPr lang="en-US" sz="2400" dirty="0" smtClean="0"/>
              <a:t> (EMM), Ian Bryant (IBR), Milan </a:t>
            </a:r>
            <a:r>
              <a:rPr lang="en-US" sz="2400" dirty="0" err="1" smtClean="0"/>
              <a:t>Zoric</a:t>
            </a:r>
            <a:r>
              <a:rPr lang="en-US" sz="2400" dirty="0" smtClean="0"/>
              <a:t> (MZO), Jan de Meer (JDM)</a:t>
            </a:r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Security </a:t>
            </a:r>
            <a:r>
              <a:rPr lang="en-US" sz="2800" dirty="0"/>
              <a:t>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Life </a:t>
            </a:r>
            <a:r>
              <a:rPr lang="en-US" sz="2800" dirty="0"/>
              <a:t>C</a:t>
            </a:r>
            <a:r>
              <a:rPr lang="en-US" sz="2800" dirty="0" smtClean="0"/>
              <a:t>ycle </a:t>
            </a:r>
            <a:r>
              <a:rPr lang="en-US" sz="2800" dirty="0"/>
              <a:t>G</a:t>
            </a:r>
            <a:r>
              <a:rPr lang="en-US" sz="2800" dirty="0" smtClean="0"/>
              <a:t>uide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Risk-based Security </a:t>
            </a:r>
            <a:r>
              <a:rPr lang="en-US" sz="2800" dirty="0"/>
              <a:t>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MTS </a:t>
            </a:r>
            <a:r>
              <a:rPr lang="de-DE" sz="2800" dirty="0" err="1" smtClean="0"/>
              <a:t>work</a:t>
            </a:r>
            <a:r>
              <a:rPr lang="de-DE" sz="2800" dirty="0" smtClean="0"/>
              <a:t> </a:t>
            </a:r>
            <a:r>
              <a:rPr lang="de-DE" sz="2800" dirty="0" err="1" smtClean="0"/>
              <a:t>shop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Action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smtClean="0"/>
              <a:t>Summary</a:t>
            </a:r>
          </a:p>
          <a:p>
            <a:pPr lvl="1"/>
            <a:r>
              <a:rPr lang="en-US" sz="1100" b="1" dirty="0" smtClean="0"/>
              <a:t>AP </a:t>
            </a:r>
            <a:r>
              <a:rPr lang="en-US" sz="1100" b="1" dirty="0"/>
              <a:t>(ATA): Use TR-Template for the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document </a:t>
            </a:r>
            <a:r>
              <a:rPr lang="en-US" sz="1100" b="1" dirty="0" smtClean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(ATA): Provide updated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 document </a:t>
            </a:r>
            <a:r>
              <a:rPr lang="en-US" sz="1100" b="1" dirty="0"/>
              <a:t>within this week (week 45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 smtClean="0"/>
              <a:t>AP </a:t>
            </a:r>
            <a:r>
              <a:rPr lang="en-US" sz="1100" b="1" dirty="0"/>
              <a:t>(ATA): Identify conflicting terms </a:t>
            </a:r>
            <a:r>
              <a:rPr lang="en-US" sz="1100" b="1" dirty="0" smtClean="0"/>
              <a:t>in </a:t>
            </a:r>
            <a:r>
              <a:rPr lang="en-US" sz="1100" b="1" dirty="0" err="1"/>
              <a:t>SecTestTerm</a:t>
            </a:r>
            <a:r>
              <a:rPr lang="en-US" sz="1100" b="1" dirty="0"/>
              <a:t> </a:t>
            </a:r>
            <a:r>
              <a:rPr lang="en-US" sz="1100" b="1" dirty="0" smtClean="0"/>
              <a:t>(</a:t>
            </a:r>
            <a:r>
              <a:rPr lang="en-US" sz="1100" b="1" dirty="0"/>
              <a:t>December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(ATA): Check terms with ISO and ETSI definitions (December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(ALL): Discuss the terms, conflicts and the sources of terms next meeting (Dec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 smtClean="0"/>
          </a:p>
          <a:p>
            <a:pPr lvl="1"/>
            <a:r>
              <a:rPr lang="en-US" sz="1100" b="1" dirty="0" smtClean="0"/>
              <a:t>AP (JGR, JCU): revise final draft of the </a:t>
            </a:r>
            <a:r>
              <a:rPr lang="en-US" sz="1100" b="1" dirty="0" err="1" smtClean="0"/>
              <a:t>SecTestCases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doument</a:t>
            </a:r>
            <a:r>
              <a:rPr lang="en-US" sz="1100" b="1" dirty="0" smtClean="0"/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(done)</a:t>
            </a:r>
            <a:endParaRPr lang="en-US" sz="1100" b="1" dirty="0" smtClean="0"/>
          </a:p>
          <a:p>
            <a:pPr lvl="1"/>
            <a:r>
              <a:rPr lang="en-US" sz="1100" b="1" dirty="0" smtClean="0"/>
              <a:t>AP </a:t>
            </a:r>
            <a:r>
              <a:rPr lang="en-US" sz="1100" b="1" dirty="0"/>
              <a:t>(JGR, ATA</a:t>
            </a:r>
            <a:r>
              <a:rPr lang="en-US" sz="1100" b="1" dirty="0" smtClean="0"/>
              <a:t>): </a:t>
            </a:r>
            <a:r>
              <a:rPr lang="en-US" sz="1100" b="1" dirty="0"/>
              <a:t>provide feedback to the draft </a:t>
            </a:r>
            <a:r>
              <a:rPr lang="en-US" sz="1100" b="1" dirty="0" err="1" smtClean="0"/>
              <a:t>SecAssusrance</a:t>
            </a:r>
            <a:r>
              <a:rPr lang="en-US" sz="1100" b="1" dirty="0" smtClean="0"/>
              <a:t> document </a:t>
            </a:r>
            <a:r>
              <a:rPr lang="en-US" sz="1100" b="1" dirty="0"/>
              <a:t>until end of </a:t>
            </a:r>
            <a:r>
              <a:rPr lang="en-US" sz="1100" b="1" dirty="0" smtClean="0"/>
              <a:t>November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(IBR</a:t>
            </a:r>
            <a:r>
              <a:rPr lang="en-US" sz="1100" b="1" dirty="0" smtClean="0"/>
              <a:t>): </a:t>
            </a:r>
            <a:r>
              <a:rPr lang="en-US" sz="1100" b="1" dirty="0"/>
              <a:t>establish work plan and initial contribution </a:t>
            </a:r>
            <a:r>
              <a:rPr lang="en-US" sz="1100" b="1" dirty="0" smtClean="0"/>
              <a:t>for </a:t>
            </a:r>
            <a:r>
              <a:rPr lang="en-US" sz="1100" b="1" dirty="0" err="1" smtClean="0"/>
              <a:t>SecAssusranc</a:t>
            </a:r>
            <a:r>
              <a:rPr lang="en-US" sz="1100" b="1" dirty="0" smtClean="0"/>
              <a:t> doc until </a:t>
            </a:r>
            <a:r>
              <a:rPr lang="en-US" sz="1100" b="1" dirty="0"/>
              <a:t>next Security SIG meeting (Dec 19</a:t>
            </a:r>
            <a:r>
              <a:rPr lang="en-US" sz="1100" b="1" baseline="30000" dirty="0"/>
              <a:t>th</a:t>
            </a:r>
            <a:r>
              <a:rPr lang="en-US" sz="1100" b="1" dirty="0" smtClean="0"/>
              <a:t>) </a:t>
            </a:r>
            <a:r>
              <a:rPr lang="en-US" sz="1100" b="1" dirty="0" smtClean="0">
                <a:solidFill>
                  <a:srgbClr val="FF0000"/>
                </a:solidFill>
              </a:rPr>
              <a:t>(done)</a:t>
            </a:r>
          </a:p>
          <a:p>
            <a:pPr lvl="1"/>
            <a:r>
              <a:rPr lang="en-US" sz="1100" b="1" dirty="0" smtClean="0"/>
              <a:t>AP (JGR): provide early draft of </a:t>
            </a:r>
            <a:r>
              <a:rPr lang="en-US" sz="1100" b="1" dirty="0"/>
              <a:t>RBST document </a:t>
            </a:r>
            <a:r>
              <a:rPr lang="en-US" sz="1100" b="1" dirty="0" smtClean="0"/>
              <a:t> until November 15</a:t>
            </a:r>
            <a:r>
              <a:rPr lang="en-US" sz="1100" b="1" baseline="30000" dirty="0" smtClean="0"/>
              <a:t>th</a:t>
            </a:r>
            <a:r>
              <a:rPr lang="en-US" sz="1100" b="1" dirty="0" smtClean="0"/>
              <a:t>.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 smtClean="0"/>
          </a:p>
          <a:p>
            <a:pPr lvl="1"/>
            <a:r>
              <a:rPr lang="en-US" sz="1200" b="1" dirty="0"/>
              <a:t>AP (JCU</a:t>
            </a:r>
            <a:r>
              <a:rPr lang="en-US" sz="1200" b="1" dirty="0" smtClean="0"/>
              <a:t>): </a:t>
            </a:r>
            <a:r>
              <a:rPr lang="en-US" sz="1200" b="1" dirty="0"/>
              <a:t>provide feedback to the draft </a:t>
            </a:r>
            <a:r>
              <a:rPr lang="en-US" sz="1200" b="1" dirty="0" smtClean="0"/>
              <a:t>RBST document </a:t>
            </a:r>
            <a:r>
              <a:rPr lang="en-US" sz="1200" b="1" dirty="0"/>
              <a:t>until end of </a:t>
            </a:r>
            <a:r>
              <a:rPr lang="en-US" sz="1200" b="1" dirty="0" smtClean="0"/>
              <a:t>November </a:t>
            </a:r>
            <a:r>
              <a:rPr lang="en-US" sz="1200" b="1" dirty="0">
                <a:solidFill>
                  <a:srgbClr val="FF0000"/>
                </a:solidFill>
              </a:rPr>
              <a:t>(open)</a:t>
            </a:r>
            <a:endParaRPr lang="en-US" sz="1200" b="1" dirty="0"/>
          </a:p>
          <a:p>
            <a:pPr lvl="1"/>
            <a:r>
              <a:rPr lang="en-US" sz="1200" b="1" dirty="0"/>
              <a:t>AP (JGR</a:t>
            </a:r>
            <a:r>
              <a:rPr lang="en-US" sz="1200" b="1" dirty="0" smtClean="0"/>
              <a:t>): </a:t>
            </a:r>
            <a:r>
              <a:rPr lang="en-US" sz="1200" b="1" dirty="0"/>
              <a:t>establish work plan </a:t>
            </a:r>
            <a:r>
              <a:rPr lang="en-US" sz="1200" b="1" dirty="0" smtClean="0"/>
              <a:t>for RBST document </a:t>
            </a:r>
            <a:r>
              <a:rPr lang="en-US" sz="1200" b="1" dirty="0"/>
              <a:t>until next Security SIG meeting (Dec 19th</a:t>
            </a:r>
            <a:r>
              <a:rPr lang="en-US" sz="1200" b="1" dirty="0" smtClean="0"/>
              <a:t>)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done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/>
          </a:p>
          <a:p>
            <a:pPr lvl="1"/>
            <a:endParaRPr lang="en-GB" sz="12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26257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/>
              <a:t>Security testing </a:t>
            </a:r>
            <a:r>
              <a:rPr lang="en-GB" sz="2400" dirty="0"/>
              <a:t>e</a:t>
            </a:r>
            <a:r>
              <a:rPr lang="en-GB" sz="2400" dirty="0" smtClean="0"/>
              <a:t>xperiences from different domains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752528" cy="2908920"/>
          </a:xfrm>
        </p:spPr>
        <p:txBody>
          <a:bodyPr/>
          <a:lstStyle/>
          <a:p>
            <a:r>
              <a:rPr lang="en-US" sz="2400" dirty="0" smtClean="0"/>
              <a:t>Automotive (head unit)</a:t>
            </a:r>
          </a:p>
          <a:p>
            <a:r>
              <a:rPr lang="en-US" sz="2400" dirty="0" smtClean="0"/>
              <a:t>Radio protocols (ad-hoc networks)</a:t>
            </a:r>
          </a:p>
          <a:p>
            <a:r>
              <a:rPr lang="en-US" sz="2400" dirty="0"/>
              <a:t>E-</a:t>
            </a:r>
            <a:r>
              <a:rPr lang="en-US" sz="2400" dirty="0" smtClean="0"/>
              <a:t>health (patient monitoring)</a:t>
            </a:r>
          </a:p>
          <a:p>
            <a:r>
              <a:rPr lang="en-US" sz="2400" dirty="0" smtClean="0"/>
              <a:t>Banking (banknote processing, share-based payment)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 descr="diamonds_logo_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028686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12" t="6625" r="33512" b="10973"/>
          <a:stretch/>
        </p:blipFill>
        <p:spPr>
          <a:xfrm>
            <a:off x="611560" y="5517232"/>
            <a:ext cx="1854926" cy="5040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3768" y="4509120"/>
            <a:ext cx="5976664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ITEA DIAMONDS: </a:t>
            </a:r>
            <a:r>
              <a:rPr lang="en-US" sz="1800" b="1" dirty="0" smtClean="0"/>
              <a:t>Development </a:t>
            </a:r>
            <a:r>
              <a:rPr lang="en-US" sz="1800" b="1" dirty="0"/>
              <a:t>and Industrial Application of Multi-Domain-Security Testing Technologies</a:t>
            </a:r>
          </a:p>
          <a:p>
            <a:pPr marL="0" indent="0">
              <a:buNone/>
            </a:pPr>
            <a:r>
              <a:rPr lang="en-US" sz="2800" b="1" dirty="0" smtClean="0"/>
              <a:t>SPaCIoS:</a:t>
            </a:r>
            <a:r>
              <a:rPr lang="en-US" sz="2800" dirty="0" smtClean="0"/>
              <a:t> </a:t>
            </a:r>
            <a:r>
              <a:rPr lang="en-US" sz="1800" b="1" dirty="0"/>
              <a:t>Secure Provision and Consumption in the Internet of Services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628800"/>
            <a:ext cx="446449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Different domains</a:t>
            </a:r>
          </a:p>
          <a:p>
            <a:r>
              <a:rPr lang="en-US" sz="2400" dirty="0" smtClean="0"/>
              <a:t>Different vulnerabilities</a:t>
            </a:r>
          </a:p>
          <a:p>
            <a:r>
              <a:rPr lang="en-US" sz="2400" dirty="0" smtClean="0"/>
              <a:t>Different approaches</a:t>
            </a:r>
          </a:p>
          <a:p>
            <a:r>
              <a:rPr lang="en-US" sz="2400" dirty="0" smtClean="0"/>
              <a:t>Common evaluation</a:t>
            </a:r>
          </a:p>
        </p:txBody>
      </p:sp>
    </p:spTree>
    <p:extLst>
      <p:ext uri="{BB962C8B-B14F-4D97-AF65-F5344CB8AC3E}">
        <p14:creationId xmlns:p14="http://schemas.microsoft.com/office/powerpoint/2010/main" val="23517889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review </a:t>
            </a:r>
            <a:r>
              <a:rPr lang="en-US" dirty="0"/>
              <a:t>by external experts: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before </a:t>
            </a:r>
            <a:r>
              <a:rPr lang="en-US" dirty="0"/>
              <a:t>next </a:t>
            </a:r>
            <a:r>
              <a:rPr lang="en-US" dirty="0" smtClean="0"/>
              <a:t>SIG meeting (March 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optimally the following MTS meeting, or faster if </a:t>
            </a:r>
            <a:r>
              <a:rPr lang="en-US" dirty="0" smtClean="0"/>
              <a:t>next draft </a:t>
            </a:r>
            <a:r>
              <a:rPr lang="en-US" dirty="0"/>
              <a:t>looks good and not much comments (August?)</a:t>
            </a:r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3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Security Assurance Lifecycle</a:t>
            </a:r>
            <a:r>
              <a:rPr lang="de-DE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Document status (</a:t>
            </a:r>
            <a:r>
              <a:rPr lang="en-US" b="1" dirty="0" err="1"/>
              <a:t>Resp</a:t>
            </a:r>
            <a:r>
              <a:rPr lang="en-US" b="1" dirty="0"/>
              <a:t>: IBR)</a:t>
            </a:r>
          </a:p>
          <a:p>
            <a:pPr lvl="1"/>
            <a:r>
              <a:rPr lang="en-US" sz="1800" dirty="0" smtClean="0"/>
              <a:t>Draft </a:t>
            </a:r>
            <a:r>
              <a:rPr lang="en-US" sz="1800" dirty="0"/>
              <a:t>and </a:t>
            </a:r>
            <a:r>
              <a:rPr lang="en-US" sz="1800" dirty="0" smtClean="0"/>
              <a:t>work </a:t>
            </a:r>
            <a:r>
              <a:rPr lang="en-US" sz="1800" dirty="0"/>
              <a:t>plan </a:t>
            </a:r>
            <a:r>
              <a:rPr lang="en-US" sz="1800" dirty="0" smtClean="0"/>
              <a:t>available at ETSI </a:t>
            </a:r>
            <a:r>
              <a:rPr lang="en-US" sz="1800" dirty="0"/>
              <a:t>c</a:t>
            </a:r>
            <a:r>
              <a:rPr lang="en-US" sz="1800" dirty="0" smtClean="0"/>
              <a:t>ollaboration portal </a:t>
            </a:r>
          </a:p>
          <a:p>
            <a:r>
              <a:rPr lang="en-US" b="1" dirty="0" smtClean="0"/>
              <a:t>Open Issues</a:t>
            </a:r>
          </a:p>
          <a:p>
            <a:pPr lvl="1"/>
            <a:r>
              <a:rPr lang="en-US" sz="1800" b="1" dirty="0" smtClean="0"/>
              <a:t>AP (IBR) new Draft until January</a:t>
            </a:r>
          </a:p>
          <a:p>
            <a:pPr lvl="1"/>
            <a:r>
              <a:rPr lang="en-US" sz="1800" b="1" dirty="0" smtClean="0"/>
              <a:t>AP (JGR, ATA) provide feedback to the draft document until end of November </a:t>
            </a:r>
            <a:r>
              <a:rPr lang="en-US" sz="1800" b="1" dirty="0" smtClean="0">
                <a:solidFill>
                  <a:srgbClr val="FF0000"/>
                </a:solidFill>
              </a:rPr>
              <a:t>(open)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/>
              <a:t>(IBR) establish work plan and initial contribution until next Security SIG </a:t>
            </a:r>
            <a:r>
              <a:rPr lang="en-US" sz="1800" b="1" dirty="0" smtClean="0"/>
              <a:t>meeting (</a:t>
            </a:r>
            <a:r>
              <a:rPr lang="en-US" sz="1800" b="1" dirty="0"/>
              <a:t>Dec 19th</a:t>
            </a:r>
            <a:r>
              <a:rPr lang="en-US" sz="1800" b="1" dirty="0" smtClean="0"/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(done)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lvl="1"/>
            <a:endParaRPr lang="en-US" sz="1800" b="1" dirty="0"/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99680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 smtClean="0"/>
              <a:t>Document </a:t>
            </a:r>
            <a:r>
              <a:rPr lang="en-US" b="1" dirty="0"/>
              <a:t>status (</a:t>
            </a:r>
            <a:r>
              <a:rPr lang="en-US" b="1" dirty="0" err="1"/>
              <a:t>Resp</a:t>
            </a:r>
            <a:r>
              <a:rPr lang="en-US" b="1" dirty="0"/>
              <a:t>: </a:t>
            </a:r>
            <a:r>
              <a:rPr lang="en-US" b="1" dirty="0" smtClean="0"/>
              <a:t>JGR)</a:t>
            </a:r>
          </a:p>
          <a:p>
            <a:pPr lvl="1"/>
            <a:r>
              <a:rPr lang="en-US" sz="1800" dirty="0"/>
              <a:t>WI: </a:t>
            </a:r>
            <a:r>
              <a:rPr lang="en-US" sz="1800" dirty="0" smtClean="0"/>
              <a:t>Risk-based Security </a:t>
            </a:r>
            <a:r>
              <a:rPr lang="en-US" sz="1800" dirty="0"/>
              <a:t>Testing Methodologies (Section 6 with methodologies for risk based security testing based on standards like ISO 31000 and IEEE 829/29119)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dirty="0" smtClean="0"/>
              <a:t>Draft work </a:t>
            </a:r>
            <a:r>
              <a:rPr lang="en-US" sz="1800" dirty="0"/>
              <a:t>plan for </a:t>
            </a:r>
            <a:r>
              <a:rPr lang="en-US" sz="1800" dirty="0" smtClean="0"/>
              <a:t>WI</a:t>
            </a:r>
          </a:p>
          <a:p>
            <a:pPr lvl="1"/>
            <a:r>
              <a:rPr lang="en-US" sz="1800" dirty="0" smtClean="0"/>
              <a:t>Draft document with input from RASEN/DIAMONDS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Resolution</a:t>
            </a:r>
          </a:p>
          <a:p>
            <a:pPr lvl="1"/>
            <a:r>
              <a:rPr lang="en-US" sz="1800" b="1" dirty="0"/>
              <a:t>AP (JGR): provide early draft </a:t>
            </a:r>
            <a:r>
              <a:rPr lang="en-US" sz="1800" b="1" dirty="0" smtClean="0"/>
              <a:t>of </a:t>
            </a:r>
            <a:r>
              <a:rPr lang="en-US" sz="1800" b="1" dirty="0"/>
              <a:t>RBST document  until November </a:t>
            </a:r>
            <a:r>
              <a:rPr lang="en-US" sz="1800" b="1" dirty="0" smtClean="0"/>
              <a:t>15</a:t>
            </a:r>
            <a:r>
              <a:rPr lang="en-US" sz="1800" b="1" baseline="30000" dirty="0" smtClean="0"/>
              <a:t>th</a:t>
            </a:r>
            <a:r>
              <a:rPr lang="en-US" sz="1800" b="1" dirty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(done)</a:t>
            </a:r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 smtClean="0"/>
              <a:t>(JGR) </a:t>
            </a:r>
            <a:r>
              <a:rPr lang="en-US" sz="1800" b="1" dirty="0"/>
              <a:t>establish work plan and initial contribution until next Security SIG </a:t>
            </a:r>
            <a:r>
              <a:rPr lang="en-US" sz="1800" b="1" dirty="0" smtClean="0"/>
              <a:t>meeting (Dec 19th) </a:t>
            </a:r>
            <a:r>
              <a:rPr lang="en-US" sz="1800" b="1" dirty="0" smtClean="0">
                <a:solidFill>
                  <a:srgbClr val="FF0000"/>
                </a:solidFill>
              </a:rPr>
              <a:t>(partially done, refinement necessary for MTS 61)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endParaRPr lang="en-US" sz="1800" b="1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2747"/>
              </p:ext>
            </p:extLst>
          </p:nvPr>
        </p:nvGraphicFramePr>
        <p:xfrm>
          <a:off x="969963" y="1516063"/>
          <a:ext cx="81407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3" imgW="5410200" imgH="3568700" progId="Word.Document.12">
                  <p:embed/>
                </p:oleObj>
              </mc:Choice>
              <mc:Fallback>
                <p:oleObj name="Document" r:id="rId3" imgW="54102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516063"/>
                        <a:ext cx="81407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45875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works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MTS </a:t>
            </a:r>
            <a:r>
              <a:rPr lang="en-US" sz="2800" dirty="0"/>
              <a:t>WS just before UCAAT </a:t>
            </a:r>
            <a:r>
              <a:rPr lang="en-US" sz="2800" dirty="0" smtClean="0"/>
              <a:t>starts (Tuesday, Sept. 16</a:t>
            </a:r>
            <a:r>
              <a:rPr lang="en-US" sz="2800" baseline="30000" dirty="0" smtClean="0"/>
              <a:t>th,</a:t>
            </a:r>
            <a:r>
              <a:rPr lang="en-US" sz="2800" dirty="0" smtClean="0"/>
              <a:t> </a:t>
            </a:r>
            <a:r>
              <a:rPr lang="en-US" sz="2800" dirty="0"/>
              <a:t>morning). </a:t>
            </a:r>
            <a:r>
              <a:rPr lang="en-US" sz="2800" dirty="0"/>
              <a:t>C</a:t>
            </a:r>
            <a:r>
              <a:rPr lang="en-US" sz="2800" dirty="0" smtClean="0"/>
              <a:t>ould start with a </a:t>
            </a:r>
            <a:r>
              <a:rPr lang="en-US" sz="2800" dirty="0"/>
              <a:t>VIP breakfast early in the </a:t>
            </a:r>
            <a:r>
              <a:rPr lang="en-US" sz="2800" dirty="0" smtClean="0"/>
              <a:t>morning.</a:t>
            </a:r>
          </a:p>
          <a:p>
            <a:r>
              <a:rPr lang="en-US" sz="2800" dirty="0" smtClean="0"/>
              <a:t>MTS topics</a:t>
            </a:r>
          </a:p>
          <a:p>
            <a:pPr lvl="1"/>
            <a:r>
              <a:rPr lang="en-US" sz="2400" dirty="0" smtClean="0"/>
              <a:t>Security </a:t>
            </a:r>
            <a:r>
              <a:rPr lang="en-US" sz="2400" dirty="0"/>
              <a:t>testing, presenter: Jürgen is agreed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3GPP</a:t>
            </a:r>
            <a:r>
              <a:rPr lang="en-US" sz="2400" dirty="0"/>
              <a:t>, ITS (</a:t>
            </a:r>
            <a:r>
              <a:rPr lang="en-US" sz="2400" dirty="0" err="1"/>
              <a:t>standarization</a:t>
            </a:r>
            <a:r>
              <a:rPr lang="en-US" sz="2400" dirty="0"/>
              <a:t> success stories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MTS </a:t>
            </a:r>
            <a:r>
              <a:rPr lang="en-US" sz="2400" dirty="0"/>
              <a:t>stories (success stories): TTCN-3, TDL, ..</a:t>
            </a:r>
            <a:r>
              <a:rPr lang="en-US" sz="2400" dirty="0" smtClean="0"/>
              <a:t>.</a:t>
            </a:r>
          </a:p>
          <a:p>
            <a:r>
              <a:rPr lang="en-US" sz="2800" dirty="0"/>
              <a:t>Should be rounds of presentation – interactive discussion per topic</a:t>
            </a:r>
          </a:p>
          <a:p>
            <a:r>
              <a:rPr lang="en-US" sz="2800" dirty="0" smtClean="0"/>
              <a:t>Moderated </a:t>
            </a:r>
            <a:r>
              <a:rPr lang="en-US" sz="2800" dirty="0"/>
              <a:t>discussion: we shall bring up the questions we want to be answered;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68360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2527</TotalTime>
  <Words>667</Words>
  <Application>Microsoft Macintosh PowerPoint</Application>
  <PresentationFormat>On-screen Show (4:3)</PresentationFormat>
  <Paragraphs>91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Security SIG in MTS 2014, March 24th   Meeting Agenda</vt:lpstr>
      <vt:lpstr>Agenda SIG#9</vt:lpstr>
      <vt:lpstr>Summary and Action Points</vt:lpstr>
      <vt:lpstr>TR 101 583:  Security Testing Case Studies  Security testing experiences from different domains</vt:lpstr>
      <vt:lpstr>TR 101583: Security testing terminology -- Progress</vt:lpstr>
      <vt:lpstr>Security Assurance Lifecycle </vt:lpstr>
      <vt:lpstr>Risk-based Security Testing  Methodologies I</vt:lpstr>
      <vt:lpstr>Risk-based Security Testing  Methodologies II</vt:lpstr>
      <vt:lpstr>MTS works 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471</cp:revision>
  <cp:lastPrinted>2013-12-11T12:16:01Z</cp:lastPrinted>
  <dcterms:created xsi:type="dcterms:W3CDTF">2010-12-21T08:59:38Z</dcterms:created>
  <dcterms:modified xsi:type="dcterms:W3CDTF">2014-03-23T18:52:40Z</dcterms:modified>
</cp:coreProperties>
</file>